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C0ayOg5xuodd1PTOMOwEkcxy5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9" Type="http://customschemas.google.com/relationships/presentationmetadata" Target="metadata"/><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ife-FS\Benutzer-Daten\Benutzer-Daten\kheininger\IZT\Folienpr&#228;sentation\Diagram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de-DE" dirty="0">
                <a:latin typeface="Trebuchet MS" panose="020B0603020202020204" pitchFamily="34" charset="0"/>
              </a:rPr>
              <a:t>Pro-Kopf-Menge von </a:t>
            </a:r>
            <a:r>
              <a:rPr lang="de-DE" dirty="0" err="1">
                <a:latin typeface="Trebuchet MS" panose="020B0603020202020204" pitchFamily="34" charset="0"/>
              </a:rPr>
              <a:t>Elektoschrott</a:t>
            </a:r>
            <a:r>
              <a:rPr lang="de-DE" dirty="0">
                <a:latin typeface="Trebuchet MS" panose="020B0603020202020204" pitchFamily="34" charset="0"/>
              </a:rPr>
              <a:t> in kg/Jahr</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de-D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Tabelle1!$B$7:$B$9</c:f>
              <c:strCache>
                <c:ptCount val="3"/>
                <c:pt idx="0">
                  <c:v>Deutschland </c:v>
                </c:pt>
                <c:pt idx="1">
                  <c:v>EU</c:v>
                </c:pt>
                <c:pt idx="2">
                  <c:v>Weltweit</c:v>
                </c:pt>
              </c:strCache>
            </c:strRef>
          </c:cat>
          <c:val>
            <c:numRef>
              <c:f>Tabelle1!$C$7:$C$9</c:f>
              <c:numCache>
                <c:formatCode>General</c:formatCode>
                <c:ptCount val="3"/>
                <c:pt idx="0">
                  <c:v>22.8</c:v>
                </c:pt>
                <c:pt idx="1">
                  <c:v>16.6</c:v>
                </c:pt>
                <c:pt idx="2">
                  <c:v>6.1</c:v>
                </c:pt>
              </c:numCache>
            </c:numRef>
          </c:val>
          <c:extLst xmlns:c16r2="http://schemas.microsoft.com/office/drawing/2015/06/chart">
            <c:ext xmlns:c16="http://schemas.microsoft.com/office/drawing/2014/chart" uri="{C3380CC4-5D6E-409C-BE32-E72D297353CC}">
              <c16:uniqueId val="{00000000-E066-4BFD-AC51-F5DEA7B17D7E}"/>
            </c:ext>
          </c:extLst>
        </c:ser>
        <c:dLbls>
          <c:showLegendKey val="0"/>
          <c:showVal val="1"/>
          <c:showCatName val="0"/>
          <c:showSerName val="0"/>
          <c:showPercent val="0"/>
          <c:showBubbleSize val="0"/>
        </c:dLbls>
        <c:gapWidth val="79"/>
        <c:shape val="box"/>
        <c:axId val="-1911437472"/>
        <c:axId val="-1911435152"/>
        <c:axId val="0"/>
      </c:bar3DChart>
      <c:catAx>
        <c:axId val="-191143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de-DE"/>
          </a:p>
        </c:txPr>
        <c:crossAx val="-1911435152"/>
        <c:crosses val="autoZero"/>
        <c:auto val="1"/>
        <c:lblAlgn val="ctr"/>
        <c:lblOffset val="100"/>
        <c:noMultiLvlLbl val="0"/>
      </c:catAx>
      <c:valAx>
        <c:axId val="-1911435152"/>
        <c:scaling>
          <c:orientation val="minMax"/>
        </c:scaling>
        <c:delete val="1"/>
        <c:axPos val="l"/>
        <c:numFmt formatCode="General" sourceLinked="1"/>
        <c:majorTickMark val="none"/>
        <c:minorTickMark val="none"/>
        <c:tickLblPos val="nextTo"/>
        <c:crossAx val="-191143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mweltbundesamt.de/publikationen/green-cloud-computing" TargetMode="External"/><Relationship Id="rId4" Type="http://schemas.openxmlformats.org/officeDocument/2006/relationships/hyperlink" Target="https://www.bmwk.de/Redaktion/DE/Downloads/E/entwicklung-des-ikt-bedingten-strombedarfs-in-deutschland-abschlussbericht.pdf?__blob=publicationFile&amp;v=3"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ogle.com/search?client=safari&amp;rls=en&amp;q=Hautkrebsfr%C3%BCherkennung+Hautkrebs+k%C3%BCstliche+Intelligenz&amp;ie=UTF-8&amp;oe=UTF-8#fpstate=ive&amp;vld=cid:4cee4ae6,vid:kAuMogRZllo" TargetMode="External"/><Relationship Id="rId4" Type="http://schemas.openxmlformats.org/officeDocument/2006/relationships/hyperlink" Target="https://de.statista.com/statistik/daten/studie/172709/umfrage/magnetresonanztomographie-untersuchungen-mrt-in-ausgewaehlten-laendern-europas/" TargetMode="External"/><Relationship Id="rId5" Type="http://schemas.openxmlformats.org/officeDocument/2006/relationships/hyperlink" Target="https://www.tk.de/techniker/gesundheit-und-medizin/praevention-und-frueherkennung/hautkrebs-fruehererkennung/hautkrebs-wie-hoch-ist-das-risiko-2015296?tkcm=ab"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upperinst.org/uploads/tx_wupperinst/Mobiltelefone_Factsheets.pdf" TargetMode="External"/><Relationship Id="rId4" Type="http://schemas.openxmlformats.org/officeDocument/2006/relationships/hyperlink" Target="https://venro.org/fileadmin/user_upload/Dateien/Daten/Publikationen/Sonstige/machbar2020.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iki.ban.org/images/f/f4/Holes_in_the_Circular_Economy-_WEEE_Leakage_from_Europe.pdf" TargetMode="External"/><Relationship Id="rId4" Type="http://schemas.openxmlformats.org/officeDocument/2006/relationships/hyperlink" Target="https://globalewaste.org/"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chhaltigkritisch.de/konsum-und-verschwendung/einfach-mal-abschalten-tipps-fuer-mehr-digitale-bescheidenheit/" TargetMode="External"/><Relationship Id="rId4" Type="http://schemas.openxmlformats.org/officeDocument/2006/relationships/hyperlink" Target="https://www.umweltbundesamt.de/presse/pressemitteilungen/video-streaming-art-der-datenuebertragung" TargetMode="External"/><Relationship Id="rId5" Type="http://schemas.openxmlformats.org/officeDocument/2006/relationships/hyperlink" Target="https://www.vcd.org/fileadmin/user_upload/Redaktion/Themen/Digitalisierung/VCD_Fact-Sheet_Klimaschutzpotenziale_Homeoffice.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8: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8:notes"/>
          <p:cNvSpPr txBox="1">
            <a:spLocks noGrp="1"/>
          </p:cNvSpPr>
          <p:nvPr>
            <p:ph type="body" idx="1"/>
          </p:nvPr>
        </p:nvSpPr>
        <p:spPr>
          <a:xfrm>
            <a:off x="479424" y="3960000"/>
            <a:ext cx="6145213" cy="5935953"/>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Pädagogen*innen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Kenntnissen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marL="0" marR="0" lvl="0" indent="0" algn="l" rtl="0">
              <a:lnSpc>
                <a:spcPct val="100000"/>
              </a:lnSpc>
              <a:spcBef>
                <a:spcPts val="600"/>
              </a:spcBef>
              <a:spcAft>
                <a:spcPts val="0"/>
              </a:spcAft>
              <a:buClr>
                <a:srgbClr val="000000"/>
              </a:buClr>
              <a:buSzPts val="1400"/>
              <a:buFont typeface="Arial"/>
              <a:buNone/>
            </a:pPr>
            <a:endParaRPr sz="1100"/>
          </a:p>
        </p:txBody>
      </p:sp>
      <p:sp>
        <p:nvSpPr>
          <p:cNvPr id="53" name="Google Shape;53;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
        <p:nvSpPr>
          <p:cNvPr id="213" name="Google Shape;213;p18:notes"/>
          <p:cNvSpPr txBox="1">
            <a:spLocks noGrp="1"/>
          </p:cNvSpPr>
          <p:nvPr>
            <p:ph type="body" idx="1"/>
          </p:nvPr>
        </p:nvSpPr>
        <p:spPr>
          <a:xfrm>
            <a:off x="479425" y="3779999"/>
            <a:ext cx="6070231" cy="645461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i="0" u="none" strike="noStrike" cap="none">
                <a:solidFill>
                  <a:schemeClr val="dk1"/>
                </a:solidFill>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1100"/>
              <a:t>Zu den ökologischen Wirkungen von Cloud-Computing zählen beispielsweise der steigende Energieverbrauch für die erforderliche Infrastruktur, der hohe Ressourcenverbrauch bei der Herstellung der Komponenten, der Elektroschrott nach der Produktnutzung (je nachdem wie das Recycling gehandhabt wird) sowie die Rebound-Effekte im Zuge von Effizienzgewinnen. Cloud Computing macht IKT-Leistungen verfügbar, die vorher nicht (oder nicht mobil) in diesem Umfang und zu diesen geringen Kosten zugänglich waren.  Laut einer Studie des Umweltbundesamtes zu den Umweltwirkungen des Cloud Computing (UBA 2021) sind als wesentliche ökologische Wirkungen von Rechenzentren insbesondere genannt:</a:t>
            </a:r>
            <a:endParaRPr/>
          </a:p>
          <a:p>
            <a:pPr marL="171450" lvl="0" indent="-171450" algn="l" rtl="0">
              <a:lnSpc>
                <a:spcPct val="100000"/>
              </a:lnSpc>
              <a:spcBef>
                <a:spcPts val="0"/>
              </a:spcBef>
              <a:spcAft>
                <a:spcPts val="0"/>
              </a:spcAft>
              <a:buSzPts val="1400"/>
              <a:buFont typeface="Arial"/>
              <a:buChar char="•"/>
            </a:pPr>
            <a:r>
              <a:rPr lang="de-DE" sz="1100"/>
              <a:t>deren Energiebedarf</a:t>
            </a:r>
            <a:endParaRPr/>
          </a:p>
          <a:p>
            <a:pPr marL="171450" lvl="0" indent="-171450" algn="l" rtl="0">
              <a:lnSpc>
                <a:spcPct val="100000"/>
              </a:lnSpc>
              <a:spcBef>
                <a:spcPts val="0"/>
              </a:spcBef>
              <a:spcAft>
                <a:spcPts val="0"/>
              </a:spcAft>
              <a:buSzPts val="1400"/>
              <a:buFont typeface="Arial"/>
              <a:buChar char="•"/>
            </a:pPr>
            <a:r>
              <a:rPr lang="de-DE" sz="1100"/>
              <a:t>die Treibhausgasemissionen (bei der Herstellung und bei der Nutzung)</a:t>
            </a:r>
            <a:endParaRPr/>
          </a:p>
          <a:p>
            <a:pPr marL="171450" lvl="0" indent="-171450" algn="l" rtl="0">
              <a:lnSpc>
                <a:spcPct val="100000"/>
              </a:lnSpc>
              <a:spcBef>
                <a:spcPts val="0"/>
              </a:spcBef>
              <a:spcAft>
                <a:spcPts val="0"/>
              </a:spcAft>
              <a:buSzPts val="1400"/>
              <a:buFont typeface="Arial"/>
              <a:buChar char="•"/>
            </a:pPr>
            <a:r>
              <a:rPr lang="de-DE" sz="1100"/>
              <a:t>deren Rohstoffbedarf (Mehrverbrauch an wertvollen und kritischen Rohstoffen, deren Gewinnung zu erheblichen Umweltproblemen führen) </a:t>
            </a:r>
            <a:endParaRPr/>
          </a:p>
          <a:p>
            <a:pPr marL="171450" lvl="0" indent="-171450" algn="l" rtl="0">
              <a:lnSpc>
                <a:spcPct val="100000"/>
              </a:lnSpc>
              <a:spcBef>
                <a:spcPts val="0"/>
              </a:spcBef>
              <a:spcAft>
                <a:spcPts val="0"/>
              </a:spcAft>
              <a:buSzPts val="1400"/>
              <a:buFont typeface="Arial"/>
              <a:buChar char="•"/>
            </a:pPr>
            <a:r>
              <a:rPr lang="de-DE" sz="1100"/>
              <a:t>das damit verbundene Elektroschrottaufkommen (durch ausgediente Geräte, deren Entsorgung und sachgerechtes Recycling derzeit nicht gewährleistet werden können)</a:t>
            </a:r>
            <a:endParaRPr/>
          </a:p>
          <a:p>
            <a:pPr marL="0" lvl="0" indent="0" algn="l" rtl="0">
              <a:lnSpc>
                <a:spcPct val="100000"/>
              </a:lnSpc>
              <a:spcBef>
                <a:spcPts val="0"/>
              </a:spcBef>
              <a:spcAft>
                <a:spcPts val="0"/>
              </a:spcAft>
              <a:buSzPts val="1400"/>
              <a:buNone/>
            </a:pPr>
            <a:r>
              <a:rPr lang="de-DE" sz="1100"/>
              <a:t>Der steigende Energiebedarf von Rechenzentren entsteht zunächst durch die enormen Datenströme, die über Endgeräte gesendet und empfangen werden, für die die Daten verarbeitet werden. Gleichzeitig müssen die Server, auf denen Daten verarbeitet bzw. gespeichert werden, sehr aufwändig gekühlt werden, da jede Datenverarbeitung mit einer Wärmeentwicklung verbunden ist. Laut Borderstep (2015) steigt der Energiebedarf von Rechenzentren, in denen Cloud-Dienste gehostet werden, kontinuierlich an. Durch einen wachsenden Markt von Videodiensten, Tools für Online-Zusammenarbeit oder Online-Shopping steigt der Strombedarf in Rechenzentren. </a:t>
            </a:r>
            <a:br>
              <a:rPr lang="de-DE" sz="1100"/>
            </a:br>
            <a:endParaRPr sz="1100"/>
          </a:p>
          <a:p>
            <a:pPr marL="0" lvl="0" indent="0" algn="l" rtl="0">
              <a:lnSpc>
                <a:spcPct val="100000"/>
              </a:lnSpc>
              <a:spcBef>
                <a:spcPts val="0"/>
              </a:spcBef>
              <a:spcAft>
                <a:spcPts val="0"/>
              </a:spcAft>
              <a:buSzPts val="1400"/>
              <a:buNone/>
            </a:pPr>
            <a:r>
              <a:rPr lang="de-DE" sz="1100" b="1"/>
              <a:t>Aufgabe:</a:t>
            </a:r>
            <a:r>
              <a:rPr lang="de-DE" sz="1100"/>
              <a:t> Nennen Sie wirtschaftliche und ökologische Vor- und Nachteile des Cloud Computing, also die Verlagerung von Geschäftsabläufen, Anwendungen und Daten in den digitalen Raum. Gehen Sie dabei auf die Aspekte auf der Folie ein und finden Sie weitere Aspekte </a:t>
            </a:r>
            <a:endParaRPr/>
          </a:p>
          <a:p>
            <a:pPr marL="171450" lvl="0" indent="-171450" algn="l" rtl="0">
              <a:lnSpc>
                <a:spcPct val="100000"/>
              </a:lnSpc>
              <a:spcBef>
                <a:spcPts val="0"/>
              </a:spcBef>
              <a:spcAft>
                <a:spcPts val="0"/>
              </a:spcAft>
              <a:buSzPts val="1400"/>
              <a:buFont typeface="Arial"/>
              <a:buChar char="•"/>
            </a:pPr>
            <a:r>
              <a:rPr lang="de-DE" sz="1100"/>
              <a:t>(z.B. </a:t>
            </a:r>
            <a:r>
              <a:rPr lang="de-DE" sz="1100" b="0" i="0" u="none" strike="noStrike" cap="none">
                <a:solidFill>
                  <a:schemeClr val="dk1"/>
                </a:solidFill>
                <a:latin typeface="Calibri"/>
                <a:ea typeface="Calibri"/>
                <a:cs typeface="Calibri"/>
                <a:sym typeface="Calibri"/>
              </a:rPr>
              <a:t>CO2-Fußabdruck für Cloud-Dienstleistungen, Hardware-Nutzung, Sicherheit, Verfügbarkeit etc.)</a:t>
            </a:r>
            <a:endParaRPr sz="1100" b="0">
              <a:solidFill>
                <a:srgbClr val="FF0000"/>
              </a:solidFill>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UBA Umweltbundesamt (2021): Green Cloud Computing - Lebenszyklusbasierte Datenerhebung zu Umweltwirkungen des Cloud Computing. Online: </a:t>
            </a:r>
            <a:r>
              <a:rPr lang="de-DE"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https://www.umweltbundesamt.de/publikationen/green-cloud-computing</a:t>
            </a:r>
            <a:r>
              <a:rPr lang="de-DE" sz="1050" b="0" i="0" u="none" strike="noStrike" cap="none">
                <a:solidFill>
                  <a:schemeClr val="dk1"/>
                </a:solidFill>
                <a:latin typeface="Calibri"/>
                <a:ea typeface="Calibri"/>
                <a:cs typeface="Calibri"/>
                <a:sym typeface="Calibri"/>
              </a:rPr>
              <a:t> </a:t>
            </a:r>
            <a:endParaRPr/>
          </a:p>
          <a:p>
            <a:pPr marL="171450" marR="0" lvl="0" indent="-171450" algn="l" rtl="0">
              <a:lnSpc>
                <a:spcPct val="100000"/>
              </a:lnSpc>
              <a:spcBef>
                <a:spcPts val="0"/>
              </a:spcBef>
              <a:spcAft>
                <a:spcPts val="0"/>
              </a:spcAft>
              <a:buClr>
                <a:srgbClr val="000000"/>
              </a:buClr>
              <a:buSzPts val="1400"/>
              <a:buFont typeface="Arial"/>
              <a:buChar char="•"/>
            </a:pPr>
            <a:r>
              <a:rPr lang="de-DE" sz="1050" b="0" i="0" u="none" strike="noStrike" cap="none">
                <a:solidFill>
                  <a:schemeClr val="dk1"/>
                </a:solidFill>
                <a:latin typeface="Calibri"/>
                <a:ea typeface="Calibri"/>
                <a:cs typeface="Calibri"/>
                <a:sym typeface="Calibri"/>
              </a:rPr>
              <a:t>Borderstep Institut für Innovation und Nachhaltigkeit gemeinnützige GmbH (2015): Entwicklung des IKT-bedingten Strombedarfs in Deutschland – Abschlussbericht – Studie im Auftrag des Bundesministeriums für Wirtschaft und Energie Projekt-Nr. 29/14. Online: </a:t>
            </a:r>
            <a:r>
              <a:rPr lang="de-DE" sz="105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https://www.bmwk.de/Redaktion/DE/Downloads/E/entwicklung-des-ikt-bedingten-strombedarfs-in-deutschland-abschlussbericht.pdf?__blob=publicationFile&amp;v=3</a:t>
            </a:r>
            <a:endParaRPr sz="105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479424" y="3779999"/>
            <a:ext cx="6145213" cy="6367111"/>
          </a:xfrm>
          <a:prstGeom prst="rect">
            <a:avLst/>
          </a:prstGeom>
          <a:noFill/>
          <a:ln>
            <a:noFill/>
          </a:ln>
        </p:spPr>
        <p:txBody>
          <a:bodyPr spcFirstLastPara="1" wrap="square" lIns="94825" tIns="47400" rIns="94825" bIns="47400" anchor="t" anchorCtr="0">
            <a:noAutofit/>
          </a:bodyPr>
          <a:lstStyle/>
          <a:p>
            <a:pPr marL="9525" lvl="0" indent="0" algn="l" rtl="0">
              <a:lnSpc>
                <a:spcPct val="100000"/>
              </a:lnSpc>
              <a:spcBef>
                <a:spcPts val="200"/>
              </a:spcBef>
              <a:spcAft>
                <a:spcPts val="0"/>
              </a:spcAft>
              <a:buSzPts val="1400"/>
              <a:buNone/>
            </a:pPr>
            <a:r>
              <a:rPr lang="de-DE" sz="1200" b="1" i="0" u="none" strike="noStrike" cap="none">
                <a:solidFill>
                  <a:schemeClr val="dk1"/>
                </a:solidFill>
                <a:latin typeface="Calibri"/>
                <a:ea typeface="Calibri"/>
                <a:cs typeface="Calibri"/>
                <a:sym typeface="Calibri"/>
              </a:rPr>
              <a:t>Beschreibung:</a:t>
            </a:r>
            <a:endParaRPr/>
          </a:p>
          <a:p>
            <a:pPr marL="9525" lvl="0" indent="0" algn="l" rtl="0">
              <a:lnSpc>
                <a:spcPct val="100000"/>
              </a:lnSpc>
              <a:spcBef>
                <a:spcPts val="200"/>
              </a:spcBef>
              <a:spcAft>
                <a:spcPts val="0"/>
              </a:spcAft>
              <a:buSzPts val="1400"/>
              <a:buNone/>
            </a:pPr>
            <a:r>
              <a:rPr lang="de-DE" sz="1200" b="0" i="0" u="none" strike="noStrike" cap="none">
                <a:solidFill>
                  <a:schemeClr val="dk1"/>
                </a:solidFill>
                <a:latin typeface="Calibri"/>
                <a:ea typeface="Calibri"/>
                <a:cs typeface="Calibri"/>
                <a:sym typeface="Calibri"/>
              </a:rPr>
              <a:t>Das sogenannte „Internet der Dinge“ verknüpft physische Gegenstände mit Datennetzwerken und Rechenzentren, dadurch ergibt sich eine erweiterte Funktionalität für die Produkte und neuen Anwendungsfälle. Die Vernetzung von Geräten bietet sowohl Chancen als auch Risiken: Risiken entstehen durch die zunehmende Vernetzung von Produkten vor allem in Hinblick auf den zusätzlichen Energie- und Ressourcenbedarf. Diese Risiken sollten identifiziert und Empfehlungen abgeleitet werden, um negative Umwelteffekte zu reduzieren. Durch die Vernetzung der Geräte entsteht z.B. ein zusätzlicher Rohstoffbedarf und Energieverbrauch durch die zusätzlichen Komponenten und in Telekommunikationsnetzen sowie Rechenzentren während ihrer Nutzungsphase. Es besteht auch die Gefahr der softwarebedingten Obsoleszenz wenn Hersteller regelmäßige Updates entwickeln und dann Geräte nicht mehr nutzbar sind.  </a:t>
            </a:r>
            <a:endParaRPr/>
          </a:p>
          <a:p>
            <a:pPr marL="9525" lvl="0" indent="0" algn="l" rtl="0">
              <a:lnSpc>
                <a:spcPct val="100000"/>
              </a:lnSpc>
              <a:spcBef>
                <a:spcPts val="200"/>
              </a:spcBef>
              <a:spcAft>
                <a:spcPts val="0"/>
              </a:spcAft>
              <a:buSzPts val="1400"/>
              <a:buNone/>
            </a:pPr>
            <a:endParaRPr>
              <a:solidFill>
                <a:schemeClr val="dk1"/>
              </a:solidFill>
            </a:endParaRPr>
          </a:p>
          <a:p>
            <a:pPr marL="9525" lvl="0" indent="0" algn="l" rtl="0">
              <a:lnSpc>
                <a:spcPct val="100000"/>
              </a:lnSpc>
              <a:spcBef>
                <a:spcPts val="200"/>
              </a:spcBef>
              <a:spcAft>
                <a:spcPts val="0"/>
              </a:spcAft>
              <a:buSzPts val="1400"/>
              <a:buNone/>
            </a:pPr>
            <a:r>
              <a:rPr lang="de-DE" b="1">
                <a:solidFill>
                  <a:schemeClr val="dk1"/>
                </a:solidFill>
              </a:rPr>
              <a:t>Aufgabe</a:t>
            </a:r>
            <a:r>
              <a:rPr lang="de-DE">
                <a:solidFill>
                  <a:schemeClr val="dk1"/>
                </a:solidFill>
              </a:rPr>
              <a:t>: Welche Vorteile bringt das Internet der Dinge und welche Risiken gibt es?</a:t>
            </a:r>
            <a:endParaRPr/>
          </a:p>
          <a:p>
            <a:pPr marL="9525" lvl="0" indent="0" algn="l" rtl="0">
              <a:lnSpc>
                <a:spcPct val="100000"/>
              </a:lnSpc>
              <a:spcBef>
                <a:spcPts val="200"/>
              </a:spcBef>
              <a:spcAft>
                <a:spcPts val="0"/>
              </a:spcAft>
              <a:buSzPts val="1400"/>
              <a:buNone/>
            </a:pPr>
            <a:r>
              <a:rPr lang="de-DE" u="sng">
                <a:solidFill>
                  <a:schemeClr val="dk1"/>
                </a:solidFill>
              </a:rPr>
              <a:t>Vorteile</a:t>
            </a:r>
            <a:r>
              <a:rPr lang="de-DE">
                <a:solidFill>
                  <a:schemeClr val="dk1"/>
                </a:solidFill>
              </a:rPr>
              <a:t>: </a:t>
            </a:r>
            <a:endParaRPr/>
          </a:p>
          <a:p>
            <a:pPr marL="180975" lvl="0" indent="-171450" algn="l" rtl="0">
              <a:lnSpc>
                <a:spcPct val="100000"/>
              </a:lnSpc>
              <a:spcBef>
                <a:spcPts val="200"/>
              </a:spcBef>
              <a:spcAft>
                <a:spcPts val="0"/>
              </a:spcAft>
              <a:buSzPts val="1400"/>
              <a:buFont typeface="Arial"/>
              <a:buChar char="•"/>
            </a:pPr>
            <a:r>
              <a:rPr lang="de-DE">
                <a:solidFill>
                  <a:schemeClr val="dk1"/>
                </a:solidFill>
              </a:rPr>
              <a:t>Menschen, die beispielsweise nicht mehr mobil sind, können durch entsprechende Haushaltsgeräte (z.B. mit dem Internet verbundener Kühlschrank) ihre Versorgung aufrecht erhalten.</a:t>
            </a:r>
            <a:endParaRPr/>
          </a:p>
          <a:p>
            <a:pPr marL="180975" lvl="0" indent="-171450" algn="l" rtl="0">
              <a:lnSpc>
                <a:spcPct val="100000"/>
              </a:lnSpc>
              <a:spcBef>
                <a:spcPts val="200"/>
              </a:spcBef>
              <a:spcAft>
                <a:spcPts val="0"/>
              </a:spcAft>
              <a:buSzPts val="1400"/>
              <a:buFont typeface="Arial"/>
              <a:buChar char="•"/>
            </a:pPr>
            <a:r>
              <a:rPr lang="de-DE" b="0" i="0" u="none" strike="noStrike" cap="none">
                <a:solidFill>
                  <a:schemeClr val="dk1"/>
                </a:solidFill>
                <a:latin typeface="Calibri"/>
                <a:ea typeface="Calibri"/>
                <a:cs typeface="Calibri"/>
                <a:sym typeface="Calibri"/>
              </a:rPr>
              <a:t>Durch Vernetzung und intelligente Steuerung wie Smart Home entsteht ein großer Komfortgewinn im Haushalt, effizienterer Umgang mit Ressourcen durch intelligente Steuerung von Energieverbräuchen.</a:t>
            </a:r>
            <a:endParaRPr/>
          </a:p>
          <a:p>
            <a:pPr marL="9525" lvl="0" indent="0" algn="l" rtl="0">
              <a:lnSpc>
                <a:spcPct val="100000"/>
              </a:lnSpc>
              <a:spcBef>
                <a:spcPts val="200"/>
              </a:spcBef>
              <a:spcAft>
                <a:spcPts val="0"/>
              </a:spcAft>
              <a:buSzPts val="1400"/>
              <a:buNone/>
            </a:pPr>
            <a:r>
              <a:rPr lang="de-DE" sz="1200" b="0" i="0" u="sng" strike="noStrike" cap="none">
                <a:solidFill>
                  <a:schemeClr val="dk1"/>
                </a:solidFill>
                <a:latin typeface="Calibri"/>
                <a:ea typeface="Calibri"/>
                <a:cs typeface="Calibri"/>
                <a:sym typeface="Calibri"/>
              </a:rPr>
              <a:t>Risiken</a:t>
            </a:r>
            <a:r>
              <a:rPr lang="de-DE" sz="1200" b="0" i="0" u="none" strike="noStrike" cap="none">
                <a:solidFill>
                  <a:schemeClr val="dk1"/>
                </a:solidFill>
                <a:latin typeface="Calibri"/>
                <a:ea typeface="Calibri"/>
                <a:cs typeface="Calibri"/>
                <a:sym typeface="Calibri"/>
              </a:rPr>
              <a:t>: </a:t>
            </a:r>
            <a:endParaRPr>
              <a:solidFill>
                <a:schemeClr val="dk1"/>
              </a:solidFill>
            </a:endParaRPr>
          </a:p>
          <a:p>
            <a:pPr marL="180975" lvl="0" indent="-171450" algn="l" rtl="0">
              <a:lnSpc>
                <a:spcPct val="100000"/>
              </a:lnSpc>
              <a:spcBef>
                <a:spcPts val="200"/>
              </a:spcBef>
              <a:spcAft>
                <a:spcPts val="0"/>
              </a:spcAft>
              <a:buSzPts val="1400"/>
              <a:buFont typeface="Arial"/>
              <a:buChar char="•"/>
            </a:pPr>
            <a:r>
              <a:rPr lang="de-DE" b="0" i="0" u="none" strike="noStrike" cap="none">
                <a:solidFill>
                  <a:schemeClr val="dk1"/>
                </a:solidFill>
                <a:latin typeface="Calibri"/>
                <a:ea typeface="Calibri"/>
                <a:cs typeface="Calibri"/>
                <a:sym typeface="Calibri"/>
              </a:rPr>
              <a:t>zusätzlicher Energie- und Rohstoffaufwand bei der Herstellung vernetzter Geräte, erhöhter Energieverbrauch der Geräte durch Stand-By, mehr elektronische Abfälle, zusätzlicher Energieverbrauch in Übertragungsnetzen und Rechenzentren</a:t>
            </a:r>
            <a:endParaRPr>
              <a:solidFill>
                <a:schemeClr val="dk1"/>
              </a:solidFill>
            </a:endParaRPr>
          </a:p>
          <a:p>
            <a:pPr marL="9525" lvl="0" indent="0" algn="l" rtl="0">
              <a:lnSpc>
                <a:spcPct val="100000"/>
              </a:lnSpc>
              <a:spcBef>
                <a:spcPts val="200"/>
              </a:spcBef>
              <a:spcAft>
                <a:spcPts val="0"/>
              </a:spcAft>
              <a:buSzPts val="1400"/>
              <a:buNone/>
            </a:pPr>
            <a:endParaRPr sz="1200" b="0" i="0" u="none" strike="noStrike" cap="none">
              <a:solidFill>
                <a:schemeClr val="dk1"/>
              </a:solidFill>
              <a:latin typeface="Calibri"/>
              <a:ea typeface="Calibri"/>
              <a:cs typeface="Calibri"/>
              <a:sym typeface="Calibri"/>
            </a:endParaRPr>
          </a:p>
          <a:p>
            <a:pPr marL="9525" lvl="0" indent="0" algn="l" rtl="0">
              <a:lnSpc>
                <a:spcPct val="100000"/>
              </a:lnSpc>
              <a:spcBef>
                <a:spcPts val="200"/>
              </a:spcBef>
              <a:spcAft>
                <a:spcPts val="0"/>
              </a:spcAft>
              <a:buSzPts val="1400"/>
              <a:buNone/>
            </a:pPr>
            <a:r>
              <a:rPr lang="de-DE" sz="1200" b="1" i="0" u="none" strike="noStrike" cap="none">
                <a:solidFill>
                  <a:schemeClr val="dk1"/>
                </a:solidFill>
                <a:latin typeface="Calibri"/>
                <a:ea typeface="Calibri"/>
                <a:cs typeface="Calibri"/>
                <a:sym typeface="Calibri"/>
              </a:rPr>
              <a:t>Quelle</a:t>
            </a:r>
            <a:endParaRPr/>
          </a:p>
          <a:p>
            <a:pPr marL="180975"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Gröger, J.; Rüdenauer, I. Öko-Institut 2022: Teilbericht Reduzierung des Energie- und Ressourcenverbrauchs vernetzter Elektro- und Elektronikgeräte – Mögliche Lösungs- und Regulierungsansätze im Rahmen der Ökodesign-Richtlinie. Online: </a:t>
            </a:r>
            <a:r>
              <a:rPr lang="de-DE" sz="1100">
                <a:solidFill>
                  <a:schemeClr val="dk1"/>
                </a:solidFill>
              </a:rPr>
              <a:t>https://www.ressourcenwende.net/wp-content/uploads/2022/03/texte_17-2022_reduzierung_des_energie-_und_ressourcenverbrauchs_vernetzter_elektro-_und_elektronikgeraete.pdf</a:t>
            </a:r>
            <a:endParaRPr/>
          </a:p>
        </p:txBody>
      </p:sp>
      <p:sp>
        <p:nvSpPr>
          <p:cNvPr id="234" name="Google Shape;234;p2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432000" y="3780000"/>
            <a:ext cx="6277970" cy="6532842"/>
          </a:xfrm>
          <a:prstGeom prst="rect">
            <a:avLst/>
          </a:prstGeom>
          <a:noFill/>
          <a:ln>
            <a:noFill/>
          </a:ln>
        </p:spPr>
        <p:txBody>
          <a:bodyPr spcFirstLastPara="1" wrap="square" lIns="94825" tIns="47400" rIns="94825" bIns="47400" anchor="t" anchorCtr="0">
            <a:noAutofit/>
          </a:bodyPr>
          <a:lstStyle/>
          <a:p>
            <a:pPr marL="9525" lvl="0" indent="0" algn="l" rtl="0">
              <a:lnSpc>
                <a:spcPct val="100000"/>
              </a:lnSpc>
              <a:spcBef>
                <a:spcPts val="200"/>
              </a:spcBef>
              <a:spcAft>
                <a:spcPts val="0"/>
              </a:spcAft>
              <a:buSzPts val="1400"/>
              <a:buNone/>
            </a:pPr>
            <a:r>
              <a:rPr lang="de-DE" sz="1100" b="1" i="0" u="none" strike="noStrike">
                <a:solidFill>
                  <a:srgbClr val="000000"/>
                </a:solidFill>
                <a:latin typeface="Calibri"/>
                <a:ea typeface="Calibri"/>
                <a:cs typeface="Calibri"/>
                <a:sym typeface="Calibri"/>
              </a:rPr>
              <a:t>Beschreibung:</a:t>
            </a:r>
            <a:endParaRPr/>
          </a:p>
          <a:p>
            <a:pPr marL="9525"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Die Informatik wird in den nächsten Dekaden die Medizin revolutionieren. In der Medizin werden wie in kaum einem anderen Bereich tiefgreifende Daten von Individuen mit einer sehr großen Bandbreite an physikalischen Verfahren (z.B.MRT oder CT) oder biochemischen Methoden (z.B. Blutanalysen) gesammelt. Allein in Deutschland wurden 145 MRT-Untersuchungen pro 1.000 Einwohner in 2019 durchgeführt (statista 2022). </a:t>
            </a:r>
            <a:endParaRPr/>
          </a:p>
          <a:p>
            <a:pPr marL="9525" lvl="0" indent="0" algn="l" rtl="0">
              <a:lnSpc>
                <a:spcPct val="100000"/>
              </a:lnSpc>
              <a:spcBef>
                <a:spcPts val="200"/>
              </a:spcBef>
              <a:spcAft>
                <a:spcPts val="0"/>
              </a:spcAft>
              <a:buSzPts val="1400"/>
              <a:buNone/>
            </a:pPr>
            <a:r>
              <a:rPr lang="de-DE" sz="1100" b="0" i="0" u="none" strike="noStrike">
                <a:solidFill>
                  <a:srgbClr val="000000"/>
                </a:solidFill>
                <a:latin typeface="Calibri"/>
                <a:ea typeface="Calibri"/>
                <a:cs typeface="Calibri"/>
                <a:sym typeface="Calibri"/>
              </a:rPr>
              <a:t>Seit einigen Jahren wird intensiv geforscht, wie künstliche Intelligenz uns helfen kann, die nicht-übertragbare Krankheit Krebs zu besiegen. Auch dies ist ein Aufgabenfeld von Fachinformatiker*innen. Das bekannteste Beispiel ist die Diagnostik von Hautkrebs. Hautkrebs ist vielfältig (Melanom, Basalkarzinom, Spinozelluräres Karzinom u.a., Murday 2021).  Die verschiedenen Formen sind eine häufige Erkrankung, mehr als 200.000 Fälle pro Jahr in Deutschland (ca. 0,25% der Bevölkerung/Jahr (TK o.J.). Hautkrebs ist ein bösartiger Tumor, der einerseits sehr aggressiv ist, aber andererseits auch gut behandelt werden kann (chirurgisch, Immuntherapie, Strahlentherapie) - wenn er früh genug erkannt wird (Murday 2021). Bei einer Betrachtung mit einem Dermastoskop muss der Hautarzt bis zu 20 Faktoren berücksichtigen, um zu entscheiden, ob es Hautkrebs ist oder nicht (Atypie, Netzwerk, Aufhellung, Linien u.a.m.). Zur softwaregestützten Analyse werden hochaufgelöste Bilder von der Haut des Patienten aufgenommen. Künstliche Intelligenz kann zunächst pixelorientiert Bilder analysieren, wohingegen der Mensch nur Strukturen und Farben erkennen kann. KI analysiert die Farbe, die Struktur, Netzwerke und Erhebungen - alles gleichzeitig (FotoFinder System). Angelernt wurde er durch 130.000 bestätigte Hautkrebsfälle, mit denen die Software trainiert wurde. Durch die Beobachtung über eine gewisse Zeit kann schnell erkannt werden, ob der Krebs wächst oder nicht. Auch die Bewertung erfolgt durch den Computer, der einen Score ausgibt - die Wahrscheinlichkeit, dass es sich um einen Krebs handelt. Ein weiterer Vorteil ist, dass das System dank einer Total Body Dermoscopy eine Übersicht geben kann, wenn viele Muttermale sichtbar sind. Hierbei kann durch regelmäßige Untersuchungen schnell festgestellt werden, ob sich eines von vielen  Muttermalen verändert hat (ebd.). </a:t>
            </a:r>
            <a:endParaRPr/>
          </a:p>
          <a:p>
            <a:pPr marL="9525" lvl="0" indent="0" algn="l" rtl="0">
              <a:lnSpc>
                <a:spcPct val="100000"/>
              </a:lnSpc>
              <a:spcBef>
                <a:spcPts val="200"/>
              </a:spcBef>
              <a:spcAft>
                <a:spcPts val="0"/>
              </a:spcAft>
              <a:buSzPts val="1400"/>
              <a:buNone/>
            </a:pPr>
            <a:r>
              <a:rPr lang="de-DE" sz="1100" b="1" i="0" u="none" strike="noStrike">
                <a:solidFill>
                  <a:srgbClr val="000000"/>
                </a:solidFill>
                <a:latin typeface="Calibri"/>
                <a:ea typeface="Calibri"/>
                <a:cs typeface="Calibri"/>
                <a:sym typeface="Calibri"/>
              </a:rPr>
              <a:t>Aufgabe: </a:t>
            </a:r>
            <a:r>
              <a:rPr lang="de-DE" sz="1100" i="0" u="none" strike="noStrike">
                <a:solidFill>
                  <a:srgbClr val="000000"/>
                </a:solidFill>
                <a:latin typeface="Calibri"/>
                <a:ea typeface="Calibri"/>
                <a:cs typeface="Calibri"/>
                <a:sym typeface="Calibri"/>
              </a:rPr>
              <a:t>Wie kann man das Vertrauen der Bevölkerung in die Verwendung von KI zur Diagnose stärken?</a:t>
            </a:r>
            <a:endParaRPr/>
          </a:p>
          <a:p>
            <a:pPr marL="180975" lvl="0" indent="-171450" algn="l" rtl="0">
              <a:lnSpc>
                <a:spcPct val="100000"/>
              </a:lnSpc>
              <a:spcBef>
                <a:spcPts val="200"/>
              </a:spcBef>
              <a:spcAft>
                <a:spcPts val="0"/>
              </a:spcAft>
              <a:buSzPts val="1400"/>
              <a:buFont typeface="Arial"/>
              <a:buChar char="•"/>
            </a:pPr>
            <a:r>
              <a:rPr lang="de-DE" sz="1100" i="0" u="none" strike="noStrike">
                <a:solidFill>
                  <a:srgbClr val="000000"/>
                </a:solidFill>
                <a:latin typeface="Calibri"/>
                <a:ea typeface="Calibri"/>
                <a:cs typeface="Calibri"/>
                <a:sym typeface="Calibri"/>
              </a:rPr>
              <a:t>Erklärung der Anwendung, Statistiken zeigen, persönlichen Kontakt beibehalten</a:t>
            </a:r>
            <a:endParaRPr/>
          </a:p>
          <a:p>
            <a:pPr marL="9525" lvl="0" indent="0" algn="l" rtl="0">
              <a:lnSpc>
                <a:spcPct val="100000"/>
              </a:lnSpc>
              <a:spcBef>
                <a:spcPts val="200"/>
              </a:spcBef>
              <a:spcAft>
                <a:spcPts val="0"/>
              </a:spcAft>
              <a:buSzPts val="1400"/>
              <a:buNone/>
            </a:pPr>
            <a:r>
              <a:rPr lang="de-DE" sz="1100" b="1" i="0" u="none" strike="noStrike">
                <a:solidFill>
                  <a:srgbClr val="000000"/>
                </a:solidFill>
                <a:latin typeface="Calibri"/>
                <a:ea typeface="Calibri"/>
                <a:cs typeface="Calibri"/>
                <a:sym typeface="Calibri"/>
              </a:rPr>
              <a:t>Quellen: </a:t>
            </a:r>
            <a:endParaRPr b="1" i="0" u="none" strike="noStrike">
              <a:solidFill>
                <a:srgbClr val="000000"/>
              </a:solidFill>
              <a:latin typeface="Calibri"/>
              <a:ea typeface="Calibri"/>
              <a:cs typeface="Calibri"/>
              <a:sym typeface="Calibri"/>
            </a:endParaRPr>
          </a:p>
          <a:p>
            <a:pPr marL="108000" lvl="0" indent="-108000" algn="l" rtl="0">
              <a:lnSpc>
                <a:spcPct val="100000"/>
              </a:lnSpc>
              <a:spcBef>
                <a:spcPts val="0"/>
              </a:spcBef>
              <a:spcAft>
                <a:spcPts val="0"/>
              </a:spcAft>
              <a:buSzPts val="1400"/>
              <a:buFont typeface="Arial"/>
              <a:buChar char="•"/>
            </a:pPr>
            <a:r>
              <a:rPr lang="de-DE" sz="1000" b="0" i="0" u="none" strike="noStrike">
                <a:solidFill>
                  <a:srgbClr val="000000"/>
                </a:solidFill>
                <a:latin typeface="Calibri"/>
                <a:ea typeface="Calibri"/>
                <a:cs typeface="Calibri"/>
                <a:sym typeface="Calibri"/>
              </a:rPr>
              <a:t>Murday, Samy (2021): Hautkrebsfrüherkennung und der Einsatz von künstlicher Intelligenz. Online:</a:t>
            </a:r>
            <a:r>
              <a:rPr lang="de-DE" sz="1000" b="0" i="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de-DE" sz="1000" b="0" i="0" u="sng" strike="noStrike">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Hautkrebsfrüherkennung Hautkrebs küstliche Intelligenz</a:t>
            </a:r>
            <a:r>
              <a:rPr lang="de-DE" sz="1000" b="0" i="0" u="none" strike="noStrike">
                <a:solidFill>
                  <a:srgbClr val="000000"/>
                </a:solidFill>
                <a:latin typeface="Calibri"/>
                <a:ea typeface="Calibri"/>
                <a:cs typeface="Calibri"/>
                <a:sym typeface="Calibri"/>
              </a:rPr>
              <a:t> </a:t>
            </a:r>
            <a:endParaRPr/>
          </a:p>
          <a:p>
            <a:pPr marL="108000" lvl="0" indent="-108000" algn="l" rtl="0">
              <a:lnSpc>
                <a:spcPct val="100000"/>
              </a:lnSpc>
              <a:spcBef>
                <a:spcPts val="0"/>
              </a:spcBef>
              <a:spcAft>
                <a:spcPts val="0"/>
              </a:spcAft>
              <a:buSzPts val="1400"/>
              <a:buFont typeface="Arial"/>
              <a:buChar char="•"/>
            </a:pPr>
            <a:r>
              <a:rPr lang="de-DE" sz="1000" b="0" i="0" u="none" strike="noStrike">
                <a:solidFill>
                  <a:srgbClr val="000000"/>
                </a:solidFill>
                <a:latin typeface="Calibri"/>
                <a:ea typeface="Calibri"/>
                <a:cs typeface="Calibri"/>
                <a:sym typeface="Calibri"/>
              </a:rPr>
              <a:t>statista 2022: Anzahl der MRT-Untersuchungen ausgewählter OECD-Länder. Online;</a:t>
            </a:r>
            <a:r>
              <a:rPr lang="de-DE" sz="10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de-DE" sz="1000" b="0" i="0" u="sng" strike="noStrike">
                <a:solidFill>
                  <a:srgbClr val="1155CC"/>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https://de.statista.com/statistik/daten/studie/172709/umfrage/magnetresonanztomographie-untersuchungen-mrt-in-ausgewaehlten-laendern-europas/</a:t>
            </a:r>
            <a:r>
              <a:rPr lang="de-DE" sz="1000" b="0" i="0" u="none" strike="noStrike">
                <a:solidFill>
                  <a:srgbClr val="000000"/>
                </a:solidFill>
                <a:latin typeface="Calibri"/>
                <a:ea typeface="Calibri"/>
                <a:cs typeface="Calibri"/>
                <a:sym typeface="Calibri"/>
              </a:rPr>
              <a:t>  </a:t>
            </a:r>
            <a:endParaRPr/>
          </a:p>
          <a:p>
            <a:pPr marL="108000" lvl="0" indent="-108000" algn="l" rtl="0">
              <a:lnSpc>
                <a:spcPct val="100000"/>
              </a:lnSpc>
              <a:spcBef>
                <a:spcPts val="0"/>
              </a:spcBef>
              <a:spcAft>
                <a:spcPts val="0"/>
              </a:spcAft>
              <a:buSzPts val="1400"/>
              <a:buFont typeface="Arial"/>
              <a:buChar char="•"/>
            </a:pPr>
            <a:r>
              <a:rPr lang="de-DE" sz="1000" b="0" i="0" u="none" strike="noStrike">
                <a:solidFill>
                  <a:srgbClr val="000000"/>
                </a:solidFill>
                <a:latin typeface="Calibri"/>
                <a:ea typeface="Calibri"/>
                <a:cs typeface="Calibri"/>
                <a:sym typeface="Calibri"/>
              </a:rPr>
              <a:t>TK Techniker Krankenkasse (2022): Hautkrebs: Wie hoch ist das Risiko? Online: </a:t>
            </a:r>
            <a:r>
              <a:rPr lang="de-DE" sz="1000" b="0" i="0" u="sng" strike="noStrike">
                <a:solidFill>
                  <a:srgbClr val="1155CC"/>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https://www.tk.de/techniker/gesundheit-und-medizin/praevention-und-frueherkennung/hautkrebs-fruehererkennung/hautkrebs-wie-hoch-ist-das-risiko-2015296?tkcm=ab</a:t>
            </a:r>
            <a:r>
              <a:rPr lang="de-DE" sz="1000" b="0" i="0" u="sng" strike="noStrike">
                <a:solidFill>
                  <a:srgbClr val="1155CC"/>
                </a:solidFill>
                <a:latin typeface="Calibri"/>
                <a:ea typeface="Calibri"/>
                <a:cs typeface="Calibri"/>
                <a:sym typeface="Calibri"/>
              </a:rPr>
              <a:t> </a:t>
            </a:r>
            <a:endParaRPr sz="1050" b="0" i="0" u="none" strike="noStrike">
              <a:solidFill>
                <a:srgbClr val="000000"/>
              </a:solidFill>
              <a:latin typeface="Calibri"/>
              <a:ea typeface="Calibri"/>
              <a:cs typeface="Calibri"/>
              <a:sym typeface="Calibri"/>
            </a:endParaRPr>
          </a:p>
        </p:txBody>
      </p:sp>
      <p:sp>
        <p:nvSpPr>
          <p:cNvPr id="246" name="Google Shape;246;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e55c4317f6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e55c4317f6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86" name="Google Shape;286;g1e55c4317f6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5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509588" y="25241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440265" y="3780000"/>
            <a:ext cx="6366935" cy="6382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1000">
                <a:solidFill>
                  <a:schemeClr val="dk1"/>
                </a:solidFill>
                <a:latin typeface="Calibri"/>
                <a:ea typeface="Calibri"/>
                <a:cs typeface="Calibri"/>
                <a:sym typeface="Calibri"/>
              </a:rPr>
              <a:t>Als Grundlage und Einstieg in die Diskussion ein Überblick der 17 Ziele nachhaltiger Entwicklung; diese eignen sich als Querschnittsthema für den Unterricht (Link zur Grafik: </a:t>
            </a:r>
            <a:r>
              <a:rPr lang="de-DE"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https://www.bundesregierung.de/breg-de/themen/nachhaltigkeitspolitik/nachhaltigkeitsziele-erklaert-232174</a:t>
            </a:r>
            <a:r>
              <a:rPr lang="de-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Auf dem Weg zur Erreichung der angestrebten 17 Ziele nachhaltiger Entwicklung kann Bildung wichtige Beiträge leisten. Allen Menschen den Zugang zu Faktenwissen und Informationen zu ermöglichen, ist als Ziel in SDG 4 formuliert. Dies ist eine Grundlage, um sie in die Lage zu bringen, den Herausforderungen gerecht werdende Entscheidungen zu treffen. Weiterhin ermöglicht Bildung methodische Vorgehensweisen und Wege der Transformation zu erkunden, zu reflektieren und in geplante Handlungen zu übersetzen. Angesichts globaler Vernetzung mittels Digitalisierung und internationaler Handels- und Wirtschaftsbeziehungen ist es heutzutage prinzipiell möglich, auf eine nie dagewesene Vielfalt und Menge von Wissen zuzugreifen und Nachrichten in Echtzeit auszutauschen.</a:t>
            </a:r>
            <a:endParaRPr sz="10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Nun ist es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a:t>
            </a:r>
            <a:endParaRPr sz="10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Bildung für nachhaltige Entwicklung – die Auseinandersetzung mit den 17 Zielen – kann als Querschnittsaufgabe im Unterricht der Berufsschule verstanden werden. Die 17 Ziele berühren alle Lebensbereiche und fokussieren jeweils auf unterschiedliche Teilbereiche von Gesellschaft, Umwelt und Wirtschaft; sie stehen untereinander in Wechselbeziehung bzw. überlappen sich wechselseitig. Alle Themen der Berufstätigkeit und des Unterrichts können in Beziehung zu einem oder mehreren Zielen betrachtet werden, wodurch im Verlauf der Ausbildung das komplexe Bild der Nachhaltigkeit in seiner Ganzheit und Komplexität sichtbar wird.</a:t>
            </a:r>
            <a:endParaRPr sz="10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Anhand zweier ausgewählter Aufgaben soll diese Herangehensweise exemplarisch veranschaulicht werden.</a:t>
            </a:r>
            <a:endParaRPr sz="1000">
              <a:solidFill>
                <a:schemeClr val="dk1"/>
              </a:solidFill>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a:solidFill>
                  <a:schemeClr val="dk1"/>
                </a:solidFill>
                <a:latin typeface="Calibri"/>
                <a:ea typeface="Calibri"/>
                <a:cs typeface="Calibri"/>
                <a:sym typeface="Calibri"/>
              </a:rPr>
              <a:t>Ausbildungsmodul: "Nachvollziehen'' können, inwieweit die Verwirklichung der SDG Einfluss auf die Umwelt und das Berufsleben der SuS haben.</a:t>
            </a:r>
            <a:endParaRPr sz="1000" b="1">
              <a:solidFill>
                <a:schemeClr val="dk1"/>
              </a:solidFill>
              <a:latin typeface="Calibri"/>
              <a:ea typeface="Calibri"/>
              <a:cs typeface="Calibri"/>
              <a:sym typeface="Calibri"/>
            </a:endParaRPr>
          </a:p>
          <a:p>
            <a:pPr marL="323850" lvl="0" indent="-171450" algn="l" rtl="0">
              <a:lnSpc>
                <a:spcPct val="100000"/>
              </a:lnSpc>
              <a:spcBef>
                <a:spcPts val="200"/>
              </a:spcBef>
              <a:spcAft>
                <a:spcPts val="0"/>
              </a:spcAft>
              <a:buClr>
                <a:schemeClr val="dk1"/>
              </a:buClr>
              <a:buSzPts val="1200"/>
              <a:buFont typeface="Arial"/>
              <a:buChar char="•"/>
            </a:pPr>
            <a:r>
              <a:rPr lang="de-DE" sz="1000">
                <a:solidFill>
                  <a:schemeClr val="dk1"/>
                </a:solidFill>
                <a:latin typeface="Calibri"/>
                <a:ea typeface="Calibri"/>
                <a:cs typeface="Calibri"/>
                <a:sym typeface="Calibri"/>
              </a:rPr>
              <a:t>Welche Ziele/Unterziele der SDG’s verhindern in der Umsetzung Migration aus demografischen und wirtschaftlichen Faktoren.(1) Welchen persönlichen Beitrag kann ich leisten, damit die SDG umgesetzt werden können.</a:t>
            </a:r>
            <a:endParaRPr sz="1000">
              <a:solidFill>
                <a:schemeClr val="dk1"/>
              </a:solidFill>
              <a:latin typeface="Calibri"/>
              <a:ea typeface="Calibri"/>
              <a:cs typeface="Calibri"/>
              <a:sym typeface="Calibri"/>
            </a:endParaRPr>
          </a:p>
          <a:p>
            <a:pPr marL="323850" lvl="0" indent="-171450" algn="l" rtl="0">
              <a:lnSpc>
                <a:spcPct val="100000"/>
              </a:lnSpc>
              <a:spcBef>
                <a:spcPts val="200"/>
              </a:spcBef>
              <a:spcAft>
                <a:spcPts val="0"/>
              </a:spcAft>
              <a:buClr>
                <a:schemeClr val="dk1"/>
              </a:buClr>
              <a:buSzPts val="1200"/>
              <a:buFont typeface="Arial"/>
              <a:buChar char="•"/>
            </a:pPr>
            <a:r>
              <a:rPr lang="de-DE" sz="1000">
                <a:solidFill>
                  <a:schemeClr val="dk1"/>
                </a:solidFill>
                <a:latin typeface="Calibri"/>
                <a:ea typeface="Calibri"/>
                <a:cs typeface="Calibri"/>
                <a:sym typeface="Calibri"/>
              </a:rPr>
              <a:t>Welche Ziele/Unterziele der SDG’s verhindern in der Umsetzung Migration aus Sozialpolitische Faktoren.(2).Welchen persönlichen Beitrag kann ich leisten, damit die SDG umgesetzt werden können</a:t>
            </a:r>
            <a:endParaRPr sz="1000" b="1">
              <a:solidFill>
                <a:schemeClr val="dk1"/>
              </a:solidFill>
              <a:latin typeface="Calibri"/>
              <a:ea typeface="Calibri"/>
              <a:cs typeface="Calibri"/>
              <a:sym typeface="Calibri"/>
            </a:endParaRPr>
          </a:p>
          <a:p>
            <a:pPr marL="323850" lvl="0" indent="-171450" algn="l" rtl="0">
              <a:lnSpc>
                <a:spcPct val="100000"/>
              </a:lnSpc>
              <a:spcBef>
                <a:spcPts val="200"/>
              </a:spcBef>
              <a:spcAft>
                <a:spcPts val="0"/>
              </a:spcAft>
              <a:buClr>
                <a:schemeClr val="dk1"/>
              </a:buClr>
              <a:buSzPts val="1200"/>
              <a:buFont typeface="Arial"/>
              <a:buChar char="•"/>
            </a:pPr>
            <a:r>
              <a:rPr lang="de-DE" sz="1000">
                <a:solidFill>
                  <a:schemeClr val="dk1"/>
                </a:solidFill>
                <a:latin typeface="Calibri"/>
                <a:ea typeface="Calibri"/>
                <a:cs typeface="Calibri"/>
                <a:sym typeface="Calibri"/>
              </a:rPr>
              <a:t>Welche Ziele/Unterziele der SDG’s verhindern in der Umsetzung Migration aus Umweltfaktoren.(3) Welchen persönlichen Beitrag kann ich leisten, damit die SDG umgesetzt werden können</a:t>
            </a:r>
            <a:endParaRPr/>
          </a:p>
          <a:p>
            <a:pPr marL="457200" lvl="0" indent="-228600" algn="l" rtl="0">
              <a:lnSpc>
                <a:spcPct val="100000"/>
              </a:lnSpc>
              <a:spcBef>
                <a:spcPts val="200"/>
              </a:spcBef>
              <a:spcAft>
                <a:spcPts val="0"/>
              </a:spcAft>
              <a:buClr>
                <a:srgbClr val="1155CC"/>
              </a:buClr>
              <a:buSzPts val="1200"/>
              <a:buNone/>
            </a:pPr>
            <a:endParaRPr sz="1000">
              <a:solidFill>
                <a:schemeClr val="dk1"/>
              </a:solidFill>
              <a:latin typeface="Calibri"/>
              <a:ea typeface="Calibri"/>
              <a:cs typeface="Calibri"/>
              <a:sym typeface="Calibri"/>
            </a:endParaRPr>
          </a:p>
          <a:p>
            <a:pPr marL="360000" lvl="0" indent="-304800" algn="l" rtl="0">
              <a:lnSpc>
                <a:spcPct val="100000"/>
              </a:lnSpc>
              <a:spcBef>
                <a:spcPts val="200"/>
              </a:spcBef>
              <a:spcAft>
                <a:spcPts val="0"/>
              </a:spcAft>
              <a:buClr>
                <a:schemeClr val="dk1"/>
              </a:buClr>
              <a:buSzPts val="1100"/>
              <a:buAutoNum type="arabicPeriod"/>
            </a:pPr>
            <a:r>
              <a:rPr lang="de-DE" sz="1000">
                <a:solidFill>
                  <a:schemeClr val="dk1"/>
                </a:solidFill>
                <a:latin typeface="Calibri"/>
                <a:ea typeface="Calibri"/>
                <a:cs typeface="Calibri"/>
                <a:sym typeface="Calibri"/>
              </a:rPr>
              <a:t>Ermittle die Gründe, warum so viele Menschen aus Bulgarien und Rumänien in Deutschland leben. Benenne die Ziele/Unterziele der SDG’s, die umgesetzt werden müssten, damit sie in Ihrem Heimatland besser leben können.</a:t>
            </a:r>
            <a:endParaRPr sz="1000">
              <a:solidFill>
                <a:schemeClr val="dk1"/>
              </a:solidFill>
              <a:latin typeface="Calibri"/>
              <a:ea typeface="Calibri"/>
              <a:cs typeface="Calibri"/>
              <a:sym typeface="Calibri"/>
            </a:endParaRPr>
          </a:p>
          <a:p>
            <a:pPr marL="360000" lvl="0" indent="-304800" algn="l" rtl="0">
              <a:lnSpc>
                <a:spcPct val="100000"/>
              </a:lnSpc>
              <a:spcBef>
                <a:spcPts val="200"/>
              </a:spcBef>
              <a:spcAft>
                <a:spcPts val="0"/>
              </a:spcAft>
              <a:buClr>
                <a:schemeClr val="dk1"/>
              </a:buClr>
              <a:buSzPts val="1100"/>
              <a:buAutoNum type="arabicPeriod"/>
            </a:pPr>
            <a:r>
              <a:rPr lang="de-DE" sz="1000">
                <a:solidFill>
                  <a:schemeClr val="dk1"/>
                </a:solidFill>
                <a:latin typeface="Calibri"/>
                <a:ea typeface="Calibri"/>
                <a:cs typeface="Calibri"/>
                <a:sym typeface="Calibri"/>
              </a:rPr>
              <a:t>Ermittle Gründe, warum so viele Menschen aus Afghanistan und Iran in Deutschland leben. Benenne die Ziele/Unterziele der SDG’s, die umgesetzt werden müssten, damit sie in Ihrem Heimatland besser leben können.</a:t>
            </a:r>
            <a:endParaRPr sz="1000">
              <a:solidFill>
                <a:schemeClr val="dk1"/>
              </a:solidFill>
              <a:latin typeface="Calibri"/>
              <a:ea typeface="Calibri"/>
              <a:cs typeface="Calibri"/>
              <a:sym typeface="Calibri"/>
            </a:endParaRPr>
          </a:p>
          <a:p>
            <a:pPr marL="360000" lvl="0" indent="-304800" algn="l" rtl="0">
              <a:lnSpc>
                <a:spcPct val="100000"/>
              </a:lnSpc>
              <a:spcBef>
                <a:spcPts val="200"/>
              </a:spcBef>
              <a:spcAft>
                <a:spcPts val="0"/>
              </a:spcAft>
              <a:buClr>
                <a:schemeClr val="dk1"/>
              </a:buClr>
              <a:buSzPts val="1100"/>
              <a:buAutoNum type="arabicPeriod"/>
            </a:pPr>
            <a:r>
              <a:rPr lang="de-DE" sz="1000">
                <a:solidFill>
                  <a:schemeClr val="dk1"/>
                </a:solidFill>
                <a:latin typeface="Calibri"/>
                <a:ea typeface="Calibri"/>
                <a:cs typeface="Calibri"/>
                <a:sym typeface="Calibri"/>
              </a:rPr>
              <a:t>Ermittle Gründe, warum so viele Menschen aus Somalia und Sudan in Deutschland leben. Benenne die Ziele/Unterziel der SDG’s, die umgesetzt werden müssten, damit sie in Ihrem Heimatland besser leben können.</a:t>
            </a:r>
            <a:endParaRPr sz="1000">
              <a:solidFill>
                <a:schemeClr val="dk1"/>
              </a:solidFill>
              <a:latin typeface="Calibri"/>
              <a:ea typeface="Calibri"/>
              <a:cs typeface="Calibri"/>
              <a:sym typeface="Calibri"/>
            </a:endParaRPr>
          </a:p>
        </p:txBody>
      </p:sp>
      <p:sp>
        <p:nvSpPr>
          <p:cNvPr id="64" name="Google Shape;64;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479425" y="3960000"/>
            <a:ext cx="6145212" cy="569946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marL="171450" lvl="0" indent="-171450" algn="l" rtl="0">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marL="171450" lvl="0" indent="-171450" algn="l" rtl="0">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marL="171450" lvl="0" indent="-171450" algn="l" rtl="0">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marL="171450" lvl="0" indent="-171450" algn="l" rtl="0">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100"/>
              <a:buFont typeface="Arial"/>
              <a:buChar char="•"/>
            </a:pPr>
            <a:r>
              <a:rPr lang="de-DE" sz="1200"/>
              <a:t>Welchen Beitrag leistet Ihr Betrieb zum Klimawandel?</a:t>
            </a:r>
            <a:endParaRPr/>
          </a:p>
          <a:p>
            <a:pPr marL="171450" lvl="0" indent="-171450" algn="l" rtl="0">
              <a:lnSpc>
                <a:spcPct val="100000"/>
              </a:lnSpc>
              <a:spcBef>
                <a:spcPts val="0"/>
              </a:spcBef>
              <a:spcAft>
                <a:spcPts val="0"/>
              </a:spcAft>
              <a:buSzPts val="1100"/>
              <a:buFont typeface="Arial"/>
              <a:buChar char="•"/>
            </a:pPr>
            <a:r>
              <a:rPr lang="de-DE" sz="1200"/>
              <a:t>Was unternehmen Sie in Ihrem Betrieb, um CO</a:t>
            </a:r>
            <a:r>
              <a:rPr lang="de-DE" sz="1200" baseline="-25000"/>
              <a:t>2</a:t>
            </a:r>
            <a:r>
              <a:rPr lang="de-DE" sz="1200"/>
              <a:t>-Emissionen zu verringern?</a:t>
            </a:r>
            <a:endParaRPr/>
          </a:p>
          <a:p>
            <a:pPr marL="0" lvl="0" indent="0" algn="l" rtl="0">
              <a:lnSpc>
                <a:spcPct val="100000"/>
              </a:lnSpc>
              <a:spcBef>
                <a:spcPts val="0"/>
              </a:spcBef>
              <a:spcAft>
                <a:spcPts val="0"/>
              </a:spcAft>
              <a:buClr>
                <a:schemeClr val="dk1"/>
              </a:buClr>
              <a:buSzPts val="1100"/>
              <a:buNone/>
            </a:pPr>
            <a:endParaRPr sz="1200"/>
          </a:p>
          <a:p>
            <a:pPr marL="0" lvl="0" indent="0" algn="l" rtl="0">
              <a:lnSpc>
                <a:spcPct val="100000"/>
              </a:lnSpc>
              <a:spcBef>
                <a:spcPts val="0"/>
              </a:spcBef>
              <a:spcAft>
                <a:spcPts val="0"/>
              </a:spcAft>
              <a:buSzPts val="1400"/>
              <a:buNone/>
            </a:pPr>
            <a:r>
              <a:rPr lang="de-DE" sz="1200" b="1"/>
              <a:t>Quelle</a:t>
            </a:r>
            <a:endParaRPr b="1"/>
          </a:p>
          <a:p>
            <a:pPr marL="171450" lvl="0" indent="-171450" algn="l" rtl="0">
              <a:lnSpc>
                <a:spcPct val="100000"/>
              </a:lnSpc>
              <a:spcBef>
                <a:spcPts val="0"/>
              </a:spcBef>
              <a:spcAft>
                <a:spcPts val="0"/>
              </a:spcAft>
              <a:buSzPts val="1210"/>
              <a:buFont typeface="Arial"/>
              <a:buChar char="•"/>
            </a:pPr>
            <a:r>
              <a:rPr lang="de-DE" sz="1100"/>
              <a:t>Umweltbundesamt 2021: Konsum und Umwelt: Zentrale Handlungsfelder. Online: https://www.umweltbundesamt.de/themen/wirtschaft-konsum/konsum-umwelt-zentrale-handlungsfelder#bedarfsfelder</a:t>
            </a:r>
            <a:endParaRPr sz="11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p:txBody>
      </p:sp>
      <p:sp>
        <p:nvSpPr>
          <p:cNvPr id="77" name="Google Shape;77;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414214" y="3780000"/>
            <a:ext cx="6322647" cy="639563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255"/>
              <a:buNone/>
            </a:pPr>
            <a:r>
              <a:rPr lang="de-DE" sz="1000" b="1">
                <a:solidFill>
                  <a:schemeClr val="dk1"/>
                </a:solidFill>
                <a:latin typeface="Calibri"/>
                <a:ea typeface="Calibri"/>
                <a:cs typeface="Calibri"/>
                <a:sym typeface="Calibri"/>
              </a:rPr>
              <a:t>Beschreibung SDG 3, Internetsucht</a:t>
            </a:r>
            <a:endParaRPr/>
          </a:p>
          <a:p>
            <a:pPr marL="0" marR="0" lvl="0" indent="0" algn="l" rtl="0">
              <a:lnSpc>
                <a:spcPct val="100000"/>
              </a:lnSpc>
              <a:spcBef>
                <a:spcPts val="0"/>
              </a:spcBef>
              <a:spcAft>
                <a:spcPts val="0"/>
              </a:spcAft>
              <a:buClr>
                <a:srgbClr val="000000"/>
              </a:buClr>
              <a:buSzPts val="255"/>
              <a:buFont typeface="Arial"/>
              <a:buNone/>
            </a:pPr>
            <a:r>
              <a:rPr lang="de-DE" sz="1000" b="0" i="0" u="none" strike="noStrike">
                <a:solidFill>
                  <a:schemeClr val="dk1"/>
                </a:solidFill>
                <a:latin typeface="Calibri"/>
                <a:ea typeface="Calibri"/>
                <a:cs typeface="Calibri"/>
                <a:sym typeface="Calibri"/>
              </a:rPr>
              <a:t>Als Fachinformatikerin/Fachinformatiker ist das Internet die Arbeitsgrundlage. IKT-Produkte funktionieren nicht ohne das Internet. Hier besteht die Gefahr des Missbrauchs oder schädlicher Auswirkungen für die psychische und körperliche Gesundheit. Laut einer Forsa-Studie (</a:t>
            </a:r>
            <a:r>
              <a:rPr lang="de-DE" sz="1000" b="0" i="0" u="none" strike="noStrike" cap="none">
                <a:solidFill>
                  <a:schemeClr val="dk1"/>
                </a:solidFill>
                <a:latin typeface="Calibri"/>
                <a:ea typeface="Calibri"/>
                <a:cs typeface="Calibri"/>
                <a:sym typeface="Calibri"/>
              </a:rPr>
              <a:t>2017)</a:t>
            </a:r>
            <a:r>
              <a:rPr lang="de-DE" sz="1000" b="0" i="0" u="none" strike="noStrike">
                <a:solidFill>
                  <a:schemeClr val="dk1"/>
                </a:solidFill>
                <a:latin typeface="Calibri"/>
                <a:ea typeface="Calibri"/>
                <a:cs typeface="Calibri"/>
                <a:sym typeface="Calibri"/>
              </a:rPr>
              <a:t> verbringen Jugendliche durchschnittlich 2 Stunden täglich mit Sozialen Medien im Internet. Diese Zeit steigt mit dem Alter der Befragten. Weibliche Jugendliche zwischen 16 und 17 Jahren sind fast 3,5 Stunden pro Tag in sozialen Medien, die männlichen Jugendlichen im Vergleich nur 2,75 Stunden aktiv. Die Folge dieses Internetkonsums ist ein erhöhtes Risiko an Depressionen zu erkranken, und dies ist bei einem Drittel der Befragten der Fall. Weitere Auswirkungen sind die Ablenkung von Schwierigkeiten oder Flucht aus der sozialen Realität sowie Schlafmangel: 8% der Befragten pflegen ihre sozialen Kontakte ausschließlich über das Internet. Der intensive Gebrauch von sozialen Medien führt laut Studie also zu gesundheitlichen und sozialen Problemen. </a:t>
            </a:r>
            <a:r>
              <a:rPr lang="de-DE" sz="1000" b="0" i="0" u="none" strike="noStrike" cap="none">
                <a:solidFill>
                  <a:schemeClr val="dk1"/>
                </a:solidFill>
                <a:latin typeface="Calibri"/>
                <a:ea typeface="Calibri"/>
                <a:cs typeface="Calibri"/>
                <a:sym typeface="Calibri"/>
              </a:rPr>
              <a:t>Da die Nutzung des Internets im Alltag unentbehrlich geworden ist, besteht hier die Gefahr eines exzessiven Gebrauchs, der bis zu einem Abhängigkeitsverhalten führen kann. So wird festgestellt, dass geeignete Hilfe- und Aufklärungsmaßnahmen für eine wachsende Zahl von Betroffenen notwendig sind. In der Nationalen Strategie wird ausdrücklich der Arbeitsplatz als ein wichtiger Ort genannt, an dem Aufklärung für ein gesundheitsförderliches Verhalten betrieben werden kann (ebd.). Die Aufgabe des Gesundheitsschutzes am Arbeitsplatz, die Betriebsärztinnen und Ärzte mit unterstützen, umfasst auch die individuelle Suchtprävention und Suchtberatung.</a:t>
            </a:r>
            <a:endParaRPr sz="1000" b="0">
              <a:solidFill>
                <a:schemeClr val="dk1"/>
              </a:solidFill>
            </a:endParaRPr>
          </a:p>
          <a:p>
            <a:pPr marL="0" marR="0" lvl="0" indent="0" algn="l" rtl="0">
              <a:lnSpc>
                <a:spcPct val="100000"/>
              </a:lnSpc>
              <a:spcBef>
                <a:spcPts val="0"/>
              </a:spcBef>
              <a:spcAft>
                <a:spcPts val="0"/>
              </a:spcAft>
              <a:buClr>
                <a:srgbClr val="000000"/>
              </a:buClr>
              <a:buSzPts val="255"/>
              <a:buFont typeface="Arial"/>
              <a:buNone/>
            </a:pPr>
            <a:r>
              <a:rPr lang="de-DE" sz="1000" b="0">
                <a:solidFill>
                  <a:schemeClr val="dk1"/>
                </a:solidFill>
                <a:latin typeface="Calibri"/>
                <a:ea typeface="Calibri"/>
                <a:cs typeface="Calibri"/>
                <a:sym typeface="Calibri"/>
              </a:rPr>
              <a:t>Die Anzahl der </a:t>
            </a:r>
            <a:r>
              <a:rPr lang="de-DE" sz="1000" b="0">
                <a:solidFill>
                  <a:schemeClr val="dk1"/>
                </a:solidFill>
              </a:rPr>
              <a:t>Geräte </a:t>
            </a:r>
            <a:r>
              <a:rPr lang="de-DE" sz="1000">
                <a:solidFill>
                  <a:schemeClr val="dk1"/>
                </a:solidFill>
              </a:rPr>
              <a:t>und Anwendungen der digitalen IKT in unterschiedlichsten Lebensbereichen und damit auch die Internetnutzung nimmt zu. Die Folge ist ein enormer Ressourcenverbrauch für die Herstellung und Stromverbrauch, um große Datenmengen über Kabel oder Funknetze global miteinander zu vernetzen. </a:t>
            </a: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255"/>
              <a:buNone/>
            </a:pPr>
            <a:r>
              <a:rPr lang="de-DE" sz="1000" b="1">
                <a:solidFill>
                  <a:schemeClr val="dk1"/>
                </a:solidFill>
                <a:latin typeface="Calibri"/>
                <a:ea typeface="Calibri"/>
                <a:cs typeface="Calibri"/>
                <a:sym typeface="Calibri"/>
              </a:rPr>
              <a:t>Aufgaben:</a:t>
            </a:r>
            <a:endParaRPr/>
          </a:p>
          <a:p>
            <a:pPr marL="0" marR="0" lvl="0" indent="0" algn="l" rtl="0">
              <a:lnSpc>
                <a:spcPct val="100000"/>
              </a:lnSpc>
              <a:spcBef>
                <a:spcPts val="0"/>
              </a:spcBef>
              <a:spcAft>
                <a:spcPts val="0"/>
              </a:spcAft>
              <a:buClr>
                <a:srgbClr val="000000"/>
              </a:buClr>
              <a:buSzPts val="1100"/>
              <a:buNone/>
            </a:pPr>
            <a:r>
              <a:rPr lang="de-DE" sz="1000">
                <a:solidFill>
                  <a:schemeClr val="dk1"/>
                </a:solidFill>
                <a:latin typeface="Calibri"/>
                <a:ea typeface="Calibri"/>
                <a:cs typeface="Calibri"/>
                <a:sym typeface="Calibri"/>
              </a:rPr>
              <a:t>Welche Folgen kann Internetsucht haben? Diskutieren Sie die gesundheitlichen und sozialen Folgen.</a:t>
            </a:r>
            <a:endParaRPr/>
          </a:p>
          <a:p>
            <a:pPr marL="171450" marR="0" lvl="0" indent="-171450" algn="l" rtl="0">
              <a:lnSpc>
                <a:spcPct val="100000"/>
              </a:lnSpc>
              <a:spcBef>
                <a:spcPts val="0"/>
              </a:spcBef>
              <a:spcAft>
                <a:spcPts val="0"/>
              </a:spcAft>
              <a:buClr>
                <a:srgbClr val="000000"/>
              </a:buClr>
              <a:buSzPts val="1100"/>
              <a:buFont typeface="Arial"/>
              <a:buChar char="•"/>
            </a:pPr>
            <a:r>
              <a:rPr lang="de-DE" sz="1000">
                <a:solidFill>
                  <a:schemeClr val="dk1"/>
                </a:solidFill>
                <a:latin typeface="Calibri"/>
                <a:ea typeface="Calibri"/>
                <a:cs typeface="Calibri"/>
                <a:sym typeface="Calibri"/>
              </a:rPr>
              <a:t>Vernachlässigung von Aufgaben, sozialen Kontakten, Job, Schule und Hobbys, Leistungsabfall, Vereinsamung, Kontrollverlust bzgl. Dauer und Zeitpunkt der Internetnutzung, Reizbarkeit bei Entzug</a:t>
            </a:r>
            <a:endParaRPr/>
          </a:p>
          <a:p>
            <a:pPr marL="0" marR="0" lvl="0" indent="0" algn="l" rtl="0">
              <a:lnSpc>
                <a:spcPct val="100000"/>
              </a:lnSpc>
              <a:spcBef>
                <a:spcPts val="0"/>
              </a:spcBef>
              <a:spcAft>
                <a:spcPts val="0"/>
              </a:spcAft>
              <a:buClr>
                <a:srgbClr val="000000"/>
              </a:buClr>
              <a:buSzPts val="1100"/>
              <a:buNone/>
            </a:pPr>
            <a:r>
              <a:rPr lang="de-DE" sz="1000">
                <a:solidFill>
                  <a:schemeClr val="dk1"/>
                </a:solidFill>
                <a:latin typeface="Calibri"/>
                <a:ea typeface="Calibri"/>
                <a:cs typeface="Calibri"/>
                <a:sym typeface="Calibri"/>
              </a:rPr>
              <a:t>Welche </a:t>
            </a:r>
            <a:r>
              <a:rPr lang="de-DE" sz="1000" i="0" u="none" strike="noStrike" cap="none">
                <a:solidFill>
                  <a:schemeClr val="dk1"/>
                </a:solidFill>
                <a:latin typeface="Calibri"/>
                <a:ea typeface="Calibri"/>
                <a:cs typeface="Calibri"/>
                <a:sym typeface="Calibri"/>
              </a:rPr>
              <a:t>Hilfe- und Aufklärungsmaßnahmen im Arbeitskontext sind sinnvoll?</a:t>
            </a:r>
            <a:endParaRPr/>
          </a:p>
          <a:p>
            <a:pPr marL="171450" marR="0" lvl="0" indent="-171450" algn="l" rtl="0">
              <a:lnSpc>
                <a:spcPct val="100000"/>
              </a:lnSpc>
              <a:spcBef>
                <a:spcPts val="0"/>
              </a:spcBef>
              <a:spcAft>
                <a:spcPts val="0"/>
              </a:spcAft>
              <a:buClr>
                <a:srgbClr val="000000"/>
              </a:buClr>
              <a:buSzPts val="1100"/>
              <a:buFont typeface="Arial"/>
              <a:buChar char="•"/>
            </a:pPr>
            <a:r>
              <a:rPr lang="de-DE" sz="1000">
                <a:solidFill>
                  <a:schemeClr val="dk1"/>
                </a:solidFill>
              </a:rPr>
              <a:t>klare Regeln, inwiefern Beschäftigte Smartphone, Internet und Co. während der Arbeit nutzen dürfen, Dienstvereinbarungen zur Nutzung von internetfähigen Geräten, soziale, analoge Events</a:t>
            </a:r>
            <a:endParaRPr sz="1000">
              <a:solidFill>
                <a:schemeClr val="dk1"/>
              </a:solidFill>
            </a:endParaRPr>
          </a:p>
          <a:p>
            <a:pPr marL="171450" marR="0" lvl="0" indent="-171450" algn="l" rtl="0">
              <a:lnSpc>
                <a:spcPct val="100000"/>
              </a:lnSpc>
              <a:spcBef>
                <a:spcPts val="0"/>
              </a:spcBef>
              <a:spcAft>
                <a:spcPts val="0"/>
              </a:spcAft>
              <a:buClr>
                <a:srgbClr val="000000"/>
              </a:buClr>
              <a:buSzPts val="1100"/>
              <a:buFont typeface="Arial"/>
              <a:buChar char="•"/>
            </a:pPr>
            <a:r>
              <a:rPr lang="de-DE" sz="1000">
                <a:solidFill>
                  <a:schemeClr val="dk1"/>
                </a:solidFill>
              </a:rPr>
              <a:t>Suchtberatungsbeauftragte (in Unternehmen) als Anlaufstelle, Informations-und Sensibilisierungsveranstaltungen</a:t>
            </a: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None/>
            </a:pPr>
            <a:r>
              <a:rPr lang="de-DE" sz="1000">
                <a:solidFill>
                  <a:schemeClr val="dk1"/>
                </a:solidFill>
                <a:latin typeface="Calibri"/>
                <a:ea typeface="Calibri"/>
                <a:cs typeface="Calibri"/>
                <a:sym typeface="Calibri"/>
              </a:rPr>
              <a:t>Wo brauchen wir Digitalisierung wirklich? </a:t>
            </a:r>
            <a:r>
              <a:rPr lang="de-DE" sz="1000" i="0" u="none" strike="noStrike" cap="none">
                <a:solidFill>
                  <a:schemeClr val="dk1"/>
                </a:solidFill>
                <a:latin typeface="Calibri"/>
                <a:ea typeface="Calibri"/>
                <a:cs typeface="Calibri"/>
                <a:sym typeface="Calibri"/>
              </a:rPr>
              <a:t>Welche digitalen Entwicklungen sind für unsere Gesellschaft  notwendig, wo sollten wir besser darauf zu verzichten und anlog bleiben? </a:t>
            </a:r>
            <a:r>
              <a:rPr lang="de-DE" sz="1000">
                <a:solidFill>
                  <a:schemeClr val="dk1"/>
                </a:solidFill>
                <a:latin typeface="Calibri"/>
                <a:ea typeface="Calibri"/>
                <a:cs typeface="Calibri"/>
                <a:sym typeface="Calibri"/>
              </a:rPr>
              <a:t>Diskutieren Sie Möglichkeiten, wie digitale Suffizienz in Ihrem Arbeitskontext oder im privaten Leben umgesetzt werden kann.</a:t>
            </a:r>
            <a:endParaRPr/>
          </a:p>
          <a:p>
            <a:pPr marL="171450" lvl="0" indent="-171450" algn="l" rtl="0">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z.B. </a:t>
            </a:r>
            <a:r>
              <a:rPr lang="de-DE" sz="1000">
                <a:solidFill>
                  <a:schemeClr val="dk1"/>
                </a:solidFill>
              </a:rPr>
              <a:t>sinnvolle Anzahl digitaler Geräte in Haushalten, Unternehmen und öffentlicher Infrastruktur; technik- und ­datensuffizient­ konzipierte digitale Technologien, Nutzungen hinterfragen­ etc.­</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255"/>
              <a:buNone/>
            </a:pPr>
            <a:r>
              <a:rPr lang="de-DE" sz="1000" b="1">
                <a:solidFill>
                  <a:schemeClr val="dk1"/>
                </a:solidFill>
                <a:latin typeface="Calibri"/>
                <a:ea typeface="Calibri"/>
                <a:cs typeface="Calibri"/>
                <a:sym typeface="Calibri"/>
              </a:rPr>
              <a:t>Quellen</a:t>
            </a:r>
            <a:endParaRPr/>
          </a:p>
          <a:p>
            <a:pPr marL="177800" lvl="0" indent="-177800" algn="l" rtl="0">
              <a:lnSpc>
                <a:spcPct val="100000"/>
              </a:lnSpc>
              <a:spcBef>
                <a:spcPts val="0"/>
              </a:spcBef>
              <a:spcAft>
                <a:spcPts val="0"/>
              </a:spcAft>
              <a:buSzPts val="900"/>
              <a:buFont typeface="Arial"/>
              <a:buChar char="•"/>
            </a:pPr>
            <a:r>
              <a:rPr lang="de-DE" sz="900">
                <a:solidFill>
                  <a:schemeClr val="dk1"/>
                </a:solidFill>
                <a:latin typeface="Calibri"/>
                <a:ea typeface="Calibri"/>
                <a:cs typeface="Calibri"/>
                <a:sym typeface="Calibri"/>
              </a:rPr>
              <a:t>Drogen-und Suchtbericht 2019 Herausgeber: Die Drogenbeauftragte der Bundesregierung Bundesministerium für Gesundheit (2012) Nationale Strategie zur Drogen- und Suchtpolitik. Online: https://www.bundesdrogenbeauftragter.de/themen/drogenpolitik/nationale-strategie/</a:t>
            </a:r>
            <a:endParaRPr/>
          </a:p>
          <a:p>
            <a:pPr marL="177800" lvl="0" indent="-177800" algn="l" rtl="0">
              <a:lnSpc>
                <a:spcPct val="100000"/>
              </a:lnSpc>
              <a:spcBef>
                <a:spcPts val="0"/>
              </a:spcBef>
              <a:spcAft>
                <a:spcPts val="0"/>
              </a:spcAft>
              <a:buSzPts val="900"/>
              <a:buFont typeface="Arial"/>
              <a:buChar char="•"/>
            </a:pPr>
            <a:r>
              <a:rPr lang="de-DE" sz="900">
                <a:solidFill>
                  <a:schemeClr val="dk1"/>
                </a:solidFill>
                <a:latin typeface="Calibri"/>
                <a:ea typeface="Calibri"/>
                <a:cs typeface="Calibri"/>
                <a:sym typeface="Calibri"/>
              </a:rPr>
              <a:t>Forsa Politik- und Sozialforschung GmbH (2017): WhatsApp, Instagram und Co. – so süchtig macht Social Media DAK-Studie: Befragung von Kindern und Jugendlichen zwischen 12 und 17 Jahre. Online: https://www.dak.de/dak/bundesthemen/onlinesucht-studie-2106298.html#/</a:t>
            </a:r>
            <a:endParaRPr/>
          </a:p>
          <a:p>
            <a:pPr marL="177800" lvl="0" indent="-177800" algn="l" rtl="0">
              <a:lnSpc>
                <a:spcPct val="100000"/>
              </a:lnSpc>
              <a:spcBef>
                <a:spcPts val="0"/>
              </a:spcBef>
              <a:spcAft>
                <a:spcPts val="0"/>
              </a:spcAft>
              <a:buSzPts val="900"/>
              <a:buFont typeface="Arial"/>
              <a:buChar char="•"/>
            </a:pPr>
            <a:r>
              <a:rPr lang="de-DE" sz="900">
                <a:solidFill>
                  <a:schemeClr val="dk1"/>
                </a:solidFill>
              </a:rPr>
              <a:t>Herausgeberin: Jugend im Bund für Umwelt und Naturschutz Deutschland e.V. (2018) </a:t>
            </a:r>
            <a:r>
              <a:rPr lang="de-DE" sz="900">
                <a:solidFill>
                  <a:schemeClr val="dk1"/>
                </a:solidFill>
                <a:latin typeface="Calibri"/>
                <a:ea typeface="Calibri"/>
                <a:cs typeface="Calibri"/>
                <a:sym typeface="Calibri"/>
              </a:rPr>
              <a:t>#vollvernetzt </a:t>
            </a:r>
            <a:r>
              <a:rPr lang="de-DE" sz="900">
                <a:solidFill>
                  <a:schemeClr val="dk1"/>
                </a:solidFill>
              </a:rPr>
              <a:t>Mit digitaler Suffizienz zum guten Leben für alle </a:t>
            </a:r>
            <a:r>
              <a:rPr lang="de-DE" sz="900">
                <a:solidFill>
                  <a:schemeClr val="dk1"/>
                </a:solidFill>
                <a:latin typeface="Calibri"/>
                <a:ea typeface="Calibri"/>
                <a:cs typeface="Calibri"/>
                <a:sym typeface="Calibri"/>
              </a:rPr>
              <a:t>https://www.bundjugend.de/wp-content/uploads/Bundjugendbroschueredigitalisierungweb.pdf</a:t>
            </a:r>
            <a:endParaRPr/>
          </a:p>
          <a:p>
            <a:pPr marL="177800" lvl="0" indent="-177800" algn="l" rtl="0">
              <a:lnSpc>
                <a:spcPct val="100000"/>
              </a:lnSpc>
              <a:spcBef>
                <a:spcPts val="0"/>
              </a:spcBef>
              <a:spcAft>
                <a:spcPts val="0"/>
              </a:spcAft>
              <a:buSzPts val="900"/>
              <a:buFont typeface="Arial"/>
              <a:buChar char="•"/>
            </a:pPr>
            <a:r>
              <a:rPr lang="de-DE" sz="900">
                <a:solidFill>
                  <a:schemeClr val="dk1"/>
                </a:solidFill>
                <a:latin typeface="Calibri"/>
                <a:ea typeface="Calibri"/>
                <a:cs typeface="Calibri"/>
                <a:sym typeface="Calibri"/>
              </a:rPr>
              <a:t>https://netzpolitik.org/2019/bits-baeume-von-der-effizienz-zur-digitalen-suffizienz/</a:t>
            </a:r>
            <a:endParaRPr/>
          </a:p>
        </p:txBody>
      </p:sp>
      <p:sp>
        <p:nvSpPr>
          <p:cNvPr id="109" name="Google Shape;109;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303028" y="3775660"/>
            <a:ext cx="6523073" cy="6202200"/>
          </a:xfrm>
          <a:prstGeom prst="rect">
            <a:avLst/>
          </a:prstGeom>
          <a:noFill/>
          <a:ln>
            <a:noFill/>
          </a:ln>
        </p:spPr>
        <p:txBody>
          <a:bodyPr spcFirstLastPara="1" wrap="square" lIns="94825" tIns="47400" rIns="94825" bIns="47400" anchor="t" anchorCtr="0">
            <a:noAutofit/>
          </a:bodyPr>
          <a:lstStyle/>
          <a:p>
            <a:pPr marL="9525" lvl="0" indent="0" algn="l" rtl="0">
              <a:lnSpc>
                <a:spcPct val="100000"/>
              </a:lnSpc>
              <a:spcBef>
                <a:spcPts val="0"/>
              </a:spcBef>
              <a:spcAft>
                <a:spcPts val="0"/>
              </a:spcAft>
              <a:buSzPts val="1400"/>
              <a:buNone/>
            </a:pPr>
            <a:r>
              <a:rPr lang="de-DE" sz="900" b="1" i="0" u="none" strike="noStrike" cap="none">
                <a:solidFill>
                  <a:schemeClr val="dk1"/>
                </a:solidFill>
                <a:latin typeface="Calibri"/>
                <a:ea typeface="Calibri"/>
                <a:cs typeface="Calibri"/>
                <a:sym typeface="Calibri"/>
              </a:rPr>
              <a:t>Beschreibung - SDG 5 Geschlechtergleichstellung</a:t>
            </a:r>
            <a:r>
              <a:rPr lang="de-DE" sz="900" b="0" i="0" u="none" strike="noStrike" cap="none">
                <a:solidFill>
                  <a:schemeClr val="dk1"/>
                </a:solidFill>
                <a:latin typeface="Calibri"/>
                <a:ea typeface="Calibri"/>
                <a:cs typeface="Calibri"/>
                <a:sym typeface="Calibri"/>
              </a:rPr>
              <a:t>: Die Ausgangslage zum Frauenanteil der Beschäftigten in der Digitalwirtschaft (2019) stellt sich folgendermaßen dar: Der Frauenanteil in Informatik- und anderen IKT-Berufen beträgt 16,5 Prozent, im Gesamtvergleich zu allen Berufen 46,2 Prozent. Dabei ist der Frauenanteil im Studienbereich Informatik (Wintersemester 2018/2019) mit 21,4 Prozent viel höher. Auch der Frauenanteil in Gremien zur Digitalisierung betrug im Jahr 2020 nur  35,5 Prozent (BMFSJ 2020). Einbezogen wurden bei der Untersuchung der IT-Planungsrat oder der Digitalrat der Bundesregierung.  Wenn Gleichstellung gemäß Sachverständigen-kommission für den Gleichstellungsbericht (Deutscher Bundestag 2021)  eine Gesellschaft mit gleichen Verwirklichungschancen für alle Menschen, unabhängig vom Geschlecht, fordert (d.h. eine Gesellschaft, in der die Chancen und Risiken über den Lebensverlauf und bei gesellschaftlichen Transformationsprozessen gleich verteilt sind), müssen geschlechtsbezogene Zugangsbarrieren betrachtet werden. Im Dritten Gleichstellungsbericht wird die Ausgangslage für geschlechtsbezogene Ungleichheiten in der IKT-Branche mit folgenden gleichstellungspolitischen Kennzahlen hinterlegt: insgesamt nur 16 Prozent Frauenanteil in der Informatikbranche, der Gender Pay Gap in IT-Berufen liegt bei 7 Prozent, je kleiner der Betrieb, desto größer ist der Gender Pay Gap. </a:t>
            </a:r>
            <a:r>
              <a:rPr lang="de-DE" sz="900"/>
              <a:t/>
            </a:r>
            <a:br>
              <a:rPr lang="de-DE" sz="900"/>
            </a:br>
            <a:r>
              <a:rPr lang="de-DE" sz="900" b="0" i="0" u="none" strike="noStrike" cap="none">
                <a:solidFill>
                  <a:schemeClr val="dk1"/>
                </a:solidFill>
                <a:latin typeface="Calibri"/>
                <a:ea typeface="Calibri"/>
                <a:cs typeface="Calibri"/>
                <a:sym typeface="Calibri"/>
              </a:rPr>
              <a:t>Eine reduzierte Vielfalt bzw. Geschlechterungleichheit  im Bereich der IKT kann zum Beispiel dazu führen, dass Algorithmen durch unbewusste Denkmuster so programmiert werden, dass Stereotype in IKT-Produkte einfließen (Buolamwini et al. 2018). Fehler können auch entstehen, wenn unpassende Daten verwendet werden oder die Datenqualität Mängel aufweist. Bestimmte Systeme der Künstlichen Intelligenz basieren auf Algorithmen für maschinelles Lernen, die mit bestimmten Daten trainiert werden. Algorithmen, die mit verzerrten Daten trainiert werden, führen zu einer algorithmischen Diskriminierung. So</a:t>
            </a:r>
            <a:r>
              <a:rPr lang="de-DE" sz="900"/>
              <a:t> </a:t>
            </a:r>
            <a:r>
              <a:rPr lang="de-DE" sz="900" b="0" i="0" u="none" strike="noStrike" cap="none">
                <a:solidFill>
                  <a:schemeClr val="dk1"/>
                </a:solidFill>
                <a:latin typeface="Calibri"/>
                <a:ea typeface="Calibri"/>
                <a:cs typeface="Calibri"/>
                <a:sym typeface="Calibri"/>
              </a:rPr>
              <a:t>hat sich gezeigt, dass einige Gesichtserkennungssysteme </a:t>
            </a:r>
            <a:r>
              <a:rPr lang="de-DE" sz="900" b="0" i="1" u="none" strike="noStrike" cap="none">
                <a:solidFill>
                  <a:schemeClr val="dk1"/>
                </a:solidFill>
                <a:latin typeface="Calibri"/>
                <a:ea typeface="Calibri"/>
                <a:cs typeface="Calibri"/>
                <a:sym typeface="Calibri"/>
              </a:rPr>
              <a:t>people of colour</a:t>
            </a:r>
            <a:r>
              <a:rPr lang="de-DE" sz="900" b="0" i="0" u="none" strike="noStrike" cap="none">
                <a:solidFill>
                  <a:schemeClr val="dk1"/>
                </a:solidFill>
                <a:latin typeface="Calibri"/>
                <a:ea typeface="Calibri"/>
                <a:cs typeface="Calibri"/>
                <a:sym typeface="Calibri"/>
              </a:rPr>
              <a:t>,  Frauen und junge Menschen in hohem Maße falsch identifizieren. Es wurde auch festgestellt, dass in der Robotikentwicklung  Geschlechterstereotype die Akzeptanz von Robotern erhöhen können, wenn beispielsweise Roboter für typische Frauenberufe mit weiblichen Attributen versehen werden, im Gegensatz zu Sicherheitsrobotern, die stereotyp männlich dargestellt werden</a:t>
            </a:r>
            <a:r>
              <a:rPr lang="de-DE" sz="900"/>
              <a:t> </a:t>
            </a:r>
            <a:r>
              <a:rPr lang="de-DE" sz="900" b="0" i="0" u="none" strike="noStrike" cap="none">
                <a:solidFill>
                  <a:schemeClr val="dk1"/>
                </a:solidFill>
                <a:latin typeface="Calibri"/>
                <a:ea typeface="Calibri"/>
                <a:cs typeface="Calibri"/>
                <a:sym typeface="Calibri"/>
              </a:rPr>
              <a:t>(Voss  2014).  Abschließend noch ein Beispiel aus der Softwarebranche, wonach ein Unternehmen eine Zeit lang ein Softwaresystem zur Suche und Bewertung von Lebensläufen potenzieller Mitarbeiter*innen im Internet nutzte. Die Software suchte nach Wortmustern, um erfolgreiche Mitarbeiter*innen zu finden. Die Bewertung der Wortmuster folgte jedoch nicht geschlechtsneutralen Vorgaben, sondern stufte Begriffe herab, die auf Frauen schließen ließen. Trainingsdaten für die Software waren Lebensläufe, die hauptsächlich von Männern stammten, die männliche Mehrheit an Beschäftigten in der Technologiebranche (Dastin 2018).</a:t>
            </a:r>
            <a:endParaRPr sz="900" b="0" i="0" u="none" strike="noStrike" cap="none">
              <a:solidFill>
                <a:schemeClr val="dk1"/>
              </a:solidFill>
              <a:latin typeface="Calibri"/>
              <a:ea typeface="Calibri"/>
              <a:cs typeface="Calibri"/>
              <a:sym typeface="Calibri"/>
            </a:endParaRPr>
          </a:p>
          <a:p>
            <a:pPr marL="9525" lvl="0" indent="0" algn="l" rtl="0">
              <a:lnSpc>
                <a:spcPct val="100000"/>
              </a:lnSpc>
              <a:spcBef>
                <a:spcPts val="0"/>
              </a:spcBef>
              <a:spcAft>
                <a:spcPts val="0"/>
              </a:spcAft>
              <a:buSzPts val="1400"/>
              <a:buNone/>
            </a:pPr>
            <a:r>
              <a:rPr lang="de-DE" sz="900" b="1" i="0" u="none" strike="noStrike" cap="none">
                <a:solidFill>
                  <a:schemeClr val="dk1"/>
                </a:solidFill>
                <a:latin typeface="Calibri"/>
                <a:ea typeface="Calibri"/>
                <a:cs typeface="Calibri"/>
                <a:sym typeface="Calibri"/>
              </a:rPr>
              <a:t>Aufgabe 1:</a:t>
            </a:r>
            <a:r>
              <a:rPr lang="de-DE" sz="900" b="0" i="0" u="none" strike="noStrike" cap="none">
                <a:solidFill>
                  <a:schemeClr val="dk1"/>
                </a:solidFill>
                <a:latin typeface="Calibri"/>
                <a:ea typeface="Calibri"/>
                <a:cs typeface="Calibri"/>
                <a:sym typeface="Calibri"/>
              </a:rPr>
              <a:t> Nennen Sie Ansätze und Ideen, wie Frauen für IKT-Branche gewonnen werden können. Beziehen Sie dabei gesellschaftliche Rahmenbedingungen ein.</a:t>
            </a:r>
            <a:endParaRPr/>
          </a:p>
          <a:p>
            <a:pPr marL="108000" lvl="0" indent="-1080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Mögliche Ansätze: Role Models finden, mit denen sich Mädchen, Auszubildende oder Studentinnen identifizieren können, die sie motivieren, ähnliche Berufswege einzuschlagen.</a:t>
            </a:r>
            <a:endParaRPr/>
          </a:p>
          <a:p>
            <a:pPr marL="108000" lvl="0" indent="-1080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Care-Arbeit in der Familie gerecht aufteilen, so dass Frauen Karriere machen können. Karrierechancen auch in Teilzeit ermöglichen. </a:t>
            </a:r>
            <a:endParaRPr/>
          </a:p>
          <a:p>
            <a:pPr marL="108000" lvl="0" indent="-1080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Arbeitszeiten auf familiäre Kontexte beziehen. Das Berufsbild der Fachinformatikerin vorstellen und transparent in Schulen oder auf Veranstaltungen präsentieren, Frauen und Mädchen in MINT fördern.</a:t>
            </a:r>
            <a:endParaRPr sz="900" b="1" i="0" u="none" strike="noStrike" cap="none">
              <a:solidFill>
                <a:schemeClr val="dk1"/>
              </a:solidFill>
              <a:latin typeface="Calibri"/>
              <a:ea typeface="Calibri"/>
              <a:cs typeface="Calibri"/>
              <a:sym typeface="Calibri"/>
            </a:endParaRPr>
          </a:p>
          <a:p>
            <a:pPr marL="9525" lvl="0" indent="0" algn="l" rtl="0">
              <a:lnSpc>
                <a:spcPct val="100000"/>
              </a:lnSpc>
              <a:spcBef>
                <a:spcPts val="0"/>
              </a:spcBef>
              <a:spcAft>
                <a:spcPts val="0"/>
              </a:spcAft>
              <a:buSzPts val="1400"/>
              <a:buNone/>
            </a:pPr>
            <a:r>
              <a:rPr lang="de-DE" sz="900" b="1" i="0" u="none" strike="noStrike" cap="none">
                <a:solidFill>
                  <a:schemeClr val="dk1"/>
                </a:solidFill>
                <a:latin typeface="Calibri"/>
                <a:ea typeface="Calibri"/>
                <a:cs typeface="Calibri"/>
                <a:sym typeface="Calibri"/>
              </a:rPr>
              <a:t>Aufgabe 2:</a:t>
            </a:r>
            <a:r>
              <a:rPr lang="de-DE" sz="900" b="0" i="0" u="none" strike="noStrike" cap="none">
                <a:solidFill>
                  <a:schemeClr val="dk1"/>
                </a:solidFill>
                <a:latin typeface="Calibri"/>
                <a:ea typeface="Calibri"/>
                <a:cs typeface="Calibri"/>
                <a:sym typeface="Calibri"/>
              </a:rPr>
              <a:t> Welche Veränderungsmöglichkeiten zu mehr Gleichstellung sehen Sie in Ihrem Betrieb?</a:t>
            </a:r>
            <a:endParaRPr/>
          </a:p>
          <a:p>
            <a:pPr marL="108000" lvl="0" indent="-1080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z.B. bei Stellenbesetzungen immer Frauen mitdenken, die Gesprächskultur in Besprechungen reflektieren, gerechte Redezeit verteilen, Arbeitszeiten familienfreundlich gestalten, ein offenes Ohr und Auge im Falle von sexueller Belästigung oder sexistischen Situationen im Betrieb haben, neuen Mitarbeiterinnen Buddys oder Mentorinnen zur Seite stellen, geschlechtergerechte Sprache einführen, auf paritätische Besetzung in Teams, für Aufgaben bzw. Führungsaufgaben achten</a:t>
            </a:r>
            <a:endParaRPr/>
          </a:p>
          <a:p>
            <a:pPr marL="9525" lvl="0" indent="0" algn="l" rtl="0">
              <a:lnSpc>
                <a:spcPct val="100000"/>
              </a:lnSpc>
              <a:spcBef>
                <a:spcPts val="0"/>
              </a:spcBef>
              <a:spcAft>
                <a:spcPts val="0"/>
              </a:spcAft>
              <a:buSzPts val="1400"/>
              <a:buNone/>
            </a:pPr>
            <a:r>
              <a:rPr lang="de-DE" sz="900" b="1" i="0" u="none" strike="noStrike" cap="none">
                <a:solidFill>
                  <a:schemeClr val="dk1"/>
                </a:solidFill>
                <a:latin typeface="Calibri"/>
                <a:ea typeface="Calibri"/>
                <a:cs typeface="Calibri"/>
                <a:sym typeface="Calibri"/>
              </a:rPr>
              <a:t>Quellen</a:t>
            </a:r>
            <a:r>
              <a:rPr lang="de-DE" sz="900" b="0" i="0" u="none" strike="noStrike" cap="none">
                <a:solidFill>
                  <a:schemeClr val="dk1"/>
                </a:solidFill>
                <a:latin typeface="Calibri"/>
                <a:ea typeface="Calibri"/>
                <a:cs typeface="Calibri"/>
                <a:sym typeface="Calibri"/>
              </a:rPr>
              <a:t>: </a:t>
            </a:r>
            <a:endParaRPr/>
          </a:p>
          <a:p>
            <a:pPr marL="108000" lvl="0" indent="-108000" algn="l" rtl="0">
              <a:lnSpc>
                <a:spcPct val="100000"/>
              </a:lnSpc>
              <a:spcBef>
                <a:spcPts val="0"/>
              </a:spcBef>
              <a:spcAft>
                <a:spcPts val="0"/>
              </a:spcAft>
              <a:buSzPts val="960"/>
              <a:buFont typeface="Arial"/>
              <a:buChar char="•"/>
            </a:pPr>
            <a:r>
              <a:rPr lang="de-DE" sz="800" b="0" i="0" u="none" strike="noStrike" cap="none">
                <a:solidFill>
                  <a:schemeClr val="dk1"/>
                </a:solidFill>
                <a:latin typeface="Calibri"/>
                <a:ea typeface="Calibri"/>
                <a:cs typeface="Calibri"/>
                <a:sym typeface="Calibri"/>
              </a:rPr>
              <a:t>Buolamwini,J; Gebru, T. (2018) Gender Shades: Intersectional Accuracy Disparities in Commercial Gender Classification. Online: https://proceedings.mlr.press/v81/buolamwini18a.html</a:t>
            </a:r>
            <a:endParaRPr/>
          </a:p>
          <a:p>
            <a:pPr marL="108000" lvl="0" indent="-108000" algn="l" rtl="0">
              <a:lnSpc>
                <a:spcPct val="100000"/>
              </a:lnSpc>
              <a:spcBef>
                <a:spcPts val="0"/>
              </a:spcBef>
              <a:spcAft>
                <a:spcPts val="0"/>
              </a:spcAft>
              <a:buSzPts val="960"/>
              <a:buFont typeface="Arial"/>
              <a:buChar char="•"/>
            </a:pPr>
            <a:r>
              <a:rPr lang="de-DE" sz="800" b="0"/>
              <a:t>Dastin, J. (2018): Amazon scaps secret AI recruting tool that shows bias against women. Online: www.reuters.com/article/us-amazon-com-jobs-automation-insight-idUSKCN1MK08G</a:t>
            </a:r>
            <a:endParaRPr/>
          </a:p>
          <a:p>
            <a:pPr marL="108000" lvl="0" indent="-108000" algn="l" rtl="0">
              <a:lnSpc>
                <a:spcPct val="100000"/>
              </a:lnSpc>
              <a:spcBef>
                <a:spcPts val="0"/>
              </a:spcBef>
              <a:spcAft>
                <a:spcPts val="0"/>
              </a:spcAft>
              <a:buSzPts val="960"/>
              <a:buFont typeface="Arial"/>
              <a:buChar char="•"/>
            </a:pPr>
            <a:r>
              <a:rPr lang="de-DE" sz="800" b="0"/>
              <a:t>BMFSJ (2019): Gender Care Gap - ein Indikator für die Gleichstellung. Online: ww.bmfsfj.de/bmfsfj/themen/gleichstellung/gender-care-gap/indikator-fuer-die-gleichstellung/gender-care-gap-ein-indikator-fuer-die-gleichstellung-137294</a:t>
            </a:r>
            <a:endParaRPr/>
          </a:p>
          <a:p>
            <a:pPr marL="108000" lvl="0" indent="-108000" algn="l" rtl="0">
              <a:lnSpc>
                <a:spcPct val="100000"/>
              </a:lnSpc>
              <a:spcBef>
                <a:spcPts val="0"/>
              </a:spcBef>
              <a:spcAft>
                <a:spcPts val="0"/>
              </a:spcAft>
              <a:buSzPts val="960"/>
              <a:buFont typeface="Arial"/>
              <a:buChar char="•"/>
            </a:pPr>
            <a:r>
              <a:rPr lang="de-DE" sz="800" b="0"/>
              <a:t>BMFSJ (2019): Gender Care Gap - ein Indikator für die Gleichstellung. Online: https://www.bmfsfj.de/bmfsfj/themen/gleichstellung/gender-care-gap/indikator-fuer-die-gleichstellung/gender-care-gap-ein-indikator-fuer-die-gleichstellung-137294</a:t>
            </a:r>
            <a:endParaRPr/>
          </a:p>
          <a:p>
            <a:pPr marL="9525" lvl="0" indent="0" algn="l" rtl="0">
              <a:lnSpc>
                <a:spcPct val="100000"/>
              </a:lnSpc>
              <a:spcBef>
                <a:spcPts val="0"/>
              </a:spcBef>
              <a:spcAft>
                <a:spcPts val="0"/>
              </a:spcAft>
              <a:buSzPts val="1400"/>
              <a:buNone/>
            </a:pPr>
            <a:endParaRPr sz="900" b="0"/>
          </a:p>
        </p:txBody>
      </p:sp>
      <p:sp>
        <p:nvSpPr>
          <p:cNvPr id="127" name="Google Shape;127;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3: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3:notes"/>
          <p:cNvSpPr txBox="1">
            <a:spLocks noGrp="1"/>
          </p:cNvSpPr>
          <p:nvPr>
            <p:ph type="body" idx="1"/>
          </p:nvPr>
        </p:nvSpPr>
        <p:spPr>
          <a:xfrm>
            <a:off x="463044" y="3779999"/>
            <a:ext cx="6145213" cy="6339815"/>
          </a:xfrm>
          <a:prstGeom prst="rect">
            <a:avLst/>
          </a:prstGeom>
          <a:noFill/>
          <a:ln>
            <a:noFill/>
          </a:ln>
        </p:spPr>
        <p:txBody>
          <a:bodyPr spcFirstLastPara="1" wrap="square" lIns="94825" tIns="47400" rIns="94825" bIns="47400" anchor="t" anchorCtr="0">
            <a:noAutofit/>
          </a:bodyPr>
          <a:lstStyle/>
          <a:p>
            <a:pPr marL="9525" lvl="0" indent="0" algn="l" rtl="0">
              <a:lnSpc>
                <a:spcPct val="100000"/>
              </a:lnSpc>
              <a:spcBef>
                <a:spcPts val="0"/>
              </a:spcBef>
              <a:spcAft>
                <a:spcPts val="0"/>
              </a:spcAft>
              <a:buSzPts val="1400"/>
              <a:buNone/>
            </a:pPr>
            <a:r>
              <a:rPr lang="de-DE" sz="1050" b="1" i="0" u="none" strike="noStrike" cap="none">
                <a:solidFill>
                  <a:schemeClr val="dk1"/>
                </a:solidFill>
                <a:latin typeface="Calibri"/>
                <a:ea typeface="Calibri"/>
                <a:cs typeface="Calibri"/>
                <a:sym typeface="Calibri"/>
              </a:rPr>
              <a:t>Beschreibung SDG 4 - Qualitative Bildung</a:t>
            </a:r>
            <a:endParaRPr/>
          </a:p>
          <a:p>
            <a:pPr marL="9525" lvl="0" indent="0" algn="l" rtl="0">
              <a:lnSpc>
                <a:spcPct val="100000"/>
              </a:lnSpc>
              <a:spcBef>
                <a:spcPts val="0"/>
              </a:spcBef>
              <a:spcAft>
                <a:spcPts val="0"/>
              </a:spcAft>
              <a:buSzPts val="1400"/>
              <a:buNone/>
            </a:pPr>
            <a:r>
              <a:rPr lang="de-DE" sz="1050" b="0" i="0" u="none" strike="noStrike" cap="none">
                <a:solidFill>
                  <a:schemeClr val="dk1"/>
                </a:solidFill>
                <a:latin typeface="Calibri"/>
                <a:ea typeface="Calibri"/>
                <a:cs typeface="Calibri"/>
                <a:sym typeface="Calibri"/>
              </a:rPr>
              <a:t>Ein Mobiltelefon besteht beispielsweise aus über 60 verschiedenen Stoffen, davon sind ca. 50 Prozent Kunststoffe  und ca. 29 Prozent verschiedene Metalle (darunter 15 Prozent Kupfer, weitere Metalle sind Kobalt, Lithium, Nickel, Zinn, Zink, Silber, Gold, Chrom, Tantal, Cadmium, Blei u. a.). Der Abbau und Umwelteinfluss dieser Metalle ist sehr ressourcenintensiv. Insbesondere beim Abbau von Gold müssen, um nur wenige Gramm zu gewinnen, mehrere Tonnen Erde und Gestein bewegt werden. Um das Gold aus dem Gestein herauszulösen und zu binden, werden die Gesteine zermahlen und dann zur Gewinnung mit giftigen Chemikalien, wie Quecksilber oder Zyanid, versetzt (Wuppertal Institut 2013). </a:t>
            </a:r>
            <a:endParaRPr sz="1050" b="0">
              <a:solidFill>
                <a:schemeClr val="dk1"/>
              </a:solidFill>
            </a:endParaRPr>
          </a:p>
          <a:p>
            <a:pPr marL="9525" lvl="0" indent="0" algn="l" rtl="0">
              <a:lnSpc>
                <a:spcPct val="100000"/>
              </a:lnSpc>
              <a:spcBef>
                <a:spcPts val="0"/>
              </a:spcBef>
              <a:spcAft>
                <a:spcPts val="0"/>
              </a:spcAft>
              <a:buSzPts val="1400"/>
              <a:buNone/>
            </a:pPr>
            <a:r>
              <a:rPr lang="de-DE" sz="1050" b="0" i="0" u="none" strike="noStrike" cap="none">
                <a:solidFill>
                  <a:schemeClr val="dk1"/>
                </a:solidFill>
                <a:latin typeface="Calibri"/>
                <a:ea typeface="Calibri"/>
                <a:cs typeface="Calibri"/>
                <a:sym typeface="Calibri"/>
              </a:rPr>
              <a:t>Wenn IKT-Produkte durch den Einfluss der Werbung und Marketing auf Konsument*innen also ständig neu gekauft oder ersetzt werden,  steigt der Rohstoffbedarf dauerhaft an. Grefe (2020) stellt die enormen Rohstoffmengen heraus, die beispielsweise allein im Jahr 2014  für die Produktion von Smartphones und Tablets verbraucht wurden: rund 40.000 Tonnen Aluminium, 30.000 Tonnen Kupfer und 11.000 Tonnen Kobalt. Diese wurden und werden immer noch oft unter extremen ausbeuterischen Arbeitsbedingungen im globalen Süden abgebaut (ebd.). Für die Akkus der elektronischen Geräte sind zudem große Mengen Lithium, Cobalt und seltener Erden notwendig, die zum überwiegenden Teil im globalen Süden in Ländern wie Südafrika und Kongo, Chile und Argentinien abgebaut werden. Die ökologischen und sozialen Lasten des Bergbaus in diesen Ländern müssen die Arbeiter*innen vor Ort tragen: schadstoffhaltige Luft, Kinderarbeit, Zerstörung der Biodiversität etc.. Sie betont, dass über 50 Prozent der negativen Umweltwirkungen bei der Herstellung und während des Rohstoffabbaus für Laptops entstehen (ebd.). </a:t>
            </a:r>
            <a:endParaRPr/>
          </a:p>
          <a:p>
            <a:pPr marL="9525" lvl="0" indent="0" algn="l" rtl="0">
              <a:lnSpc>
                <a:spcPct val="100000"/>
              </a:lnSpc>
              <a:spcBef>
                <a:spcPts val="0"/>
              </a:spcBef>
              <a:spcAft>
                <a:spcPts val="0"/>
              </a:spcAft>
              <a:buSzPts val="1400"/>
              <a:buNone/>
            </a:pPr>
            <a:endParaRPr sz="1050">
              <a:solidFill>
                <a:schemeClr val="dk1"/>
              </a:solidFill>
            </a:endParaRPr>
          </a:p>
          <a:p>
            <a:pPr marL="0" lvl="0" indent="0" algn="l" rtl="0">
              <a:lnSpc>
                <a:spcPct val="100000"/>
              </a:lnSpc>
              <a:spcBef>
                <a:spcPts val="0"/>
              </a:spcBef>
              <a:spcAft>
                <a:spcPts val="0"/>
              </a:spcAft>
              <a:buSzPts val="1400"/>
              <a:buNone/>
            </a:pPr>
            <a:r>
              <a:rPr lang="de-DE" sz="1050" b="1">
                <a:solidFill>
                  <a:schemeClr val="dk1"/>
                </a:solidFill>
              </a:rPr>
              <a:t>Aufgabe 1</a:t>
            </a:r>
            <a:r>
              <a:rPr lang="de-DE" sz="1050">
                <a:solidFill>
                  <a:schemeClr val="dk1"/>
                </a:solidFill>
              </a:rPr>
              <a:t>: Wie können wir durch den eigenen Konsum Einfluss auf den Ressourcenverbrauch der IKT nehmen? Welche Möglichkeiten gibt bei der Verwendung von Smart Phones?</a:t>
            </a:r>
            <a:endParaRPr/>
          </a:p>
          <a:p>
            <a:pPr marL="171450" lvl="0" indent="-171450" algn="l" rtl="0">
              <a:lnSpc>
                <a:spcPct val="100000"/>
              </a:lnSpc>
              <a:spcBef>
                <a:spcPts val="0"/>
              </a:spcBef>
              <a:spcAft>
                <a:spcPts val="0"/>
              </a:spcAft>
              <a:buSzPts val="1400"/>
              <a:buFont typeface="Arial"/>
              <a:buChar char="•"/>
            </a:pPr>
            <a:r>
              <a:rPr lang="de-DE" sz="1050">
                <a:solidFill>
                  <a:schemeClr val="dk1"/>
                </a:solidFill>
              </a:rPr>
              <a:t>Rückführung von gebrauchten Geräten zu Sammelstellen, die entweder Einzelteile recyclen oder enthaltene Rohstoffe. Geräte länger nutzen. Software und Apps installieren, die wirklich notwendig sind, immer prüfen ob Recherchen oder Streaming oder E-Mails notwendig sind. Open Source Software verwenden. Geräte verwenden, die reparierbar sind, für die es Ersatzteile gibt (z.B. Fairphone). Schonende Behandlung des Akkus. Smartphone regelmäßig komplett ausschalten. </a:t>
            </a:r>
            <a:r>
              <a:rPr lang="de-DE" sz="1050" b="0" i="0" u="none" strike="noStrike" cap="none">
                <a:solidFill>
                  <a:schemeClr val="dk1"/>
                </a:solidFill>
                <a:latin typeface="Calibri"/>
                <a:ea typeface="Calibri"/>
                <a:cs typeface="Calibri"/>
                <a:sym typeface="Calibri"/>
              </a:rPr>
              <a:t>Dinge offline kommunizieren oder Smartphone und Laptop eine Weile ausschalten. Bei der Neuanschaffung von Geräten oder Apps hinterfragen, ob diese wirklich gebraucht werden.</a:t>
            </a:r>
            <a:endParaRPr/>
          </a:p>
          <a:p>
            <a:pPr marL="0" lvl="0" indent="0" algn="l" rtl="0">
              <a:lnSpc>
                <a:spcPct val="100000"/>
              </a:lnSpc>
              <a:spcBef>
                <a:spcPts val="0"/>
              </a:spcBef>
              <a:spcAft>
                <a:spcPts val="0"/>
              </a:spcAft>
              <a:buSzPts val="1400"/>
              <a:buNone/>
            </a:pPr>
            <a:r>
              <a:rPr lang="de-DE" sz="1050" b="1" i="0" u="none" strike="noStrike" cap="none">
                <a:solidFill>
                  <a:schemeClr val="dk1"/>
                </a:solidFill>
                <a:latin typeface="Calibri"/>
                <a:ea typeface="Calibri"/>
                <a:cs typeface="Calibri"/>
                <a:sym typeface="Calibri"/>
              </a:rPr>
              <a:t>Aufgabe 2: </a:t>
            </a:r>
            <a:r>
              <a:rPr lang="de-DE" sz="1050" b="0" i="0" u="none" strike="noStrike" cap="none">
                <a:solidFill>
                  <a:schemeClr val="dk1"/>
                </a:solidFill>
                <a:latin typeface="Calibri"/>
                <a:ea typeface="Calibri"/>
                <a:cs typeface="Calibri"/>
                <a:sym typeface="Calibri"/>
              </a:rPr>
              <a:t>Welche Möglichkeiten gibt es, systemische Veränderungen zu bewirken, über den individuellen Konsum hinaus?</a:t>
            </a:r>
            <a:endParaRPr/>
          </a:p>
          <a:p>
            <a:pPr marL="171450" lvl="0" indent="-171450" algn="l" rtl="0">
              <a:lnSpc>
                <a:spcPct val="100000"/>
              </a:lnSpc>
              <a:spcBef>
                <a:spcPts val="0"/>
              </a:spcBef>
              <a:spcAft>
                <a:spcPts val="0"/>
              </a:spcAft>
              <a:buSzPts val="1400"/>
              <a:buFont typeface="Arial"/>
              <a:buChar char="•"/>
            </a:pPr>
            <a:r>
              <a:rPr lang="de-DE" sz="1050" b="0" i="0" u="none" strike="noStrike" cap="none">
                <a:solidFill>
                  <a:schemeClr val="dk1"/>
                </a:solidFill>
                <a:latin typeface="Calibri"/>
                <a:ea typeface="Calibri"/>
                <a:cs typeface="Calibri"/>
                <a:sym typeface="Calibri"/>
              </a:rPr>
              <a:t>Politische Forderungen stellen, Initiativen oder Verbände unterstützen, die sich für Open Source Software oder langlebige Geräte einsetzen. Vorschläge für Verhaltensänderungen im Betrieb machen.  </a:t>
            </a:r>
            <a:endParaRPr sz="1050">
              <a:solidFill>
                <a:schemeClr val="dk1"/>
              </a:solidFill>
            </a:endParaRPr>
          </a:p>
          <a:p>
            <a:pPr marL="9525" lvl="0" indent="0" algn="l" rtl="0">
              <a:lnSpc>
                <a:spcPct val="100000"/>
              </a:lnSpc>
              <a:spcBef>
                <a:spcPts val="0"/>
              </a:spcBef>
              <a:spcAft>
                <a:spcPts val="0"/>
              </a:spcAft>
              <a:buSzPts val="1400"/>
              <a:buNone/>
            </a:pPr>
            <a:r>
              <a:rPr lang="de-DE" sz="1050" b="1">
                <a:solidFill>
                  <a:schemeClr val="dk1"/>
                </a:solidFill>
              </a:rPr>
              <a:t>Quellen</a:t>
            </a:r>
            <a:r>
              <a:rPr lang="de-DE" sz="1050">
                <a:solidFill>
                  <a:schemeClr val="dk1"/>
                </a:solidFill>
              </a:rPr>
              <a:t>: </a:t>
            </a:r>
            <a:endParaRPr/>
          </a:p>
          <a:p>
            <a:pPr marL="180975" lvl="0" indent="-171450" algn="l" rtl="0">
              <a:lnSpc>
                <a:spcPct val="100000"/>
              </a:lnSpc>
              <a:spcBef>
                <a:spcPts val="0"/>
              </a:spcBef>
              <a:spcAft>
                <a:spcPts val="0"/>
              </a:spcAft>
              <a:buSzPts val="1400"/>
              <a:buFont typeface="Arial"/>
              <a:buChar char="•"/>
            </a:pPr>
            <a:r>
              <a:rPr lang="de-DE" sz="1000" b="0" i="0" u="none" strike="noStrike" cap="none">
                <a:solidFill>
                  <a:schemeClr val="dk1"/>
                </a:solidFill>
                <a:latin typeface="Calibri"/>
                <a:ea typeface="Calibri"/>
                <a:cs typeface="Calibri"/>
                <a:sym typeface="Calibri"/>
              </a:rPr>
              <a:t>Wuppertal Institut (2013): 18 Factsheets zum Thema Mobiltelefone und Nachhaltigkeit. Online: </a:t>
            </a:r>
            <a:r>
              <a:rPr lang="de-DE"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https://wupperinst.org/uploads/tx_wupperinst/Mobiltelefone_Factsheets.pdf</a:t>
            </a:r>
            <a:r>
              <a:rPr lang="de-DE" sz="1000" b="0" i="0" u="none" strike="noStrike" cap="none">
                <a:solidFill>
                  <a:schemeClr val="dk1"/>
                </a:solidFill>
                <a:latin typeface="Calibri"/>
                <a:ea typeface="Calibri"/>
                <a:cs typeface="Calibri"/>
                <a:sym typeface="Calibri"/>
              </a:rPr>
              <a:t>   </a:t>
            </a:r>
            <a:endParaRPr/>
          </a:p>
          <a:p>
            <a:pPr marL="180975" lvl="0" indent="-171450" algn="l" rtl="0">
              <a:lnSpc>
                <a:spcPct val="100000"/>
              </a:lnSpc>
              <a:spcBef>
                <a:spcPts val="0"/>
              </a:spcBef>
              <a:spcAft>
                <a:spcPts val="0"/>
              </a:spcAft>
              <a:buSzPts val="1400"/>
              <a:buFont typeface="Arial"/>
              <a:buChar char="•"/>
            </a:pPr>
            <a:r>
              <a:rPr lang="de-DE" sz="1000" b="0" i="0" u="none" strike="noStrike" cap="none">
                <a:solidFill>
                  <a:schemeClr val="dk1"/>
                </a:solidFill>
                <a:latin typeface="Calibri"/>
                <a:ea typeface="Calibri"/>
                <a:cs typeface="Calibri"/>
                <a:sym typeface="Calibri"/>
              </a:rPr>
              <a:t>Grefe, C. (2020): Grün und Digital – wie geht das zusammen? Online: </a:t>
            </a:r>
            <a:r>
              <a:rPr lang="de-DE"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https://venro.org/fileadmin/user_upload/Dateien/Daten/Publikationen/Sonstige/machbar2020.pdf</a:t>
            </a:r>
            <a:endParaRPr sz="1000">
              <a:solidFill>
                <a:schemeClr val="dk1"/>
              </a:solidFill>
            </a:endParaRPr>
          </a:p>
        </p:txBody>
      </p:sp>
      <p:sp>
        <p:nvSpPr>
          <p:cNvPr id="142" name="Google Shape;142;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479424" y="3780000"/>
            <a:ext cx="6145213" cy="639440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sz="1050">
                <a:latin typeface="Calibri"/>
                <a:ea typeface="Calibri"/>
                <a:cs typeface="Calibri"/>
                <a:sym typeface="Calibri"/>
              </a:rPr>
              <a:t>Deutschland lagert seinen Materialfußabdruck in andere Länder aus: Der Materialfußabdruck Deutschlands für Aluminium und Eisenerz ist in den letzten Jahren sehr stark angestiegen. Für Eisenerz zwischen 1990 und 2010 um 120%, für Bauxit als Ausgangsstoff für Aluminium um 80%  (Quelle AK Rohstoffe c/o PowerShift (2020). </a:t>
            </a:r>
            <a:r>
              <a:rPr lang="de-DE" sz="1050" b="0" i="0" u="none" strike="noStrike" cap="none">
                <a:solidFill>
                  <a:schemeClr val="dk1"/>
                </a:solidFill>
                <a:latin typeface="Calibri"/>
                <a:ea typeface="Calibri"/>
                <a:cs typeface="Calibri"/>
                <a:sym typeface="Calibri"/>
              </a:rPr>
              <a:t>Auch die Entsorgung von Geräten hat katastrophale Folgen. Elektroschrott landet auf illegalen Mülldeponien im Ausland und hat dort erhebliche soziale und Umweltauswirkungen zur Folge. In Deutschland fallen pro Kopf und Jahr ca. 22 kg Elektroschrott an. Diese Menge beinhaltet entsorgte Computer, Fernseher, Waschmaschinen, Handys und vieles mehr. Im internationalen Vergleich liegt diese Menge weit über dem Durchschnitt: weltweit fallen ca. 6 kg pro Kopf und Jahr an. Nur 35-40 Prozent des Elektroschrotts in Deutschland werden recycelt, 1,03 Millionen Tonnen Elektrogeräte werden deutschlandweit jährlich nicht erfasst, landen im Restmüll oder werden illegal exportiert (AK Rohstoffe 2020).</a:t>
            </a:r>
            <a:endParaRPr sz="1050" b="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a:latin typeface="Calibri"/>
                <a:ea typeface="Calibri"/>
                <a:cs typeface="Calibri"/>
                <a:sym typeface="Calibri"/>
              </a:rPr>
              <a:t>Ein Teil des Elektroschrotts aus Deutschland wird illegal in Länder wie Ghana, Nigeria, Pakistan, Tansania oder Thailand verschifft. Seit Jahren steigt die Menge illegal in Entwicklungs- und Schwellenländer verschifften Elektroschrotts kontinuierlich an (Global Ewaste Monitor 2017). Zwar verbietet dies das Elektro- und Elektronikgerätegesetz, das u.  a. auf europäische Vorgaben aus der WEEE-Richtlinie (Elektro- und Elektronikgeräte-Abfall-Richtlinie) zurückgeht. Das Verbot wird jedoch umgangen, indem die Ware als noch funktionstüchtig deklariert wird. Defekte Geräte werden häufig mit bloßen Händen und einfachsten Werkzeugen zerlegt und Metalle z.  B. mithilfe brennbarer Hilfsmaterialien wie Autoreifen herausgelöst. Kinder, Frauen und Männer gefährden so ihre Gesundheit, um mit verwertbaren Rohstoffen (z. B. Kupfer aus PVC-Kabeln) ihren Lebensunterhalt zu bestreiten. Ohne ausreichende Vorkehrungen geraten dabei Schwermetalle und andere Schadstoffe in Boden und Luft (Basel Action Network 2018). </a:t>
            </a:r>
            <a:endParaRPr/>
          </a:p>
          <a:p>
            <a:pPr marL="0" lvl="0" indent="0" algn="l" rtl="0">
              <a:lnSpc>
                <a:spcPct val="100000"/>
              </a:lnSpc>
              <a:spcBef>
                <a:spcPts val="0"/>
              </a:spcBef>
              <a:spcAft>
                <a:spcPts val="0"/>
              </a:spcAft>
              <a:buSzPts val="1400"/>
              <a:buNone/>
            </a:pPr>
            <a:endParaRPr sz="105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a:latin typeface="Calibri"/>
                <a:ea typeface="Calibri"/>
                <a:cs typeface="Calibri"/>
                <a:sym typeface="Calibri"/>
              </a:rPr>
              <a:t>Aufgabe 1</a:t>
            </a:r>
            <a:r>
              <a:rPr lang="de-DE" sz="1050">
                <a:latin typeface="Calibri"/>
                <a:ea typeface="Calibri"/>
                <a:cs typeface="Calibri"/>
                <a:sym typeface="Calibri"/>
              </a:rPr>
              <a:t>: In den vergangenen 18 Jahren betrugen die Effizienzgewinne bei Elektronikprodukten knapp 50 Prozent. Die Ressourceneinsparungen lagen dagegen nur bei 17 %. Was ist der Grund dafür, was kann dagegen getan werden? </a:t>
            </a:r>
            <a:endParaRPr/>
          </a:p>
          <a:p>
            <a:pPr marL="171450" lvl="0" indent="-171450" algn="l" rtl="0">
              <a:lnSpc>
                <a:spcPct val="100000"/>
              </a:lnSpc>
              <a:spcBef>
                <a:spcPts val="0"/>
              </a:spcBef>
              <a:spcAft>
                <a:spcPts val="0"/>
              </a:spcAft>
              <a:buSzPts val="1400"/>
              <a:buFont typeface="Arial"/>
              <a:buChar char="•"/>
            </a:pPr>
            <a:r>
              <a:rPr lang="de-DE" sz="1050">
                <a:latin typeface="Calibri"/>
                <a:ea typeface="Calibri"/>
                <a:cs typeface="Calibri"/>
                <a:sym typeface="Calibri"/>
              </a:rPr>
              <a:t>Der Konsum wird angeregt, immer wieder neue Produkte zu kaufen, es entsteht ein Rebound-Effekt. Es muss Aufklärung betrieben werden, welcher Ressourcenverbrauch über die gesamte Lieferkette und den Produktlebenszyklus zugrunde liegt.</a:t>
            </a:r>
            <a:endParaRPr sz="105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a:latin typeface="Calibri"/>
                <a:ea typeface="Calibri"/>
                <a:cs typeface="Calibri"/>
                <a:sym typeface="Calibri"/>
              </a:rPr>
              <a:t>Aufgabe 2: </a:t>
            </a:r>
            <a:r>
              <a:rPr lang="de-DE" sz="1050" b="0">
                <a:latin typeface="Calibri"/>
                <a:ea typeface="Calibri"/>
                <a:cs typeface="Calibri"/>
                <a:sym typeface="Calibri"/>
              </a:rPr>
              <a:t>Reicht es aus</a:t>
            </a:r>
            <a:r>
              <a:rPr lang="de-DE" sz="1050">
                <a:latin typeface="Calibri"/>
                <a:ea typeface="Calibri"/>
                <a:cs typeface="Calibri"/>
                <a:sym typeface="Calibri"/>
              </a:rPr>
              <a:t>, wenn Produkte noch effizienter werden und dabei Rohstoffe und Produktionsmittel einsparen? Was muss noch verändert werden? </a:t>
            </a:r>
            <a:endParaRPr/>
          </a:p>
          <a:p>
            <a:pPr marL="171450" lvl="0" indent="-171450" algn="l" rtl="0">
              <a:lnSpc>
                <a:spcPct val="100000"/>
              </a:lnSpc>
              <a:spcBef>
                <a:spcPts val="0"/>
              </a:spcBef>
              <a:spcAft>
                <a:spcPts val="0"/>
              </a:spcAft>
              <a:buSzPts val="1400"/>
              <a:buFont typeface="Arial"/>
              <a:buChar char="•"/>
            </a:pPr>
            <a:r>
              <a:rPr lang="de-DE" sz="1050">
                <a:latin typeface="Calibri"/>
                <a:ea typeface="Calibri"/>
                <a:cs typeface="Calibri"/>
                <a:sym typeface="Calibri"/>
              </a:rPr>
              <a:t>Die Menschen müssen versuchen, suffizient zu leben und den Konsum generell zu reduzieren.</a:t>
            </a:r>
            <a:endParaRPr/>
          </a:p>
          <a:p>
            <a:pPr marL="0" lvl="0" indent="0" algn="l" rtl="0">
              <a:lnSpc>
                <a:spcPct val="100000"/>
              </a:lnSpc>
              <a:spcBef>
                <a:spcPts val="0"/>
              </a:spcBef>
              <a:spcAft>
                <a:spcPts val="0"/>
              </a:spcAft>
              <a:buSzPts val="1400"/>
              <a:buNone/>
            </a:pPr>
            <a:endParaRPr sz="105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a:latin typeface="Calibri"/>
                <a:ea typeface="Calibri"/>
                <a:cs typeface="Calibri"/>
                <a:sym typeface="Calibri"/>
              </a:rPr>
              <a:t>Quellen</a:t>
            </a:r>
            <a:r>
              <a:rPr lang="de-DE" sz="1050">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000" b="0" i="0" u="none" strike="noStrike" cap="none">
                <a:solidFill>
                  <a:schemeClr val="dk1"/>
                </a:solidFill>
                <a:latin typeface="Calibri"/>
                <a:ea typeface="Calibri"/>
                <a:cs typeface="Calibri"/>
                <a:sym typeface="Calibri"/>
              </a:rPr>
              <a:t>Basel Action Network (2018): Holes in the circular economy. Online: </a:t>
            </a:r>
            <a:r>
              <a:rPr lang="de-DE"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http://wiki.ban.org/images/f/f4/Holes_in_the_Circular_Economy-_WEEE_Leakage_from_Europe.pdf</a:t>
            </a:r>
            <a:endParaRPr sz="10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a:solidFill>
                  <a:schemeClr val="dk1"/>
                </a:solidFill>
                <a:latin typeface="Calibri"/>
                <a:ea typeface="Calibri"/>
                <a:cs typeface="Calibri"/>
                <a:sym typeface="Calibri"/>
              </a:rPr>
              <a:t>Global Ewaste Monitor (2017). Online:</a:t>
            </a:r>
            <a:r>
              <a:rPr lang="de-DE"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https://globalewaste.org/</a:t>
            </a:r>
            <a:endParaRPr sz="1000" b="0" i="0" u="sng"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a:solidFill>
                  <a:schemeClr val="dk1"/>
                </a:solidFill>
                <a:latin typeface="Calibri"/>
                <a:ea typeface="Calibri"/>
                <a:cs typeface="Calibri"/>
                <a:sym typeface="Calibri"/>
              </a:rPr>
              <a:t>AK Rohstoffe c/o PowerShift e.V (2020): 12 Argumente für eine Rohstoffwende. Online:  </a:t>
            </a:r>
            <a:r>
              <a:rPr lang="de-DE" sz="1000" b="0" i="0" u="sng" strike="noStrike" cap="none">
                <a:solidFill>
                  <a:schemeClr val="dk1"/>
                </a:solidFill>
                <a:latin typeface="Calibri"/>
                <a:ea typeface="Calibri"/>
                <a:cs typeface="Calibri"/>
                <a:sym typeface="Calibri"/>
              </a:rPr>
              <a:t>https://power-shift.de/12-argumente-fuer-eine-rohstoffwende/</a:t>
            </a:r>
            <a:endParaRPr sz="1000">
              <a:latin typeface="Calibri"/>
              <a:ea typeface="Calibri"/>
              <a:cs typeface="Calibri"/>
              <a:sym typeface="Calibri"/>
            </a:endParaRPr>
          </a:p>
        </p:txBody>
      </p:sp>
      <p:sp>
        <p:nvSpPr>
          <p:cNvPr id="157" name="Google Shape;157;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479424" y="3780000"/>
            <a:ext cx="6145213" cy="6202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200"/>
              </a:spcBef>
              <a:spcAft>
                <a:spcPts val="0"/>
              </a:spcAft>
              <a:buSzPts val="1400"/>
              <a:buNone/>
            </a:pPr>
            <a:r>
              <a:rPr lang="de-DE" sz="1050" b="1" i="0" u="none" strike="noStrike" cap="none">
                <a:solidFill>
                  <a:schemeClr val="dk1"/>
                </a:solidFill>
                <a:latin typeface="Calibri"/>
                <a:ea typeface="Calibri"/>
                <a:cs typeface="Calibri"/>
                <a:sym typeface="Calibri"/>
              </a:rPr>
              <a:t>Beschreibung:</a:t>
            </a:r>
            <a:endParaRPr/>
          </a:p>
          <a:p>
            <a:pPr marL="0" lvl="0" indent="0" algn="l" rtl="0">
              <a:lnSpc>
                <a:spcPct val="100000"/>
              </a:lnSpc>
              <a:spcBef>
                <a:spcPts val="200"/>
              </a:spcBef>
              <a:spcAft>
                <a:spcPts val="0"/>
              </a:spcAft>
              <a:buSzPts val="1400"/>
              <a:buNone/>
            </a:pPr>
            <a:r>
              <a:rPr lang="de-DE" sz="1050" b="0" i="0" u="none" strike="noStrike" cap="none">
                <a:solidFill>
                  <a:schemeClr val="dk1"/>
                </a:solidFill>
                <a:latin typeface="Calibri"/>
                <a:ea typeface="Calibri"/>
                <a:cs typeface="Calibri"/>
                <a:sym typeface="Calibri"/>
              </a:rPr>
              <a:t>Durch die Digitalisierung, also wenn beispielsweise typische Vorgänge im Dienstleistungsbereich nicht mehr in Präsenz,  sondern online stattfinden können Ressourcen eingespart werden. Online-Meetings vermeiden CO</a:t>
            </a:r>
            <a:r>
              <a:rPr lang="de-DE" sz="1050" b="0" i="0" u="none" strike="noStrike" cap="none" baseline="-25000">
                <a:solidFill>
                  <a:schemeClr val="dk1"/>
                </a:solidFill>
                <a:latin typeface="Calibri"/>
                <a:ea typeface="Calibri"/>
                <a:cs typeface="Calibri"/>
                <a:sym typeface="Calibri"/>
              </a:rPr>
              <a:t>2</a:t>
            </a:r>
            <a:r>
              <a:rPr lang="de-DE" sz="1050" b="0" i="0" u="none" strike="noStrike" cap="none">
                <a:solidFill>
                  <a:schemeClr val="dk1"/>
                </a:solidFill>
                <a:latin typeface="Calibri"/>
                <a:ea typeface="Calibri"/>
                <a:cs typeface="Calibri"/>
                <a:sym typeface="Calibri"/>
              </a:rPr>
              <a:t>-Emissionen durch Reisekosten, aber jeder Mausklick, jedes Aktualisieren des Nachrichten-Feeds, jedes Zuschalten von Teilnehmenden eines Meetings über eine Video-Konferenz verbraucht Energie und erfordert die passende Software und Geräte. Durch mobiles Arbeiten können Kraftstoff- und Energieemissionen (z.B.  Emissionen, die durch Kraftstoffverbrauch bei Arbeitswegen/ Geschäftsreisen sowie durch den Primärenergieverbrauch von Gebäuden/ Fabriken entstehen) vermieden werden.</a:t>
            </a:r>
            <a:endParaRPr sz="1050" b="0">
              <a:solidFill>
                <a:schemeClr val="dk1"/>
              </a:solidFill>
            </a:endParaRPr>
          </a:p>
          <a:p>
            <a:pPr marL="0" lvl="0" indent="0" algn="l" rtl="0">
              <a:lnSpc>
                <a:spcPct val="100000"/>
              </a:lnSpc>
              <a:spcBef>
                <a:spcPts val="200"/>
              </a:spcBef>
              <a:spcAft>
                <a:spcPts val="0"/>
              </a:spcAft>
              <a:buSzPts val="1400"/>
              <a:buNone/>
            </a:pPr>
            <a:r>
              <a:rPr lang="de-DE" sz="1050" b="0" i="0" u="none" strike="noStrike" cap="none">
                <a:solidFill>
                  <a:schemeClr val="dk1"/>
                </a:solidFill>
                <a:latin typeface="Calibri"/>
                <a:ea typeface="Calibri"/>
                <a:cs typeface="Calibri"/>
                <a:sym typeface="Calibri"/>
              </a:rPr>
              <a:t>Trotz allem führt die Digitalisierung jedoch zu einem erhöhten Energieverbrauch. Ein Großteil dieser Energie über den gesamten Lebenszyklus von IKT-Produkten wird bei der Herstellung verbraucht. </a:t>
            </a:r>
            <a:endParaRPr sz="1050" b="0">
              <a:solidFill>
                <a:schemeClr val="dk1"/>
              </a:solidFill>
            </a:endParaRPr>
          </a:p>
          <a:p>
            <a:pPr marL="0" lvl="0" indent="0" algn="l" rtl="0">
              <a:lnSpc>
                <a:spcPct val="100000"/>
              </a:lnSpc>
              <a:spcBef>
                <a:spcPts val="200"/>
              </a:spcBef>
              <a:spcAft>
                <a:spcPts val="0"/>
              </a:spcAft>
              <a:buSzPts val="1400"/>
              <a:buNone/>
            </a:pPr>
            <a:r>
              <a:rPr lang="de-DE" sz="1050" b="0" i="0" u="none" strike="noStrike" cap="none">
                <a:solidFill>
                  <a:schemeClr val="dk1"/>
                </a:solidFill>
                <a:latin typeface="Calibri"/>
                <a:ea typeface="Calibri"/>
                <a:cs typeface="Calibri"/>
                <a:sym typeface="Calibri"/>
              </a:rPr>
              <a:t>Ein weiterer beachtlicher Energieverbraucher sind die im Rahmen der Digitalisierung von Prozessen genutzten Datennetzwerke. Schon jetzt sind  Informations- und Kommunikationstechnologien 6 bis 12 Prozent des weltweiten Energieverbrauchs beteiligt. Die Rechenzentren werden jedoch effizienter und verbrauchen dadurch weniger Energie, diese Effizienz wird jedoch durch den steigenden Wachstumsmarkt in der IKT wieder zunichte gemacht. Dadurch steigt der Anteil an „grauer Energie“, also gebundener Energie, die allein aufgrund der Herstellung eines Geräts verbraucht worden ist. </a:t>
            </a:r>
            <a:endParaRPr/>
          </a:p>
          <a:p>
            <a:pPr marL="0" lvl="0" indent="0" algn="l" rtl="0">
              <a:lnSpc>
                <a:spcPct val="100000"/>
              </a:lnSpc>
              <a:spcBef>
                <a:spcPts val="200"/>
              </a:spcBef>
              <a:spcAft>
                <a:spcPts val="0"/>
              </a:spcAft>
              <a:buSzPts val="1400"/>
              <a:buNone/>
            </a:pPr>
            <a:endParaRPr sz="1050" b="1">
              <a:solidFill>
                <a:schemeClr val="dk1"/>
              </a:solidFill>
            </a:endParaRPr>
          </a:p>
          <a:p>
            <a:pPr marL="0" lvl="0" indent="0" algn="l" rtl="0">
              <a:lnSpc>
                <a:spcPct val="100000"/>
              </a:lnSpc>
              <a:spcBef>
                <a:spcPts val="200"/>
              </a:spcBef>
              <a:spcAft>
                <a:spcPts val="0"/>
              </a:spcAft>
              <a:buSzPts val="1400"/>
              <a:buNone/>
            </a:pPr>
            <a:r>
              <a:rPr lang="de-DE" sz="1050" b="1">
                <a:solidFill>
                  <a:schemeClr val="dk1"/>
                </a:solidFill>
              </a:rPr>
              <a:t>Aufgabe:  </a:t>
            </a:r>
            <a:r>
              <a:rPr lang="de-DE" sz="1050">
                <a:solidFill>
                  <a:schemeClr val="dk1"/>
                </a:solidFill>
              </a:rPr>
              <a:t>Wie können Online-Meetings und Videokonferenzen nutzbringend und ressourcenschonend für den beruflichen Kontext eingesetzt werden?</a:t>
            </a:r>
            <a:endParaRPr/>
          </a:p>
          <a:p>
            <a:pPr marL="0" lvl="0" indent="0" algn="l" rtl="0">
              <a:lnSpc>
                <a:spcPct val="100000"/>
              </a:lnSpc>
              <a:spcBef>
                <a:spcPts val="200"/>
              </a:spcBef>
              <a:spcAft>
                <a:spcPts val="0"/>
              </a:spcAft>
              <a:buSzPts val="1400"/>
              <a:buNone/>
            </a:pPr>
            <a:r>
              <a:rPr lang="de-DE" sz="1050">
                <a:solidFill>
                  <a:schemeClr val="dk1"/>
                </a:solidFill>
              </a:rPr>
              <a:t>Prüfen, ob ein Meeting notwendig ist. Welche Person mit welchem Endgerät teilnehmen soll. Übertragungstechnik prüfen: Glasfaser ist effizienter als Mobilfunk, wenn möglich die Kamera ausschalten, um Datenvolumen zu verringern etc. Berücksichtigen Sie hierfür auch die Aspekte auf der Folie.</a:t>
            </a:r>
            <a:endParaRPr sz="1050">
              <a:solidFill>
                <a:schemeClr val="dk1"/>
              </a:solidFill>
            </a:endParaRPr>
          </a:p>
          <a:p>
            <a:pPr marL="0" lvl="0" indent="0" algn="l" rtl="0">
              <a:lnSpc>
                <a:spcPct val="100000"/>
              </a:lnSpc>
              <a:spcBef>
                <a:spcPts val="200"/>
              </a:spcBef>
              <a:spcAft>
                <a:spcPts val="0"/>
              </a:spcAft>
              <a:buSzPts val="1400"/>
              <a:buNone/>
            </a:pPr>
            <a:endParaRPr sz="1050">
              <a:solidFill>
                <a:schemeClr val="dk1"/>
              </a:solidFill>
            </a:endParaRPr>
          </a:p>
          <a:p>
            <a:pPr marL="0" marR="0" lvl="0" indent="0" algn="l" rtl="0">
              <a:lnSpc>
                <a:spcPct val="100000"/>
              </a:lnSpc>
              <a:spcBef>
                <a:spcPts val="200"/>
              </a:spcBef>
              <a:spcAft>
                <a:spcPts val="0"/>
              </a:spcAft>
              <a:buClr>
                <a:srgbClr val="000000"/>
              </a:buClr>
              <a:buSzPts val="1400"/>
              <a:buFont typeface="Arial"/>
              <a:buNone/>
            </a:pPr>
            <a:r>
              <a:rPr lang="de-DE" sz="1050" b="1">
                <a:solidFill>
                  <a:schemeClr val="dk1"/>
                </a:solidFill>
              </a:rPr>
              <a:t>Quellen</a:t>
            </a:r>
            <a:r>
              <a:rPr lang="de-DE" sz="1050">
                <a:solidFill>
                  <a:schemeClr val="dk1"/>
                </a:solidFill>
              </a:rPr>
              <a:t>: </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Öko-Institut e.V. (2022): Green IT und Kommunikationstechnik – Potenziale für den Umweltschutz. Online: </a:t>
            </a:r>
            <a:r>
              <a:rPr lang="de-DE" sz="1000" b="0" i="0" u="sng" strike="noStrike" cap="none">
                <a:solidFill>
                  <a:schemeClr val="dk1"/>
                </a:solidFill>
                <a:latin typeface="Calibri"/>
                <a:ea typeface="Calibri"/>
                <a:cs typeface="Calibri"/>
                <a:sym typeface="Calibri"/>
              </a:rPr>
              <a:t>https://www.oeko.de/forschung-beratung/themen/konsum-und-unternehmen/green-it-und-kommunikationstechnik-potenziale-fuer-den-umweltschutz </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nachhaltig.kritisch GbR (2020)Einfach mal Abschalten: Tipps für mehr digitale Bescheidenheit. Online: </a:t>
            </a:r>
            <a:r>
              <a:rPr lang="de-DE" sz="1000" b="0" i="0" u="sng" strike="noStrike" cap="none">
                <a:solidFill>
                  <a:schemeClr val="dk1"/>
                </a:solidFill>
                <a:latin typeface="Calibri"/>
                <a:ea typeface="Calibri"/>
                <a:cs typeface="Calibri"/>
                <a:sym typeface="Calibri"/>
              </a:rPr>
              <a:t>h</a:t>
            </a:r>
            <a:r>
              <a:rPr lang="de-DE"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ttps://nachhaltigkritisch.de/konsum-und-verschwendung/einfach-mal-abschalten-tipps-fuer-mehr-digitale-bescheidenheit/</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Umweltbundesamt (2020) Video-Streaming: Art der Datenübertragung entscheidend für Klimabilanz Videoübertragung über Glasfaser fast 50-mal effizienter als über UMTS. Online:</a:t>
            </a:r>
            <a:r>
              <a:rPr lang="de-DE"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https://www.umweltbundesamt.de/presse/pressemitteilungen/video-streaming-art-der-datenuebertragung</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VCD (2021) VCD Fact-Sheet: Klimaschutzpotenziale der Nutzung von Videokonferenzen und Homeoffice. Online: </a:t>
            </a:r>
            <a:r>
              <a:rPr lang="de-DE" sz="10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https://www.vcd.org/fileadmin/user_upload/Redaktion/Themen/Digitalisierung/VCD_Fact-Sheet_Klimaschutzpotenziale_Homeoffice.pdf</a:t>
            </a:r>
            <a:endParaRPr sz="1000" b="0" i="0" u="none" strike="noStrike" cap="none">
              <a:solidFill>
                <a:schemeClr val="dk1"/>
              </a:solidFill>
              <a:latin typeface="Calibri"/>
              <a:ea typeface="Calibri"/>
              <a:cs typeface="Calibri"/>
              <a:sym typeface="Calibri"/>
            </a:endParaRPr>
          </a:p>
        </p:txBody>
      </p:sp>
      <p:sp>
        <p:nvSpPr>
          <p:cNvPr id="171" name="Google Shape;171;p1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479425" y="25241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479425" y="3779999"/>
            <a:ext cx="6070231" cy="554142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400"/>
              </a:spcBef>
              <a:spcAft>
                <a:spcPts val="0"/>
              </a:spcAft>
              <a:buSzPts val="1400"/>
              <a:buNone/>
            </a:pPr>
            <a:r>
              <a:rPr lang="de-DE" b="1"/>
              <a:t>Beschreibung:</a:t>
            </a:r>
            <a:endParaRPr/>
          </a:p>
          <a:p>
            <a:pPr marL="0" lvl="0" indent="0" algn="l" rtl="0">
              <a:lnSpc>
                <a:spcPct val="100000"/>
              </a:lnSpc>
              <a:spcBef>
                <a:spcPts val="400"/>
              </a:spcBef>
              <a:spcAft>
                <a:spcPts val="0"/>
              </a:spcAft>
              <a:buSzPts val="1400"/>
              <a:buNone/>
            </a:pPr>
            <a:r>
              <a:rPr lang="de-DE"/>
              <a:t>Deutschland und Europa haben einen großen Bedarf an Mikrochips durch die s</a:t>
            </a:r>
            <a:r>
              <a:rPr lang="de-DE" b="0"/>
              <a:t>teigende Automatisierung in vielen Branchen. Sie befinden Sich in Haushaltsgeräten (Waschmaschinen, Toastern, Smartphones, Beatmungsgeräten). Mit steigender Automatisierung und dem Einsatz von Künstlicher Intelligenz in zahlreichen Branchen werden Mikrochips immer wichtiger. Sie steuern Elektrogeräten über Signale. Bei einem Auto sind sie zum Beispiel für das Auslösen des Airbags, die Abstandserkennung oder Parkassistenz verantwortlich.  Die sinkende Produktion der europäischen </a:t>
            </a:r>
            <a:r>
              <a:rPr lang="de-DE"/>
              <a:t>Halbleiterindustrie führt hierbei zu großen Abhängigkeiten von den asiatischen Produzenten. Globale Lieferengpässe und Probleme bei den Versorgungsketten führen zu weitreichenden Produktionsausfällen in verschiedenen Industriezweigen.</a:t>
            </a:r>
            <a:endParaRPr/>
          </a:p>
          <a:p>
            <a:pPr marL="0" lvl="0" indent="0" algn="l" rtl="0">
              <a:lnSpc>
                <a:spcPct val="100000"/>
              </a:lnSpc>
              <a:spcBef>
                <a:spcPts val="400"/>
              </a:spcBef>
              <a:spcAft>
                <a:spcPts val="0"/>
              </a:spcAft>
              <a:buSzPts val="1400"/>
              <a:buNone/>
            </a:pPr>
            <a:endParaRPr/>
          </a:p>
          <a:p>
            <a:pPr marL="0" lvl="0" indent="0" algn="l" rtl="0">
              <a:lnSpc>
                <a:spcPct val="100000"/>
              </a:lnSpc>
              <a:spcBef>
                <a:spcPts val="400"/>
              </a:spcBef>
              <a:spcAft>
                <a:spcPts val="0"/>
              </a:spcAft>
              <a:buSzPts val="1400"/>
              <a:buNone/>
            </a:pPr>
            <a:r>
              <a:rPr lang="de-DE" b="1"/>
              <a:t>Aufgabe:</a:t>
            </a:r>
            <a:r>
              <a:rPr lang="de-DE"/>
              <a:t> Betrachten Sie die Fakten hinsichtlich der geplanten Mikrochip-Fabrikansiedlung in Magdeburg auf der Folie. Welche Vor- und Nachteile ergeben sich für die Region (wirschaftlich, sozial, ökologisch)</a:t>
            </a:r>
            <a:endParaRPr/>
          </a:p>
          <a:p>
            <a:pPr marL="252000" lvl="0" indent="-252000" algn="l" rtl="0">
              <a:lnSpc>
                <a:spcPct val="100000"/>
              </a:lnSpc>
              <a:spcBef>
                <a:spcPts val="400"/>
              </a:spcBef>
              <a:spcAft>
                <a:spcPts val="0"/>
              </a:spcAft>
              <a:buSzPts val="1400"/>
              <a:buFont typeface="Arial"/>
              <a:buChar char="•"/>
            </a:pPr>
            <a:r>
              <a:rPr lang="de-DE"/>
              <a:t>es entstehen neue Arbeitsplätze, die Abhängigkeit von internationalen Lieferketten wird reduziert. Der Wasserverbrauch und die Versiegelung des fruchtbaren Bodens sind ökologisch problematisch etc.</a:t>
            </a:r>
            <a:endParaRPr/>
          </a:p>
          <a:p>
            <a:pPr marL="0" lvl="0" indent="0" algn="l" rtl="0">
              <a:lnSpc>
                <a:spcPct val="100000"/>
              </a:lnSpc>
              <a:spcBef>
                <a:spcPts val="400"/>
              </a:spcBef>
              <a:spcAft>
                <a:spcPts val="0"/>
              </a:spcAft>
              <a:buSzPts val="1400"/>
              <a:buNone/>
            </a:pPr>
            <a:endParaRPr b="1"/>
          </a:p>
          <a:p>
            <a:pPr marL="0" lvl="0" indent="0" algn="l" rtl="0">
              <a:lnSpc>
                <a:spcPct val="100000"/>
              </a:lnSpc>
              <a:spcBef>
                <a:spcPts val="400"/>
              </a:spcBef>
              <a:spcAft>
                <a:spcPts val="0"/>
              </a:spcAft>
              <a:buSzPts val="1400"/>
              <a:buNone/>
            </a:pPr>
            <a:r>
              <a:rPr lang="de-DE" b="1"/>
              <a:t>Quellen:</a:t>
            </a:r>
            <a:endParaRPr/>
          </a:p>
          <a:p>
            <a:pPr marL="171450" lvl="0" indent="-171450" algn="l" rtl="0">
              <a:lnSpc>
                <a:spcPct val="100000"/>
              </a:lnSpc>
              <a:spcBef>
                <a:spcPts val="0"/>
              </a:spcBef>
              <a:spcAft>
                <a:spcPts val="0"/>
              </a:spcAft>
              <a:buSzPts val="1400"/>
              <a:buFont typeface="Arial"/>
              <a:buChar char="•"/>
            </a:pPr>
            <a:r>
              <a:rPr lang="de-DE" sz="1100"/>
              <a:t>Deutschlandfunk 29.11.2022 https://www.deutschlandfunk.de/intel-chip-fabrik-magdeburg-sachsen-anhalt-100.html</a:t>
            </a:r>
            <a:endParaRPr/>
          </a:p>
          <a:p>
            <a:pPr marL="171450" lvl="0" indent="-171450" algn="l" rtl="0">
              <a:lnSpc>
                <a:spcPct val="100000"/>
              </a:lnSpc>
              <a:spcBef>
                <a:spcPts val="0"/>
              </a:spcBef>
              <a:spcAft>
                <a:spcPts val="0"/>
              </a:spcAft>
              <a:buSzPts val="1400"/>
              <a:buFont typeface="Arial"/>
              <a:buChar char="•"/>
            </a:pPr>
            <a:r>
              <a:rPr lang="de-DE" sz="1100"/>
              <a:t>https://www.tagesschau.de/wirtschaft/unternehmen/intel-magdeburg-101.html</a:t>
            </a:r>
            <a:endParaRPr/>
          </a:p>
          <a:p>
            <a:pPr marL="171450" lvl="0" indent="-171450" algn="l" rtl="0">
              <a:lnSpc>
                <a:spcPct val="100000"/>
              </a:lnSpc>
              <a:spcBef>
                <a:spcPts val="0"/>
              </a:spcBef>
              <a:spcAft>
                <a:spcPts val="0"/>
              </a:spcAft>
              <a:buSzPts val="1400"/>
              <a:buFont typeface="Arial"/>
              <a:buChar char="•"/>
            </a:pPr>
            <a:r>
              <a:rPr lang="de-DE" sz="1100"/>
              <a:t>https://www.swrfernsehen.de/landesschau-rp/gutzuwissen/was-sind-mikrorchips-und-wo-werden-sie-gebraucht-100.html</a:t>
            </a:r>
            <a:endParaRPr/>
          </a:p>
          <a:p>
            <a:pPr marL="171450" lvl="0" indent="-171450" algn="l" rtl="0">
              <a:lnSpc>
                <a:spcPct val="100000"/>
              </a:lnSpc>
              <a:spcBef>
                <a:spcPts val="0"/>
              </a:spcBef>
              <a:spcAft>
                <a:spcPts val="0"/>
              </a:spcAft>
              <a:buSzPts val="1400"/>
              <a:buFont typeface="Arial"/>
              <a:buChar char="•"/>
            </a:pPr>
            <a:r>
              <a:rPr lang="de-DE" sz="1100"/>
              <a:t>https://www.nzz.ch/technologie/halbleiter-und-chips-wie-sie-funktionieren-und-warum-sie-systemrelevant-sind-ld.1602073</a:t>
            </a:r>
            <a:endParaRPr/>
          </a:p>
        </p:txBody>
      </p:sp>
      <p:sp>
        <p:nvSpPr>
          <p:cNvPr id="201" name="Google Shape;201;p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25"/>
        <p:cNvGrpSpPr/>
        <p:nvPr/>
      </p:nvGrpSpPr>
      <p:grpSpPr>
        <a:xfrm>
          <a:off x="0" y="0"/>
          <a:ext cx="0" cy="0"/>
          <a:chOff x="0" y="0"/>
          <a:chExt cx="0" cy="0"/>
        </a:xfrm>
      </p:grpSpPr>
      <p:sp>
        <p:nvSpPr>
          <p:cNvPr id="26" name="Google Shape;26;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2"/>
          <p:cNvSpPr>
            <a:spLocks noGrp="1"/>
          </p:cNvSpPr>
          <p:nvPr>
            <p:ph type="pic" idx="2"/>
          </p:nvPr>
        </p:nvSpPr>
        <p:spPr>
          <a:xfrm>
            <a:off x="5400009" y="1367999"/>
            <a:ext cx="6480000" cy="4680000"/>
          </a:xfrm>
          <a:prstGeom prst="rect">
            <a:avLst/>
          </a:prstGeom>
          <a:noFill/>
          <a:ln>
            <a:noFill/>
          </a:ln>
        </p:spPr>
      </p:sp>
      <p:sp>
        <p:nvSpPr>
          <p:cNvPr id="28" name="Google Shape;28;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 name="Google Shape;33;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4"/>
        <p:cNvGrpSpPr/>
        <p:nvPr/>
      </p:nvGrpSpPr>
      <p:grpSpPr>
        <a:xfrm>
          <a:off x="0" y="0"/>
          <a:ext cx="0" cy="0"/>
          <a:chOff x="0" y="0"/>
          <a:chExt cx="0" cy="0"/>
        </a:xfrm>
      </p:grpSpPr>
      <p:sp>
        <p:nvSpPr>
          <p:cNvPr id="35" name="Google Shape;35;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41"/>
        <p:cNvGrpSpPr/>
        <p:nvPr/>
      </p:nvGrpSpPr>
      <p:grpSpPr>
        <a:xfrm>
          <a:off x="0" y="0"/>
          <a:ext cx="0" cy="0"/>
          <a:chOff x="0" y="0"/>
          <a:chExt cx="0" cy="0"/>
        </a:xfrm>
      </p:grpSpPr>
      <p:sp>
        <p:nvSpPr>
          <p:cNvPr id="42" name="Google Shape;42;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9" name="Google Shape;49;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6">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fe-online.de/" TargetMode="External"/><Relationship Id="rId4" Type="http://schemas.openxmlformats.org/officeDocument/2006/relationships/hyperlink" Target="mailto:heininger@life-online.de"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petkeen.com/petnet-one-of-the-first-smart-pet-feeders/" TargetMode="External"/><Relationship Id="rId4" Type="http://schemas.openxmlformats.org/officeDocument/2006/relationships/hyperlink" Target="https://rachio.co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latin typeface="Trebuchet MS"/>
                <a:ea typeface="Trebuchet MS"/>
                <a:cs typeface="Trebuchet MS"/>
                <a:sym typeface="Trebuchet MS"/>
              </a:rPr>
              <a:t>Fachinformatikerin und Fachinformatiker</a:t>
            </a:r>
            <a:endParaRPr>
              <a:latin typeface="Trebuchet MS"/>
              <a:ea typeface="Trebuchet MS"/>
              <a:cs typeface="Trebuchet MS"/>
              <a:sym typeface="Trebuchet MS"/>
            </a:endParaRPr>
          </a:p>
        </p:txBody>
      </p:sp>
      <p:sp>
        <p:nvSpPr>
          <p:cNvPr id="56" name="Google Shape;56;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latin typeface="Trebuchet MS"/>
                <a:ea typeface="Trebuchet MS"/>
                <a:cs typeface="Trebuchet MS"/>
                <a:sym typeface="Trebuchet MS"/>
              </a:rPr>
              <a:t>Folien zur Diskussion von Zielkonflikten in der Informatikausbildung</a:t>
            </a:r>
            <a:endParaRPr>
              <a:latin typeface="Trebuchet MS"/>
              <a:ea typeface="Trebuchet MS"/>
              <a:cs typeface="Trebuchet MS"/>
              <a:sym typeface="Trebuchet MS"/>
            </a:endParaRPr>
          </a:p>
        </p:txBody>
      </p:sp>
      <p:sp>
        <p:nvSpPr>
          <p:cNvPr id="57" name="Google Shape;57;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Kirsten Heininger/ Die Projektagentur BBNE</a:t>
            </a:r>
            <a:endParaRPr>
              <a:latin typeface="Trebuchet MS"/>
              <a:ea typeface="Trebuchet MS"/>
              <a:cs typeface="Trebuchet MS"/>
              <a:sym typeface="Trebuchet MS"/>
            </a:endParaRPr>
          </a:p>
        </p:txBody>
      </p:sp>
      <p:sp>
        <p:nvSpPr>
          <p:cNvPr id="58" name="Google Shape;58;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59" name="Google Shape;59;p38"/>
          <p:cNvSpPr txBox="1">
            <a:spLocks noGrp="1"/>
          </p:cNvSpPr>
          <p:nvPr>
            <p:ph type="body" idx="4"/>
          </p:nvPr>
        </p:nvSpPr>
        <p:spPr>
          <a:xfrm>
            <a:off x="8853545" y="4348660"/>
            <a:ext cx="3216536" cy="1523185"/>
          </a:xfrm>
          <a:prstGeom prst="rect">
            <a:avLst/>
          </a:prstGeom>
          <a:noFill/>
          <a:ln>
            <a:noFill/>
          </a:ln>
        </p:spPr>
        <p:txBody>
          <a:bodyPr spcFirstLastPara="1" wrap="square" lIns="91425" tIns="45700" rIns="91425" bIns="45700" anchor="t" anchorCtr="0">
            <a:normAutofit fontScale="70000" lnSpcReduction="20000"/>
          </a:bodyPr>
          <a:lstStyle/>
          <a:p>
            <a:pPr marL="457200" lvl="0" indent="-228600" algn="l" rtl="0">
              <a:lnSpc>
                <a:spcPct val="100000"/>
              </a:lnSpc>
              <a:spcBef>
                <a:spcPts val="0"/>
              </a:spcBef>
              <a:spcAft>
                <a:spcPts val="0"/>
              </a:spcAft>
              <a:buSzPct val="222222"/>
              <a:buNone/>
            </a:pPr>
            <a:r>
              <a:rPr lang="de-DE"/>
              <a:t>LIFE -  Bildung Umwelt Chancengleichheit e.V. (in Kooperation mit IZT GmbH)</a:t>
            </a:r>
            <a:endParaRPr/>
          </a:p>
          <a:p>
            <a:pPr marL="457200" lvl="0" indent="-228600" algn="l" rtl="0">
              <a:lnSpc>
                <a:spcPct val="100000"/>
              </a:lnSpc>
              <a:spcBef>
                <a:spcPts val="0"/>
              </a:spcBef>
              <a:spcAft>
                <a:spcPts val="0"/>
              </a:spcAft>
              <a:buSzPct val="222222"/>
              <a:buNone/>
            </a:pPr>
            <a:r>
              <a:rPr lang="de-DE" u="sng">
                <a:solidFill>
                  <a:schemeClr val="hlink"/>
                </a:solidFill>
                <a:hlinkClick r:id="rId3"/>
              </a:rPr>
              <a:t>www.life-online.de</a:t>
            </a:r>
            <a:endParaRPr/>
          </a:p>
          <a:p>
            <a:pPr marL="457200" lvl="0" indent="-228600" algn="l" rtl="0">
              <a:lnSpc>
                <a:spcPct val="100000"/>
              </a:lnSpc>
              <a:spcBef>
                <a:spcPts val="0"/>
              </a:spcBef>
              <a:spcAft>
                <a:spcPts val="0"/>
              </a:spcAft>
              <a:buSzPct val="222222"/>
              <a:buNone/>
            </a:pPr>
            <a:r>
              <a:rPr lang="de-DE"/>
              <a:t>Rheinstraße 45 </a:t>
            </a:r>
            <a:endParaRPr/>
          </a:p>
          <a:p>
            <a:pPr marL="457200" lvl="0" indent="-228600" algn="l" rtl="0">
              <a:lnSpc>
                <a:spcPct val="100000"/>
              </a:lnSpc>
              <a:spcBef>
                <a:spcPts val="0"/>
              </a:spcBef>
              <a:spcAft>
                <a:spcPts val="0"/>
              </a:spcAft>
              <a:buSzPct val="222222"/>
              <a:buNone/>
            </a:pPr>
            <a:r>
              <a:rPr lang="de-DE"/>
              <a:t>12161 Berlin</a:t>
            </a:r>
            <a:endParaRPr/>
          </a:p>
          <a:p>
            <a:pPr marL="457200" lvl="0" indent="-228600" algn="l" rtl="0">
              <a:lnSpc>
                <a:spcPct val="100000"/>
              </a:lnSpc>
              <a:spcBef>
                <a:spcPts val="0"/>
              </a:spcBef>
              <a:spcAft>
                <a:spcPts val="0"/>
              </a:spcAft>
              <a:buSzPct val="222222"/>
              <a:buNone/>
            </a:pPr>
            <a:r>
              <a:rPr lang="de-DE"/>
              <a:t>Telefon: (030) 308798-0</a:t>
            </a:r>
            <a:endParaRPr/>
          </a:p>
          <a:p>
            <a:pPr marL="457200" lvl="0" indent="-228600" algn="l" rtl="0">
              <a:lnSpc>
                <a:spcPct val="100000"/>
              </a:lnSpc>
              <a:spcBef>
                <a:spcPts val="0"/>
              </a:spcBef>
              <a:spcAft>
                <a:spcPts val="0"/>
              </a:spcAft>
              <a:buSzPct val="222222"/>
              <a:buNone/>
            </a:pPr>
            <a:r>
              <a:rPr lang="de-DE"/>
              <a:t>Autorin: Kirsten Heininger  </a:t>
            </a:r>
            <a:endParaRPr/>
          </a:p>
          <a:p>
            <a:pPr marL="457200" lvl="0" indent="-228600" algn="l" rtl="0">
              <a:lnSpc>
                <a:spcPct val="100000"/>
              </a:lnSpc>
              <a:spcBef>
                <a:spcPts val="0"/>
              </a:spcBef>
              <a:spcAft>
                <a:spcPts val="0"/>
              </a:spcAft>
              <a:buSzPct val="222222"/>
              <a:buNone/>
            </a:pPr>
            <a:r>
              <a:rPr lang="de-DE" u="sng">
                <a:solidFill>
                  <a:schemeClr val="hlink"/>
                </a:solidFill>
                <a:hlinkClick r:id="rId4"/>
              </a:rPr>
              <a:t>heininger@life-online.de</a:t>
            </a:r>
            <a:r>
              <a:rPr lang="de-DE"/>
              <a:t>   </a:t>
            </a:r>
            <a:endParaRPr/>
          </a:p>
        </p:txBody>
      </p:sp>
      <p:pic>
        <p:nvPicPr>
          <p:cNvPr id="60" name="Google Shape;60;p38"/>
          <p:cNvPicPr preferRelativeResize="0"/>
          <p:nvPr/>
        </p:nvPicPr>
        <p:blipFill rotWithShape="1">
          <a:blip r:embed="rId5">
            <a:alphaModFix/>
          </a:blip>
          <a:srcRect/>
          <a:stretch/>
        </p:blipFill>
        <p:spPr>
          <a:xfrm>
            <a:off x="8809763" y="3601122"/>
            <a:ext cx="3204742" cy="648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Cloud Computing: neue Möglichkeiten und kritische Punkte</a:t>
            </a:r>
            <a:endParaRPr/>
          </a:p>
        </p:txBody>
      </p:sp>
      <p:sp>
        <p:nvSpPr>
          <p:cNvPr id="216" name="Google Shape;216;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10</a:t>
            </a:fld>
            <a:endParaRPr/>
          </a:p>
        </p:txBody>
      </p:sp>
      <p:sp>
        <p:nvSpPr>
          <p:cNvPr id="217" name="Google Shape;217;p18"/>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Fachinformatiker/Fachinformatikerin</a:t>
            </a:r>
            <a:endParaRPr/>
          </a:p>
        </p:txBody>
      </p:sp>
      <p:sp>
        <p:nvSpPr>
          <p:cNvPr id="218" name="Google Shape;218;p18"/>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https://www.oeffentliche-it.de/-/cloud-computing</a:t>
            </a:r>
            <a:endParaRPr/>
          </a:p>
        </p:txBody>
      </p:sp>
      <p:sp>
        <p:nvSpPr>
          <p:cNvPr id="219" name="Google Shape;219;p18"/>
          <p:cNvSpPr/>
          <p:nvPr/>
        </p:nvSpPr>
        <p:spPr>
          <a:xfrm>
            <a:off x="470006" y="1810229"/>
            <a:ext cx="2708623" cy="747914"/>
          </a:xfrm>
          <a:prstGeom prst="rect">
            <a:avLst/>
          </a:prstGeom>
          <a:noFill/>
          <a:ln w="25400" cap="flat" cmpd="sng">
            <a:solidFill>
              <a:srgbClr val="1B1E3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5963B8"/>
                </a:solidFill>
                <a:latin typeface="Arial"/>
                <a:ea typeface="Arial"/>
                <a:cs typeface="Arial"/>
                <a:sym typeface="Arial"/>
              </a:rPr>
              <a:t>hoher Strom- und Ressourcenverbrauch der Telekommunikationsnetze </a:t>
            </a:r>
            <a:endParaRPr/>
          </a:p>
        </p:txBody>
      </p:sp>
      <p:sp>
        <p:nvSpPr>
          <p:cNvPr id="220" name="Google Shape;220;p18"/>
          <p:cNvSpPr/>
          <p:nvPr/>
        </p:nvSpPr>
        <p:spPr>
          <a:xfrm>
            <a:off x="9263743" y="1731467"/>
            <a:ext cx="2405744" cy="794017"/>
          </a:xfrm>
          <a:prstGeom prst="rect">
            <a:avLst/>
          </a:prstGeom>
          <a:noFill/>
          <a:ln w="25400" cap="flat" cmpd="sng">
            <a:solidFill>
              <a:srgbClr val="5963B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E57C4"/>
                </a:solidFill>
                <a:latin typeface="Arial"/>
                <a:ea typeface="Arial"/>
                <a:cs typeface="Arial"/>
                <a:sym typeface="Arial"/>
              </a:rPr>
              <a:t>formalisierte und zentralisierte Support- und Sicherheits-Prozesse</a:t>
            </a:r>
            <a:endParaRPr/>
          </a:p>
        </p:txBody>
      </p:sp>
      <p:sp>
        <p:nvSpPr>
          <p:cNvPr id="221" name="Google Shape;221;p18"/>
          <p:cNvSpPr/>
          <p:nvPr/>
        </p:nvSpPr>
        <p:spPr>
          <a:xfrm>
            <a:off x="3788228" y="4474028"/>
            <a:ext cx="3407231" cy="566057"/>
          </a:xfrm>
          <a:prstGeom prst="rect">
            <a:avLst/>
          </a:prstGeom>
          <a:noFill/>
          <a:ln w="25400" cap="flat" cmpd="sng">
            <a:solidFill>
              <a:srgbClr val="1B1E3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5963B8"/>
                </a:solidFill>
                <a:latin typeface="Arial"/>
                <a:ea typeface="Arial"/>
                <a:cs typeface="Arial"/>
                <a:sym typeface="Arial"/>
              </a:rPr>
              <a:t>hohe Flexibilität von Infrastruktur bei Wachstum oder Lastschwankungen</a:t>
            </a:r>
            <a:endParaRPr/>
          </a:p>
        </p:txBody>
      </p:sp>
      <p:sp>
        <p:nvSpPr>
          <p:cNvPr id="222" name="Google Shape;222;p18"/>
          <p:cNvSpPr/>
          <p:nvPr/>
        </p:nvSpPr>
        <p:spPr>
          <a:xfrm>
            <a:off x="7630885" y="3657601"/>
            <a:ext cx="3505199" cy="794658"/>
          </a:xfrm>
          <a:prstGeom prst="rect">
            <a:avLst/>
          </a:prstGeom>
          <a:noFill/>
          <a:ln w="25400" cap="flat" cmpd="sng">
            <a:solidFill>
              <a:srgbClr val="5963B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E57C4"/>
                </a:solidFill>
                <a:latin typeface="Arial"/>
                <a:ea typeface="Arial"/>
                <a:cs typeface="Arial"/>
                <a:sym typeface="Arial"/>
              </a:rPr>
              <a:t>neue Anwendungsbereiche wie Smartphone-Apps, soziale Medien oder komplexere Unternehmenssoftware</a:t>
            </a:r>
            <a:endParaRPr/>
          </a:p>
        </p:txBody>
      </p:sp>
      <p:sp>
        <p:nvSpPr>
          <p:cNvPr id="223" name="Google Shape;223;p18"/>
          <p:cNvSpPr/>
          <p:nvPr/>
        </p:nvSpPr>
        <p:spPr>
          <a:xfrm>
            <a:off x="3307975" y="5217458"/>
            <a:ext cx="2590801" cy="806823"/>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4F4651"/>
                </a:solidFill>
                <a:latin typeface="Arial"/>
                <a:ea typeface="Arial"/>
                <a:cs typeface="Arial"/>
                <a:sym typeface="Arial"/>
              </a:rPr>
              <a:t>Sicherheitsanforderungen (Zugriff über fremde Netze)</a:t>
            </a:r>
            <a:endParaRPr/>
          </a:p>
        </p:txBody>
      </p:sp>
      <p:sp>
        <p:nvSpPr>
          <p:cNvPr id="224" name="Google Shape;224;p18"/>
          <p:cNvSpPr/>
          <p:nvPr/>
        </p:nvSpPr>
        <p:spPr>
          <a:xfrm>
            <a:off x="152401" y="4164746"/>
            <a:ext cx="3320142" cy="690283"/>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070C0"/>
                </a:solidFill>
                <a:latin typeface="Arial"/>
                <a:ea typeface="Arial"/>
                <a:cs typeface="Arial"/>
                <a:sym typeface="Arial"/>
              </a:rPr>
              <a:t>Cloud-Anbieter als attraktives Angriffsziel weil große Datenmengen konzentriert gespeichert werden</a:t>
            </a:r>
            <a:endParaRPr/>
          </a:p>
        </p:txBody>
      </p:sp>
      <p:sp>
        <p:nvSpPr>
          <p:cNvPr id="225" name="Google Shape;225;p18"/>
          <p:cNvSpPr/>
          <p:nvPr/>
        </p:nvSpPr>
        <p:spPr>
          <a:xfrm>
            <a:off x="174171" y="5192486"/>
            <a:ext cx="2662518" cy="708212"/>
          </a:xfrm>
          <a:prstGeom prst="rect">
            <a:avLst/>
          </a:prstGeom>
          <a:noFill/>
          <a:ln w="25400" cap="flat" cmpd="sng">
            <a:solidFill>
              <a:srgbClr val="FF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0B050"/>
                </a:solidFill>
                <a:latin typeface="Arial"/>
                <a:ea typeface="Arial"/>
                <a:cs typeface="Arial"/>
                <a:sym typeface="Arial"/>
              </a:rPr>
              <a:t>Organisationsstrukturen und Prozesse der Cloud-Anwender sind zentralisiert</a:t>
            </a:r>
            <a:endParaRPr/>
          </a:p>
        </p:txBody>
      </p:sp>
      <p:sp>
        <p:nvSpPr>
          <p:cNvPr id="226" name="Google Shape;226;p18"/>
          <p:cNvSpPr/>
          <p:nvPr/>
        </p:nvSpPr>
        <p:spPr>
          <a:xfrm>
            <a:off x="8534401" y="4593772"/>
            <a:ext cx="3581400" cy="631372"/>
          </a:xfrm>
          <a:prstGeom prst="rect">
            <a:avLst/>
          </a:prstGeom>
          <a:noFill/>
          <a:ln w="25400" cap="flat" cmpd="sng">
            <a:solidFill>
              <a:srgbClr val="FF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0B050"/>
                </a:solidFill>
                <a:latin typeface="Arial"/>
                <a:ea typeface="Arial"/>
                <a:cs typeface="Arial"/>
                <a:sym typeface="Arial"/>
              </a:rPr>
              <a:t>individuelles Wissen zum Betrieb einer IT-Infrastruktur geht verloren</a:t>
            </a:r>
            <a:endParaRPr/>
          </a:p>
          <a:p>
            <a:pPr marL="0" marR="0" lvl="0" indent="0" algn="l"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27" name="Google Shape;227;p18"/>
          <p:cNvSpPr/>
          <p:nvPr/>
        </p:nvSpPr>
        <p:spPr>
          <a:xfrm>
            <a:off x="7034090" y="5277009"/>
            <a:ext cx="3056966" cy="824753"/>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4F4651"/>
                </a:solidFill>
                <a:latin typeface="Arial"/>
                <a:ea typeface="Arial"/>
                <a:cs typeface="Arial"/>
                <a:sym typeface="Arial"/>
              </a:rPr>
              <a:t>Auslagerung der physischen Hoheit über die eigenen Daten und Anwendungen</a:t>
            </a:r>
            <a:endParaRPr/>
          </a:p>
        </p:txBody>
      </p:sp>
      <p:sp>
        <p:nvSpPr>
          <p:cNvPr id="228" name="Google Shape;228;p18"/>
          <p:cNvSpPr/>
          <p:nvPr/>
        </p:nvSpPr>
        <p:spPr>
          <a:xfrm>
            <a:off x="-1" y="3026229"/>
            <a:ext cx="3472544" cy="783772"/>
          </a:xfrm>
          <a:prstGeom prst="rect">
            <a:avLst/>
          </a:prstGeom>
          <a:noFill/>
          <a:ln w="25400" cap="flat" cmpd="sng">
            <a:solidFill>
              <a:srgbClr val="FFCC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0B050"/>
                </a:solidFill>
                <a:latin typeface="Arial"/>
                <a:ea typeface="Arial"/>
                <a:cs typeface="Arial"/>
                <a:sym typeface="Arial"/>
              </a:rPr>
              <a:t>weniger Energie und Ressourcen für IT-Komponenten und Räumlichkeiten – weniger ökologische Schadschöpfung</a:t>
            </a:r>
            <a:endParaRPr/>
          </a:p>
        </p:txBody>
      </p:sp>
      <p:sp>
        <p:nvSpPr>
          <p:cNvPr id="229" name="Google Shape;229;p18"/>
          <p:cNvSpPr/>
          <p:nvPr/>
        </p:nvSpPr>
        <p:spPr>
          <a:xfrm>
            <a:off x="9209315" y="2797629"/>
            <a:ext cx="2842452" cy="732544"/>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1" i="0" u="none" strike="noStrike" cap="none">
                <a:solidFill>
                  <a:srgbClr val="0070C0"/>
                </a:solidFill>
                <a:latin typeface="Arial"/>
                <a:ea typeface="Arial"/>
                <a:cs typeface="Arial"/>
                <a:sym typeface="Arial"/>
              </a:rPr>
              <a:t>höhere Marktmacht von cloud-Service-Providern: Einfluss auf Ressourceneffizienz</a:t>
            </a:r>
            <a:endParaRPr/>
          </a:p>
        </p:txBody>
      </p:sp>
      <p:sp>
        <p:nvSpPr>
          <p:cNvPr id="230" name="Google Shape;230;p18"/>
          <p:cNvSpPr/>
          <p:nvPr/>
        </p:nvSpPr>
        <p:spPr>
          <a:xfrm>
            <a:off x="4152274" y="1499016"/>
            <a:ext cx="4721903" cy="1940869"/>
          </a:xfrm>
          <a:prstGeom prst="wedgeEllipseCallout">
            <a:avLst>
              <a:gd name="adj1" fmla="val -39897"/>
              <a:gd name="adj2" fmla="val 78171"/>
            </a:avLst>
          </a:prstGeom>
          <a:solidFill>
            <a:srgbClr val="5963B8">
              <a:alpha val="11764"/>
            </a:srgbClr>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1" i="0" u="none" strike="noStrike" cap="none">
                <a:solidFill>
                  <a:srgbClr val="4F4651"/>
                </a:solidFill>
                <a:latin typeface="Arial"/>
                <a:ea typeface="Arial"/>
                <a:cs typeface="Arial"/>
                <a:sym typeface="Arial"/>
              </a:rPr>
              <a:t>Diskutieren Sie die unterschiedlichen Aspekte und nennen Sie weitere Beispiele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Cloud Computing: Internet der Dinge</a:t>
            </a:r>
            <a:endParaRPr/>
          </a:p>
        </p:txBody>
      </p:sp>
      <p:sp>
        <p:nvSpPr>
          <p:cNvPr id="237" name="Google Shape;237;p2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11</a:t>
            </a:fld>
            <a:endParaRPr/>
          </a:p>
        </p:txBody>
      </p:sp>
      <p:sp>
        <p:nvSpPr>
          <p:cNvPr id="238" name="Google Shape;238;p20"/>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Fachinformatiker/Fachinformatikerin</a:t>
            </a:r>
            <a:endParaRPr/>
          </a:p>
        </p:txBody>
      </p:sp>
      <p:sp>
        <p:nvSpPr>
          <p:cNvPr id="239" name="Google Shape;239;p20"/>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fontScale="77500" lnSpcReduction="20000"/>
          </a:bodyPr>
          <a:lstStyle/>
          <a:p>
            <a:pPr marL="457200" lvl="0" indent="-228600" algn="l" rtl="0">
              <a:lnSpc>
                <a:spcPct val="110000"/>
              </a:lnSpc>
              <a:spcBef>
                <a:spcPts val="0"/>
              </a:spcBef>
              <a:spcAft>
                <a:spcPts val="0"/>
              </a:spcAft>
              <a:buClr>
                <a:srgbClr val="888888"/>
              </a:buClr>
              <a:buSzPct val="129032"/>
              <a:buNone/>
            </a:pPr>
            <a:r>
              <a:rPr lang="de-DE"/>
              <a:t>Quelle: Öko-Institut 2022 https://www.ressourcenwende.net/wp-content/uploads/2022/03/texte_17-2022_reduzierung_des_energie-_und_ressourcenverbrauchs_vernetzter_elektro-_und_elektronikgeraete.pdf</a:t>
            </a:r>
            <a:endParaRPr/>
          </a:p>
        </p:txBody>
      </p:sp>
      <p:sp>
        <p:nvSpPr>
          <p:cNvPr id="240" name="Google Shape;240;p20"/>
          <p:cNvSpPr/>
          <p:nvPr/>
        </p:nvSpPr>
        <p:spPr>
          <a:xfrm>
            <a:off x="4249453" y="1783099"/>
            <a:ext cx="3290599" cy="1724599"/>
          </a:xfrm>
          <a:prstGeom prst="wedgeRectCallout">
            <a:avLst>
              <a:gd name="adj1" fmla="val 2432"/>
              <a:gd name="adj2" fmla="val 95696"/>
            </a:avLst>
          </a:prstGeom>
          <a:solidFill>
            <a:schemeClr val="lt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rgbClr val="7030A0"/>
                </a:solidFill>
                <a:latin typeface="Trebuchet MS"/>
                <a:ea typeface="Trebuchet MS"/>
                <a:cs typeface="Trebuchet MS"/>
                <a:sym typeface="Trebuchet MS"/>
              </a:rPr>
              <a:t>Arbeiten Sie anhand der genannten Beispiele heraus, welche Vorteile und Risiken das Internet der Dinge birgt</a:t>
            </a:r>
            <a:endParaRPr sz="2000" b="1" i="0" u="none" strike="noStrike" cap="none">
              <a:solidFill>
                <a:srgbClr val="FFCC00"/>
              </a:solidFill>
              <a:latin typeface="Trebuchet MS"/>
              <a:ea typeface="Trebuchet MS"/>
              <a:cs typeface="Trebuchet MS"/>
              <a:sym typeface="Trebuchet MS"/>
            </a:endParaRPr>
          </a:p>
        </p:txBody>
      </p:sp>
      <p:sp>
        <p:nvSpPr>
          <p:cNvPr id="241" name="Google Shape;241;p20"/>
          <p:cNvSpPr/>
          <p:nvPr/>
        </p:nvSpPr>
        <p:spPr>
          <a:xfrm>
            <a:off x="569625" y="1543987"/>
            <a:ext cx="3207895" cy="4422098"/>
          </a:xfrm>
          <a:prstGeom prst="roundRect">
            <a:avLst>
              <a:gd name="adj" fmla="val 16667"/>
            </a:avLst>
          </a:prstGeom>
          <a:solidFill>
            <a:srgbClr val="FF0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a:solidFill>
                  <a:schemeClr val="lt1"/>
                </a:solidFill>
                <a:latin typeface="Arial"/>
                <a:ea typeface="Arial"/>
                <a:cs typeface="Arial"/>
                <a:sym typeface="Arial"/>
              </a:rPr>
              <a:t>automatischer Futterspender für Haustiere: </a:t>
            </a:r>
            <a:r>
              <a:rPr lang="de-DE" sz="18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https://petkeen.com/petnet-one-of-the-first-smart-pet-feeders/</a:t>
            </a: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de-DE" sz="1800" b="1" i="0" u="none" strike="noStrike" cap="none">
                <a:solidFill>
                  <a:schemeClr val="lt1"/>
                </a:solidFill>
                <a:latin typeface="Arial"/>
                <a:ea typeface="Arial"/>
                <a:cs typeface="Arial"/>
                <a:sym typeface="Arial"/>
              </a:rPr>
              <a:t>Daten zu Fütterungszeiten und -menge</a:t>
            </a:r>
            <a:br>
              <a:rPr lang="de-DE" sz="1800" b="1" i="0" u="none" strike="noStrike" cap="none">
                <a:solidFill>
                  <a:schemeClr val="lt1"/>
                </a:solidFill>
                <a:latin typeface="Arial"/>
                <a:ea typeface="Arial"/>
                <a:cs typeface="Arial"/>
                <a:sym typeface="Arial"/>
              </a:rPr>
            </a:br>
            <a:r>
              <a:rPr lang="de-DE" sz="1800" b="1" i="0" u="none" strike="noStrike" cap="none">
                <a:solidFill>
                  <a:schemeClr val="lt1"/>
                </a:solidFill>
                <a:latin typeface="Arial"/>
                <a:ea typeface="Arial"/>
                <a:cs typeface="Arial"/>
                <a:sym typeface="Arial"/>
              </a:rPr>
              <a:t>werden per WLAN über das</a:t>
            </a:r>
            <a:br>
              <a:rPr lang="de-DE" sz="1800" b="1" i="0" u="none" strike="noStrike" cap="none">
                <a:solidFill>
                  <a:schemeClr val="lt1"/>
                </a:solidFill>
                <a:latin typeface="Arial"/>
                <a:ea typeface="Arial"/>
                <a:cs typeface="Arial"/>
                <a:sym typeface="Arial"/>
              </a:rPr>
            </a:br>
            <a:r>
              <a:rPr lang="de-DE" sz="1800" b="1" i="0" u="none" strike="noStrike" cap="none">
                <a:solidFill>
                  <a:schemeClr val="lt1"/>
                </a:solidFill>
                <a:latin typeface="Arial"/>
                <a:ea typeface="Arial"/>
                <a:cs typeface="Arial"/>
                <a:sym typeface="Arial"/>
              </a:rPr>
              <a:t>Smartphone übertragen</a:t>
            </a:r>
            <a:endParaRPr/>
          </a:p>
          <a:p>
            <a:pPr marL="0" marR="0" lvl="0" indent="0" algn="ctr" rtl="0">
              <a:lnSpc>
                <a:spcPct val="100000"/>
              </a:lnSpc>
              <a:spcBef>
                <a:spcPts val="0"/>
              </a:spcBef>
              <a:spcAft>
                <a:spcPts val="0"/>
              </a:spcAft>
              <a:buNone/>
            </a:pPr>
            <a:endParaRPr sz="2000" b="1" i="0" u="none" strike="noStrike" cap="none">
              <a:solidFill>
                <a:schemeClr val="lt1"/>
              </a:solidFill>
              <a:latin typeface="Arial"/>
              <a:ea typeface="Arial"/>
              <a:cs typeface="Arial"/>
              <a:sym typeface="Arial"/>
            </a:endParaRPr>
          </a:p>
        </p:txBody>
      </p:sp>
      <p:sp>
        <p:nvSpPr>
          <p:cNvPr id="242" name="Google Shape;242;p20"/>
          <p:cNvSpPr/>
          <p:nvPr/>
        </p:nvSpPr>
        <p:spPr>
          <a:xfrm>
            <a:off x="8232098" y="1516505"/>
            <a:ext cx="3207895" cy="4422098"/>
          </a:xfrm>
          <a:prstGeom prst="roundRect">
            <a:avLst>
              <a:gd name="adj" fmla="val 16667"/>
            </a:avLst>
          </a:prstGeom>
          <a:solidFill>
            <a:srgbClr val="FF0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800" b="1" i="0" u="none" strike="noStrike" cap="none">
                <a:solidFill>
                  <a:schemeClr val="lt1"/>
                </a:solidFill>
                <a:latin typeface="Arial"/>
                <a:ea typeface="Arial"/>
                <a:cs typeface="Arial"/>
                <a:sym typeface="Arial"/>
              </a:rPr>
              <a:t>Smarter Sprinkler-</a:t>
            </a:r>
            <a:br>
              <a:rPr lang="de-DE" sz="1800" b="1" i="0" u="none" strike="noStrike" cap="none">
                <a:solidFill>
                  <a:schemeClr val="lt1"/>
                </a:solidFill>
                <a:latin typeface="Arial"/>
                <a:ea typeface="Arial"/>
                <a:cs typeface="Arial"/>
                <a:sym typeface="Arial"/>
              </a:rPr>
            </a:br>
            <a:r>
              <a:rPr lang="de-DE" sz="1800" b="1" i="0" u="none" strike="noStrike" cap="none">
                <a:solidFill>
                  <a:schemeClr val="lt1"/>
                </a:solidFill>
                <a:latin typeface="Arial"/>
                <a:ea typeface="Arial"/>
                <a:cs typeface="Arial"/>
                <a:sym typeface="Arial"/>
              </a:rPr>
              <a:t>Controller:</a:t>
            </a:r>
            <a:endParaRPr/>
          </a:p>
          <a:p>
            <a:pPr marL="0" marR="0" lvl="0" indent="0" algn="ctr" rtl="0">
              <a:lnSpc>
                <a:spcPct val="100000"/>
              </a:lnSpc>
              <a:spcBef>
                <a:spcPts val="0"/>
              </a:spcBef>
              <a:spcAft>
                <a:spcPts val="0"/>
              </a:spcAft>
              <a:buNone/>
            </a:pPr>
            <a:r>
              <a:rPr lang="de-DE" sz="1800" b="1"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https://rachio.com/</a:t>
            </a:r>
            <a:endParaRPr sz="1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de-DE" sz="1800" b="1" i="0" u="none" strike="noStrike" cap="none">
                <a:solidFill>
                  <a:schemeClr val="lt1"/>
                </a:solidFill>
                <a:latin typeface="Arial"/>
                <a:ea typeface="Arial"/>
                <a:cs typeface="Arial"/>
                <a:sym typeface="Arial"/>
              </a:rPr>
              <a:t>Wetterprognosen, steuern über WLAN die passende</a:t>
            </a:r>
            <a:br>
              <a:rPr lang="de-DE" sz="1800" b="1" i="0" u="none" strike="noStrike" cap="none">
                <a:solidFill>
                  <a:schemeClr val="lt1"/>
                </a:solidFill>
                <a:latin typeface="Arial"/>
                <a:ea typeface="Arial"/>
                <a:cs typeface="Arial"/>
                <a:sym typeface="Arial"/>
              </a:rPr>
            </a:br>
            <a:r>
              <a:rPr lang="de-DE" sz="1800" b="1" i="0" u="none" strike="noStrike" cap="none">
                <a:solidFill>
                  <a:schemeClr val="lt1"/>
                </a:solidFill>
                <a:latin typeface="Arial"/>
                <a:ea typeface="Arial"/>
                <a:cs typeface="Arial"/>
                <a:sym typeface="Arial"/>
              </a:rPr>
              <a:t>Bewässerungsmenge der</a:t>
            </a:r>
            <a:br>
              <a:rPr lang="de-DE" sz="1800" b="1" i="0" u="none" strike="noStrike" cap="none">
                <a:solidFill>
                  <a:schemeClr val="lt1"/>
                </a:solidFill>
                <a:latin typeface="Arial"/>
                <a:ea typeface="Arial"/>
                <a:cs typeface="Arial"/>
                <a:sym typeface="Arial"/>
              </a:rPr>
            </a:br>
            <a:r>
              <a:rPr lang="de-DE" sz="1800" b="1" i="0" u="none" strike="noStrike" cap="none">
                <a:solidFill>
                  <a:schemeClr val="lt1"/>
                </a:solidFill>
                <a:latin typeface="Arial"/>
                <a:ea typeface="Arial"/>
                <a:cs typeface="Arial"/>
                <a:sym typeface="Arial"/>
              </a:rPr>
              <a:t>Sprinkleranlage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KI und Medizin</a:t>
            </a:r>
            <a:endParaRPr/>
          </a:p>
        </p:txBody>
      </p:sp>
      <p:pic>
        <p:nvPicPr>
          <p:cNvPr id="249" name="Google Shape;249;p21" descr="Marke Fragezeichen Silhouette"/>
          <p:cNvPicPr preferRelativeResize="0">
            <a:picLocks noGrp="1"/>
          </p:cNvPicPr>
          <p:nvPr>
            <p:ph type="pic" idx="2"/>
          </p:nvPr>
        </p:nvPicPr>
        <p:blipFill rotWithShape="1">
          <a:blip r:embed="rId3">
            <a:alphaModFix/>
          </a:blip>
          <a:srcRect t="13881" b="13880"/>
          <a:stretch/>
        </p:blipFill>
        <p:spPr>
          <a:xfrm>
            <a:off x="-2974765" y="3279000"/>
            <a:ext cx="647019" cy="467291"/>
          </a:xfrm>
          <a:prstGeom prst="rect">
            <a:avLst/>
          </a:prstGeom>
          <a:noFill/>
          <a:ln>
            <a:noFill/>
          </a:ln>
        </p:spPr>
      </p:pic>
      <p:sp>
        <p:nvSpPr>
          <p:cNvPr id="250" name="Google Shape;250;p2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12</a:t>
            </a:fld>
            <a:endParaRPr/>
          </a:p>
        </p:txBody>
      </p:sp>
      <p:sp>
        <p:nvSpPr>
          <p:cNvPr id="251" name="Google Shape;251;p21"/>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Quellen: TK o.J., Samy 2021   </a:t>
            </a:r>
            <a:endParaRPr/>
          </a:p>
        </p:txBody>
      </p:sp>
      <p:sp>
        <p:nvSpPr>
          <p:cNvPr id="252" name="Google Shape;252;p21"/>
          <p:cNvSpPr txBox="1"/>
          <p:nvPr/>
        </p:nvSpPr>
        <p:spPr>
          <a:xfrm>
            <a:off x="6021901" y="1411758"/>
            <a:ext cx="377330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Frühe Erkennung = erfolgreiche Aussichten einer guten Behandlung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3" name="Google Shape;253;p21" descr="Ärztin mit einfarbiger Füllung"/>
          <p:cNvPicPr preferRelativeResize="0"/>
          <p:nvPr/>
        </p:nvPicPr>
        <p:blipFill rotWithShape="1">
          <a:blip r:embed="rId4">
            <a:alphaModFix/>
          </a:blip>
          <a:srcRect/>
          <a:stretch/>
        </p:blipFill>
        <p:spPr>
          <a:xfrm>
            <a:off x="4551310" y="5107689"/>
            <a:ext cx="916494" cy="923581"/>
          </a:xfrm>
          <a:prstGeom prst="rect">
            <a:avLst/>
          </a:prstGeom>
          <a:noFill/>
          <a:ln>
            <a:noFill/>
          </a:ln>
        </p:spPr>
      </p:pic>
      <p:pic>
        <p:nvPicPr>
          <p:cNvPr id="254" name="Google Shape;254;p21" descr="Programmiererin mit einfarbiger Füllung"/>
          <p:cNvPicPr preferRelativeResize="0"/>
          <p:nvPr/>
        </p:nvPicPr>
        <p:blipFill rotWithShape="1">
          <a:blip r:embed="rId5">
            <a:alphaModFix/>
          </a:blip>
          <a:srcRect/>
          <a:stretch/>
        </p:blipFill>
        <p:spPr>
          <a:xfrm>
            <a:off x="3512325" y="5045144"/>
            <a:ext cx="568624" cy="573021"/>
          </a:xfrm>
          <a:prstGeom prst="rect">
            <a:avLst/>
          </a:prstGeom>
          <a:noFill/>
          <a:ln>
            <a:noFill/>
          </a:ln>
        </p:spPr>
      </p:pic>
      <p:pic>
        <p:nvPicPr>
          <p:cNvPr id="255" name="Google Shape;255;p21" descr="Chat Silhouette"/>
          <p:cNvPicPr preferRelativeResize="0"/>
          <p:nvPr/>
        </p:nvPicPr>
        <p:blipFill rotWithShape="1">
          <a:blip r:embed="rId6">
            <a:alphaModFix/>
          </a:blip>
          <a:srcRect/>
          <a:stretch/>
        </p:blipFill>
        <p:spPr>
          <a:xfrm>
            <a:off x="5083657" y="4491559"/>
            <a:ext cx="1002125" cy="1009874"/>
          </a:xfrm>
          <a:prstGeom prst="rect">
            <a:avLst/>
          </a:prstGeom>
          <a:noFill/>
          <a:ln>
            <a:noFill/>
          </a:ln>
        </p:spPr>
      </p:pic>
      <p:pic>
        <p:nvPicPr>
          <p:cNvPr id="256" name="Google Shape;256;p21" descr="Ampel Silhouette"/>
          <p:cNvPicPr preferRelativeResize="0"/>
          <p:nvPr/>
        </p:nvPicPr>
        <p:blipFill rotWithShape="1">
          <a:blip r:embed="rId7">
            <a:alphaModFix/>
          </a:blip>
          <a:srcRect/>
          <a:stretch/>
        </p:blipFill>
        <p:spPr>
          <a:xfrm>
            <a:off x="2136753" y="5021424"/>
            <a:ext cx="1002125" cy="1009874"/>
          </a:xfrm>
          <a:prstGeom prst="rect">
            <a:avLst/>
          </a:prstGeom>
          <a:noFill/>
          <a:ln>
            <a:noFill/>
          </a:ln>
        </p:spPr>
      </p:pic>
      <p:grpSp>
        <p:nvGrpSpPr>
          <p:cNvPr id="257" name="Google Shape;257;p21"/>
          <p:cNvGrpSpPr/>
          <p:nvPr/>
        </p:nvGrpSpPr>
        <p:grpSpPr>
          <a:xfrm>
            <a:off x="1502548" y="1837596"/>
            <a:ext cx="2210292" cy="1096879"/>
            <a:chOff x="1315855" y="1758026"/>
            <a:chExt cx="2210292" cy="1096879"/>
          </a:xfrm>
        </p:grpSpPr>
        <p:pic>
          <p:nvPicPr>
            <p:cNvPr id="258" name="Google Shape;258;p21" descr="Selfie Silhouette"/>
            <p:cNvPicPr preferRelativeResize="0"/>
            <p:nvPr/>
          </p:nvPicPr>
          <p:blipFill rotWithShape="1">
            <a:blip r:embed="rId8">
              <a:alphaModFix/>
            </a:blip>
            <a:srcRect/>
            <a:stretch/>
          </p:blipFill>
          <p:spPr>
            <a:xfrm flipH="1">
              <a:off x="1980821" y="1948077"/>
              <a:ext cx="739955" cy="745677"/>
            </a:xfrm>
            <a:prstGeom prst="rect">
              <a:avLst/>
            </a:prstGeom>
            <a:noFill/>
            <a:ln>
              <a:noFill/>
            </a:ln>
          </p:spPr>
        </p:pic>
        <p:pic>
          <p:nvPicPr>
            <p:cNvPr id="259" name="Google Shape;259;p21" descr="Ärztin mit einfarbiger Füllung"/>
            <p:cNvPicPr preferRelativeResize="0"/>
            <p:nvPr/>
          </p:nvPicPr>
          <p:blipFill rotWithShape="1">
            <a:blip r:embed="rId4">
              <a:alphaModFix/>
            </a:blip>
            <a:srcRect/>
            <a:stretch/>
          </p:blipFill>
          <p:spPr>
            <a:xfrm>
              <a:off x="1315855" y="1845031"/>
              <a:ext cx="1002125" cy="1009874"/>
            </a:xfrm>
            <a:prstGeom prst="rect">
              <a:avLst/>
            </a:prstGeom>
            <a:noFill/>
            <a:ln>
              <a:noFill/>
            </a:ln>
          </p:spPr>
        </p:pic>
        <p:pic>
          <p:nvPicPr>
            <p:cNvPr id="260" name="Google Shape;260;p21" descr="Benutzer Silhouette"/>
            <p:cNvPicPr preferRelativeResize="0"/>
            <p:nvPr/>
          </p:nvPicPr>
          <p:blipFill rotWithShape="1">
            <a:blip r:embed="rId9">
              <a:alphaModFix/>
            </a:blip>
            <a:srcRect/>
            <a:stretch/>
          </p:blipFill>
          <p:spPr>
            <a:xfrm>
              <a:off x="2524022" y="1758026"/>
              <a:ext cx="1002125" cy="1009874"/>
            </a:xfrm>
            <a:prstGeom prst="rect">
              <a:avLst/>
            </a:prstGeom>
            <a:noFill/>
            <a:ln>
              <a:noFill/>
            </a:ln>
          </p:spPr>
        </p:pic>
      </p:grpSp>
      <p:pic>
        <p:nvPicPr>
          <p:cNvPr id="261" name="Google Shape;261;p21" descr="Benutzer mit einfarbiger Füllung"/>
          <p:cNvPicPr preferRelativeResize="0"/>
          <p:nvPr/>
        </p:nvPicPr>
        <p:blipFill rotWithShape="1">
          <a:blip r:embed="rId10">
            <a:alphaModFix/>
          </a:blip>
          <a:srcRect/>
          <a:stretch/>
        </p:blipFill>
        <p:spPr>
          <a:xfrm>
            <a:off x="2390262" y="3627875"/>
            <a:ext cx="415619" cy="418832"/>
          </a:xfrm>
          <a:prstGeom prst="rect">
            <a:avLst/>
          </a:prstGeom>
          <a:noFill/>
          <a:ln>
            <a:noFill/>
          </a:ln>
        </p:spPr>
      </p:pic>
      <p:pic>
        <p:nvPicPr>
          <p:cNvPr id="262" name="Google Shape;262;p21" descr="Benutzer Silhouette"/>
          <p:cNvPicPr preferRelativeResize="0"/>
          <p:nvPr/>
        </p:nvPicPr>
        <p:blipFill rotWithShape="1">
          <a:blip r:embed="rId9">
            <a:alphaModFix/>
          </a:blip>
          <a:srcRect/>
          <a:stretch/>
        </p:blipFill>
        <p:spPr>
          <a:xfrm>
            <a:off x="5701634" y="5021424"/>
            <a:ext cx="916494" cy="923581"/>
          </a:xfrm>
          <a:prstGeom prst="rect">
            <a:avLst/>
          </a:prstGeom>
          <a:noFill/>
          <a:ln>
            <a:noFill/>
          </a:ln>
        </p:spPr>
      </p:pic>
      <p:cxnSp>
        <p:nvCxnSpPr>
          <p:cNvPr id="263" name="Google Shape;263;p21"/>
          <p:cNvCxnSpPr/>
          <p:nvPr/>
        </p:nvCxnSpPr>
        <p:spPr>
          <a:xfrm>
            <a:off x="2607693" y="2847470"/>
            <a:ext cx="0" cy="478586"/>
          </a:xfrm>
          <a:prstGeom prst="straightConnector1">
            <a:avLst/>
          </a:prstGeom>
          <a:noFill/>
          <a:ln w="38100" cap="flat" cmpd="sng">
            <a:solidFill>
              <a:srgbClr val="4561AA"/>
            </a:solidFill>
            <a:prstDash val="solid"/>
            <a:round/>
            <a:headEnd type="none" w="sm" len="sm"/>
            <a:tailEnd type="triangle" w="med" len="med"/>
          </a:ln>
        </p:spPr>
      </p:cxnSp>
      <p:cxnSp>
        <p:nvCxnSpPr>
          <p:cNvPr id="264" name="Google Shape;264;p21"/>
          <p:cNvCxnSpPr/>
          <p:nvPr/>
        </p:nvCxnSpPr>
        <p:spPr>
          <a:xfrm>
            <a:off x="2607694" y="4510302"/>
            <a:ext cx="0" cy="434172"/>
          </a:xfrm>
          <a:prstGeom prst="straightConnector1">
            <a:avLst/>
          </a:prstGeom>
          <a:noFill/>
          <a:ln w="38100" cap="flat" cmpd="sng">
            <a:solidFill>
              <a:srgbClr val="4561AA"/>
            </a:solidFill>
            <a:prstDash val="solid"/>
            <a:round/>
            <a:headEnd type="none" w="sm" len="sm"/>
            <a:tailEnd type="triangle" w="med" len="med"/>
          </a:ln>
        </p:spPr>
      </p:cxnSp>
      <p:cxnSp>
        <p:nvCxnSpPr>
          <p:cNvPr id="265" name="Google Shape;265;p21"/>
          <p:cNvCxnSpPr/>
          <p:nvPr/>
        </p:nvCxnSpPr>
        <p:spPr>
          <a:xfrm>
            <a:off x="3224427" y="5680849"/>
            <a:ext cx="1231967" cy="0"/>
          </a:xfrm>
          <a:prstGeom prst="straightConnector1">
            <a:avLst/>
          </a:prstGeom>
          <a:noFill/>
          <a:ln w="38100" cap="flat" cmpd="sng">
            <a:solidFill>
              <a:srgbClr val="4561AA"/>
            </a:solidFill>
            <a:prstDash val="solid"/>
            <a:round/>
            <a:headEnd type="none" w="sm" len="sm"/>
            <a:tailEnd type="triangle" w="med" len="med"/>
          </a:ln>
        </p:spPr>
      </p:cxnSp>
      <p:grpSp>
        <p:nvGrpSpPr>
          <p:cNvPr id="266" name="Google Shape;266;p21"/>
          <p:cNvGrpSpPr/>
          <p:nvPr/>
        </p:nvGrpSpPr>
        <p:grpSpPr>
          <a:xfrm>
            <a:off x="1824518" y="3382259"/>
            <a:ext cx="1566351" cy="1018516"/>
            <a:chOff x="1830033" y="3439935"/>
            <a:chExt cx="1566351" cy="1018516"/>
          </a:xfrm>
        </p:grpSpPr>
        <p:pic>
          <p:nvPicPr>
            <p:cNvPr id="267" name="Google Shape;267;p21" descr="Lupe mit einfarbiger Füllung"/>
            <p:cNvPicPr preferRelativeResize="0"/>
            <p:nvPr/>
          </p:nvPicPr>
          <p:blipFill rotWithShape="1">
            <a:blip r:embed="rId11">
              <a:alphaModFix/>
            </a:blip>
            <a:srcRect/>
            <a:stretch/>
          </p:blipFill>
          <p:spPr>
            <a:xfrm>
              <a:off x="2770029" y="3751342"/>
              <a:ext cx="459913" cy="463469"/>
            </a:xfrm>
            <a:prstGeom prst="rect">
              <a:avLst/>
            </a:prstGeom>
            <a:noFill/>
            <a:ln>
              <a:noFill/>
            </a:ln>
          </p:spPr>
        </p:pic>
        <p:pic>
          <p:nvPicPr>
            <p:cNvPr id="268" name="Google Shape;268;p21" descr="Laptop Silhouette"/>
            <p:cNvPicPr preferRelativeResize="0"/>
            <p:nvPr/>
          </p:nvPicPr>
          <p:blipFill rotWithShape="1">
            <a:blip r:embed="rId12">
              <a:alphaModFix/>
            </a:blip>
            <a:srcRect/>
            <a:stretch/>
          </p:blipFill>
          <p:spPr>
            <a:xfrm>
              <a:off x="2061443" y="3439935"/>
              <a:ext cx="1002125" cy="1009874"/>
            </a:xfrm>
            <a:prstGeom prst="rect">
              <a:avLst/>
            </a:prstGeom>
            <a:noFill/>
            <a:ln>
              <a:noFill/>
            </a:ln>
          </p:spPr>
        </p:pic>
        <p:sp>
          <p:nvSpPr>
            <p:cNvPr id="269" name="Google Shape;269;p21"/>
            <p:cNvSpPr/>
            <p:nvPr/>
          </p:nvSpPr>
          <p:spPr>
            <a:xfrm>
              <a:off x="1830033" y="3470737"/>
              <a:ext cx="1566351" cy="987714"/>
            </a:xfrm>
            <a:prstGeom prst="ellipse">
              <a:avLst/>
            </a:prstGeom>
            <a:no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70" name="Google Shape;270;p21"/>
          <p:cNvSpPr txBox="1"/>
          <p:nvPr/>
        </p:nvSpPr>
        <p:spPr>
          <a:xfrm>
            <a:off x="3598679" y="3524908"/>
            <a:ext cx="327093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Arial"/>
                <a:ea typeface="Arial"/>
                <a:cs typeface="Arial"/>
                <a:sym typeface="Arial"/>
              </a:rPr>
              <a:t>2. Analyse von über 20 Faktoren durch eine mit 130.000 Hautkrebsfällen angelernte KI</a:t>
            </a:r>
            <a:endParaRPr/>
          </a:p>
        </p:txBody>
      </p:sp>
      <p:sp>
        <p:nvSpPr>
          <p:cNvPr id="271" name="Google Shape;271;p21"/>
          <p:cNvSpPr/>
          <p:nvPr/>
        </p:nvSpPr>
        <p:spPr>
          <a:xfrm flipH="1">
            <a:off x="2935390" y="2504913"/>
            <a:ext cx="45719" cy="45719"/>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2" name="Google Shape;272;p21"/>
          <p:cNvSpPr txBox="1"/>
          <p:nvPr/>
        </p:nvSpPr>
        <p:spPr>
          <a:xfrm>
            <a:off x="106860" y="1411758"/>
            <a:ext cx="598914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Krebsfrüherkennung mithilfe Softwaregeschützter Analyse:</a:t>
            </a:r>
            <a:endParaRPr/>
          </a:p>
        </p:txBody>
      </p:sp>
      <p:sp>
        <p:nvSpPr>
          <p:cNvPr id="273" name="Google Shape;273;p21"/>
          <p:cNvSpPr txBox="1"/>
          <p:nvPr/>
        </p:nvSpPr>
        <p:spPr>
          <a:xfrm>
            <a:off x="3853462" y="2195542"/>
            <a:ext cx="29482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Arial"/>
                <a:ea typeface="Arial"/>
                <a:cs typeface="Arial"/>
                <a:sym typeface="Arial"/>
              </a:rPr>
              <a:t>1. Mögliche Gefahren fotografieren</a:t>
            </a:r>
            <a:endParaRPr/>
          </a:p>
        </p:txBody>
      </p:sp>
      <p:sp>
        <p:nvSpPr>
          <p:cNvPr id="274" name="Google Shape;274;p21"/>
          <p:cNvSpPr txBox="1"/>
          <p:nvPr/>
        </p:nvSpPr>
        <p:spPr>
          <a:xfrm>
            <a:off x="187078" y="5334935"/>
            <a:ext cx="198644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Arial"/>
                <a:ea typeface="Arial"/>
                <a:cs typeface="Arial"/>
                <a:sym typeface="Arial"/>
              </a:rPr>
              <a:t>3. Einschätzung der KI</a:t>
            </a:r>
            <a:endParaRPr/>
          </a:p>
        </p:txBody>
      </p:sp>
      <p:sp>
        <p:nvSpPr>
          <p:cNvPr id="275" name="Google Shape;275;p21"/>
          <p:cNvSpPr txBox="1"/>
          <p:nvPr/>
        </p:nvSpPr>
        <p:spPr>
          <a:xfrm>
            <a:off x="6801705" y="5449296"/>
            <a:ext cx="22349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Arial"/>
                <a:ea typeface="Arial"/>
                <a:cs typeface="Arial"/>
                <a:sym typeface="Arial"/>
              </a:rPr>
              <a:t>4. Persönliches Gespräch</a:t>
            </a:r>
            <a:endParaRPr/>
          </a:p>
        </p:txBody>
      </p:sp>
      <p:sp>
        <p:nvSpPr>
          <p:cNvPr id="276" name="Google Shape;276;p21"/>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marR="0" lvl="0" indent="-360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Fachinformatiker/Fachinformatikerin</a:t>
            </a:r>
            <a:endParaRPr sz="1200" b="0" i="0" u="none" strike="noStrike" cap="none">
              <a:solidFill>
                <a:schemeClr val="lt1"/>
              </a:solidFill>
              <a:latin typeface="Trebuchet MS"/>
              <a:ea typeface="Trebuchet MS"/>
              <a:cs typeface="Trebuchet MS"/>
              <a:sym typeface="Trebuchet MS"/>
            </a:endParaRPr>
          </a:p>
        </p:txBody>
      </p:sp>
      <p:sp>
        <p:nvSpPr>
          <p:cNvPr id="277" name="Google Shape;277;p21"/>
          <p:cNvSpPr txBox="1"/>
          <p:nvPr/>
        </p:nvSpPr>
        <p:spPr>
          <a:xfrm>
            <a:off x="3018109" y="5654332"/>
            <a:ext cx="151699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Auswertung durch Arzt/Ärztin</a:t>
            </a:r>
            <a:endParaRPr/>
          </a:p>
        </p:txBody>
      </p:sp>
      <p:sp>
        <p:nvSpPr>
          <p:cNvPr id="278" name="Google Shape;278;p21"/>
          <p:cNvSpPr/>
          <p:nvPr/>
        </p:nvSpPr>
        <p:spPr>
          <a:xfrm>
            <a:off x="1502548" y="1878663"/>
            <a:ext cx="2210290" cy="1031491"/>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21"/>
          <p:cNvSpPr/>
          <p:nvPr/>
        </p:nvSpPr>
        <p:spPr>
          <a:xfrm>
            <a:off x="4518887" y="4637164"/>
            <a:ext cx="2210290" cy="1415751"/>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0" name="Google Shape;280;p21"/>
          <p:cNvSpPr/>
          <p:nvPr/>
        </p:nvSpPr>
        <p:spPr>
          <a:xfrm>
            <a:off x="2215971" y="5009656"/>
            <a:ext cx="805915" cy="983553"/>
          </a:xfrm>
          <a:prstGeom prst="rect">
            <a:avLst/>
          </a:prstGeom>
          <a:no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1" name="Google Shape;281;p21"/>
          <p:cNvSpPr/>
          <p:nvPr/>
        </p:nvSpPr>
        <p:spPr>
          <a:xfrm>
            <a:off x="8555781" y="2459416"/>
            <a:ext cx="3112731" cy="2107139"/>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C00000"/>
                </a:solidFill>
                <a:latin typeface="Trebuchet MS"/>
                <a:ea typeface="Trebuchet MS"/>
                <a:cs typeface="Trebuchet MS"/>
                <a:sym typeface="Trebuchet MS"/>
              </a:rPr>
              <a:t>Viele Menschen sind skeptisch, ob eine KI die persönliche Gesundheit gut einschätzen kann. Wie kann man mehr Vertrauen in den Prozess aufbauen?</a:t>
            </a:r>
            <a:endParaRPr sz="1600" b="0" i="0" u="none" strike="noStrike" cap="none">
              <a:solidFill>
                <a:srgbClr val="C00000"/>
              </a:solidFill>
              <a:latin typeface="Trebuchet MS"/>
              <a:ea typeface="Trebuchet MS"/>
              <a:cs typeface="Trebuchet MS"/>
              <a:sym typeface="Trebuchet MS"/>
            </a:endParaRPr>
          </a:p>
        </p:txBody>
      </p:sp>
      <p:sp>
        <p:nvSpPr>
          <p:cNvPr id="282" name="Google Shape;282;p21"/>
          <p:cNvSpPr txBox="1"/>
          <p:nvPr/>
        </p:nvSpPr>
        <p:spPr>
          <a:xfrm>
            <a:off x="890348" y="4566555"/>
            <a:ext cx="17936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FotoFinder System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e55c4317f6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289" name="Google Shape;289;g1e55c4317f6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90" name="Google Shape;290;g1e55c4317f6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91" name="Google Shape;291;g1e55c4317f6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92" name="Google Shape;292;g1e55c4317f6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93" name="Google Shape;293;g1e55c4317f6_0_0"/>
          <p:cNvGrpSpPr/>
          <p:nvPr/>
        </p:nvGrpSpPr>
        <p:grpSpPr>
          <a:xfrm>
            <a:off x="6425612" y="1454200"/>
            <a:ext cx="5663465" cy="4537299"/>
            <a:chOff x="6095999" y="1454200"/>
            <a:chExt cx="5663465" cy="4537299"/>
          </a:xfrm>
        </p:grpSpPr>
        <p:sp>
          <p:nvSpPr>
            <p:cNvPr id="294" name="Google Shape;294;g1e55c4317f6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95" name="Google Shape;295;g1e55c4317f6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96" name="Google Shape;296;g1e55c4317f6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97" name="Google Shape;297;g1e55c4317f6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98" name="Google Shape;298;g1e55c4317f6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99" name="Google Shape;299;g1e55c4317f6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300" name="Google Shape;300;g1e55c4317f6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301" name="Google Shape;301;g1e55c4317f6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302" name="Google Shape;302;g1e55c4317f6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9966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17 Ziele nachhaltiger Entwicklung</a:t>
            </a:r>
            <a:endParaRPr/>
          </a:p>
        </p:txBody>
      </p:sp>
      <p:sp>
        <p:nvSpPr>
          <p:cNvPr id="67" name="Google Shape;67;p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68" name="Google Shape;68;p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endParaRPr/>
          </a:p>
        </p:txBody>
      </p:sp>
      <p:sp>
        <p:nvSpPr>
          <p:cNvPr id="69" name="Google Shape;69;p2"/>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Fachinformatikerin/Fachinformatiker</a:t>
            </a:r>
            <a:endParaRPr/>
          </a:p>
        </p:txBody>
      </p:sp>
      <p:sp>
        <p:nvSpPr>
          <p:cNvPr id="70" name="Google Shape;70;p2"/>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Die Bundesregierung - Agenda 2030</a:t>
            </a:r>
            <a:endParaRPr/>
          </a:p>
        </p:txBody>
      </p:sp>
      <p:pic>
        <p:nvPicPr>
          <p:cNvPr id="71" name="Google Shape;71;p2"/>
          <p:cNvPicPr preferRelativeResize="0"/>
          <p:nvPr/>
        </p:nvPicPr>
        <p:blipFill rotWithShape="1">
          <a:blip r:embed="rId3">
            <a:alphaModFix/>
          </a:blip>
          <a:srcRect t="5053" b="5340"/>
          <a:stretch/>
        </p:blipFill>
        <p:spPr>
          <a:xfrm>
            <a:off x="360000" y="1368000"/>
            <a:ext cx="9450374" cy="4764337"/>
          </a:xfrm>
          <a:prstGeom prst="rect">
            <a:avLst/>
          </a:prstGeom>
          <a:noFill/>
          <a:ln>
            <a:noFill/>
          </a:ln>
        </p:spPr>
      </p:pic>
      <p:sp>
        <p:nvSpPr>
          <p:cNvPr id="72" name="Google Shape;72;p2"/>
          <p:cNvSpPr/>
          <p:nvPr/>
        </p:nvSpPr>
        <p:spPr>
          <a:xfrm>
            <a:off x="9991900" y="1920250"/>
            <a:ext cx="2091900" cy="2368286"/>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Trebuchet MS"/>
                <a:ea typeface="Trebuchet MS"/>
                <a:cs typeface="Trebuchet MS"/>
                <a:sym typeface="Trebuchet MS"/>
              </a:rPr>
              <a:t>Welche Ziele sind für Ihren Betrieb relevant?</a:t>
            </a:r>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Trebuchet MS"/>
                <a:ea typeface="Trebuchet MS"/>
                <a:cs typeface="Trebuchet MS"/>
                <a:sym typeface="Trebuchet MS"/>
              </a:rPr>
              <a:t>Welche Ziele sind für die Projekte relevant, die Sie im Betrieb realisieren?</a:t>
            </a:r>
            <a:endParaRPr sz="1400" b="0" i="0" u="none" strike="noStrike" cap="none">
              <a:solidFill>
                <a:srgbClr val="000000"/>
              </a:solidFill>
              <a:latin typeface="Trebuchet MS"/>
              <a:ea typeface="Trebuchet MS"/>
              <a:cs typeface="Trebuchet MS"/>
              <a:sym typeface="Trebuchet MS"/>
            </a:endParaRPr>
          </a:p>
        </p:txBody>
      </p:sp>
      <p:sp>
        <p:nvSpPr>
          <p:cNvPr id="73" name="Google Shape;73;p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Kirsten Heininger/ Die Projektagentur BBNE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80" name="Google Shape;80;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81" name="Google Shape;81;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Fachinformatikerin/Fachinformatiker</a:t>
            </a:r>
            <a:endParaRPr/>
          </a:p>
        </p:txBody>
      </p:sp>
      <p:sp>
        <p:nvSpPr>
          <p:cNvPr id="82" name="Google Shape;82;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83" name="Google Shape;83;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Kirsten Heininger/ Die Projektagentur BBNE</a:t>
            </a:r>
            <a:endParaRPr/>
          </a:p>
        </p:txBody>
      </p:sp>
      <p:sp>
        <p:nvSpPr>
          <p:cNvPr id="84" name="Google Shape;84;p3"/>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rebuchet MS"/>
                <a:ea typeface="Trebuchet MS"/>
                <a:cs typeface="Trebuchet MS"/>
                <a:sym typeface="Trebuchet MS"/>
              </a:rPr>
              <a:t>Wohnen 2,1 t CO</a:t>
            </a:r>
            <a:r>
              <a:rPr lang="de-DE" sz="1800" b="1" i="0" u="none" strike="noStrike" cap="none" baseline="-25000">
                <a:solidFill>
                  <a:schemeClr val="lt1"/>
                </a:solidFill>
                <a:latin typeface="Trebuchet MS"/>
                <a:ea typeface="Trebuchet MS"/>
                <a:cs typeface="Trebuchet MS"/>
                <a:sym typeface="Trebuchet MS"/>
              </a:rPr>
              <a:t>2</a:t>
            </a:r>
            <a:r>
              <a:rPr lang="de-DE" sz="1800" b="1" i="0" u="none" strike="noStrike" cap="none">
                <a:solidFill>
                  <a:schemeClr val="lt1"/>
                </a:solidFill>
                <a:latin typeface="Trebuchet MS"/>
                <a:ea typeface="Trebuchet MS"/>
                <a:cs typeface="Trebuchet MS"/>
                <a:sym typeface="Trebuchet MS"/>
              </a:rPr>
              <a:t>-Äq</a:t>
            </a:r>
            <a:endParaRPr sz="1400" b="0" i="0" u="none" strike="noStrike" cap="none">
              <a:solidFill>
                <a:srgbClr val="000000"/>
              </a:solidFill>
              <a:latin typeface="Trebuchet MS"/>
              <a:ea typeface="Trebuchet MS"/>
              <a:cs typeface="Trebuchet MS"/>
              <a:sym typeface="Trebuchet MS"/>
            </a:endParaRPr>
          </a:p>
        </p:txBody>
      </p:sp>
      <p:sp>
        <p:nvSpPr>
          <p:cNvPr id="85" name="Google Shape;85;p3"/>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Trebuchet MS"/>
                <a:ea typeface="Trebuchet MS"/>
                <a:cs typeface="Trebuchet MS"/>
                <a:sym typeface="Trebuchet MS"/>
              </a:rPr>
              <a:t>Strom 0,7 t CO</a:t>
            </a:r>
            <a:r>
              <a:rPr lang="de-DE" sz="1800" b="1" i="0" u="none" strike="noStrike" cap="none" baseline="-25000">
                <a:solidFill>
                  <a:schemeClr val="dk1"/>
                </a:solidFill>
                <a:latin typeface="Trebuchet MS"/>
                <a:ea typeface="Trebuchet MS"/>
                <a:cs typeface="Trebuchet MS"/>
                <a:sym typeface="Trebuchet MS"/>
              </a:rPr>
              <a:t>2</a:t>
            </a:r>
            <a:r>
              <a:rPr lang="de-DE" sz="1800" b="1" i="0" u="none" strike="noStrike" cap="none">
                <a:solidFill>
                  <a:schemeClr val="dk1"/>
                </a:solidFill>
                <a:latin typeface="Trebuchet MS"/>
                <a:ea typeface="Trebuchet MS"/>
                <a:cs typeface="Trebuchet MS"/>
                <a:sym typeface="Trebuchet MS"/>
              </a:rPr>
              <a:t>-Äq</a:t>
            </a:r>
            <a:endParaRPr sz="1400" b="0" i="0" u="none" strike="noStrike" cap="none">
              <a:solidFill>
                <a:srgbClr val="000000"/>
              </a:solidFill>
              <a:latin typeface="Trebuchet MS"/>
              <a:ea typeface="Trebuchet MS"/>
              <a:cs typeface="Trebuchet MS"/>
              <a:sym typeface="Trebuchet MS"/>
            </a:endParaRPr>
          </a:p>
        </p:txBody>
      </p:sp>
      <p:sp>
        <p:nvSpPr>
          <p:cNvPr id="86" name="Google Shape;86;p3"/>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Trebuchet MS"/>
                <a:ea typeface="Trebuchet MS"/>
                <a:cs typeface="Trebuchet MS"/>
                <a:sym typeface="Trebuchet MS"/>
              </a:rPr>
              <a:t>Mobilität 2,1 t CO</a:t>
            </a:r>
            <a:r>
              <a:rPr lang="de-DE" sz="1800" b="1" i="0" u="none" strike="noStrike" cap="none" baseline="-25000">
                <a:solidFill>
                  <a:schemeClr val="dk1"/>
                </a:solidFill>
                <a:latin typeface="Trebuchet MS"/>
                <a:ea typeface="Trebuchet MS"/>
                <a:cs typeface="Trebuchet MS"/>
                <a:sym typeface="Trebuchet MS"/>
              </a:rPr>
              <a:t>2</a:t>
            </a:r>
            <a:r>
              <a:rPr lang="de-DE" sz="1800" b="1" i="0" u="none" strike="noStrike" cap="none">
                <a:solidFill>
                  <a:schemeClr val="dk1"/>
                </a:solidFill>
                <a:latin typeface="Trebuchet MS"/>
                <a:ea typeface="Trebuchet MS"/>
                <a:cs typeface="Trebuchet MS"/>
                <a:sym typeface="Trebuchet MS"/>
              </a:rPr>
              <a:t>-Äq</a:t>
            </a:r>
            <a:endParaRPr sz="1400" b="0" i="0" u="none" strike="noStrike" cap="none">
              <a:solidFill>
                <a:srgbClr val="000000"/>
              </a:solidFill>
              <a:latin typeface="Trebuchet MS"/>
              <a:ea typeface="Trebuchet MS"/>
              <a:cs typeface="Trebuchet MS"/>
              <a:sym typeface="Trebuchet MS"/>
            </a:endParaRPr>
          </a:p>
        </p:txBody>
      </p:sp>
      <p:sp>
        <p:nvSpPr>
          <p:cNvPr id="87" name="Google Shape;87;p3"/>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dk2"/>
                </a:solidFill>
                <a:latin typeface="Trebuchet MS"/>
                <a:ea typeface="Trebuchet MS"/>
                <a:cs typeface="Trebuchet MS"/>
                <a:sym typeface="Trebuchet MS"/>
              </a:rPr>
              <a:t>Ernährung 1,7 t CO2-Äq</a:t>
            </a:r>
            <a:endParaRPr sz="1600" b="1" i="0" u="none" strike="noStrike" cap="none">
              <a:solidFill>
                <a:schemeClr val="dk2"/>
              </a:solidFill>
              <a:latin typeface="Trebuchet MS"/>
              <a:ea typeface="Trebuchet MS"/>
              <a:cs typeface="Trebuchet MS"/>
              <a:sym typeface="Trebuchet MS"/>
            </a:endParaRPr>
          </a:p>
        </p:txBody>
      </p:sp>
      <p:sp>
        <p:nvSpPr>
          <p:cNvPr id="88" name="Google Shape;88;p3"/>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de-DE" sz="1600" b="1" i="0" u="none" strike="noStrike" cap="none">
                <a:solidFill>
                  <a:schemeClr val="lt1"/>
                </a:solidFill>
                <a:latin typeface="Trebuchet MS"/>
                <a:ea typeface="Trebuchet MS"/>
                <a:cs typeface="Trebuchet MS"/>
                <a:sym typeface="Trebuchet MS"/>
              </a:rPr>
              <a:t>Sonstiger Konsum </a:t>
            </a:r>
            <a:br>
              <a:rPr lang="de-DE" sz="1600" b="1" i="0" u="none" strike="noStrike" cap="none">
                <a:solidFill>
                  <a:schemeClr val="lt1"/>
                </a:solidFill>
                <a:latin typeface="Trebuchet MS"/>
                <a:ea typeface="Trebuchet MS"/>
                <a:cs typeface="Trebuchet MS"/>
                <a:sym typeface="Trebuchet MS"/>
              </a:rPr>
            </a:br>
            <a:r>
              <a:rPr lang="de-DE" sz="1600" b="1" i="0" u="none" strike="noStrike" cap="none">
                <a:solidFill>
                  <a:schemeClr val="lt1"/>
                </a:solidFill>
                <a:latin typeface="Trebuchet MS"/>
                <a:ea typeface="Trebuchet MS"/>
                <a:cs typeface="Trebuchet MS"/>
                <a:sym typeface="Trebuchet MS"/>
              </a:rPr>
              <a:t>3,8 t CO2-Äq</a:t>
            </a:r>
            <a:endParaRPr sz="1600" b="1" i="0" u="none" strike="noStrike" cap="none">
              <a:solidFill>
                <a:schemeClr val="lt1"/>
              </a:solidFill>
              <a:latin typeface="Trebuchet MS"/>
              <a:ea typeface="Trebuchet MS"/>
              <a:cs typeface="Trebuchet MS"/>
              <a:sym typeface="Trebuchet MS"/>
            </a:endParaRPr>
          </a:p>
        </p:txBody>
      </p:sp>
      <p:sp>
        <p:nvSpPr>
          <p:cNvPr id="89" name="Google Shape;89;p3"/>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Trebuchet MS"/>
                <a:ea typeface="Trebuchet MS"/>
                <a:cs typeface="Trebuchet MS"/>
                <a:sym typeface="Trebuchet MS"/>
              </a:rPr>
              <a:t>Öffentliche Infrastruktur 0,9 t CO</a:t>
            </a:r>
            <a:r>
              <a:rPr lang="de-DE" sz="1600" b="1" i="0" u="none" strike="noStrike" cap="none" baseline="-25000">
                <a:solidFill>
                  <a:schemeClr val="lt1"/>
                </a:solidFill>
                <a:latin typeface="Trebuchet MS"/>
                <a:ea typeface="Trebuchet MS"/>
                <a:cs typeface="Trebuchet MS"/>
                <a:sym typeface="Trebuchet MS"/>
              </a:rPr>
              <a:t>2</a:t>
            </a:r>
            <a:r>
              <a:rPr lang="de-DE" sz="1600" b="1" i="0" u="none" strike="noStrike" cap="none">
                <a:solidFill>
                  <a:schemeClr val="lt1"/>
                </a:solidFill>
                <a:latin typeface="Trebuchet MS"/>
                <a:ea typeface="Trebuchet MS"/>
                <a:cs typeface="Trebuchet MS"/>
                <a:sym typeface="Trebuchet MS"/>
              </a:rPr>
              <a:t>-e</a:t>
            </a:r>
            <a:endParaRPr sz="1400" b="0" i="0" u="none" strike="noStrike" cap="none">
              <a:solidFill>
                <a:srgbClr val="000000"/>
              </a:solidFill>
              <a:latin typeface="Trebuchet MS"/>
              <a:ea typeface="Trebuchet MS"/>
              <a:cs typeface="Trebuchet MS"/>
              <a:sym typeface="Trebuchet MS"/>
            </a:endParaRPr>
          </a:p>
        </p:txBody>
      </p:sp>
      <p:sp>
        <p:nvSpPr>
          <p:cNvPr id="90" name="Google Shape;90;p3"/>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rebuchet MS"/>
                <a:ea typeface="Trebuchet MS"/>
                <a:cs typeface="Trebuchet MS"/>
                <a:sym typeface="Trebuchet MS"/>
              </a:rPr>
              <a:t>18 %</a:t>
            </a:r>
            <a:endParaRPr sz="1400" b="0" i="0" u="none" strike="noStrike" cap="none">
              <a:solidFill>
                <a:srgbClr val="000000"/>
              </a:solidFill>
              <a:latin typeface="Trebuchet MS"/>
              <a:ea typeface="Trebuchet MS"/>
              <a:cs typeface="Trebuchet MS"/>
              <a:sym typeface="Trebuchet MS"/>
            </a:endParaRPr>
          </a:p>
        </p:txBody>
      </p:sp>
      <p:sp>
        <p:nvSpPr>
          <p:cNvPr id="91" name="Google Shape;91;p3"/>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Trebuchet MS"/>
                <a:ea typeface="Trebuchet MS"/>
                <a:cs typeface="Trebuchet MS"/>
                <a:sym typeface="Trebuchet MS"/>
              </a:rPr>
              <a:t>6 %</a:t>
            </a:r>
            <a:endParaRPr sz="1400" b="0" i="0" u="none" strike="noStrike" cap="none">
              <a:solidFill>
                <a:srgbClr val="000000"/>
              </a:solidFill>
              <a:latin typeface="Trebuchet MS"/>
              <a:ea typeface="Trebuchet MS"/>
              <a:cs typeface="Trebuchet MS"/>
              <a:sym typeface="Trebuchet MS"/>
            </a:endParaRPr>
          </a:p>
        </p:txBody>
      </p:sp>
      <p:sp>
        <p:nvSpPr>
          <p:cNvPr id="92" name="Google Shape;92;p3"/>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Trebuchet MS"/>
                <a:ea typeface="Trebuchet MS"/>
                <a:cs typeface="Trebuchet MS"/>
                <a:sym typeface="Trebuchet MS"/>
              </a:rPr>
              <a:t>19 %</a:t>
            </a:r>
            <a:endParaRPr sz="1400" b="0" i="0" u="none" strike="noStrike" cap="none">
              <a:solidFill>
                <a:srgbClr val="000000"/>
              </a:solidFill>
              <a:latin typeface="Trebuchet MS"/>
              <a:ea typeface="Trebuchet MS"/>
              <a:cs typeface="Trebuchet MS"/>
              <a:sym typeface="Trebuchet MS"/>
            </a:endParaRPr>
          </a:p>
        </p:txBody>
      </p:sp>
      <p:sp>
        <p:nvSpPr>
          <p:cNvPr id="93" name="Google Shape;93;p3"/>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Trebuchet MS"/>
                <a:ea typeface="Trebuchet MS"/>
                <a:cs typeface="Trebuchet MS"/>
                <a:sym typeface="Trebuchet MS"/>
              </a:rPr>
              <a:t>15 %</a:t>
            </a:r>
            <a:endParaRPr sz="1400" b="0" i="0" u="none" strike="noStrike" cap="none">
              <a:solidFill>
                <a:srgbClr val="000000"/>
              </a:solidFill>
              <a:latin typeface="Trebuchet MS"/>
              <a:ea typeface="Trebuchet MS"/>
              <a:cs typeface="Trebuchet MS"/>
              <a:sym typeface="Trebuchet MS"/>
            </a:endParaRPr>
          </a:p>
        </p:txBody>
      </p:sp>
      <p:sp>
        <p:nvSpPr>
          <p:cNvPr id="94" name="Google Shape;94;p3"/>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rebuchet MS"/>
                <a:ea typeface="Trebuchet MS"/>
                <a:cs typeface="Trebuchet MS"/>
                <a:sym typeface="Trebuchet MS"/>
              </a:rPr>
              <a:t>34 %</a:t>
            </a:r>
            <a:endParaRPr sz="1400" b="0" i="0" u="none" strike="noStrike" cap="none">
              <a:solidFill>
                <a:srgbClr val="000000"/>
              </a:solidFill>
              <a:latin typeface="Trebuchet MS"/>
              <a:ea typeface="Trebuchet MS"/>
              <a:cs typeface="Trebuchet MS"/>
              <a:sym typeface="Trebuchet MS"/>
            </a:endParaRPr>
          </a:p>
        </p:txBody>
      </p:sp>
      <p:sp>
        <p:nvSpPr>
          <p:cNvPr id="95" name="Google Shape;95;p3"/>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Trebuchet MS"/>
                <a:ea typeface="Trebuchet MS"/>
                <a:cs typeface="Trebuchet MS"/>
                <a:sym typeface="Trebuchet MS"/>
              </a:rPr>
              <a:t>8 %</a:t>
            </a:r>
            <a:endParaRPr sz="1400" b="0" i="0" u="none" strike="noStrike" cap="none">
              <a:solidFill>
                <a:srgbClr val="000000"/>
              </a:solidFill>
              <a:latin typeface="Trebuchet MS"/>
              <a:ea typeface="Trebuchet MS"/>
              <a:cs typeface="Trebuchet MS"/>
              <a:sym typeface="Trebuchet MS"/>
            </a:endParaRPr>
          </a:p>
        </p:txBody>
      </p:sp>
      <p:pic>
        <p:nvPicPr>
          <p:cNvPr id="96" name="Google Shape;96;p3"/>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97" name="Google Shape;97;p3"/>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98" name="Google Shape;98;p3"/>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99" name="Google Shape;99;p3"/>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00" name="Google Shape;100;p3"/>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01" name="Google Shape;101;p3"/>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02" name="Google Shape;102;p3"/>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03" name="Google Shape;103;p3"/>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04" name="Google Shape;104;p3"/>
          <p:cNvPicPr preferRelativeResize="0"/>
          <p:nvPr/>
        </p:nvPicPr>
        <p:blipFill rotWithShape="1">
          <a:blip r:embed="rId11">
            <a:alphaModFix/>
          </a:blip>
          <a:srcRect/>
          <a:stretch/>
        </p:blipFill>
        <p:spPr>
          <a:xfrm flipH="1">
            <a:off x="0" y="1488786"/>
            <a:ext cx="512736" cy="512736"/>
          </a:xfrm>
          <a:prstGeom prst="rect">
            <a:avLst/>
          </a:prstGeom>
          <a:solidFill>
            <a:schemeClr val="lt1"/>
          </a:solidFill>
          <a:ln>
            <a:noFill/>
          </a:ln>
        </p:spPr>
      </p:pic>
      <p:sp>
        <p:nvSpPr>
          <p:cNvPr id="105" name="Google Shape;105;p3"/>
          <p:cNvSpPr/>
          <p:nvPr/>
        </p:nvSpPr>
        <p:spPr>
          <a:xfrm>
            <a:off x="6931903" y="2800040"/>
            <a:ext cx="3695066" cy="15585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Trebuchet MS"/>
                <a:ea typeface="Trebuchet MS"/>
                <a:cs typeface="Trebuchet MS"/>
                <a:sym typeface="Trebuchet MS"/>
              </a:rPr>
              <a:t>Welchen Beitrag leistet Ihr Betrieb zum Klimawandel?</a:t>
            </a:r>
            <a:endParaRPr sz="1400" b="0" i="0" u="none" strike="noStrike" cap="none">
              <a:solidFill>
                <a:srgbClr val="000000"/>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Trebuchet MS"/>
                <a:ea typeface="Trebuchet MS"/>
                <a:cs typeface="Trebuchet MS"/>
                <a:sym typeface="Trebuchet MS"/>
              </a:rPr>
              <a:t>Was unternehmen Sie in Ihrem Betrieb, um CO</a:t>
            </a:r>
            <a:r>
              <a:rPr lang="de-DE" sz="1600" b="0" i="0" u="none" strike="noStrike" cap="none" baseline="-25000">
                <a:solidFill>
                  <a:srgbClr val="941651"/>
                </a:solidFill>
                <a:latin typeface="Trebuchet MS"/>
                <a:ea typeface="Trebuchet MS"/>
                <a:cs typeface="Trebuchet MS"/>
                <a:sym typeface="Trebuchet MS"/>
              </a:rPr>
              <a:t>2</a:t>
            </a:r>
            <a:r>
              <a:rPr lang="de-DE" sz="1600" b="0" i="0" u="none" strike="noStrike" cap="none">
                <a:solidFill>
                  <a:srgbClr val="941651"/>
                </a:solidFill>
                <a:latin typeface="Trebuchet MS"/>
                <a:ea typeface="Trebuchet MS"/>
                <a:cs typeface="Trebuchet MS"/>
                <a:sym typeface="Trebuchet MS"/>
              </a:rPr>
              <a:t>-Emissionen zu verringern?</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Internetsucht versus digitale Suffizienz</a:t>
            </a:r>
            <a:endParaRPr/>
          </a:p>
        </p:txBody>
      </p:sp>
      <p:sp>
        <p:nvSpPr>
          <p:cNvPr id="112" name="Google Shape;112;p5"/>
          <p:cNvSpPr txBox="1">
            <a:spLocks noGrp="1"/>
          </p:cNvSpPr>
          <p:nvPr>
            <p:ph type="body" idx="1"/>
          </p:nvPr>
        </p:nvSpPr>
        <p:spPr>
          <a:xfrm>
            <a:off x="3555700" y="6300532"/>
            <a:ext cx="2745316"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Fachinformatikerin/Fachinformatiker</a:t>
            </a:r>
            <a:endParaRPr/>
          </a:p>
        </p:txBody>
      </p:sp>
      <p:sp>
        <p:nvSpPr>
          <p:cNvPr id="113" name="Google Shape;113;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Drogen- und Suchtbericht 2019</a:t>
            </a:r>
            <a:endParaRPr/>
          </a:p>
        </p:txBody>
      </p:sp>
      <p:sp>
        <p:nvSpPr>
          <p:cNvPr id="114" name="Google Shape;114;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Kirsten Heininger</a:t>
            </a:r>
            <a:endParaRPr/>
          </a:p>
        </p:txBody>
      </p:sp>
      <p:sp>
        <p:nvSpPr>
          <p:cNvPr id="115" name="Google Shape;115;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16" name="Google Shape;116;p5"/>
          <p:cNvSpPr txBox="1"/>
          <p:nvPr/>
        </p:nvSpPr>
        <p:spPr>
          <a:xfrm>
            <a:off x="3567815" y="1413965"/>
            <a:ext cx="4325815" cy="29238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800" b="1" i="0" u="none" strike="noStrike" cap="none">
                <a:solidFill>
                  <a:srgbClr val="000000"/>
                </a:solidFill>
                <a:latin typeface="Trebuchet MS"/>
                <a:ea typeface="Trebuchet MS"/>
                <a:cs typeface="Trebuchet MS"/>
                <a:sym typeface="Trebuchet MS"/>
              </a:rPr>
              <a:t>Rund 270.000 Jugendliche sind von internetbezogenen Störungen betroffen (z.B. suchtartige Nutzung von Social Media)</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Trebuchet MS"/>
                <a:ea typeface="Trebuchet MS"/>
                <a:cs typeface="Trebuchet MS"/>
                <a:sym typeface="Trebuchet MS"/>
              </a:rPr>
              <a:t>85 Prozent der 12- bis 17-Jährigen nutzt soziale Medien jeden Tag.</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rgbClr val="000000"/>
                </a:solidFill>
                <a:latin typeface="Trebuchet MS"/>
                <a:ea typeface="Trebuchet MS"/>
                <a:cs typeface="Trebuchet MS"/>
                <a:sym typeface="Trebuchet MS"/>
              </a:rPr>
              <a:t>Die tägliche Nutzungsdauer beträgt im Durchschnitt knapp drei Stunden.</a:t>
            </a:r>
            <a:endParaRPr/>
          </a:p>
          <a:p>
            <a:pPr marL="0" marR="0" lvl="0" indent="0" algn="l" rtl="0">
              <a:lnSpc>
                <a:spcPct val="100000"/>
              </a:lnSpc>
              <a:spcBef>
                <a:spcPts val="0"/>
              </a:spcBef>
              <a:spcAft>
                <a:spcPts val="0"/>
              </a:spcAft>
              <a:buNone/>
            </a:pPr>
            <a:endParaRPr sz="4000" b="0" i="0" u="none" strike="noStrike" cap="none">
              <a:solidFill>
                <a:srgbClr val="000000"/>
              </a:solidFill>
              <a:latin typeface="Trebuchet MS"/>
              <a:ea typeface="Trebuchet MS"/>
              <a:cs typeface="Trebuchet MS"/>
              <a:sym typeface="Trebuchet MS"/>
            </a:endParaRPr>
          </a:p>
        </p:txBody>
      </p:sp>
      <p:sp>
        <p:nvSpPr>
          <p:cNvPr id="117" name="Google Shape;117;p5"/>
          <p:cNvSpPr/>
          <p:nvPr/>
        </p:nvSpPr>
        <p:spPr>
          <a:xfrm>
            <a:off x="8673447" y="1644668"/>
            <a:ext cx="3340399" cy="43281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2000" b="1" i="0" u="none" strike="noStrike" cap="none">
                <a:solidFill>
                  <a:srgbClr val="0E57C4"/>
                </a:solidFill>
                <a:latin typeface="Trebuchet MS"/>
                <a:ea typeface="Trebuchet MS"/>
                <a:cs typeface="Trebuchet MS"/>
                <a:sym typeface="Trebuchet MS"/>
              </a:rPr>
              <a:t>Welche Folgen kann Internetsucht haben?</a:t>
            </a:r>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0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de-DE" sz="2000" b="1" i="0" u="none" strike="noStrike" cap="none">
                <a:solidFill>
                  <a:srgbClr val="0E57C4"/>
                </a:solidFill>
                <a:latin typeface="Trebuchet MS"/>
                <a:ea typeface="Trebuchet MS"/>
                <a:cs typeface="Trebuchet MS"/>
                <a:sym typeface="Trebuchet MS"/>
              </a:rPr>
              <a:t>Wo brauchen wir Digitalisierung wirklich? </a:t>
            </a:r>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de-DE" sz="2000" b="1" i="0" u="none" strike="noStrike" cap="none">
                <a:solidFill>
                  <a:srgbClr val="0E57C4"/>
                </a:solidFill>
                <a:latin typeface="Trebuchet MS"/>
                <a:ea typeface="Trebuchet MS"/>
                <a:cs typeface="Trebuchet MS"/>
                <a:sym typeface="Trebuchet MS"/>
              </a:rPr>
              <a:t>Und: Wieviel Digitalisierung ist genug? </a:t>
            </a:r>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p:txBody>
      </p:sp>
      <p:grpSp>
        <p:nvGrpSpPr>
          <p:cNvPr id="118" name="Google Shape;118;p5"/>
          <p:cNvGrpSpPr/>
          <p:nvPr/>
        </p:nvGrpSpPr>
        <p:grpSpPr>
          <a:xfrm>
            <a:off x="0" y="1660805"/>
            <a:ext cx="3818965" cy="926211"/>
            <a:chOff x="0" y="219281"/>
            <a:chExt cx="3818965" cy="926211"/>
          </a:xfrm>
        </p:grpSpPr>
        <p:sp>
          <p:nvSpPr>
            <p:cNvPr id="119" name="Google Shape;119;p5"/>
            <p:cNvSpPr/>
            <p:nvPr/>
          </p:nvSpPr>
          <p:spPr>
            <a:xfrm>
              <a:off x="0" y="219281"/>
              <a:ext cx="3818965" cy="926211"/>
            </a:xfrm>
            <a:prstGeom prst="rightArrow">
              <a:avLst>
                <a:gd name="adj1" fmla="val 50000"/>
                <a:gd name="adj2" fmla="val 50000"/>
              </a:avLst>
            </a:prstGeom>
            <a:solidFill>
              <a:srgbClr val="FF0000">
                <a:alpha val="9882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307092" y="370105"/>
              <a:ext cx="3146112" cy="7228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txBox="1"/>
            <p:nvPr/>
          </p:nvSpPr>
          <p:spPr>
            <a:xfrm>
              <a:off x="307092" y="370105"/>
              <a:ext cx="3146112" cy="722829"/>
            </a:xfrm>
            <a:prstGeom prst="rect">
              <a:avLst/>
            </a:prstGeom>
            <a:noFill/>
            <a:ln>
              <a:noFill/>
            </a:ln>
          </p:spPr>
          <p:txBody>
            <a:bodyPr spcFirstLastPara="1" wrap="square" lIns="0" tIns="142225" rIns="0" bIns="142225" anchor="ctr" anchorCtr="0">
              <a:noAutofit/>
            </a:bodyPr>
            <a:lstStyle/>
            <a:p>
              <a:pPr marL="0" marR="0" lvl="0" indent="0" algn="ctr" rtl="0">
                <a:lnSpc>
                  <a:spcPct val="90000"/>
                </a:lnSpc>
                <a:spcBef>
                  <a:spcPts val="0"/>
                </a:spcBef>
                <a:spcAft>
                  <a:spcPts val="0"/>
                </a:spcAft>
                <a:buNone/>
              </a:pPr>
              <a:r>
                <a:rPr lang="de-DE" sz="1400" b="1" i="0" u="none" strike="noStrike" cap="none">
                  <a:solidFill>
                    <a:schemeClr val="lt1"/>
                  </a:solidFill>
                  <a:latin typeface="Trebuchet MS"/>
                  <a:ea typeface="Trebuchet MS"/>
                  <a:cs typeface="Trebuchet MS"/>
                  <a:sym typeface="Trebuchet MS"/>
                </a:rPr>
                <a:t>Internetsucht in Deutschland</a:t>
              </a:r>
              <a:endParaRPr/>
            </a:p>
          </p:txBody>
        </p:sp>
      </p:grpSp>
      <p:sp>
        <p:nvSpPr>
          <p:cNvPr id="122" name="Google Shape;122;p5"/>
          <p:cNvSpPr/>
          <p:nvPr/>
        </p:nvSpPr>
        <p:spPr>
          <a:xfrm>
            <a:off x="4012189" y="4145419"/>
            <a:ext cx="3446584" cy="879232"/>
          </a:xfrm>
          <a:prstGeom prst="leftArrow">
            <a:avLst>
              <a:gd name="adj1" fmla="val 50000"/>
              <a:gd name="adj2" fmla="val 50000"/>
            </a:avLst>
          </a:prstGeom>
          <a:solidFill>
            <a:srgbClr val="00B05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a:solidFill>
                  <a:schemeClr val="lt1"/>
                </a:solidFill>
                <a:latin typeface="Trebuchet MS"/>
                <a:ea typeface="Trebuchet MS"/>
                <a:cs typeface="Trebuchet MS"/>
                <a:sym typeface="Trebuchet MS"/>
              </a:rPr>
              <a:t>Digitale Suffizienz</a:t>
            </a:r>
            <a:endParaRPr/>
          </a:p>
        </p:txBody>
      </p:sp>
      <p:sp>
        <p:nvSpPr>
          <p:cNvPr id="123" name="Google Shape;123;p5"/>
          <p:cNvSpPr/>
          <p:nvPr/>
        </p:nvSpPr>
        <p:spPr>
          <a:xfrm>
            <a:off x="158262" y="3941112"/>
            <a:ext cx="334873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Trebuchet MS"/>
                <a:ea typeface="Trebuchet MS"/>
                <a:cs typeface="Trebuchet MS"/>
                <a:sym typeface="Trebuchet MS"/>
              </a:rPr>
              <a:t>Digitale Suffizienz strebt den geringeren Verbrauch von Ressourcen und damit den Schutz der Umwelt 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Teilhabe von Frauen an der Digitalisierung</a:t>
            </a:r>
            <a:endParaRPr/>
          </a:p>
        </p:txBody>
      </p:sp>
      <p:sp>
        <p:nvSpPr>
          <p:cNvPr id="130" name="Google Shape;130;p12"/>
          <p:cNvSpPr txBox="1">
            <a:spLocks noGrp="1"/>
          </p:cNvSpPr>
          <p:nvPr>
            <p:ph type="body" idx="1"/>
          </p:nvPr>
        </p:nvSpPr>
        <p:spPr>
          <a:xfrm>
            <a:off x="3555700" y="6300532"/>
            <a:ext cx="2745316"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Fachinformatikerin/Fachinformatiker</a:t>
            </a:r>
            <a:endParaRPr/>
          </a:p>
        </p:txBody>
      </p:sp>
      <p:sp>
        <p:nvSpPr>
          <p:cNvPr id="131" name="Google Shape;131;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fontScale="92500"/>
          </a:bodyPr>
          <a:lstStyle/>
          <a:p>
            <a:pPr marL="36000" lvl="0" indent="-36000" algn="l" rtl="0">
              <a:lnSpc>
                <a:spcPct val="110000"/>
              </a:lnSpc>
              <a:spcBef>
                <a:spcPts val="0"/>
              </a:spcBef>
              <a:spcAft>
                <a:spcPts val="0"/>
              </a:spcAft>
              <a:buSzPct val="108108"/>
              <a:buNone/>
            </a:pPr>
            <a:endParaRPr/>
          </a:p>
          <a:p>
            <a:pPr marL="36000" lvl="0" indent="-36000" algn="l" rtl="0">
              <a:lnSpc>
                <a:spcPct val="110000"/>
              </a:lnSpc>
              <a:spcBef>
                <a:spcPts val="0"/>
              </a:spcBef>
              <a:spcAft>
                <a:spcPts val="0"/>
              </a:spcAft>
              <a:buSzPct val="108108"/>
              <a:buNone/>
            </a:pPr>
            <a:r>
              <a:rPr lang="de-DE"/>
              <a:t>Quelle: BMFSFJ (2020) Gleichstellungsstrategie der Bundesregierung</a:t>
            </a:r>
            <a:endParaRPr/>
          </a:p>
          <a:p>
            <a:pPr marL="36000" lvl="0" indent="-36000" algn="l" rtl="0">
              <a:lnSpc>
                <a:spcPct val="110000"/>
              </a:lnSpc>
              <a:spcBef>
                <a:spcPts val="0"/>
              </a:spcBef>
              <a:spcAft>
                <a:spcPts val="0"/>
              </a:spcAft>
              <a:buClr>
                <a:srgbClr val="888888"/>
              </a:buClr>
              <a:buSzPct val="108108"/>
              <a:buNone/>
            </a:pPr>
            <a:endParaRPr/>
          </a:p>
        </p:txBody>
      </p:sp>
      <p:sp>
        <p:nvSpPr>
          <p:cNvPr id="132" name="Google Shape;132;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Kirsten Heininger</a:t>
            </a:r>
            <a:endParaRPr/>
          </a:p>
        </p:txBody>
      </p:sp>
      <p:sp>
        <p:nvSpPr>
          <p:cNvPr id="133" name="Google Shape;133;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4" name="Google Shape;134;p12"/>
          <p:cNvSpPr/>
          <p:nvPr/>
        </p:nvSpPr>
        <p:spPr>
          <a:xfrm>
            <a:off x="7895063" y="1638956"/>
            <a:ext cx="4092498" cy="43281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de-DE" sz="2000" b="1" i="0" u="none" strike="noStrike" cap="none">
                <a:solidFill>
                  <a:srgbClr val="0E57C4"/>
                </a:solidFill>
                <a:latin typeface="Trebuchet MS"/>
                <a:ea typeface="Trebuchet MS"/>
                <a:cs typeface="Trebuchet MS"/>
                <a:sym typeface="Trebuchet MS"/>
              </a:rPr>
              <a:t>Wie können mehr Frauen für die IKT-Branche gewonnen werden?</a:t>
            </a:r>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000" b="1" i="0" u="none" strike="noStrike" cap="none">
              <a:solidFill>
                <a:srgbClr val="0E57C4"/>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de-DE" sz="2000" b="1" i="0" u="none" strike="noStrike" cap="none">
                <a:solidFill>
                  <a:srgbClr val="0E57C4"/>
                </a:solidFill>
                <a:latin typeface="Trebuchet MS"/>
                <a:ea typeface="Trebuchet MS"/>
                <a:cs typeface="Trebuchet MS"/>
                <a:sym typeface="Trebuchet MS"/>
              </a:rPr>
              <a:t>Welche Veränderungsmöglichkeiten zu mehr Gleichstellung gibt es in Ihrem Betrieb?</a:t>
            </a:r>
            <a:endParaRPr/>
          </a:p>
        </p:txBody>
      </p:sp>
      <p:sp>
        <p:nvSpPr>
          <p:cNvPr id="135" name="Google Shape;135;p12"/>
          <p:cNvSpPr/>
          <p:nvPr/>
        </p:nvSpPr>
        <p:spPr>
          <a:xfrm>
            <a:off x="1559859" y="1376979"/>
            <a:ext cx="4851826" cy="2807746"/>
          </a:xfrm>
          <a:prstGeom prst="wedgeRoundRectCallout">
            <a:avLst>
              <a:gd name="adj1" fmla="val -1698"/>
              <a:gd name="adj2" fmla="val 64723"/>
              <a:gd name="adj3"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2000" b="0" i="0" u="none" strike="noStrike" cap="none">
                <a:solidFill>
                  <a:schemeClr val="dk1"/>
                </a:solidFill>
                <a:latin typeface="Trebuchet MS"/>
                <a:ea typeface="Trebuchet MS"/>
                <a:cs typeface="Trebuchet MS"/>
                <a:sym typeface="Trebuchet MS"/>
              </a:rPr>
              <a:t>Der Frauenanteil in Informatik- und anderen IKT-Berufen betrug im Jahr 2020 </a:t>
            </a:r>
            <a:r>
              <a:rPr lang="de-DE" sz="2000" b="1" i="0" u="none" strike="noStrike" cap="none">
                <a:solidFill>
                  <a:schemeClr val="dk1"/>
                </a:solidFill>
                <a:latin typeface="Trebuchet MS"/>
                <a:ea typeface="Trebuchet MS"/>
                <a:cs typeface="Trebuchet MS"/>
                <a:sym typeface="Trebuchet MS"/>
              </a:rPr>
              <a:t>16,5 % </a:t>
            </a:r>
            <a:endParaRPr/>
          </a:p>
          <a:p>
            <a:pPr marL="0" marR="0" lvl="0" indent="0" algn="l" rtl="0">
              <a:lnSpc>
                <a:spcPct val="100000"/>
              </a:lnSpc>
              <a:spcBef>
                <a:spcPts val="0"/>
              </a:spcBef>
              <a:spcAft>
                <a:spcPts val="0"/>
              </a:spcAft>
              <a:buNone/>
            </a:pPr>
            <a:r>
              <a:rPr lang="de-DE" sz="2000" b="0" i="0" u="none" strike="noStrike" cap="none">
                <a:solidFill>
                  <a:schemeClr val="dk1"/>
                </a:solidFill>
                <a:latin typeface="Trebuchet MS"/>
                <a:ea typeface="Trebuchet MS"/>
                <a:cs typeface="Trebuchet MS"/>
                <a:sym typeface="Trebuchet MS"/>
              </a:rPr>
              <a:t>(der Durchschnitt bei allen Berufen betrug 46,2 %) </a:t>
            </a:r>
            <a:endParaRPr/>
          </a:p>
          <a:p>
            <a:pPr marL="0" marR="0" lvl="0" indent="0" algn="l" rtl="0">
              <a:lnSpc>
                <a:spcPct val="100000"/>
              </a:lnSpc>
              <a:spcBef>
                <a:spcPts val="0"/>
              </a:spcBef>
              <a:spcAft>
                <a:spcPts val="0"/>
              </a:spcAft>
              <a:buNone/>
            </a:pPr>
            <a:r>
              <a:rPr lang="de-DE" sz="2000" b="0" i="0" u="none" strike="noStrike" cap="none">
                <a:solidFill>
                  <a:schemeClr val="dk1"/>
                </a:solidFill>
                <a:latin typeface="Trebuchet MS"/>
                <a:ea typeface="Trebuchet MS"/>
                <a:cs typeface="Trebuchet MS"/>
                <a:sym typeface="Trebuchet MS"/>
              </a:rPr>
              <a:t>Der Frauenanteil in Gremien zur Digitalisierung betrug im Jahr 2020 nur </a:t>
            </a:r>
            <a:r>
              <a:rPr lang="de-DE" sz="2000" b="1" i="0" u="none" strike="noStrike" cap="none">
                <a:solidFill>
                  <a:schemeClr val="dk1"/>
                </a:solidFill>
                <a:latin typeface="Trebuchet MS"/>
                <a:ea typeface="Trebuchet MS"/>
                <a:cs typeface="Trebuchet MS"/>
                <a:sym typeface="Trebuchet MS"/>
              </a:rPr>
              <a:t>35,5 %</a:t>
            </a:r>
            <a:endParaRPr/>
          </a:p>
          <a:p>
            <a:pPr marL="0" marR="0" lvl="0" indent="0" algn="l" rtl="0">
              <a:lnSpc>
                <a:spcPct val="100000"/>
              </a:lnSpc>
              <a:spcBef>
                <a:spcPts val="0"/>
              </a:spcBef>
              <a:spcAft>
                <a:spcPts val="0"/>
              </a:spcAft>
              <a:buNone/>
            </a:pPr>
            <a:endParaRPr sz="1050" b="0" i="0" u="none" strike="noStrike" cap="none">
              <a:solidFill>
                <a:schemeClr val="dk1"/>
              </a:solidFill>
              <a:latin typeface="Trebuchet MS"/>
              <a:ea typeface="Trebuchet MS"/>
              <a:cs typeface="Trebuchet MS"/>
              <a:sym typeface="Trebuchet MS"/>
            </a:endParaRPr>
          </a:p>
        </p:txBody>
      </p:sp>
      <p:pic>
        <p:nvPicPr>
          <p:cNvPr id="136" name="Google Shape;136;p12" descr="Gruppe von Männern"/>
          <p:cNvPicPr preferRelativeResize="0"/>
          <p:nvPr/>
        </p:nvPicPr>
        <p:blipFill rotWithShape="1">
          <a:blip r:embed="rId3">
            <a:alphaModFix/>
          </a:blip>
          <a:srcRect/>
          <a:stretch/>
        </p:blipFill>
        <p:spPr>
          <a:xfrm>
            <a:off x="4013958" y="4876799"/>
            <a:ext cx="914400" cy="914400"/>
          </a:xfrm>
          <a:prstGeom prst="rect">
            <a:avLst/>
          </a:prstGeom>
          <a:noFill/>
          <a:ln>
            <a:noFill/>
          </a:ln>
        </p:spPr>
      </p:pic>
      <p:pic>
        <p:nvPicPr>
          <p:cNvPr id="137" name="Google Shape;137;p12" descr="Frau"/>
          <p:cNvPicPr preferRelativeResize="0"/>
          <p:nvPr/>
        </p:nvPicPr>
        <p:blipFill rotWithShape="1">
          <a:blip r:embed="rId4">
            <a:alphaModFix/>
          </a:blip>
          <a:srcRect/>
          <a:stretch/>
        </p:blipFill>
        <p:spPr>
          <a:xfrm>
            <a:off x="5927591" y="4736949"/>
            <a:ext cx="914400" cy="914400"/>
          </a:xfrm>
          <a:prstGeom prst="rect">
            <a:avLst/>
          </a:prstGeom>
          <a:noFill/>
          <a:ln>
            <a:noFill/>
          </a:ln>
        </p:spPr>
      </p:pic>
      <p:pic>
        <p:nvPicPr>
          <p:cNvPr id="138" name="Google Shape;138;p12" descr="Gruppenerfolg"/>
          <p:cNvPicPr preferRelativeResize="0"/>
          <p:nvPr/>
        </p:nvPicPr>
        <p:blipFill rotWithShape="1">
          <a:blip r:embed="rId5">
            <a:alphaModFix/>
          </a:blip>
          <a:srcRect/>
          <a:stretch/>
        </p:blipFill>
        <p:spPr>
          <a:xfrm>
            <a:off x="9348395" y="2563060"/>
            <a:ext cx="1982965" cy="19829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45" name="Google Shape;145;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Smart aber fair?</a:t>
            </a:r>
            <a:endParaRPr/>
          </a:p>
        </p:txBody>
      </p:sp>
      <p:sp>
        <p:nvSpPr>
          <p:cNvPr id="146" name="Google Shape;146;p1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Fachinformatikerin/Fachinformatiker</a:t>
            </a:r>
            <a:endParaRPr/>
          </a:p>
        </p:txBody>
      </p:sp>
      <p:sp>
        <p:nvSpPr>
          <p:cNvPr id="147" name="Google Shape;147;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b="1">
                <a:solidFill>
                  <a:schemeClr val="lt1"/>
                </a:solidFill>
              </a:rPr>
              <a:t>Quelle: Wuppertal Institut 2013</a:t>
            </a:r>
            <a:endParaRPr>
              <a:solidFill>
                <a:schemeClr val="lt1"/>
              </a:solidFill>
            </a:endParaRPr>
          </a:p>
        </p:txBody>
      </p:sp>
      <p:sp>
        <p:nvSpPr>
          <p:cNvPr id="148" name="Google Shape;148;p13"/>
          <p:cNvSpPr/>
          <p:nvPr/>
        </p:nvSpPr>
        <p:spPr>
          <a:xfrm>
            <a:off x="290457" y="1494061"/>
            <a:ext cx="4120178" cy="43281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Ein Smartphone besteht aus über 60 verschiedenen Stoffen</a:t>
            </a:r>
            <a:endParaRPr/>
          </a:p>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davon ca. </a:t>
            </a:r>
            <a:r>
              <a:rPr lang="de-DE" sz="1700" b="1" i="0" u="none" strike="noStrike" cap="none">
                <a:solidFill>
                  <a:srgbClr val="FF0000"/>
                </a:solidFill>
                <a:latin typeface="Trebuchet MS"/>
                <a:ea typeface="Trebuchet MS"/>
                <a:cs typeface="Trebuchet MS"/>
                <a:sym typeface="Trebuchet MS"/>
              </a:rPr>
              <a:t>50 % Kunststoffe</a:t>
            </a:r>
            <a:r>
              <a:rPr lang="de-DE" sz="1700" b="1" i="0" u="none" strike="noStrike" cap="none">
                <a:solidFill>
                  <a:srgbClr val="0E57C4"/>
                </a:solidFill>
                <a:latin typeface="Trebuchet MS"/>
                <a:ea typeface="Trebuchet MS"/>
                <a:cs typeface="Trebuchet MS"/>
                <a:sym typeface="Trebuchet MS"/>
              </a:rPr>
              <a:t>  </a:t>
            </a:r>
            <a:endParaRPr/>
          </a:p>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UND ca. </a:t>
            </a:r>
            <a:r>
              <a:rPr lang="de-DE" sz="1700" b="1" i="0" u="none" strike="noStrike" cap="none">
                <a:solidFill>
                  <a:srgbClr val="FF0000"/>
                </a:solidFill>
                <a:latin typeface="Trebuchet MS"/>
                <a:ea typeface="Trebuchet MS"/>
                <a:cs typeface="Trebuchet MS"/>
                <a:sym typeface="Trebuchet MS"/>
              </a:rPr>
              <a:t>29 % verschiedene Metalle</a:t>
            </a:r>
            <a:endParaRPr sz="1700" b="1" i="0" u="none" strike="noStrike" cap="none">
              <a:solidFill>
                <a:srgbClr val="0E57C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Kupfer (15%), </a:t>
            </a:r>
            <a:endParaRPr/>
          </a:p>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UND: </a:t>
            </a:r>
            <a:endParaRPr/>
          </a:p>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Kobalt, Lithium, Nickel, Zinn, Zink, Silber, Gold, Chrom, Tantal, Cadmium, Blei u. a.). </a:t>
            </a:r>
            <a:endParaRPr/>
          </a:p>
          <a:p>
            <a:pPr marL="0" marR="0" lvl="0" indent="0" algn="ctr" rtl="0">
              <a:lnSpc>
                <a:spcPct val="100000"/>
              </a:lnSpc>
              <a:spcBef>
                <a:spcPts val="0"/>
              </a:spcBef>
              <a:spcAft>
                <a:spcPts val="0"/>
              </a:spcAft>
              <a:buNone/>
            </a:pPr>
            <a:endParaRPr sz="1700" b="1" i="0" u="none" strike="noStrike" cap="none">
              <a:solidFill>
                <a:srgbClr val="0E57C4"/>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de-DE" sz="1700" b="1" i="0" u="none" strike="noStrike" cap="none">
                <a:solidFill>
                  <a:srgbClr val="0E57C4"/>
                </a:solidFill>
                <a:latin typeface="Trebuchet MS"/>
                <a:ea typeface="Trebuchet MS"/>
                <a:cs typeface="Trebuchet MS"/>
                <a:sym typeface="Trebuchet MS"/>
              </a:rPr>
              <a:t>Der Abbau und Umwelteinfluss dieser Metalle ist sehr ressourcenintensiv</a:t>
            </a:r>
            <a:r>
              <a:rPr lang="de-DE" sz="1800" b="1" i="0" u="none" strike="noStrike" cap="none">
                <a:solidFill>
                  <a:srgbClr val="0E57C4"/>
                </a:solidFill>
                <a:latin typeface="Trebuchet MS"/>
                <a:ea typeface="Trebuchet MS"/>
                <a:cs typeface="Trebuchet MS"/>
                <a:sym typeface="Trebuchet MS"/>
              </a:rPr>
              <a:t> </a:t>
            </a:r>
            <a:endParaRPr sz="1800" b="1"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49" name="Google Shape;149;p13"/>
          <p:cNvSpPr/>
          <p:nvPr/>
        </p:nvSpPr>
        <p:spPr>
          <a:xfrm>
            <a:off x="4539342" y="2915192"/>
            <a:ext cx="1204857" cy="1237130"/>
          </a:xfrm>
          <a:prstGeom prst="smileyFace">
            <a:avLst>
              <a:gd name="adj" fmla="val -4653"/>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D8DFEF"/>
              </a:solidFill>
              <a:latin typeface="Arial"/>
              <a:ea typeface="Arial"/>
              <a:cs typeface="Arial"/>
              <a:sym typeface="Arial"/>
            </a:endParaRPr>
          </a:p>
        </p:txBody>
      </p:sp>
      <p:sp>
        <p:nvSpPr>
          <p:cNvPr id="150" name="Google Shape;150;p13"/>
          <p:cNvSpPr/>
          <p:nvPr/>
        </p:nvSpPr>
        <p:spPr>
          <a:xfrm>
            <a:off x="8991599" y="1474210"/>
            <a:ext cx="2667383" cy="4328160"/>
          </a:xfrm>
          <a:prstGeom prst="roundRect">
            <a:avLst>
              <a:gd name="adj" fmla="val 5835"/>
            </a:avLst>
          </a:prstGeom>
          <a:solidFill>
            <a:srgbClr val="00B05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700" b="1" i="0" u="none" strike="noStrike" cap="none">
              <a:solidFill>
                <a:srgbClr val="FFCC00"/>
              </a:solidFill>
              <a:latin typeface="Arial"/>
              <a:ea typeface="Arial"/>
              <a:cs typeface="Arial"/>
              <a:sym typeface="Arial"/>
            </a:endParaRPr>
          </a:p>
          <a:p>
            <a:pPr marL="0" marR="0" lvl="0" indent="0" algn="ctr" rtl="0">
              <a:lnSpc>
                <a:spcPct val="100000"/>
              </a:lnSpc>
              <a:spcBef>
                <a:spcPts val="0"/>
              </a:spcBef>
              <a:spcAft>
                <a:spcPts val="0"/>
              </a:spcAft>
              <a:buNone/>
            </a:pPr>
            <a:endParaRPr sz="1700" b="1" i="0" u="none" strike="noStrike" cap="none">
              <a:solidFill>
                <a:srgbClr val="FFCC00"/>
              </a:solidFill>
              <a:latin typeface="Arial"/>
              <a:ea typeface="Arial"/>
              <a:cs typeface="Arial"/>
              <a:sym typeface="Arial"/>
            </a:endParaRPr>
          </a:p>
          <a:p>
            <a:pPr marL="0" marR="0" lvl="0" indent="0" algn="ctr" rtl="0">
              <a:lnSpc>
                <a:spcPct val="100000"/>
              </a:lnSpc>
              <a:spcBef>
                <a:spcPts val="0"/>
              </a:spcBef>
              <a:spcAft>
                <a:spcPts val="0"/>
              </a:spcAft>
              <a:buNone/>
            </a:pPr>
            <a:endParaRPr sz="1700" b="1" i="0" u="none" strike="noStrike" cap="none">
              <a:solidFill>
                <a:srgbClr val="FFCC00"/>
              </a:solidFill>
              <a:latin typeface="Arial"/>
              <a:ea typeface="Arial"/>
              <a:cs typeface="Arial"/>
              <a:sym typeface="Arial"/>
            </a:endParaRPr>
          </a:p>
          <a:p>
            <a:pPr marL="0" marR="0" lvl="0" indent="0" algn="ctr" rtl="0">
              <a:lnSpc>
                <a:spcPct val="100000"/>
              </a:lnSpc>
              <a:spcBef>
                <a:spcPts val="0"/>
              </a:spcBef>
              <a:spcAft>
                <a:spcPts val="0"/>
              </a:spcAft>
              <a:buNone/>
            </a:pPr>
            <a:r>
              <a:rPr lang="de-DE" sz="1700" b="1" i="0" u="none" strike="noStrike" cap="none">
                <a:solidFill>
                  <a:srgbClr val="7030A0"/>
                </a:solidFill>
                <a:latin typeface="Trebuchet MS"/>
                <a:ea typeface="Trebuchet MS"/>
                <a:cs typeface="Trebuchet MS"/>
                <a:sym typeface="Trebuchet MS"/>
              </a:rPr>
              <a:t>Erklären Sie </a:t>
            </a:r>
            <a:r>
              <a:rPr lang="de-DE" sz="1700" b="1" i="0" u="none" strike="noStrike" cap="none">
                <a:solidFill>
                  <a:srgbClr val="FFCC00"/>
                </a:solidFill>
                <a:latin typeface="Trebuchet MS"/>
                <a:ea typeface="Trebuchet MS"/>
                <a:cs typeface="Trebuchet MS"/>
                <a:sym typeface="Trebuchet MS"/>
              </a:rPr>
              <a:t>am Beispiel des Fairphones, wie Ressourcen eingespart werden können und warum sich die höheren Investitionskosten lohnen.</a:t>
            </a:r>
            <a:endParaRPr/>
          </a:p>
          <a:p>
            <a:pPr marL="0" marR="0" lvl="0" indent="0" algn="ctr" rtl="0">
              <a:lnSpc>
                <a:spcPct val="100000"/>
              </a:lnSpc>
              <a:spcBef>
                <a:spcPts val="0"/>
              </a:spcBef>
              <a:spcAft>
                <a:spcPts val="0"/>
              </a:spcAft>
              <a:buNone/>
            </a:pPr>
            <a:endParaRPr sz="1700" b="1" i="0" u="none" strike="noStrike" cap="none">
              <a:solidFill>
                <a:srgbClr val="FFCC0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de-DE" sz="1700" b="1" i="0" u="none" strike="noStrike" cap="none">
                <a:solidFill>
                  <a:srgbClr val="FFCC00"/>
                </a:solidFill>
                <a:latin typeface="Trebuchet MS"/>
                <a:ea typeface="Trebuchet MS"/>
                <a:cs typeface="Trebuchet MS"/>
                <a:sym typeface="Trebuchet MS"/>
              </a:rPr>
              <a:t>Nennen Sie weitere Möglichkeiten der fairen Nutzung eines Smartphones</a:t>
            </a:r>
            <a:endParaRPr/>
          </a:p>
          <a:p>
            <a:pPr marL="0" marR="0" lvl="0" indent="0" algn="ctr" rtl="0">
              <a:lnSpc>
                <a:spcPct val="100000"/>
              </a:lnSpc>
              <a:spcBef>
                <a:spcPts val="0"/>
              </a:spcBef>
              <a:spcAft>
                <a:spcPts val="0"/>
              </a:spcAft>
              <a:buNone/>
            </a:pPr>
            <a:endParaRPr sz="1700" b="1" i="0" u="none" strike="noStrike" cap="none">
              <a:solidFill>
                <a:srgbClr val="FFCC00"/>
              </a:solidFill>
              <a:latin typeface="Arial"/>
              <a:ea typeface="Arial"/>
              <a:cs typeface="Arial"/>
              <a:sym typeface="Arial"/>
            </a:endParaRPr>
          </a:p>
          <a:p>
            <a:pPr marL="0" marR="0" lvl="0" indent="0" algn="ctr" rtl="0">
              <a:lnSpc>
                <a:spcPct val="100000"/>
              </a:lnSpc>
              <a:spcBef>
                <a:spcPts val="0"/>
              </a:spcBef>
              <a:spcAft>
                <a:spcPts val="0"/>
              </a:spcAft>
              <a:buNone/>
            </a:pPr>
            <a:endParaRPr sz="1800" b="1" i="0" u="none" strike="noStrike" cap="none">
              <a:solidFill>
                <a:srgbClr val="FFCC00"/>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strike="noStrike" cap="none">
              <a:solidFill>
                <a:srgbClr val="0E57C4"/>
              </a:solidFill>
              <a:latin typeface="Arial"/>
              <a:ea typeface="Arial"/>
              <a:cs typeface="Arial"/>
              <a:sym typeface="Arial"/>
            </a:endParaRPr>
          </a:p>
        </p:txBody>
      </p:sp>
      <p:sp>
        <p:nvSpPr>
          <p:cNvPr id="151" name="Google Shape;151;p13"/>
          <p:cNvSpPr/>
          <p:nvPr/>
        </p:nvSpPr>
        <p:spPr>
          <a:xfrm>
            <a:off x="7503887" y="2958222"/>
            <a:ext cx="1204857" cy="1237130"/>
          </a:xfrm>
          <a:prstGeom prst="smileyFace">
            <a:avLst>
              <a:gd name="adj" fmla="val 4653"/>
            </a:avLst>
          </a:prstGeom>
          <a:solidFill>
            <a:srgbClr val="92D05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D8DFEF"/>
              </a:solidFill>
              <a:latin typeface="Arial"/>
              <a:ea typeface="Arial"/>
              <a:cs typeface="Arial"/>
              <a:sym typeface="Arial"/>
            </a:endParaRPr>
          </a:p>
        </p:txBody>
      </p:sp>
      <p:pic>
        <p:nvPicPr>
          <p:cNvPr id="152" name="Google Shape;152;p13" descr="Smartphone"/>
          <p:cNvPicPr preferRelativeResize="0"/>
          <p:nvPr/>
        </p:nvPicPr>
        <p:blipFill rotWithShape="1">
          <a:blip r:embed="rId3">
            <a:alphaModFix/>
          </a:blip>
          <a:srcRect/>
          <a:stretch/>
        </p:blipFill>
        <p:spPr>
          <a:xfrm>
            <a:off x="5718367" y="1270756"/>
            <a:ext cx="1865773" cy="1865773"/>
          </a:xfrm>
          <a:prstGeom prst="rect">
            <a:avLst/>
          </a:prstGeom>
          <a:noFill/>
          <a:ln>
            <a:noFill/>
          </a:ln>
        </p:spPr>
      </p:pic>
      <p:sp>
        <p:nvSpPr>
          <p:cNvPr id="153" name="Google Shape;153;p13"/>
          <p:cNvSpPr/>
          <p:nvPr/>
        </p:nvSpPr>
        <p:spPr>
          <a:xfrm>
            <a:off x="6443831" y="1635163"/>
            <a:ext cx="38727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6000" b="0" i="0" u="none" strike="noStrike" cap="none">
                <a:solidFill>
                  <a:srgbClr val="FF0000"/>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Elektroschrott in Deutschland 2020</a:t>
            </a:r>
            <a:endParaRPr/>
          </a:p>
        </p:txBody>
      </p:sp>
      <p:sp>
        <p:nvSpPr>
          <p:cNvPr id="160" name="Google Shape;160;p1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61" name="Google Shape;161;p14"/>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chemeClr val="dk1"/>
              </a:buClr>
              <a:buSzPts val="1100"/>
              <a:buFont typeface="Arial"/>
              <a:buNone/>
            </a:pPr>
            <a:r>
              <a:rPr lang="de-DE"/>
              <a:t>Fachinformatikerin/Fachinformatiker</a:t>
            </a:r>
            <a:endParaRPr/>
          </a:p>
        </p:txBody>
      </p:sp>
      <p:sp>
        <p:nvSpPr>
          <p:cNvPr id="162" name="Google Shape;162;p14"/>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None/>
            </a:pPr>
            <a:r>
              <a:rPr lang="de-DE"/>
              <a:t>Quelle: AK Rohstoffe c/o PowerShift e.V (2020)</a:t>
            </a:r>
            <a:endParaRPr/>
          </a:p>
        </p:txBody>
      </p:sp>
      <p:sp>
        <p:nvSpPr>
          <p:cNvPr id="163" name="Google Shape;163;p14"/>
          <p:cNvSpPr/>
          <p:nvPr/>
        </p:nvSpPr>
        <p:spPr>
          <a:xfrm>
            <a:off x="8541572" y="2485016"/>
            <a:ext cx="3348404" cy="3561223"/>
          </a:xfrm>
          <a:prstGeom prst="roundRect">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Trebuchet MS"/>
                <a:ea typeface="Trebuchet MS"/>
                <a:cs typeface="Trebuchet MS"/>
                <a:sym typeface="Trebuchet MS"/>
              </a:rPr>
              <a:t>Diskutieren Sie:</a:t>
            </a:r>
            <a:endParaRPr/>
          </a:p>
          <a:p>
            <a:pPr marL="0" marR="0" lvl="0" indent="0" algn="l" rtl="0">
              <a:lnSpc>
                <a:spcPct val="100000"/>
              </a:lnSpc>
              <a:spcBef>
                <a:spcPts val="0"/>
              </a:spcBef>
              <a:spcAft>
                <a:spcPts val="0"/>
              </a:spcAft>
              <a:buNone/>
            </a:pPr>
            <a:r>
              <a:rPr lang="de-DE" sz="1600" b="0" i="0" u="none" strike="noStrike" cap="none">
                <a:solidFill>
                  <a:srgbClr val="000000"/>
                </a:solidFill>
                <a:latin typeface="Trebuchet MS"/>
                <a:ea typeface="Trebuchet MS"/>
                <a:cs typeface="Trebuchet MS"/>
                <a:sym typeface="Trebuchet MS"/>
              </a:rPr>
              <a:t>In den vergangenen 18 Jahren betrugen die Effizienzgewinne bei Elektronikprodukten knapp 50 Prozent. Die Ressourceneinsparungen lagen dagegen nur bei 17 %</a:t>
            </a:r>
            <a:endParaRPr/>
          </a:p>
          <a:p>
            <a:pPr marL="0" marR="0" lvl="0" indent="0" algn="l" rtl="0">
              <a:lnSpc>
                <a:spcPct val="100000"/>
              </a:lnSpc>
              <a:spcBef>
                <a:spcPts val="0"/>
              </a:spcBef>
              <a:spcAft>
                <a:spcPts val="0"/>
              </a:spcAft>
              <a:buNone/>
            </a:pPr>
            <a:endParaRPr sz="16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de-DE" sz="1600" b="1" i="0" u="none" strike="noStrike" cap="none">
                <a:solidFill>
                  <a:srgbClr val="000000"/>
                </a:solidFill>
                <a:latin typeface="Trebuchet MS"/>
                <a:ea typeface="Trebuchet MS"/>
                <a:cs typeface="Trebuchet MS"/>
                <a:sym typeface="Trebuchet MS"/>
              </a:rPr>
              <a:t>Reicht es aus</a:t>
            </a:r>
            <a:r>
              <a:rPr lang="de-DE" sz="1600" b="0" i="0" u="none" strike="noStrike" cap="none">
                <a:solidFill>
                  <a:srgbClr val="000000"/>
                </a:solidFill>
                <a:latin typeface="Trebuchet MS"/>
                <a:ea typeface="Trebuchet MS"/>
                <a:cs typeface="Trebuchet MS"/>
                <a:sym typeface="Trebuchet MS"/>
              </a:rPr>
              <a:t>, noch effizienter zu werden, um Rohstoffe einzusparen?</a:t>
            </a:r>
            <a:endParaRPr/>
          </a:p>
          <a:p>
            <a:pPr marL="0" marR="0" lvl="0" indent="0" algn="l" rtl="0">
              <a:lnSpc>
                <a:spcPct val="100000"/>
              </a:lnSpc>
              <a:spcBef>
                <a:spcPts val="0"/>
              </a:spcBef>
              <a:spcAft>
                <a:spcPts val="0"/>
              </a:spcAft>
              <a:buNone/>
            </a:pPr>
            <a:r>
              <a:rPr lang="de-DE" sz="1600" b="0" i="0" u="none" strike="noStrike" cap="none">
                <a:solidFill>
                  <a:srgbClr val="000000"/>
                </a:solidFill>
                <a:latin typeface="Trebuchet MS"/>
                <a:ea typeface="Trebuchet MS"/>
                <a:cs typeface="Trebuchet MS"/>
                <a:sym typeface="Trebuchet MS"/>
              </a:rPr>
              <a:t>Was muss noch verändert werden?</a:t>
            </a:r>
            <a:endParaRPr sz="16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rebuchet MS"/>
              <a:ea typeface="Trebuchet MS"/>
              <a:cs typeface="Trebuchet MS"/>
              <a:sym typeface="Trebuchet MS"/>
            </a:endParaRPr>
          </a:p>
        </p:txBody>
      </p:sp>
      <p:sp>
        <p:nvSpPr>
          <p:cNvPr id="164" name="Google Shape;164;p14"/>
          <p:cNvSpPr txBox="1"/>
          <p:nvPr/>
        </p:nvSpPr>
        <p:spPr>
          <a:xfrm>
            <a:off x="370896" y="4389525"/>
            <a:ext cx="5043000" cy="163118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chemeClr val="dk1"/>
              </a:buClr>
              <a:buSzPts val="1100"/>
              <a:buFont typeface="Arial"/>
              <a:buNone/>
            </a:pPr>
            <a:r>
              <a:rPr lang="de-DE" sz="1400" b="0" i="0" u="none" strike="noStrike" cap="none">
                <a:solidFill>
                  <a:srgbClr val="000000"/>
                </a:solidFill>
                <a:latin typeface="Trebuchet MS"/>
                <a:ea typeface="Trebuchet MS"/>
                <a:cs typeface="Trebuchet MS"/>
                <a:sym typeface="Trebuchet MS"/>
              </a:rPr>
              <a:t>Weltweit werden nur ca. 17,4 Prozent des Elektroschrottes nach Meldungen der einzelnen Länder recycelt. 82,6 Prozent landen dagegen einfach auf Müllhalden oder werden verbrannt. Und mit ihnen die in den Elektrogeräten enthaltenen Materialien - wertvolle oder auch giftige.</a:t>
            </a: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 name="Google Shape;165;p14"/>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Kirsten Heíninger/ Die Projektagentur BBNE</a:t>
            </a:r>
            <a:endParaRPr/>
          </a:p>
        </p:txBody>
      </p:sp>
      <p:graphicFrame>
        <p:nvGraphicFramePr>
          <p:cNvPr id="166" name="Google Shape;166;p14"/>
          <p:cNvGraphicFramePr/>
          <p:nvPr/>
        </p:nvGraphicFramePr>
        <p:xfrm>
          <a:off x="598714" y="150222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7" name="Google Shape;167;p14"/>
          <p:cNvSpPr/>
          <p:nvPr/>
        </p:nvSpPr>
        <p:spPr>
          <a:xfrm>
            <a:off x="4790225" y="1319349"/>
            <a:ext cx="4147457" cy="1817914"/>
          </a:xfrm>
          <a:prstGeom prst="irregularSeal1">
            <a:avLst/>
          </a:prstGeom>
          <a:solidFill>
            <a:srgbClr val="E33303"/>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a:solidFill>
                  <a:schemeClr val="lt1"/>
                </a:solidFill>
                <a:latin typeface="Trebuchet MS"/>
                <a:ea typeface="Trebuchet MS"/>
                <a:cs typeface="Trebuchet MS"/>
                <a:sym typeface="Trebuchet MS"/>
              </a:rPr>
              <a:t>Deutschland ist ja nur ein sehr kleiner Player auf dem Weltmarkt?!?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74" name="Google Shape;174;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Online-Meetings und Videokonferenzen</a:t>
            </a:r>
            <a:endParaRPr/>
          </a:p>
        </p:txBody>
      </p:sp>
      <p:sp>
        <p:nvSpPr>
          <p:cNvPr id="175" name="Google Shape;175;p1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Fachinformatiker/Fachinformatikerin</a:t>
            </a:r>
            <a:endParaRPr/>
          </a:p>
        </p:txBody>
      </p:sp>
      <p:sp>
        <p:nvSpPr>
          <p:cNvPr id="176" name="Google Shape;176;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177" name="Google Shape;177;p15"/>
          <p:cNvSpPr/>
          <p:nvPr/>
        </p:nvSpPr>
        <p:spPr>
          <a:xfrm rot="-10616941">
            <a:off x="2308649" y="4162957"/>
            <a:ext cx="2063155"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78" name="Google Shape;178;p15"/>
          <p:cNvSpPr/>
          <p:nvPr/>
        </p:nvSpPr>
        <p:spPr>
          <a:xfrm rot="3306685">
            <a:off x="5439070" y="5002151"/>
            <a:ext cx="507936"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79" name="Google Shape;179;p15"/>
          <p:cNvSpPr/>
          <p:nvPr/>
        </p:nvSpPr>
        <p:spPr>
          <a:xfrm>
            <a:off x="5649169" y="4362439"/>
            <a:ext cx="2217313"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80" name="Google Shape;180;p15"/>
          <p:cNvSpPr/>
          <p:nvPr/>
        </p:nvSpPr>
        <p:spPr>
          <a:xfrm rot="-1128270">
            <a:off x="5763873" y="3386290"/>
            <a:ext cx="2585292"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1" name="Google Shape;181;p15"/>
          <p:cNvSpPr/>
          <p:nvPr/>
        </p:nvSpPr>
        <p:spPr>
          <a:xfrm rot="-4691305">
            <a:off x="4689654" y="3037395"/>
            <a:ext cx="1026950" cy="23466"/>
          </a:xfrm>
          <a:custGeom>
            <a:avLst/>
            <a:gdLst/>
            <a:ahLst/>
            <a:cxnLst/>
            <a:rect l="l" t="t" r="r" b="b"/>
            <a:pathLst>
              <a:path w="120000" h="120000" extrusionOk="0">
                <a:moveTo>
                  <a:pt x="0" y="60000"/>
                </a:moveTo>
                <a:lnTo>
                  <a:pt x="120000" y="60000"/>
                </a:lnTo>
              </a:path>
            </a:pathLst>
          </a:custGeom>
          <a:noFill/>
          <a:ln w="25400" cap="flat" cmpd="sng">
            <a:solidFill>
              <a:srgbClr val="374E88"/>
            </a:solidFill>
            <a:prstDash val="solid"/>
            <a:round/>
            <a:headEnd type="none" w="sm" len="sm"/>
            <a:tailEnd type="none" w="sm" len="sm"/>
          </a:ln>
        </p:spPr>
      </p:sp>
      <p:sp>
        <p:nvSpPr>
          <p:cNvPr id="182" name="Google Shape;182;p15"/>
          <p:cNvSpPr/>
          <p:nvPr/>
        </p:nvSpPr>
        <p:spPr>
          <a:xfrm rot="-8422137">
            <a:off x="4104017" y="3479580"/>
            <a:ext cx="936000" cy="341577"/>
          </a:xfrm>
          <a:custGeom>
            <a:avLst/>
            <a:gdLst/>
            <a:ahLst/>
            <a:cxnLst/>
            <a:rect l="l" t="t" r="r" b="b"/>
            <a:pathLst>
              <a:path w="120000" h="120000" extrusionOk="0">
                <a:moveTo>
                  <a:pt x="0" y="4122"/>
                </a:moveTo>
                <a:lnTo>
                  <a:pt x="316520" y="4122"/>
                </a:lnTo>
              </a:path>
            </a:pathLst>
          </a:custGeom>
          <a:noFill/>
          <a:ln w="25400" cap="flat" cmpd="sng">
            <a:solidFill>
              <a:srgbClr val="374E8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3" name="Google Shape;183;p15"/>
          <p:cNvSpPr/>
          <p:nvPr/>
        </p:nvSpPr>
        <p:spPr>
          <a:xfrm>
            <a:off x="3704185" y="3342152"/>
            <a:ext cx="2130558" cy="1676019"/>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Trebuchet MS"/>
                <a:ea typeface="Trebuchet MS"/>
                <a:cs typeface="Trebuchet MS"/>
                <a:sym typeface="Trebuchet MS"/>
              </a:rPr>
              <a:t>Stellschrauben für nachhaltige Online-Meetings</a:t>
            </a:r>
            <a:endParaRPr/>
          </a:p>
        </p:txBody>
      </p:sp>
      <p:sp>
        <p:nvSpPr>
          <p:cNvPr id="184" name="Google Shape;184;p15"/>
          <p:cNvSpPr/>
          <p:nvPr/>
        </p:nvSpPr>
        <p:spPr>
          <a:xfrm>
            <a:off x="2648262" y="2139761"/>
            <a:ext cx="1099632" cy="1073910"/>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Trebuchet MS"/>
                <a:ea typeface="Trebuchet MS"/>
                <a:cs typeface="Trebuchet MS"/>
                <a:sym typeface="Trebuchet MS"/>
              </a:rPr>
              <a:t>Was noch?</a:t>
            </a:r>
            <a:endParaRPr/>
          </a:p>
        </p:txBody>
      </p:sp>
      <p:sp>
        <p:nvSpPr>
          <p:cNvPr id="185" name="Google Shape;185;p15"/>
          <p:cNvSpPr/>
          <p:nvPr/>
        </p:nvSpPr>
        <p:spPr>
          <a:xfrm>
            <a:off x="4520692" y="1419250"/>
            <a:ext cx="1531792" cy="1288892"/>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Kommunikations-netze</a:t>
            </a:r>
            <a:endParaRPr/>
          </a:p>
        </p:txBody>
      </p:sp>
      <p:sp>
        <p:nvSpPr>
          <p:cNvPr id="186" name="Google Shape;186;p15"/>
          <p:cNvSpPr/>
          <p:nvPr/>
        </p:nvSpPr>
        <p:spPr>
          <a:xfrm>
            <a:off x="6236938" y="1729947"/>
            <a:ext cx="1639162" cy="946769"/>
          </a:xfrm>
          <a:custGeom>
            <a:avLst/>
            <a:gdLst/>
            <a:ahLst/>
            <a:cxnLst/>
            <a:rect l="l" t="t" r="r" b="b"/>
            <a:pathLst>
              <a:path w="1536714" h="946769" extrusionOk="0">
                <a:moveTo>
                  <a:pt x="0" y="0"/>
                </a:moveTo>
                <a:lnTo>
                  <a:pt x="1536714" y="0"/>
                </a:lnTo>
                <a:lnTo>
                  <a:pt x="1536714" y="946769"/>
                </a:lnTo>
                <a:lnTo>
                  <a:pt x="0" y="946769"/>
                </a:lnTo>
                <a:lnTo>
                  <a:pt x="0" y="0"/>
                </a:lnTo>
                <a:close/>
              </a:path>
            </a:pathLst>
          </a:custGeom>
          <a:noFill/>
          <a:ln>
            <a:noFill/>
          </a:ln>
        </p:spPr>
        <p:txBody>
          <a:bodyPr spcFirstLastPara="1" wrap="square" lIns="0" tIns="0" rIns="0" bIns="0" anchor="ctr" anchorCtr="0">
            <a:noAutofit/>
          </a:bodyPr>
          <a:lstStyle/>
          <a:p>
            <a:pPr marL="57150" marR="0" lvl="1" indent="-6350" algn="l" rtl="0">
              <a:lnSpc>
                <a:spcPct val="9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187" name="Google Shape;187;p15"/>
          <p:cNvSpPr/>
          <p:nvPr/>
        </p:nvSpPr>
        <p:spPr>
          <a:xfrm>
            <a:off x="7863763" y="2670224"/>
            <a:ext cx="1117996" cy="946769"/>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Trebuchet MS"/>
                <a:ea typeface="Trebuchet MS"/>
                <a:cs typeface="Trebuchet MS"/>
                <a:sym typeface="Trebuchet MS"/>
              </a:rPr>
              <a:t>Wer nimmt teil</a:t>
            </a:r>
            <a:endParaRPr/>
          </a:p>
        </p:txBody>
      </p:sp>
      <p:sp>
        <p:nvSpPr>
          <p:cNvPr id="188" name="Google Shape;188;p15"/>
          <p:cNvSpPr/>
          <p:nvPr/>
        </p:nvSpPr>
        <p:spPr>
          <a:xfrm>
            <a:off x="8925268" y="1662887"/>
            <a:ext cx="1285532" cy="1501520"/>
          </a:xfrm>
          <a:custGeom>
            <a:avLst/>
            <a:gdLst/>
            <a:ahLst/>
            <a:cxnLst/>
            <a:rect l="l" t="t" r="r" b="b"/>
            <a:pathLst>
              <a:path w="1536714" h="946769" extrusionOk="0">
                <a:moveTo>
                  <a:pt x="0" y="0"/>
                </a:moveTo>
                <a:lnTo>
                  <a:pt x="1536714" y="0"/>
                </a:lnTo>
                <a:lnTo>
                  <a:pt x="1536714" y="946769"/>
                </a:lnTo>
                <a:lnTo>
                  <a:pt x="0" y="946769"/>
                </a:lnTo>
                <a:lnTo>
                  <a:pt x="0" y="0"/>
                </a:lnTo>
                <a:close/>
              </a:path>
            </a:pathLst>
          </a:cu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Welche Personen sind wirklich wichtig für das Meeting, wer sollte anwesend sein?</a:t>
            </a:r>
            <a:endParaRPr/>
          </a:p>
        </p:txBody>
      </p:sp>
      <p:sp>
        <p:nvSpPr>
          <p:cNvPr id="189" name="Google Shape;189;p15"/>
          <p:cNvSpPr/>
          <p:nvPr/>
        </p:nvSpPr>
        <p:spPr>
          <a:xfrm>
            <a:off x="7377467" y="3881589"/>
            <a:ext cx="1165317" cy="946769"/>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Endgeräte</a:t>
            </a:r>
            <a:endParaRPr/>
          </a:p>
        </p:txBody>
      </p:sp>
      <p:sp>
        <p:nvSpPr>
          <p:cNvPr id="190" name="Google Shape;190;p15"/>
          <p:cNvSpPr/>
          <p:nvPr/>
        </p:nvSpPr>
        <p:spPr>
          <a:xfrm>
            <a:off x="8681380" y="3860074"/>
            <a:ext cx="1536714" cy="946769"/>
          </a:xfrm>
          <a:custGeom>
            <a:avLst/>
            <a:gdLst/>
            <a:ahLst/>
            <a:cxnLst/>
            <a:rect l="l" t="t" r="r" b="b"/>
            <a:pathLst>
              <a:path w="1536714" h="946769" extrusionOk="0">
                <a:moveTo>
                  <a:pt x="0" y="0"/>
                </a:moveTo>
                <a:lnTo>
                  <a:pt x="1536714" y="0"/>
                </a:lnTo>
                <a:lnTo>
                  <a:pt x="1536714" y="946769"/>
                </a:lnTo>
                <a:lnTo>
                  <a:pt x="0" y="946769"/>
                </a:lnTo>
                <a:lnTo>
                  <a:pt x="0" y="0"/>
                </a:lnTo>
                <a:close/>
              </a:path>
            </a:pathLst>
          </a:cu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PC</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Thin Client</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Laptop</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Mobiltelefon</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etc.</a:t>
            </a:r>
            <a:endParaRPr/>
          </a:p>
        </p:txBody>
      </p:sp>
      <p:sp>
        <p:nvSpPr>
          <p:cNvPr id="191" name="Google Shape;191;p15"/>
          <p:cNvSpPr/>
          <p:nvPr/>
        </p:nvSpPr>
        <p:spPr>
          <a:xfrm>
            <a:off x="5445760" y="5213430"/>
            <a:ext cx="1243075" cy="946769"/>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90000"/>
              </a:lnSpc>
              <a:spcBef>
                <a:spcPts val="0"/>
              </a:spcBef>
              <a:spcAft>
                <a:spcPts val="0"/>
              </a:spcAft>
              <a:buNone/>
            </a:pPr>
            <a:r>
              <a:rPr lang="de-DE" sz="1400" b="0" i="0" u="none" strike="noStrike" cap="none">
                <a:solidFill>
                  <a:schemeClr val="lt1"/>
                </a:solidFill>
                <a:latin typeface="Trebuchet MS"/>
                <a:ea typeface="Trebuchet MS"/>
                <a:cs typeface="Trebuchet MS"/>
                <a:sym typeface="Trebuchet MS"/>
              </a:rPr>
              <a:t>Meeting-Software</a:t>
            </a:r>
            <a:endParaRPr/>
          </a:p>
        </p:txBody>
      </p:sp>
      <p:sp>
        <p:nvSpPr>
          <p:cNvPr id="192" name="Google Shape;192;p15"/>
          <p:cNvSpPr/>
          <p:nvPr/>
        </p:nvSpPr>
        <p:spPr>
          <a:xfrm>
            <a:off x="1983095" y="3673821"/>
            <a:ext cx="1073848" cy="946769"/>
          </a:xfrm>
          <a:custGeom>
            <a:avLst/>
            <a:gdLst/>
            <a:ahLst/>
            <a:cxnLst/>
            <a:rect l="l" t="t" r="r" b="b"/>
            <a:pathLst>
              <a:path w="1024476" h="946769" extrusionOk="0">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w="25400" cap="flat" cmpd="sng">
            <a:solidFill>
              <a:schemeClr val="lt1"/>
            </a:solidFill>
            <a:prstDash val="solid"/>
            <a:round/>
            <a:headEnd type="none" w="sm" len="sm"/>
            <a:tailEnd type="none" w="sm" len="sm"/>
          </a:ln>
        </p:spPr>
        <p:txBody>
          <a:bodyPr spcFirstLastPara="1" wrap="square" lIns="153825" tIns="142450" rIns="153825" bIns="1424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Trebuchet MS"/>
                <a:ea typeface="Trebuchet MS"/>
                <a:cs typeface="Trebuchet MS"/>
                <a:sym typeface="Trebuchet MS"/>
              </a:rPr>
              <a:t>Rechenzentrum</a:t>
            </a:r>
            <a:endParaRPr/>
          </a:p>
        </p:txBody>
      </p:sp>
      <p:sp>
        <p:nvSpPr>
          <p:cNvPr id="193" name="Google Shape;193;p15"/>
          <p:cNvSpPr/>
          <p:nvPr/>
        </p:nvSpPr>
        <p:spPr>
          <a:xfrm>
            <a:off x="494906" y="3289239"/>
            <a:ext cx="1466418" cy="946769"/>
          </a:xfrm>
          <a:custGeom>
            <a:avLst/>
            <a:gdLst/>
            <a:ahLst/>
            <a:cxnLst/>
            <a:rect l="l" t="t" r="r" b="b"/>
            <a:pathLst>
              <a:path w="1536714" h="946769" extrusionOk="0">
                <a:moveTo>
                  <a:pt x="0" y="0"/>
                </a:moveTo>
                <a:lnTo>
                  <a:pt x="1536714" y="0"/>
                </a:lnTo>
                <a:lnTo>
                  <a:pt x="1536714" y="946769"/>
                </a:lnTo>
                <a:lnTo>
                  <a:pt x="0" y="946769"/>
                </a:lnTo>
                <a:lnTo>
                  <a:pt x="0" y="0"/>
                </a:lnTo>
                <a:close/>
              </a:path>
            </a:pathLst>
          </a:custGeom>
          <a:noFill/>
          <a:ln>
            <a:noFill/>
          </a:ln>
        </p:spPr>
        <p:txBody>
          <a:bodyPr spcFirstLastPara="1" wrap="square" lIns="0" tIns="0" rIns="0" bIns="0" anchor="ctr" anchorCtr="0">
            <a:noAutofit/>
          </a:bodyPr>
          <a:lstStyle/>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Speicherung, Vorverarbeitung und Bereitstellung der Videodaten </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Zertifizierung?</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Grünes Rechenzentrum?</a:t>
            </a:r>
            <a:endParaRPr/>
          </a:p>
        </p:txBody>
      </p:sp>
      <p:sp>
        <p:nvSpPr>
          <p:cNvPr id="194" name="Google Shape;194;p15"/>
          <p:cNvSpPr txBox="1"/>
          <p:nvPr/>
        </p:nvSpPr>
        <p:spPr>
          <a:xfrm>
            <a:off x="3324188" y="-847501"/>
            <a:ext cx="60998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4A86E8"/>
                </a:solidFill>
                <a:latin typeface="Merriweather"/>
                <a:ea typeface="Merriweather"/>
                <a:cs typeface="Merriweather"/>
                <a:sym typeface="Merriweather"/>
              </a:rPr>
              <a:t>das Treffen überhaupt in Präsenz durchgeführt werden </a:t>
            </a:r>
            <a:endParaRPr sz="1400" b="0" i="0" u="none" strike="noStrike" cap="none">
              <a:solidFill>
                <a:srgbClr val="000000"/>
              </a:solidFill>
              <a:latin typeface="Arial"/>
              <a:ea typeface="Arial"/>
              <a:cs typeface="Arial"/>
              <a:sym typeface="Arial"/>
            </a:endParaRPr>
          </a:p>
        </p:txBody>
      </p:sp>
      <p:sp>
        <p:nvSpPr>
          <p:cNvPr id="195" name="Google Shape;195;p15"/>
          <p:cNvSpPr/>
          <p:nvPr/>
        </p:nvSpPr>
        <p:spPr>
          <a:xfrm>
            <a:off x="9753622" y="2727090"/>
            <a:ext cx="2253343" cy="3317629"/>
          </a:xfrm>
          <a:prstGeom prst="roundRect">
            <a:avLst>
              <a:gd name="adj" fmla="val 16667"/>
            </a:avLst>
          </a:prstGeom>
          <a:solidFill>
            <a:srgbClr val="FFDB69"/>
          </a:solidFill>
          <a:ln w="57150" cap="flat" cmpd="sng">
            <a:solidFill>
              <a:srgbClr val="FFC000"/>
            </a:solidFill>
            <a:prstDash val="solid"/>
            <a:round/>
            <a:headEnd type="none" w="sm" len="sm"/>
            <a:tailEnd type="none" w="sm" len="sm"/>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de-DE" sz="1800" b="0" i="0" u="none" strike="noStrike" cap="none">
                <a:solidFill>
                  <a:srgbClr val="4F4651"/>
                </a:solidFill>
                <a:latin typeface="Trebuchet MS"/>
                <a:ea typeface="Trebuchet MS"/>
                <a:cs typeface="Trebuchet MS"/>
                <a:sym typeface="Trebuchet MS"/>
              </a:rPr>
              <a:t>Skizzieren Sie Ansätze für nachhaltigere Online-Meetings</a:t>
            </a:r>
            <a:endParaRPr/>
          </a:p>
          <a:p>
            <a:pPr marL="0" marR="0" lvl="0" indent="0" algn="l" rtl="0">
              <a:lnSpc>
                <a:spcPct val="100000"/>
              </a:lnSpc>
              <a:spcBef>
                <a:spcPts val="600"/>
              </a:spcBef>
              <a:spcAft>
                <a:spcPts val="600"/>
              </a:spcAft>
              <a:buNone/>
            </a:pPr>
            <a:r>
              <a:rPr lang="de-DE" sz="1800" b="0" i="0" u="none" strike="noStrike" cap="none">
                <a:solidFill>
                  <a:srgbClr val="4F4651"/>
                </a:solidFill>
                <a:latin typeface="Trebuchet MS"/>
                <a:ea typeface="Trebuchet MS"/>
                <a:cs typeface="Trebuchet MS"/>
                <a:sym typeface="Trebuchet MS"/>
              </a:rPr>
              <a:t>Diskutieren Sie Vor- und Nachteile der genannten Komponenten und Aspekte auf der Grafik</a:t>
            </a:r>
            <a:endParaRPr sz="1800" b="0" i="0" u="none" strike="noStrike" cap="none">
              <a:solidFill>
                <a:srgbClr val="4F4651"/>
              </a:solidFill>
              <a:latin typeface="Trebuchet MS"/>
              <a:ea typeface="Trebuchet MS"/>
              <a:cs typeface="Trebuchet MS"/>
              <a:sym typeface="Trebuchet MS"/>
            </a:endParaRPr>
          </a:p>
        </p:txBody>
      </p:sp>
      <p:sp>
        <p:nvSpPr>
          <p:cNvPr id="196" name="Google Shape;196;p15"/>
          <p:cNvSpPr/>
          <p:nvPr/>
        </p:nvSpPr>
        <p:spPr>
          <a:xfrm>
            <a:off x="6259285" y="1611862"/>
            <a:ext cx="1774372" cy="1615827"/>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WLAN </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Breitbandnetz </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Netzinfrastruktur (Glasfaser, kabelgebundene Breitbandnetze) Mobilfunknetze (5G)/(3G)</a:t>
            </a:r>
            <a:endParaRPr/>
          </a:p>
          <a:p>
            <a:pPr marL="0" marR="0" lvl="1"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Messengerdienste</a:t>
            </a:r>
            <a:endParaRPr sz="1100" b="0" i="0" u="none" strike="noStrike" cap="none">
              <a:solidFill>
                <a:srgbClr val="000000"/>
              </a:solidFill>
              <a:latin typeface="Trebuchet MS"/>
              <a:ea typeface="Trebuchet MS"/>
              <a:cs typeface="Trebuchet MS"/>
              <a:sym typeface="Trebuchet MS"/>
            </a:endParaRPr>
          </a:p>
        </p:txBody>
      </p:sp>
      <p:sp>
        <p:nvSpPr>
          <p:cNvPr id="197" name="Google Shape;197;p15"/>
          <p:cNvSpPr/>
          <p:nvPr/>
        </p:nvSpPr>
        <p:spPr>
          <a:xfrm>
            <a:off x="914400" y="1949319"/>
            <a:ext cx="190500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100" b="0" i="0" u="none" strike="noStrike" cap="none">
                <a:solidFill>
                  <a:srgbClr val="000000"/>
                </a:solidFill>
                <a:latin typeface="Trebuchet MS"/>
                <a:ea typeface="Trebuchet MS"/>
                <a:cs typeface="Trebuchet MS"/>
                <a:sym typeface="Trebuchet MS"/>
              </a:rPr>
              <a:t>Videoqualität, Bildschirmauflösung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Nachhaltige Wirtschaft – wo bleibt die Umwelt?</a:t>
            </a:r>
            <a:endParaRPr/>
          </a:p>
        </p:txBody>
      </p:sp>
      <p:sp>
        <p:nvSpPr>
          <p:cNvPr id="204" name="Google Shape;204;p1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205" name="Google Shape;205;p16"/>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fontScale="92500" lnSpcReduction="20000"/>
          </a:bodyPr>
          <a:lstStyle/>
          <a:p>
            <a:pPr marL="114300" lvl="0" indent="0" algn="l" rtl="0">
              <a:lnSpc>
                <a:spcPct val="110000"/>
              </a:lnSpc>
              <a:spcBef>
                <a:spcPts val="0"/>
              </a:spcBef>
              <a:spcAft>
                <a:spcPts val="0"/>
              </a:spcAft>
              <a:buSzPct val="97297"/>
              <a:buNone/>
            </a:pPr>
            <a:r>
              <a:rPr lang="de-DE"/>
              <a:t>Der US-Mikrochiphersteller „Intel“ plant 2023 zwei Halbleiterfabriken in Magdeburg </a:t>
            </a:r>
            <a:endParaRPr/>
          </a:p>
          <a:p>
            <a:pPr marL="114300" lvl="0" indent="0" algn="l" rtl="0">
              <a:lnSpc>
                <a:spcPct val="110000"/>
              </a:lnSpc>
              <a:spcBef>
                <a:spcPts val="0"/>
              </a:spcBef>
              <a:spcAft>
                <a:spcPts val="0"/>
              </a:spcAft>
              <a:buSzPct val="97297"/>
              <a:buNone/>
            </a:pPr>
            <a:endParaRPr/>
          </a:p>
          <a:p>
            <a:pPr marL="114300" lvl="0" indent="0" algn="l" rtl="0">
              <a:lnSpc>
                <a:spcPct val="110000"/>
              </a:lnSpc>
              <a:spcBef>
                <a:spcPts val="0"/>
              </a:spcBef>
              <a:spcAft>
                <a:spcPts val="0"/>
              </a:spcAft>
              <a:buSzPct val="97297"/>
              <a:buNone/>
            </a:pPr>
            <a:r>
              <a:rPr lang="de-DE"/>
              <a:t>Wichtige Fakten und Konsequenzen:</a:t>
            </a:r>
            <a:endParaRPr/>
          </a:p>
          <a:p>
            <a:pPr marL="114300" lvl="0" indent="0" algn="l" rtl="0">
              <a:lnSpc>
                <a:spcPct val="110000"/>
              </a:lnSpc>
              <a:spcBef>
                <a:spcPts val="0"/>
              </a:spcBef>
              <a:spcAft>
                <a:spcPts val="0"/>
              </a:spcAft>
              <a:buSzPct val="97297"/>
              <a:buNone/>
            </a:pPr>
            <a:endParaRPr/>
          </a:p>
          <a:p>
            <a:pPr marL="457200" lvl="0" indent="-342900" algn="l" rtl="0">
              <a:lnSpc>
                <a:spcPct val="110000"/>
              </a:lnSpc>
              <a:spcBef>
                <a:spcPts val="0"/>
              </a:spcBef>
              <a:spcAft>
                <a:spcPts val="0"/>
              </a:spcAft>
              <a:buClr>
                <a:schemeClr val="dk1"/>
              </a:buClr>
              <a:buSzPct val="92664"/>
              <a:buChar char="•"/>
            </a:pPr>
            <a:r>
              <a:rPr lang="de-DE" sz="2100"/>
              <a:t>tausende Arbeitsplätze werden geschaffen</a:t>
            </a:r>
            <a:endParaRPr/>
          </a:p>
          <a:p>
            <a:pPr marL="457200" lvl="0" indent="-342900" algn="l" rtl="0">
              <a:lnSpc>
                <a:spcPct val="110000"/>
              </a:lnSpc>
              <a:spcBef>
                <a:spcPts val="0"/>
              </a:spcBef>
              <a:spcAft>
                <a:spcPts val="0"/>
              </a:spcAft>
              <a:buClr>
                <a:schemeClr val="dk1"/>
              </a:buClr>
              <a:buSzPct val="92664"/>
              <a:buChar char="•"/>
            </a:pPr>
            <a:r>
              <a:rPr lang="de-DE" sz="2100"/>
              <a:t>Fachkräfte fehlen</a:t>
            </a:r>
            <a:endParaRPr/>
          </a:p>
          <a:p>
            <a:pPr marL="457200" lvl="0" indent="-342900" algn="l" rtl="0">
              <a:lnSpc>
                <a:spcPct val="110000"/>
              </a:lnSpc>
              <a:spcBef>
                <a:spcPts val="0"/>
              </a:spcBef>
              <a:spcAft>
                <a:spcPts val="0"/>
              </a:spcAft>
              <a:buClr>
                <a:schemeClr val="dk1"/>
              </a:buClr>
              <a:buSzPct val="92664"/>
              <a:buChar char="•"/>
            </a:pPr>
            <a:r>
              <a:rPr lang="de-DE" sz="2100"/>
              <a:t>weniger Abhängigkeit von internationalen Lieferketten, vermeiden von Lieferengpässen</a:t>
            </a:r>
            <a:endParaRPr/>
          </a:p>
          <a:p>
            <a:pPr marL="457200" lvl="0" indent="-342900" algn="l" rtl="0">
              <a:lnSpc>
                <a:spcPct val="110000"/>
              </a:lnSpc>
              <a:spcBef>
                <a:spcPts val="0"/>
              </a:spcBef>
              <a:spcAft>
                <a:spcPts val="0"/>
              </a:spcAft>
              <a:buClr>
                <a:schemeClr val="dk1"/>
              </a:buClr>
              <a:buSzPct val="92664"/>
              <a:buChar char="•"/>
            </a:pPr>
            <a:r>
              <a:rPr lang="de-DE" sz="2100"/>
              <a:t>Versiegelung des fruchtbaren Bördebodens</a:t>
            </a:r>
            <a:endParaRPr/>
          </a:p>
          <a:p>
            <a:pPr marL="457200" lvl="0" indent="-342900" algn="l" rtl="0">
              <a:lnSpc>
                <a:spcPct val="110000"/>
              </a:lnSpc>
              <a:spcBef>
                <a:spcPts val="0"/>
              </a:spcBef>
              <a:spcAft>
                <a:spcPts val="0"/>
              </a:spcAft>
              <a:buClr>
                <a:schemeClr val="dk1"/>
              </a:buClr>
              <a:buSzPct val="92664"/>
              <a:buChar char="•"/>
            </a:pPr>
            <a:r>
              <a:rPr lang="de-DE" sz="2100"/>
              <a:t>enormer Wasserverbrauch*</a:t>
            </a:r>
            <a:endParaRPr/>
          </a:p>
          <a:p>
            <a:pPr marL="457200" lvl="0" indent="-342900" algn="l" rtl="0">
              <a:lnSpc>
                <a:spcPct val="110000"/>
              </a:lnSpc>
              <a:spcBef>
                <a:spcPts val="0"/>
              </a:spcBef>
              <a:spcAft>
                <a:spcPts val="0"/>
              </a:spcAft>
              <a:buClr>
                <a:schemeClr val="dk1"/>
              </a:buClr>
              <a:buSzPct val="92664"/>
              <a:buChar char="•"/>
            </a:pPr>
            <a:r>
              <a:rPr lang="de-DE" sz="2100"/>
              <a:t>Verdrängungswettbewerb in der Magdeburger Börde, Landwirt*innen müssen Ackerböden verkaufen</a:t>
            </a:r>
            <a:endParaRPr/>
          </a:p>
          <a:p>
            <a:pPr marL="114300" lvl="0" indent="0" algn="l" rtl="0">
              <a:lnSpc>
                <a:spcPct val="110000"/>
              </a:lnSpc>
              <a:spcBef>
                <a:spcPts val="0"/>
              </a:spcBef>
              <a:spcAft>
                <a:spcPts val="0"/>
              </a:spcAft>
              <a:buSzPct val="97297"/>
              <a:buNone/>
            </a:pPr>
            <a:endParaRPr/>
          </a:p>
          <a:p>
            <a:pPr marL="114300" lvl="0" indent="0" algn="l" rtl="0">
              <a:lnSpc>
                <a:spcPct val="110000"/>
              </a:lnSpc>
              <a:spcBef>
                <a:spcPts val="0"/>
              </a:spcBef>
              <a:spcAft>
                <a:spcPts val="0"/>
              </a:spcAft>
              <a:buSzPct val="97297"/>
              <a:buNone/>
            </a:pPr>
            <a:endParaRPr/>
          </a:p>
        </p:txBody>
      </p:sp>
      <p:sp>
        <p:nvSpPr>
          <p:cNvPr id="206" name="Google Shape;206;p16"/>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Fachinformatiker/Fachinformatikerin</a:t>
            </a:r>
            <a:endParaRPr/>
          </a:p>
        </p:txBody>
      </p:sp>
      <p:sp>
        <p:nvSpPr>
          <p:cNvPr id="207" name="Google Shape;207;p16"/>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114300" lvl="0" indent="0" algn="l" rtl="0">
              <a:lnSpc>
                <a:spcPct val="110000"/>
              </a:lnSpc>
              <a:spcBef>
                <a:spcPts val="0"/>
              </a:spcBef>
              <a:spcAft>
                <a:spcPts val="0"/>
              </a:spcAft>
              <a:buSzPts val="1200"/>
              <a:buNone/>
            </a:pPr>
            <a:endParaRPr/>
          </a:p>
          <a:p>
            <a:pPr marL="114300" lvl="0" indent="0" algn="l" rtl="0">
              <a:lnSpc>
                <a:spcPct val="110000"/>
              </a:lnSpc>
              <a:spcBef>
                <a:spcPts val="0"/>
              </a:spcBef>
              <a:spcAft>
                <a:spcPts val="0"/>
              </a:spcAft>
              <a:buSzPts val="1200"/>
              <a:buNone/>
            </a:pPr>
            <a:r>
              <a:rPr lang="de-DE"/>
              <a:t>Quelle: Deutschlandfunk 29.11.2022</a:t>
            </a:r>
            <a:endParaRPr/>
          </a:p>
          <a:p>
            <a:pPr marL="457200" lvl="0" indent="-228600" algn="l" rtl="0">
              <a:lnSpc>
                <a:spcPct val="110000"/>
              </a:lnSpc>
              <a:spcBef>
                <a:spcPts val="0"/>
              </a:spcBef>
              <a:spcAft>
                <a:spcPts val="0"/>
              </a:spcAft>
              <a:buClr>
                <a:srgbClr val="888888"/>
              </a:buClr>
              <a:buSzPts val="1200"/>
              <a:buNone/>
            </a:pPr>
            <a:endParaRPr/>
          </a:p>
        </p:txBody>
      </p:sp>
      <p:sp>
        <p:nvSpPr>
          <p:cNvPr id="208" name="Google Shape;208;p16"/>
          <p:cNvSpPr/>
          <p:nvPr/>
        </p:nvSpPr>
        <p:spPr>
          <a:xfrm>
            <a:off x="6618981" y="1817649"/>
            <a:ext cx="4342667" cy="2196790"/>
          </a:xfrm>
          <a:prstGeom prst="wedgeRectCallout">
            <a:avLst>
              <a:gd name="adj1" fmla="val -32645"/>
              <a:gd name="adj2" fmla="val 81789"/>
            </a:avLst>
          </a:prstGeom>
          <a:solidFill>
            <a:schemeClr val="lt2"/>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rgbClr val="7030A0"/>
                </a:solidFill>
                <a:latin typeface="Trebuchet MS"/>
                <a:ea typeface="Trebuchet MS"/>
                <a:cs typeface="Trebuchet MS"/>
                <a:sym typeface="Trebuchet MS"/>
              </a:rPr>
              <a:t>diskutieren Sie die Vorteile und Nachteile dieser Fabrikansiedlung für die Region unter wirtschaftlichen, sozialen und ökologischen Gesichtspunkten</a:t>
            </a:r>
            <a:endParaRPr sz="2000" b="1" i="0" u="none" strike="noStrike" cap="none">
              <a:solidFill>
                <a:srgbClr val="FFCC00"/>
              </a:solidFill>
              <a:latin typeface="Trebuchet MS"/>
              <a:ea typeface="Trebuchet MS"/>
              <a:cs typeface="Trebuchet MS"/>
              <a:sym typeface="Trebuchet MS"/>
            </a:endParaRPr>
          </a:p>
        </p:txBody>
      </p:sp>
      <p:sp>
        <p:nvSpPr>
          <p:cNvPr id="209" name="Google Shape;209;p16"/>
          <p:cNvSpPr/>
          <p:nvPr/>
        </p:nvSpPr>
        <p:spPr>
          <a:xfrm>
            <a:off x="6096000" y="5309335"/>
            <a:ext cx="6096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Trebuchet MS"/>
                <a:ea typeface="Trebuchet MS"/>
                <a:cs typeface="Trebuchet MS"/>
                <a:sym typeface="Trebuchet MS"/>
              </a:rPr>
              <a:t>(* zum Vergleich: Die Mikrochipfabriken von Intel in Irland verbrauchen 600.000 Kubikmeter Wasser im Monat. Diese Menge entspricht knapp zwei Drittel des jährlichen Wasserverbrauchs der Stadt Magdeburg)</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4687</Words>
  <Application>Microsoft Macintosh PowerPoint</Application>
  <PresentationFormat>Breitbild</PresentationFormat>
  <Paragraphs>407</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Merriweather</vt:lpstr>
      <vt:lpstr>Trebuchet MS</vt:lpstr>
      <vt:lpstr>Arial</vt:lpstr>
      <vt:lpstr>Calibri</vt:lpstr>
      <vt:lpstr>Office</vt:lpstr>
      <vt:lpstr>Fachinformatikerin und Fachinformatiker</vt:lpstr>
      <vt:lpstr>17 Ziele nachhaltiger Entwicklung</vt:lpstr>
      <vt:lpstr>Nachhaltigkeit und Klimawandel: Woher kommen die Emissionen im Alltag?</vt:lpstr>
      <vt:lpstr>Internetsucht versus digitale Suffizienz</vt:lpstr>
      <vt:lpstr>Teilhabe von Frauen an der Digitalisierung</vt:lpstr>
      <vt:lpstr>Smart aber fair?</vt:lpstr>
      <vt:lpstr>Elektroschrott in Deutschland 2020</vt:lpstr>
      <vt:lpstr>Online-Meetings und Videokonferenzen</vt:lpstr>
      <vt:lpstr>Nachhaltige Wirtschaft – wo bleibt die Umwelt?</vt:lpstr>
      <vt:lpstr>Cloud Computing: neue Möglichkeiten und kritische Punkte</vt:lpstr>
      <vt:lpstr>Cloud Computing: Internet der Dinge</vt:lpstr>
      <vt:lpstr>KI und Medizin</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Fachinformatikerin und Fachinformatiker</dc:title>
  <dc:creator>Microsoft Office User</dc:creator>
  <cp:lastModifiedBy>Michael Scharp</cp:lastModifiedBy>
  <cp:revision>2</cp:revision>
  <cp:lastPrinted>2023-09-26T03:04:49Z</cp:lastPrinted>
  <dcterms:created xsi:type="dcterms:W3CDTF">2021-10-18T14:46:33Z</dcterms:created>
  <dcterms:modified xsi:type="dcterms:W3CDTF">2023-09-26T03:04:55Z</dcterms:modified>
</cp:coreProperties>
</file>