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HHPP1daK2M9Ld68OHLIykvzfc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F54EB8-A7A0-4868-997F-BC3288E99838}">
  <a:tblStyle styleId="{C3F54EB8-A7A0-4868-997F-BC3288E9983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b="off" i="off"/>
      <a:tcStyle>
        <a:tcBdr/>
        <a:fill>
          <a:solidFill>
            <a:srgbClr val="CED2E2"/>
          </a:solidFill>
        </a:fill>
      </a:tcStyle>
    </a:band1H>
    <a:band2H>
      <a:tcTxStyle b="off" i="off"/>
      <a:tcStyle>
        <a:tcBdr/>
      </a:tcStyle>
    </a:band2H>
    <a:band1V>
      <a:tcTxStyle b="off" i="off"/>
      <a:tcStyle>
        <a:tcBdr/>
        <a:fill>
          <a:solidFill>
            <a:srgbClr val="CED2E2"/>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41153" autoAdjust="0"/>
  </p:normalViewPr>
  <p:slideViewPr>
    <p:cSldViewPr snapToGrid="0">
      <p:cViewPr varScale="1">
        <p:scale>
          <a:sx n="84" d="100"/>
          <a:sy n="84" d="100"/>
        </p:scale>
        <p:origin x="2448" y="184"/>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4176" y="72"/>
      </p:cViewPr>
      <p:guideLst/>
    </p:cSldViewPr>
  </p:notesViewPr>
  <p:gridSpacing cx="72008" cy="72008"/>
</p:viewPr>
</file>

<file path=ppt/_rels/presentation.xml.rels><?xml version="1.0" encoding="UTF-8" standalone="yes"?>
<Relationships xmlns="http://schemas.openxmlformats.org/package/2006/relationships"><Relationship Id="rId34" Type="http://customschemas.google.com/relationships/presentationmetadata" Target="metadata"/><Relationship Id="rId35" Type="http://schemas.openxmlformats.org/officeDocument/2006/relationships/presProps" Target="presProps.xml"/><Relationship Id="rId36" Type="http://schemas.openxmlformats.org/officeDocument/2006/relationships/viewProps" Target="viewProps.xml"/><Relationship Id="rId37" Type="http://schemas.openxmlformats.org/officeDocument/2006/relationships/theme" Target="theme/theme1.xml"/><Relationship Id="rId3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ibb.de/dienst/publikationen/de/10167" TargetMode="External"/><Relationship Id="rId4" Type="http://schemas.openxmlformats.org/officeDocument/2006/relationships/hyperlink" Target="https://www.bmwk.de/Redaktion/DE/Downloads/E/entwicklung-des-ikt-bedingten-strombedarfs-in-deutschland-abschlussbericht.pdf?__blob=publicationFile&amp;v=3" TargetMode="External"/><Relationship Id="rId5" Type="http://schemas.openxmlformats.org/officeDocument/2006/relationships/hyperlink" Target="http://www.oeko.de/fileadmin/oekodoc/Digitaler-CO2-Fussabdruck.pdf"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pi.globalewaste.org/publications/file/279/Internet-Waste.pdf" TargetMode="External"/><Relationship Id="rId4" Type="http://schemas.openxmlformats.org/officeDocument/2006/relationships/hyperlink" Target="https://www.blauer-engel.de/de/produktwelt/ressourcen-und-energieeffiziente-softwareprodukte" TargetMode="External"/><Relationship Id="rId5" Type="http://schemas.openxmlformats.org/officeDocument/2006/relationships/hyperlink" Target="about:blank"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i.mind-verse.de/?p=bild" TargetMode="External"/><Relationship Id="rId4" Type="http://schemas.openxmlformats.org/officeDocument/2006/relationships/hyperlink" Target="https://www.spiegel.de/netzwelt/chatgpt-so-laesst-sich-kuenstliche-intelligenz-verantworten-gastbeitrag-a-d89746ff-a263-4a70-a6d2-7029bb45b7ac" TargetMode="External"/><Relationship Id="rId5" Type="http://schemas.openxmlformats.org/officeDocument/2006/relationships/hyperlink" Target="https://www.presserat.de/pressekodex.html?file=files/presserat/dokumente/pressekodex/Presse-kodex_Leitsaetze_RL12.1.pdf"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rother.de/verbrauchsmaterial/original-druckerpatronen-und-toner/nachhaltigkeit" TargetMode="External"/><Relationship Id="rId4" Type="http://schemas.openxmlformats.org/officeDocument/2006/relationships/hyperlink" Target="https://www.nabu.de/umwelt-und-ressourcen/ressourcenschonung/papier/30377.html"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www.bundesregierung.de/breg-de/themen/nachhaltigkeitspolitik/nachhaltigkeitsziele-erklaert-232174"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www.unep.org/resources/emissions-gap-report-2022"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ootprintcalculator.org/home/en" TargetMode="External"/><Relationship Id="rId4" Type="http://schemas.openxmlformats.org/officeDocument/2006/relationships/hyperlink" Target="https://www.overshootday.org/" TargetMode="External"/><Relationship Id="rId5" Type="http://schemas.openxmlformats.org/officeDocument/2006/relationships/hyperlink" Target="https://www.bmuv.de/themen/nachhaltigkeit-digitalisierung/nachhaltigkeit/integriertes-umweltprogramm-2030/planetare-belastbarkeitsgrenzen" TargetMode="External"/><Relationship Id="rId6" Type="http://schemas.openxmlformats.org/officeDocument/2006/relationships/hyperlink" Target="https://www.overshootday.org/newsroom/country-overshoot-days/" TargetMode="External"/><Relationship Id="rId7" Type="http://schemas.openxmlformats.org/officeDocument/2006/relationships/hyperlink" Target="https://www.footprintnetwork.org/licenses/" TargetMode="External"/><Relationship Id="rId8" Type="http://schemas.openxmlformats.org/officeDocument/2006/relationships/hyperlink" Target="https://www.umweltbundesamt.de/sites/default/files/medien/5750/publikationen/2021-04-12_texte_51-2021_vorstudie_abiotische_rohstoffe_materialien_0.pdf"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brandeins.de/magazine/brand-eins-thema/unternehmensberater-2023/jester-nur-noch-kurz-die-welt-retten?utm_source=pocket-newtab-global-de-D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mweltbundesamt.de/publikationen/aktualisierte-oekobilanz-von-grafik-hygienepapier" TargetMode="External"/><Relationship Id="rId4" Type="http://schemas.openxmlformats.org/officeDocument/2006/relationships/hyperlink" Target="about:blank" TargetMode="External"/><Relationship Id="rId5" Type="http://schemas.openxmlformats.org/officeDocument/2006/relationships/hyperlink" Target="https://www.destatis.de/DE/Themen/Gesellschaft-Umwelt/Bevoelkerung/Haushalte-Familien/Tabellen/1-2-privathaushalte-bundeslaender.html"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mweltbundesamt.de/dokument/berechnungswerkzeug-fuer-lebenszykluskosten" TargetMode="External"/><Relationship Id="rId4" Type="http://schemas.openxmlformats.org/officeDocument/2006/relationships/hyperlink" Target="https://www.oeko.de/fileadmin/oekodoc/Digitaler-CO2-Fussabdruck.pdf" TargetMode="External"/><Relationship Id="rId5" Type="http://schemas.openxmlformats.org/officeDocument/2006/relationships/hyperlink" Target="https://produktinfo.blauer-engel.de/uploads/attachment/de/Tipps-f%C3%BCr-die-Antragstellung_zu_DE-UZ_195-Druckerzeugnisse.pdf"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orbes.com/sites/augustinefou/2020/11/20/the-funny-math-that-underpins-programmatic-digital-advertising/?sh=4fccfa374fd7" TargetMode="External"/><Relationship Id="rId4" Type="http://schemas.openxmlformats.org/officeDocument/2006/relationships/hyperlink" Target="https://www.duh.de/projekte/schluss-mit-ungewolltem-werbemuell/" TargetMode="External"/><Relationship Id="rId5" Type="http://schemas.openxmlformats.org/officeDocument/2006/relationships/hyperlink" Target="https://www.forum-csr.net/News/16708/Klimawandel-und-Werbeausgaben---wie-Marketing-unserem-Planeten-einheizt.html" TargetMode="External"/><Relationship Id="rId6" Type="http://schemas.openxmlformats.org/officeDocument/2006/relationships/hyperlink" Target="https://www.wiwo.de/unternehmen/it/werbesprech-vielen-ist-nicht-klar-dass-werbung-ein-hauptverursacher-fuer-co2-emissionen-ist/29005202.html" TargetMode="External"/><Relationship Id="rId7" Type="http://schemas.openxmlformats.org/officeDocument/2006/relationships/hyperlink" Target="https://venturebeat.com/data-infrastructure/a-new-metric-in-ad-tech-carbon-emissions/"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a:spLocks noGrp="1" noRot="1" noChangeAspect="1"/>
          </p:cNvSpPr>
          <p:nvPr>
            <p:ph type="sldImg" idx="2"/>
          </p:nvPr>
        </p:nvSpPr>
        <p:spPr>
          <a:xfrm>
            <a:off x="479425" y="7016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2:notes"/>
          <p:cNvSpPr txBox="1">
            <a:spLocks noGrp="1"/>
          </p:cNvSpPr>
          <p:nvPr>
            <p:ph type="body" idx="1"/>
          </p:nvPr>
        </p:nvSpPr>
        <p:spPr>
          <a:xfrm>
            <a:off x="479424" y="4284000"/>
            <a:ext cx="6143625" cy="5988126"/>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050" b="0" i="0" u="none" strike="noStrike" cap="none" dirty="0">
                <a:solidFill>
                  <a:schemeClr val="dk1"/>
                </a:solidFill>
                <a:latin typeface="Calibri"/>
                <a:ea typeface="Calibri"/>
                <a:cs typeface="Calibri"/>
                <a:sym typeface="Calibri"/>
              </a:rPr>
              <a:t>Ziel des Projektes ist die Gründung einer </a:t>
            </a:r>
            <a:r>
              <a:rPr lang="de-DE" sz="105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050" b="0" i="0" u="none" strike="noStrike" cap="none" dirty="0">
                <a:solidFill>
                  <a:schemeClr val="dk1"/>
                </a:solidFill>
                <a:latin typeface="Calibri"/>
                <a:ea typeface="Calibri"/>
                <a:cs typeface="Calibri"/>
                <a:sym typeface="Calibri"/>
              </a:rPr>
              <a:t>Für eine Vielzahl von Ausbildungsberufen erstellt Projektagentur Begleitmaterialien zur </a:t>
            </a:r>
            <a:r>
              <a:rPr lang="de-DE" sz="1050" b="0" i="1" u="none" strike="noStrike" cap="none" dirty="0">
                <a:solidFill>
                  <a:schemeClr val="dk1"/>
                </a:solidFill>
                <a:latin typeface="Calibri"/>
                <a:ea typeface="Calibri"/>
                <a:cs typeface="Calibri"/>
                <a:sym typeface="Calibri"/>
              </a:rPr>
              <a:t>Beruflichen Bildung für Nachhaltige Entwicklung </a:t>
            </a:r>
            <a:r>
              <a:rPr lang="de-DE" sz="105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050" dirty="0"/>
          </a:p>
          <a:p>
            <a:pPr marL="171450" lvl="0" indent="-171450" algn="l" rtl="0">
              <a:lnSpc>
                <a:spcPct val="100000"/>
              </a:lnSpc>
              <a:spcBef>
                <a:spcPts val="600"/>
              </a:spcBef>
              <a:spcAft>
                <a:spcPts val="0"/>
              </a:spcAft>
              <a:buSzPts val="1400"/>
              <a:buFont typeface="Arial"/>
              <a:buChar char="•"/>
            </a:pPr>
            <a:r>
              <a:rPr lang="de-DE" sz="105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a:t>
            </a:r>
            <a:r>
              <a:rPr lang="de-DE" sz="1050" b="0" i="0" u="none" strike="noStrike" cap="none" dirty="0" err="1">
                <a:solidFill>
                  <a:schemeClr val="dk1"/>
                </a:solidFill>
                <a:latin typeface="Calibri"/>
                <a:ea typeface="Calibri"/>
                <a:cs typeface="Calibri"/>
                <a:sym typeface="Calibri"/>
              </a:rPr>
              <a:t>Pädagog</a:t>
            </a:r>
            <a:r>
              <a:rPr lang="de-DE" sz="1050" b="0" i="0" u="none" strike="noStrike" cap="none" dirty="0">
                <a:solidFill>
                  <a:schemeClr val="dk1"/>
                </a:solidFill>
                <a:latin typeface="Calibri"/>
                <a:ea typeface="Calibri"/>
                <a:cs typeface="Calibri"/>
                <a:sym typeface="Calibri"/>
              </a:rPr>
              <a:t>*innen sowie Institutionen der beruflichen Bildung. </a:t>
            </a:r>
            <a:endParaRPr sz="1050" dirty="0"/>
          </a:p>
          <a:p>
            <a:pPr marL="171450" lvl="0" indent="-171450" algn="l" rtl="0">
              <a:lnSpc>
                <a:spcPct val="100000"/>
              </a:lnSpc>
              <a:spcBef>
                <a:spcPts val="600"/>
              </a:spcBef>
              <a:spcAft>
                <a:spcPts val="0"/>
              </a:spcAft>
              <a:buSzPts val="1400"/>
              <a:buFont typeface="Arial"/>
              <a:buChar char="•"/>
            </a:pPr>
            <a:r>
              <a:rPr lang="de-DE" sz="105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a:t>
            </a:r>
            <a:r>
              <a:rPr lang="de-DE" sz="1050" b="0" i="0" u="none" strike="noStrike" cap="none" dirty="0" err="1">
                <a:solidFill>
                  <a:schemeClr val="dk1"/>
                </a:solidFill>
                <a:latin typeface="Calibri"/>
                <a:ea typeface="Calibri"/>
                <a:cs typeface="Calibri"/>
                <a:sym typeface="Calibri"/>
              </a:rPr>
              <a:t>Sustainable</a:t>
            </a:r>
            <a:r>
              <a:rPr lang="de-DE" sz="1050" b="0" i="0" u="none" strike="noStrike" cap="none" dirty="0">
                <a:solidFill>
                  <a:schemeClr val="dk1"/>
                </a:solidFill>
                <a:latin typeface="Calibri"/>
                <a:ea typeface="Calibri"/>
                <a:cs typeface="Calibri"/>
                <a:sym typeface="Calibri"/>
              </a:rPr>
              <a:t> Development Goals, Ziele für die nachhaltige Entwicklung) gegeben und so die Bildung gemäß SDG 4 “Hochwertige Bildung” unterstützt. </a:t>
            </a:r>
            <a:endParaRPr sz="1050" dirty="0"/>
          </a:p>
          <a:p>
            <a:pPr marL="171450" lvl="0" indent="-171450" algn="l" rtl="0">
              <a:lnSpc>
                <a:spcPct val="100000"/>
              </a:lnSpc>
              <a:spcBef>
                <a:spcPts val="600"/>
              </a:spcBef>
              <a:spcAft>
                <a:spcPts val="0"/>
              </a:spcAft>
              <a:buSzPts val="1400"/>
              <a:buFont typeface="Arial"/>
              <a:buChar char="•"/>
            </a:pPr>
            <a:r>
              <a:rPr lang="de-DE" sz="105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050" b="0" i="0" u="none" strike="noStrike" cap="none" dirty="0" err="1">
                <a:solidFill>
                  <a:schemeClr val="dk1"/>
                </a:solidFill>
                <a:latin typeface="Calibri"/>
                <a:ea typeface="Calibri"/>
                <a:cs typeface="Calibri"/>
                <a:sym typeface="Calibri"/>
              </a:rPr>
              <a:t>für</a:t>
            </a:r>
            <a:r>
              <a:rPr lang="de-DE" sz="1050" b="0" i="0" u="none" strike="noStrike" cap="none" dirty="0">
                <a:solidFill>
                  <a:schemeClr val="dk1"/>
                </a:solidFill>
                <a:latin typeface="Calibri"/>
                <a:ea typeface="Calibri"/>
                <a:cs typeface="Calibri"/>
                <a:sym typeface="Calibri"/>
              </a:rPr>
              <a:t> die berufsprofilgebenden Fertigkeiten, Kenntnisse und Fähigkeiten bedeutet. Im Kern sollen deshalb folgende drei Materialien je Berufsbild entwickelt werden: </a:t>
            </a:r>
            <a:endParaRPr sz="1050" dirty="0"/>
          </a:p>
          <a:p>
            <a:pPr marL="628650" lvl="1" indent="-171450" algn="l" rtl="0">
              <a:lnSpc>
                <a:spcPct val="100000"/>
              </a:lnSpc>
              <a:spcBef>
                <a:spcPts val="600"/>
              </a:spcBef>
              <a:spcAft>
                <a:spcPts val="0"/>
              </a:spcAft>
              <a:buSzPts val="1400"/>
              <a:buFont typeface="Arial"/>
              <a:buChar char="•"/>
            </a:pPr>
            <a:r>
              <a:rPr lang="de-DE" sz="1050" b="0" i="0" u="none" strike="noStrike" cap="none" dirty="0">
                <a:solidFill>
                  <a:schemeClr val="dk1"/>
                </a:solidFill>
                <a:latin typeface="Calibri"/>
                <a:ea typeface="Calibri"/>
                <a:cs typeface="Calibri"/>
                <a:sym typeface="Calibri"/>
              </a:rPr>
              <a:t>die tabellarische didaktische Einordnung (Didaktisches Impulspapier, IP), </a:t>
            </a:r>
            <a:endParaRPr sz="1050" dirty="0"/>
          </a:p>
          <a:p>
            <a:pPr marL="628650" lvl="1" indent="-171450" algn="l" rtl="0">
              <a:lnSpc>
                <a:spcPct val="100000"/>
              </a:lnSpc>
              <a:spcBef>
                <a:spcPts val="0"/>
              </a:spcBef>
              <a:spcAft>
                <a:spcPts val="0"/>
              </a:spcAft>
              <a:buSzPts val="1400"/>
              <a:buFont typeface="Arial"/>
              <a:buChar char="•"/>
            </a:pPr>
            <a:r>
              <a:rPr lang="de-DE" sz="105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050" dirty="0"/>
          </a:p>
          <a:p>
            <a:pPr marL="628650" lvl="1" indent="-171450" algn="l" rtl="0">
              <a:lnSpc>
                <a:spcPct val="100000"/>
              </a:lnSpc>
              <a:spcBef>
                <a:spcPts val="0"/>
              </a:spcBef>
              <a:spcAft>
                <a:spcPts val="0"/>
              </a:spcAft>
              <a:buSzPts val="1400"/>
              <a:buFont typeface="Arial"/>
              <a:buChar char="•"/>
            </a:pPr>
            <a:r>
              <a:rPr lang="de-DE" sz="1050" b="0" i="0" u="none" strike="noStrike" cap="none" dirty="0">
                <a:solidFill>
                  <a:schemeClr val="dk1"/>
                </a:solidFill>
                <a:latin typeface="Calibri"/>
                <a:ea typeface="Calibri"/>
                <a:cs typeface="Calibri"/>
                <a:sym typeface="Calibri"/>
              </a:rPr>
              <a:t>Ein Handout (FS) z. B. mit der Darstellung von Zielkonflikten oder weiteren Aufgabenstellungen. </a:t>
            </a:r>
            <a:endParaRPr sz="1050" dirty="0"/>
          </a:p>
          <a:p>
            <a:pPr marL="171450" lvl="0" indent="-171450" algn="l" rtl="0">
              <a:lnSpc>
                <a:spcPct val="100000"/>
              </a:lnSpc>
              <a:spcBef>
                <a:spcPts val="600"/>
              </a:spcBef>
              <a:spcAft>
                <a:spcPts val="0"/>
              </a:spcAft>
              <a:buSzPts val="1400"/>
              <a:buFont typeface="Arial"/>
              <a:buChar char="•"/>
            </a:pPr>
            <a:r>
              <a:rPr lang="de-DE" sz="105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a:t>
            </a:r>
            <a:r>
              <a:rPr lang="de-DE" sz="1050" b="0" i="0" u="none" strike="noStrike" cap="none" dirty="0" err="1">
                <a:solidFill>
                  <a:schemeClr val="dk1"/>
                </a:solidFill>
                <a:latin typeface="Calibri"/>
                <a:ea typeface="Calibri"/>
                <a:cs typeface="Calibri"/>
                <a:sym typeface="Calibri"/>
              </a:rPr>
              <a:t>Ressources</a:t>
            </a:r>
            <a:r>
              <a:rPr lang="de-DE" sz="1050" b="0" i="0" u="none" strike="noStrike" cap="none" dirty="0">
                <a:solidFill>
                  <a:schemeClr val="dk1"/>
                </a:solidFill>
                <a:latin typeface="Calibri"/>
                <a:ea typeface="Calibri"/>
                <a:cs typeface="Calibri"/>
                <a:sym typeface="Calibri"/>
              </a:rPr>
              <a:t> (OER-Materialien) im PDF-Format und als </a:t>
            </a:r>
            <a:r>
              <a:rPr lang="de-DE" sz="1050" b="0" i="0" u="none" strike="noStrike" cap="none" dirty="0" err="1">
                <a:solidFill>
                  <a:schemeClr val="dk1"/>
                </a:solidFill>
                <a:latin typeface="Calibri"/>
                <a:ea typeface="Calibri"/>
                <a:cs typeface="Calibri"/>
                <a:sym typeface="Calibri"/>
              </a:rPr>
              <a:t>Oce</a:t>
            </a:r>
            <a:r>
              <a:rPr lang="de-DE" sz="1050" b="0" i="0" u="none" strike="noStrike" cap="none" dirty="0">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sz="1050" dirty="0"/>
          </a:p>
          <a:p>
            <a:pPr marL="0" marR="0" lvl="0" indent="0" algn="l" rtl="0">
              <a:lnSpc>
                <a:spcPct val="100000"/>
              </a:lnSpc>
              <a:spcBef>
                <a:spcPts val="600"/>
              </a:spcBef>
              <a:spcAft>
                <a:spcPts val="0"/>
              </a:spcAft>
              <a:buClr>
                <a:srgbClr val="000000"/>
              </a:buClr>
              <a:buSzPts val="1400"/>
              <a:buFont typeface="Arial"/>
              <a:buNone/>
            </a:pPr>
            <a:endParaRPr dirty="0"/>
          </a:p>
        </p:txBody>
      </p:sp>
      <p:sp>
        <p:nvSpPr>
          <p:cNvPr id="116" name="Google Shape;116;p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58fd8a42d1_0_0:notes"/>
          <p:cNvSpPr>
            <a:spLocks noGrp="1" noRot="1" noChangeAspect="1"/>
          </p:cNvSpPr>
          <p:nvPr>
            <p:ph type="sldImg" idx="2"/>
          </p:nvPr>
        </p:nvSpPr>
        <p:spPr>
          <a:xfrm>
            <a:off x="479425" y="701675"/>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258fd8a42d1_0_0:notes"/>
          <p:cNvSpPr txBox="1">
            <a:spLocks noGrp="1"/>
          </p:cNvSpPr>
          <p:nvPr>
            <p:ph type="body" idx="1"/>
          </p:nvPr>
        </p:nvSpPr>
        <p:spPr>
          <a:xfrm>
            <a:off x="478799" y="4266000"/>
            <a:ext cx="6145213" cy="5823662"/>
          </a:xfrm>
          <a:prstGeom prst="rect">
            <a:avLst/>
          </a:prstGeom>
          <a:noFill/>
          <a:ln>
            <a:noFill/>
          </a:ln>
        </p:spPr>
        <p:txBody>
          <a:bodyPr spcFirstLastPara="1" wrap="square" lIns="94825" tIns="47400" rIns="94825" bIns="47400" anchor="t" anchorCtr="0">
            <a:noAutofit/>
          </a:bodyPr>
          <a:lstStyle/>
          <a:p>
            <a:pPr marL="0" lvl="0" indent="0" algn="l" rtl="0">
              <a:lnSpc>
                <a:spcPct val="115000"/>
              </a:lnSpc>
              <a:spcAft>
                <a:spcPts val="0"/>
              </a:spcAft>
              <a:buSzPts val="1400"/>
              <a:buNone/>
            </a:pPr>
            <a:r>
              <a:rPr lang="de-DE" sz="1100" b="1" dirty="0">
                <a:solidFill>
                  <a:schemeClr val="dk1"/>
                </a:solidFill>
              </a:rPr>
              <a:t>Beschreibung</a:t>
            </a:r>
            <a:r>
              <a:rPr lang="de-DE" sz="1100" dirty="0">
                <a:solidFill>
                  <a:schemeClr val="dk1"/>
                </a:solidFill>
                <a:latin typeface="Calibri"/>
                <a:ea typeface="Calibri"/>
                <a:cs typeface="Calibri"/>
                <a:sym typeface="Calibri"/>
              </a:rPr>
              <a:t>:</a:t>
            </a:r>
            <a:br>
              <a:rPr lang="de-DE" sz="1100" dirty="0">
                <a:solidFill>
                  <a:schemeClr val="dk1"/>
                </a:solidFill>
                <a:latin typeface="Calibri"/>
                <a:ea typeface="Calibri"/>
                <a:cs typeface="Calibri"/>
                <a:sym typeface="Calibri"/>
              </a:rPr>
            </a:br>
            <a:r>
              <a:rPr lang="de-DE" sz="1100" dirty="0">
                <a:solidFill>
                  <a:schemeClr val="dk1"/>
                </a:solidFill>
                <a:latin typeface="Calibri"/>
                <a:ea typeface="Calibri"/>
                <a:cs typeface="Calibri"/>
                <a:sym typeface="Calibri"/>
              </a:rPr>
              <a:t>Digitale Endgeräte/IT-Geräte, die von Mediengestalter*innen und Medienkaufleuten als wesentliches Arbeitsgerät verwendet werden, sind auf Strom angewiesen. Der Hauptteil der THG-Emissionen eines digitalen Endgerätes stammt aus der Herstellung und insbesondere aus der Gewinnung der Rohstoffe (vgl. Öko-Institut 2020): Für ein iPhone 6 entfallen auf die Geräteherstellung 80 kg CO</a:t>
            </a:r>
            <a:r>
              <a:rPr lang="de-DE" sz="1100" baseline="-25000" dirty="0">
                <a:solidFill>
                  <a:schemeClr val="dk1"/>
                </a:solidFill>
                <a:latin typeface="Calibri"/>
                <a:ea typeface="Calibri"/>
                <a:cs typeface="Calibri"/>
                <a:sym typeface="Calibri"/>
              </a:rPr>
              <a:t>2</a:t>
            </a:r>
            <a:r>
              <a:rPr lang="de-DE" sz="1100" dirty="0">
                <a:solidFill>
                  <a:schemeClr val="dk1"/>
                </a:solidFill>
                <a:latin typeface="Calibri"/>
                <a:ea typeface="Calibri"/>
                <a:cs typeface="Calibri"/>
                <a:sym typeface="Calibri"/>
              </a:rPr>
              <a:t>-Äq, auf den Transport rund 3 kg CO</a:t>
            </a:r>
            <a:r>
              <a:rPr lang="de-DE" sz="1100" baseline="-25000" dirty="0">
                <a:solidFill>
                  <a:schemeClr val="dk1"/>
                </a:solidFill>
                <a:latin typeface="Calibri"/>
                <a:ea typeface="Calibri"/>
                <a:cs typeface="Calibri"/>
                <a:sym typeface="Calibri"/>
              </a:rPr>
              <a:t>2</a:t>
            </a:r>
            <a:r>
              <a:rPr lang="de-DE" sz="1100" dirty="0">
                <a:solidFill>
                  <a:schemeClr val="dk1"/>
                </a:solidFill>
                <a:latin typeface="Calibri"/>
                <a:ea typeface="Calibri"/>
                <a:cs typeface="Calibri"/>
                <a:sym typeface="Calibri"/>
              </a:rPr>
              <a:t>-Äq und auf die Nutzung ca. 12 CO</a:t>
            </a:r>
            <a:r>
              <a:rPr lang="de-DE" sz="1100" baseline="-25000" dirty="0">
                <a:solidFill>
                  <a:schemeClr val="dk1"/>
                </a:solidFill>
                <a:latin typeface="Calibri"/>
                <a:ea typeface="Calibri"/>
                <a:cs typeface="Calibri"/>
                <a:sym typeface="Calibri"/>
              </a:rPr>
              <a:t>2</a:t>
            </a:r>
            <a:r>
              <a:rPr lang="de-DE" sz="1100" dirty="0">
                <a:solidFill>
                  <a:schemeClr val="dk1"/>
                </a:solidFill>
                <a:latin typeface="Calibri"/>
                <a:ea typeface="Calibri"/>
                <a:cs typeface="Calibri"/>
                <a:sym typeface="Calibri"/>
              </a:rPr>
              <a:t>-Äq. Digitale Endgeräte enthalten zudem viele, z. T. seltene und wertvolle Rohstoffe. So empfiehlt die Expertengruppe Green-IT (UBA 2021) unterschiedliche Maßnahmen für die Beschaffung, die Nutzungsphase und nach dem Ende der Nutzungsphase, sog. </a:t>
            </a:r>
            <a:r>
              <a:rPr lang="de-DE" sz="1100" dirty="0" err="1">
                <a:solidFill>
                  <a:schemeClr val="dk1"/>
                </a:solidFill>
                <a:latin typeface="Calibri"/>
                <a:ea typeface="Calibri"/>
                <a:cs typeface="Calibri"/>
                <a:sym typeface="Calibri"/>
              </a:rPr>
              <a:t>Refurbisher</a:t>
            </a:r>
            <a:r>
              <a:rPr lang="de-DE" sz="1100" dirty="0">
                <a:solidFill>
                  <a:schemeClr val="dk1"/>
                </a:solidFill>
                <a:latin typeface="Calibri"/>
                <a:ea typeface="Calibri"/>
                <a:cs typeface="Calibri"/>
                <a:sym typeface="Calibri"/>
              </a:rPr>
              <a:t> gibt es bundesweit. Die Geräte sollten aufrüstbar und langlebig sein.</a:t>
            </a:r>
            <a:br>
              <a:rPr lang="de-DE" sz="1100" dirty="0">
                <a:solidFill>
                  <a:schemeClr val="dk1"/>
                </a:solidFill>
                <a:latin typeface="Calibri"/>
                <a:ea typeface="Calibri"/>
                <a:cs typeface="Calibri"/>
                <a:sym typeface="Calibri"/>
              </a:rPr>
            </a:br>
            <a:r>
              <a:rPr lang="de-DE" sz="1100" dirty="0">
                <a:latin typeface="Calibri"/>
                <a:ea typeface="Calibri"/>
                <a:cs typeface="Calibri"/>
                <a:sym typeface="Calibri"/>
              </a:rPr>
              <a:t>Vom Umweltbundesamt wurden Tipps zur Nachhaltigen Computernutzung online veröffentlicht: https://www.umweltbundesamt.de/umwelttipps-fuer-den-alltag/elektrogeraete/computer-pc-laptop#unsere-tipps</a:t>
            </a:r>
            <a:endParaRPr lang="de-DE" sz="1100" b="1" dirty="0">
              <a:solidFill>
                <a:schemeClr val="dk1"/>
              </a:solidFill>
            </a:endParaRPr>
          </a:p>
          <a:p>
            <a:pPr marL="0" lvl="0" indent="0" algn="l" rtl="0">
              <a:lnSpc>
                <a:spcPct val="115000"/>
              </a:lnSpc>
              <a:spcBef>
                <a:spcPts val="600"/>
              </a:spcBef>
              <a:spcAft>
                <a:spcPts val="0"/>
              </a:spcAft>
              <a:buSzPts val="1400"/>
              <a:buNone/>
            </a:pPr>
            <a:r>
              <a:rPr lang="de-DE" sz="1100" b="1" dirty="0">
                <a:solidFill>
                  <a:schemeClr val="dk1"/>
                </a:solidFill>
              </a:rPr>
              <a:t>Aufgabenstellung</a:t>
            </a:r>
            <a:r>
              <a:rPr lang="de-DE" sz="1100" dirty="0">
                <a:solidFill>
                  <a:schemeClr val="dk1"/>
                </a:solidFill>
                <a:latin typeface="Calibri"/>
                <a:ea typeface="Calibri"/>
                <a:cs typeface="Calibri"/>
                <a:sym typeface="Calibri"/>
              </a:rPr>
              <a:t>:</a:t>
            </a:r>
            <a:br>
              <a:rPr lang="de-DE" sz="1100" dirty="0">
                <a:solidFill>
                  <a:schemeClr val="dk1"/>
                </a:solidFill>
                <a:latin typeface="Calibri"/>
                <a:ea typeface="Calibri"/>
                <a:cs typeface="Calibri"/>
                <a:sym typeface="Calibri"/>
              </a:rPr>
            </a:br>
            <a:r>
              <a:rPr lang="de-DE" sz="1100" dirty="0">
                <a:latin typeface="Calibri"/>
                <a:ea typeface="Calibri"/>
                <a:cs typeface="Calibri"/>
                <a:sym typeface="Calibri"/>
              </a:rPr>
              <a:t>Auf welche Weise können die  Vorteile von Green IT aus der Perspektive der ökologischen, ökonomischen und sozialen Nachhaltigkeit in Medien kommuniziert werden? -Bitte betrachten Sie die Darstellung auf Folie 8.</a:t>
            </a:r>
            <a:endParaRPr lang="de-DE" sz="1100" b="1" dirty="0"/>
          </a:p>
          <a:p>
            <a:pPr marL="0" lvl="0" indent="0" algn="l" rtl="0">
              <a:lnSpc>
                <a:spcPct val="115000"/>
              </a:lnSpc>
              <a:spcBef>
                <a:spcPts val="600"/>
              </a:spcBef>
              <a:spcAft>
                <a:spcPts val="0"/>
              </a:spcAft>
              <a:buSzPts val="1400"/>
              <a:buNone/>
            </a:pPr>
            <a:r>
              <a:rPr lang="de-DE" sz="1100" b="1" dirty="0"/>
              <a:t>Quellen</a:t>
            </a:r>
            <a:r>
              <a:rPr lang="de-DE" sz="1100" dirty="0">
                <a:latin typeface="Calibri"/>
                <a:ea typeface="Calibri"/>
                <a:cs typeface="Calibri"/>
                <a:sym typeface="Calibri"/>
              </a:rPr>
              <a:t>:</a:t>
            </a:r>
            <a:endParaRPr sz="1100" dirty="0">
              <a:latin typeface="Calibri"/>
              <a:ea typeface="Calibri"/>
              <a:cs typeface="Calibri"/>
              <a:sym typeface="Calibri"/>
            </a:endParaRPr>
          </a:p>
          <a:p>
            <a:pPr marL="177800" lvl="0" indent="-177800" algn="l" rtl="0">
              <a:lnSpc>
                <a:spcPct val="115000"/>
              </a:lnSpc>
              <a:spcBef>
                <a:spcPts val="0"/>
              </a:spcBef>
              <a:spcAft>
                <a:spcPts val="0"/>
              </a:spcAft>
              <a:buClr>
                <a:schemeClr val="dk1"/>
              </a:buClr>
              <a:buSzPct val="100000"/>
              <a:buFont typeface="Arial" panose="020B0604020202020204" pitchFamily="34" charset="0"/>
              <a:buChar char="•"/>
            </a:pPr>
            <a:r>
              <a:rPr lang="de-DE" sz="1000" dirty="0">
                <a:latin typeface="Calibri"/>
                <a:ea typeface="Calibri"/>
                <a:cs typeface="Calibri"/>
                <a:sym typeface="Calibri"/>
              </a:rPr>
              <a:t>BMBF /Krämer, Heike (2019): Berufsbildung 4.0 – Fachkräftequalifikationen und Kompetenzen für die digitalisierte Arbeit von morgen: Die Ausbildungsberufe „Mediengestalter/-in Bild und Ton“ sowie „Mediengestalter/-in Digital und Print“ im Screening. Online: </a:t>
            </a:r>
            <a:r>
              <a:rPr lang="de-DE" sz="10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https://www.bibb.de/dienst/publikationen/de/10167</a:t>
            </a:r>
            <a:r>
              <a:rPr lang="de-DE" sz="1000" dirty="0">
                <a:latin typeface="Calibri"/>
                <a:ea typeface="Calibri"/>
                <a:cs typeface="Calibri"/>
                <a:sym typeface="Calibri"/>
              </a:rPr>
              <a:t> </a:t>
            </a:r>
            <a:endParaRPr sz="1000" dirty="0"/>
          </a:p>
          <a:p>
            <a:pPr marL="177800" lvl="0" indent="-177800" algn="l" rtl="0">
              <a:lnSpc>
                <a:spcPct val="115000"/>
              </a:lnSpc>
              <a:spcBef>
                <a:spcPts val="0"/>
              </a:spcBef>
              <a:spcAft>
                <a:spcPts val="0"/>
              </a:spcAft>
              <a:buClr>
                <a:schemeClr val="dk1"/>
              </a:buClr>
              <a:buSzPct val="100000"/>
              <a:buFont typeface="Arial" panose="020B0604020202020204" pitchFamily="34" charset="0"/>
              <a:buChar char="•"/>
            </a:pPr>
            <a:r>
              <a:rPr lang="de-DE" sz="1000" dirty="0">
                <a:latin typeface="Calibri"/>
                <a:ea typeface="Calibri"/>
                <a:cs typeface="Calibri"/>
                <a:sym typeface="Calibri"/>
              </a:rPr>
              <a:t>Bundesministeriums für Wirtschaft und Energie (2015): Entwicklung des IKT-bedingten Strombedarfs in Deutschland.</a:t>
            </a:r>
            <a:r>
              <a:rPr lang="de-DE" sz="1000" u="none" dirty="0">
                <a:solidFill>
                  <a:schemeClr val="dk1"/>
                </a:solidFill>
                <a:latin typeface="Calibri"/>
                <a:ea typeface="Calibri"/>
                <a:cs typeface="Calibri"/>
                <a:sym typeface="Calibri"/>
              </a:rPr>
              <a:t> </a:t>
            </a:r>
            <a:r>
              <a:rPr lang="de-DE"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Online: </a:t>
            </a:r>
            <a:r>
              <a:rPr lang="de-DE" sz="1000"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https://www.bmwk.de/Redaktion/DE/Downloads/E/entwicklung-des-ikt-bedingten-strombedarfs-in-deutschland-abschlussbericht.pdf?__blob=publicationFile&amp;v=3</a:t>
            </a:r>
            <a:r>
              <a:rPr lang="de-DE" sz="1000" dirty="0">
                <a:latin typeface="Calibri"/>
                <a:ea typeface="Calibri"/>
                <a:cs typeface="Calibri"/>
                <a:sym typeface="Calibri"/>
              </a:rPr>
              <a:t> </a:t>
            </a:r>
            <a:endParaRPr sz="1000" dirty="0"/>
          </a:p>
          <a:p>
            <a:pPr marL="177800" marR="0" lvl="0" indent="-177800" algn="l" rtl="0">
              <a:lnSpc>
                <a:spcPct val="100000"/>
              </a:lnSpc>
              <a:spcBef>
                <a:spcPts val="0"/>
              </a:spcBef>
              <a:spcAft>
                <a:spcPts val="0"/>
              </a:spcAft>
              <a:buClr>
                <a:srgbClr val="000000"/>
              </a:buClr>
              <a:buSzPct val="100000"/>
              <a:buFont typeface="Arial" panose="020B0604020202020204" pitchFamily="34" charset="0"/>
              <a:buChar char="•"/>
            </a:pPr>
            <a:r>
              <a:rPr lang="de-DE" sz="1000" b="0" i="0" u="none" strike="noStrike" dirty="0">
                <a:solidFill>
                  <a:srgbClr val="000000"/>
                </a:solidFill>
                <a:latin typeface="Calibri"/>
                <a:ea typeface="Calibri"/>
                <a:cs typeface="Calibri"/>
                <a:sym typeface="Calibri"/>
              </a:rPr>
              <a:t>Öko-Institut e.V. (2020): Digitaler CO 2-Fußabdruck -Datensammlung zur Abschätzung von Herstellungsaufwand, Energieverbrauch und Nutzung digitaler Endgeräte und Dienste. Online: </a:t>
            </a:r>
            <a:r>
              <a:rPr lang="de-DE" sz="1000" b="0" i="0" u="sng" strike="noStrike" dirty="0">
                <a:solidFill>
                  <a:srgbClr val="1155CC"/>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www.oeko.de/fileadmin/oekodoc/Digitaler-CO2-Fussabdruck.pdf</a:t>
            </a:r>
            <a:endParaRPr sz="1000" dirty="0">
              <a:latin typeface="Calibri"/>
              <a:ea typeface="Calibri"/>
              <a:cs typeface="Calibri"/>
              <a:sym typeface="Calibri"/>
            </a:endParaRPr>
          </a:p>
          <a:p>
            <a:pPr marL="177800" marR="0" lvl="0" indent="-177800" algn="l" rtl="0">
              <a:lnSpc>
                <a:spcPct val="100000"/>
              </a:lnSpc>
              <a:spcBef>
                <a:spcPts val="0"/>
              </a:spcBef>
              <a:spcAft>
                <a:spcPts val="0"/>
              </a:spcAft>
              <a:buClr>
                <a:srgbClr val="000000"/>
              </a:buClr>
              <a:buSzPct val="100000"/>
              <a:buFont typeface="Arial" panose="020B0604020202020204" pitchFamily="34" charset="0"/>
              <a:buChar char="•"/>
            </a:pPr>
            <a:r>
              <a:rPr lang="de-DE" sz="1000" dirty="0">
                <a:latin typeface="Calibri"/>
                <a:ea typeface="Calibri"/>
                <a:cs typeface="Calibri"/>
                <a:sym typeface="Calibri"/>
              </a:rPr>
              <a:t>Umweltbundesamt (2021): </a:t>
            </a:r>
            <a:r>
              <a:rPr lang="de-DE" sz="1000" b="0" dirty="0">
                <a:latin typeface="Calibri"/>
                <a:ea typeface="Calibri"/>
                <a:cs typeface="Calibri"/>
                <a:sym typeface="Calibri"/>
              </a:rPr>
              <a:t>IKT-Geräte: Nachhaltige Beschaffung und Nutzungsdauerverlängerung</a:t>
            </a:r>
            <a:r>
              <a:rPr lang="de-DE" sz="1000" dirty="0">
                <a:latin typeface="Calibri"/>
                <a:ea typeface="Calibri"/>
                <a:cs typeface="Calibri"/>
                <a:sym typeface="Calibri"/>
              </a:rPr>
              <a:t>. Online: https://www.umweltbundesamt.de/themen/ikt-geraete-nachhaltige-beschaffung   </a:t>
            </a:r>
            <a:endParaRPr sz="1000" dirty="0"/>
          </a:p>
        </p:txBody>
      </p:sp>
      <p:sp>
        <p:nvSpPr>
          <p:cNvPr id="307" name="Google Shape;307;g258fd8a42d1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2331767f91_0_0:notes"/>
          <p:cNvSpPr>
            <a:spLocks noGrp="1" noRot="1" noChangeAspect="1"/>
          </p:cNvSpPr>
          <p:nvPr>
            <p:ph type="sldImg" idx="2"/>
          </p:nvPr>
        </p:nvSpPr>
        <p:spPr>
          <a:xfrm>
            <a:off x="479425" y="701675"/>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22331767f91_0_0:notes"/>
          <p:cNvSpPr txBox="1">
            <a:spLocks noGrp="1"/>
          </p:cNvSpPr>
          <p:nvPr>
            <p:ph type="body" idx="1"/>
          </p:nvPr>
        </p:nvSpPr>
        <p:spPr>
          <a:xfrm>
            <a:off x="478800" y="4266000"/>
            <a:ext cx="6145212" cy="51515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hlink"/>
              </a:buClr>
              <a:buSzPts val="1200"/>
              <a:buNone/>
            </a:pPr>
            <a:r>
              <a:rPr lang="de-DE" sz="1100" b="1" dirty="0"/>
              <a:t>Beschreibung</a:t>
            </a:r>
            <a:r>
              <a:rPr lang="de-DE" sz="1100" dirty="0">
                <a:latin typeface="Calibri"/>
                <a:ea typeface="Calibri"/>
                <a:cs typeface="Calibri"/>
                <a:sym typeface="Calibri"/>
              </a:rPr>
              <a:t>:</a:t>
            </a:r>
            <a:endParaRPr sz="1100" dirty="0"/>
          </a:p>
          <a:p>
            <a:pPr marL="0" lvl="0" indent="0" algn="l" rtl="0">
              <a:lnSpc>
                <a:spcPct val="100000"/>
              </a:lnSpc>
              <a:spcBef>
                <a:spcPts val="0"/>
              </a:spcBef>
              <a:spcAft>
                <a:spcPts val="0"/>
              </a:spcAft>
              <a:buClr>
                <a:schemeClr val="hlink"/>
              </a:buClr>
              <a:buSzPts val="1200"/>
              <a:buNone/>
            </a:pPr>
            <a:r>
              <a:rPr lang="de-DE" sz="1100" dirty="0">
                <a:latin typeface="Calibri"/>
                <a:ea typeface="Calibri"/>
                <a:cs typeface="Calibri"/>
                <a:sym typeface="Calibri"/>
              </a:rPr>
              <a:t>Eine Herausforderung aus Sicht der Nachhaltigkeit ist die große Menge Elektroschrott, die u.a. durch IKT Geräte anfällt. Dadurch gehen einerseits wertvolle Ressourcen verloren, andererseits werden durch die vermehrte Produktion von Neugeräten wiederum Ressourcen benötigt und Emissionen erzeugt. In Deutschland fallen pro Kopf und Jahr 22,8 kg Elektroschrott an, der nur zu 35-40 % recycelt wird (</a:t>
            </a:r>
            <a:r>
              <a:rPr lang="de-DE" sz="1100" dirty="0" err="1">
                <a:latin typeface="Calibri"/>
                <a:ea typeface="Calibri"/>
                <a:cs typeface="Calibri"/>
                <a:sym typeface="Calibri"/>
              </a:rPr>
              <a:t>ak</a:t>
            </a:r>
            <a:r>
              <a:rPr lang="de-DE" sz="1100" dirty="0">
                <a:latin typeface="Calibri"/>
                <a:ea typeface="Calibri"/>
                <a:cs typeface="Calibri"/>
                <a:sym typeface="Calibri"/>
              </a:rPr>
              <a:t>-Rohstoffe).</a:t>
            </a:r>
            <a:endParaRPr sz="1100" dirty="0"/>
          </a:p>
          <a:p>
            <a:pPr marL="0" lvl="0" indent="0" algn="l" rtl="0">
              <a:lnSpc>
                <a:spcPct val="100000"/>
              </a:lnSpc>
              <a:spcBef>
                <a:spcPts val="0"/>
              </a:spcBef>
              <a:spcAft>
                <a:spcPts val="0"/>
              </a:spcAft>
              <a:buClr>
                <a:schemeClr val="hlink"/>
              </a:buClr>
              <a:buSzPts val="1200"/>
              <a:buNone/>
            </a:pPr>
            <a:r>
              <a:rPr lang="de-DE" sz="1100" dirty="0">
                <a:latin typeface="Calibri"/>
                <a:ea typeface="Calibri"/>
                <a:cs typeface="Calibri"/>
                <a:sym typeface="Calibri"/>
              </a:rPr>
              <a:t>Eine Möglichkeit zur Reduzierung von Energie- und Ressourcenverbrauch ist eine Verlängerung der Nutzungsdauer von IKT-Geräte. Dazu kann die Wahl und Einstellung von Software beitragen.</a:t>
            </a:r>
            <a:endParaRPr sz="1100" dirty="0"/>
          </a:p>
          <a:p>
            <a:pPr marL="0" lvl="0" indent="0" algn="l" rtl="0">
              <a:lnSpc>
                <a:spcPct val="100000"/>
              </a:lnSpc>
              <a:spcBef>
                <a:spcPts val="0"/>
              </a:spcBef>
              <a:spcAft>
                <a:spcPts val="0"/>
              </a:spcAft>
              <a:buClr>
                <a:schemeClr val="hlink"/>
              </a:buClr>
              <a:buSzPts val="1200"/>
              <a:buNone/>
            </a:pPr>
            <a:r>
              <a:rPr lang="de-DE" sz="1100" dirty="0">
                <a:latin typeface="Calibri"/>
                <a:ea typeface="Calibri"/>
                <a:cs typeface="Calibri"/>
                <a:sym typeface="Calibri"/>
              </a:rPr>
              <a:t>Kriterien für Ressourcen- und energieeffiziente Softwareprodukte“ können dem „Blauen Engel DE-ZU 215 entnommen werden.</a:t>
            </a:r>
            <a:endParaRPr sz="1100" dirty="0"/>
          </a:p>
          <a:p>
            <a:pPr marL="0" lvl="0" indent="0" algn="l" rtl="0">
              <a:lnSpc>
                <a:spcPct val="100000"/>
              </a:lnSpc>
              <a:spcBef>
                <a:spcPts val="0"/>
              </a:spcBef>
              <a:spcAft>
                <a:spcPts val="0"/>
              </a:spcAft>
              <a:buClr>
                <a:schemeClr val="hlink"/>
              </a:buClr>
              <a:buSzPts val="1200"/>
              <a:buNone/>
            </a:pPr>
            <a:r>
              <a:rPr lang="de-DE" sz="1100" dirty="0">
                <a:latin typeface="Calibri"/>
                <a:ea typeface="Calibri"/>
                <a:cs typeface="Calibri"/>
                <a:sym typeface="Calibri"/>
              </a:rPr>
              <a:t>Eine vertiefende inhaltliche Betrachtung der Einflussfaktoren zur Vermeidung von Elektroschrott findet sich online bei </a:t>
            </a:r>
            <a:r>
              <a:rPr lang="de-DE" sz="1100" dirty="0" err="1">
                <a:latin typeface="Calibri"/>
                <a:ea typeface="Calibri"/>
                <a:cs typeface="Calibri"/>
                <a:sym typeface="Calibri"/>
              </a:rPr>
              <a:t>globalewaste</a:t>
            </a:r>
            <a:r>
              <a:rPr lang="de-DE" sz="1100" dirty="0">
                <a:latin typeface="Calibri"/>
                <a:ea typeface="Calibri"/>
                <a:cs typeface="Calibri"/>
                <a:sym typeface="Calibri"/>
              </a:rPr>
              <a:t>: </a:t>
            </a:r>
            <a:r>
              <a:rPr lang="de-DE" sz="1100" u="sng" dirty="0">
                <a:solidFill>
                  <a:schemeClr val="hlink"/>
                </a:solidFill>
                <a:latin typeface="Calibri"/>
                <a:ea typeface="Calibri"/>
                <a:cs typeface="Calibri"/>
                <a:sym typeface="Calibri"/>
                <a:hlinkClick r:id="rId3"/>
              </a:rPr>
              <a:t>https://api.globalewaste.org/publications/file/279/Internet-Waste.pdf</a:t>
            </a:r>
            <a:endParaRPr sz="1100" dirty="0">
              <a:latin typeface="Calibri"/>
              <a:ea typeface="Calibri"/>
              <a:cs typeface="Calibri"/>
              <a:sym typeface="Calibri"/>
            </a:endParaRPr>
          </a:p>
          <a:p>
            <a:pPr marL="0" lvl="0" indent="0" algn="l" rtl="0">
              <a:lnSpc>
                <a:spcPct val="100000"/>
              </a:lnSpc>
              <a:spcBef>
                <a:spcPts val="0"/>
              </a:spcBef>
              <a:spcAft>
                <a:spcPts val="0"/>
              </a:spcAft>
              <a:buClr>
                <a:schemeClr val="hlink"/>
              </a:buClr>
              <a:buSzPts val="1200"/>
              <a:buNone/>
            </a:pPr>
            <a:endParaRPr sz="1100" dirty="0">
              <a:latin typeface="Calibri"/>
              <a:ea typeface="Calibri"/>
              <a:cs typeface="Calibri"/>
              <a:sym typeface="Calibri"/>
            </a:endParaRPr>
          </a:p>
          <a:p>
            <a:pPr marL="0" lvl="0" indent="0" algn="l" rtl="0">
              <a:lnSpc>
                <a:spcPct val="100000"/>
              </a:lnSpc>
              <a:spcBef>
                <a:spcPts val="0"/>
              </a:spcBef>
              <a:spcAft>
                <a:spcPts val="0"/>
              </a:spcAft>
              <a:buClr>
                <a:schemeClr val="hlink"/>
              </a:buClr>
              <a:buSzPts val="1200"/>
              <a:buNone/>
            </a:pPr>
            <a:r>
              <a:rPr lang="de-DE" sz="1100" b="1" dirty="0"/>
              <a:t>Aufgabenstellung:</a:t>
            </a:r>
            <a:endParaRPr sz="1100" b="1" dirty="0"/>
          </a:p>
          <a:p>
            <a:pPr marL="0" lvl="0" indent="0" algn="l" rtl="0">
              <a:lnSpc>
                <a:spcPct val="100000"/>
              </a:lnSpc>
              <a:spcBef>
                <a:spcPts val="0"/>
              </a:spcBef>
              <a:spcAft>
                <a:spcPts val="0"/>
              </a:spcAft>
              <a:buClr>
                <a:schemeClr val="hlink"/>
              </a:buClr>
              <a:buSzPts val="1200"/>
              <a:buNone/>
            </a:pPr>
            <a:r>
              <a:rPr lang="de-DE" sz="1100" dirty="0">
                <a:latin typeface="Calibri"/>
                <a:ea typeface="Calibri"/>
                <a:cs typeface="Calibri"/>
                <a:sym typeface="Calibri"/>
              </a:rPr>
              <a:t>Diskutieren Sie den Einfluss der Software zur Vermeidung von Elektroschrott.</a:t>
            </a:r>
            <a:endParaRPr sz="1100" dirty="0">
              <a:latin typeface="Calibri"/>
              <a:ea typeface="Calibri"/>
              <a:cs typeface="Calibri"/>
              <a:sym typeface="Calibri"/>
            </a:endParaRPr>
          </a:p>
          <a:p>
            <a:pPr marL="0" lvl="0" indent="0" algn="l" rtl="0">
              <a:lnSpc>
                <a:spcPct val="100000"/>
              </a:lnSpc>
              <a:spcBef>
                <a:spcPts val="0"/>
              </a:spcBef>
              <a:spcAft>
                <a:spcPts val="0"/>
              </a:spcAft>
              <a:buClr>
                <a:schemeClr val="hlink"/>
              </a:buClr>
              <a:buSzPts val="1200"/>
              <a:buNone/>
            </a:pPr>
            <a:endParaRPr sz="1100" dirty="0">
              <a:latin typeface="Calibri"/>
              <a:ea typeface="Calibri"/>
              <a:cs typeface="Calibri"/>
              <a:sym typeface="Calibri"/>
            </a:endParaRPr>
          </a:p>
          <a:p>
            <a:pPr marL="0" lvl="0" indent="0" algn="l" rtl="0">
              <a:lnSpc>
                <a:spcPct val="100000"/>
              </a:lnSpc>
              <a:spcBef>
                <a:spcPts val="0"/>
              </a:spcBef>
              <a:spcAft>
                <a:spcPts val="0"/>
              </a:spcAft>
              <a:buClr>
                <a:schemeClr val="hlink"/>
              </a:buClr>
              <a:buSzPts val="1200"/>
              <a:buNone/>
            </a:pPr>
            <a:r>
              <a:rPr lang="de-DE" sz="1100" b="1" dirty="0">
                <a:solidFill>
                  <a:schemeClr val="dk1"/>
                </a:solidFill>
              </a:rPr>
              <a:t>Quellen</a:t>
            </a:r>
            <a:r>
              <a:rPr lang="de-DE" sz="1100" dirty="0">
                <a:solidFill>
                  <a:schemeClr val="dk1"/>
                </a:solidFill>
                <a:latin typeface="Calibri"/>
                <a:ea typeface="Calibri"/>
                <a:cs typeface="Calibri"/>
                <a:sym typeface="Calibri"/>
              </a:rPr>
              <a:t>:</a:t>
            </a:r>
            <a:endParaRPr sz="1100" dirty="0"/>
          </a:p>
          <a:p>
            <a:pPr marL="171450" lvl="0" indent="-158750" algn="l" rtl="0">
              <a:lnSpc>
                <a:spcPct val="100000"/>
              </a:lnSpc>
              <a:spcBef>
                <a:spcPts val="0"/>
              </a:spcBef>
              <a:spcAft>
                <a:spcPts val="0"/>
              </a:spcAft>
              <a:buClr>
                <a:schemeClr val="hlink"/>
              </a:buClr>
              <a:buSzPts val="1000"/>
              <a:buFont typeface="Arial"/>
              <a:buChar char="•"/>
            </a:pPr>
            <a:r>
              <a:rPr lang="de-DE" sz="1000" dirty="0">
                <a:solidFill>
                  <a:schemeClr val="dk1"/>
                </a:solidFill>
                <a:latin typeface="Calibri"/>
                <a:ea typeface="Calibri"/>
                <a:cs typeface="Calibri"/>
                <a:sym typeface="Calibri"/>
              </a:rPr>
              <a:t>AK-Rohstoffe (o.J. online): 12 Argumente für eine Rohstoffwende. https://ak-rohstoffe.de/wp-content/uploads/2021/02/Argumentarium_210211_final.pdf </a:t>
            </a:r>
            <a:endParaRPr sz="1000" dirty="0"/>
          </a:p>
          <a:p>
            <a:pPr marL="171450" lvl="0" indent="-158750" algn="l" rtl="0">
              <a:lnSpc>
                <a:spcPct val="100000"/>
              </a:lnSpc>
              <a:spcBef>
                <a:spcPts val="0"/>
              </a:spcBef>
              <a:spcAft>
                <a:spcPts val="0"/>
              </a:spcAft>
              <a:buClr>
                <a:schemeClr val="hlink"/>
              </a:buClr>
              <a:buSzPts val="1000"/>
              <a:buFont typeface="Arial"/>
              <a:buChar char="•"/>
            </a:pPr>
            <a:r>
              <a:rPr lang="de-DE" sz="1000" dirty="0">
                <a:solidFill>
                  <a:schemeClr val="dk1"/>
                </a:solidFill>
                <a:latin typeface="Calibri"/>
                <a:ea typeface="Calibri"/>
                <a:cs typeface="Calibri"/>
                <a:sym typeface="Calibri"/>
              </a:rPr>
              <a:t>Blauer Engel (2015): Ressourcen- und energieeffiziente Softwareprodukte. Online: </a:t>
            </a:r>
            <a:r>
              <a:rPr lang="de-DE" sz="1000" u="sng" dirty="0">
                <a:solidFill>
                  <a:schemeClr val="hlink"/>
                </a:solidFill>
                <a:latin typeface="Calibri"/>
                <a:ea typeface="Calibri"/>
                <a:cs typeface="Calibri"/>
                <a:sym typeface="Calibri"/>
                <a:hlinkClick r:id="rId4"/>
              </a:rPr>
              <a:t>https://www.blauer-engel.de/de/produktwelt/ressourcen-und-energieeffiziente-softwareprodukte</a:t>
            </a:r>
            <a:r>
              <a:rPr lang="de-DE" sz="1000" dirty="0">
                <a:latin typeface="Calibri"/>
                <a:ea typeface="Calibri"/>
                <a:cs typeface="Calibri"/>
                <a:sym typeface="Calibri"/>
              </a:rPr>
              <a:t> </a:t>
            </a:r>
            <a:endParaRPr sz="1000" u="sng" dirty="0">
              <a:solidFill>
                <a:schemeClr val="hlink"/>
              </a:solidFill>
              <a:latin typeface="Calibri"/>
              <a:ea typeface="Calibri"/>
              <a:cs typeface="Calibri"/>
              <a:sym typeface="Calibri"/>
            </a:endParaRPr>
          </a:p>
          <a:p>
            <a:pPr marL="171450" lvl="0" indent="-158750" algn="l" rtl="0">
              <a:lnSpc>
                <a:spcPct val="100000"/>
              </a:lnSpc>
              <a:spcBef>
                <a:spcPts val="0"/>
              </a:spcBef>
              <a:spcAft>
                <a:spcPts val="0"/>
              </a:spcAft>
              <a:buSzPts val="1000"/>
              <a:buFont typeface="Arial"/>
              <a:buChar char="•"/>
            </a:pPr>
            <a:r>
              <a:rPr lang="de-DE" sz="1000" dirty="0">
                <a:latin typeface="Calibri"/>
                <a:ea typeface="Calibri"/>
                <a:cs typeface="Calibri"/>
                <a:sym typeface="Calibri"/>
              </a:rPr>
              <a:t>U</a:t>
            </a:r>
            <a:r>
              <a:rPr lang="de-DE" sz="1000" dirty="0">
                <a:solidFill>
                  <a:schemeClr val="dk1"/>
                </a:solidFill>
                <a:latin typeface="Calibri"/>
                <a:ea typeface="Calibri"/>
                <a:cs typeface="Calibri"/>
                <a:sym typeface="Calibri"/>
              </a:rPr>
              <a:t>mweltbundesamt (2018): </a:t>
            </a:r>
            <a:r>
              <a:rPr lang="de-DE" sz="1000" u="sng" dirty="0">
                <a:solidFill>
                  <a:schemeClr val="hlink"/>
                </a:solidFill>
                <a:latin typeface="Calibri"/>
                <a:ea typeface="Calibri"/>
                <a:cs typeface="Calibri"/>
                <a:sym typeface="Calibri"/>
                <a:hlinkClick r:id="rId5"/>
              </a:rPr>
              <a:t> https://www.umweltbundesamt.de/sites/default/files/medien/1410/publikationen/2018-12-12_texte_105-2018_ressourceneffiziente-software_0.pdf</a:t>
            </a:r>
            <a:r>
              <a:rPr lang="de-DE" sz="1000" u="sng" dirty="0">
                <a:solidFill>
                  <a:schemeClr val="hlink"/>
                </a:solidFill>
                <a:latin typeface="Calibri"/>
                <a:ea typeface="Calibri"/>
                <a:cs typeface="Calibri"/>
                <a:sym typeface="Calibri"/>
              </a:rPr>
              <a:t> </a:t>
            </a:r>
            <a:endParaRPr sz="1000" dirty="0"/>
          </a:p>
          <a:p>
            <a:pPr marL="171450" marR="0" lvl="0" indent="-158750" algn="l" rtl="0">
              <a:lnSpc>
                <a:spcPct val="100000"/>
              </a:lnSpc>
              <a:spcBef>
                <a:spcPts val="0"/>
              </a:spcBef>
              <a:spcAft>
                <a:spcPts val="0"/>
              </a:spcAft>
              <a:buClr>
                <a:srgbClr val="000000"/>
              </a:buClr>
              <a:buSzPts val="1000"/>
              <a:buFont typeface="Arial"/>
              <a:buChar char="•"/>
            </a:pPr>
            <a:r>
              <a:rPr lang="de-DE" sz="1000" dirty="0">
                <a:latin typeface="Calibri"/>
                <a:ea typeface="Calibri"/>
                <a:cs typeface="Calibri"/>
                <a:sym typeface="Calibri"/>
              </a:rPr>
              <a:t>Grafik: </a:t>
            </a:r>
            <a:r>
              <a:rPr lang="de-DE" sz="1000" dirty="0" err="1"/>
              <a:t>Freepink</a:t>
            </a:r>
            <a:r>
              <a:rPr lang="de-DE" sz="1000" dirty="0"/>
              <a:t>. Online: </a:t>
            </a:r>
            <a:r>
              <a:rPr lang="de-DE" sz="1000" dirty="0" err="1">
                <a:latin typeface="Calibri"/>
                <a:ea typeface="Calibri"/>
                <a:cs typeface="Calibri"/>
                <a:sym typeface="Calibri"/>
              </a:rPr>
              <a:t>href</a:t>
            </a:r>
            <a:r>
              <a:rPr lang="de-DE" sz="1000" dirty="0">
                <a:latin typeface="Calibri"/>
                <a:ea typeface="Calibri"/>
                <a:cs typeface="Calibri"/>
                <a:sym typeface="Calibri"/>
              </a:rPr>
              <a:t>="https://www.freepik.com/free-vector/electronic-garbage-items-isometric-illustration_13963370.htm#query=e%20waste&amp;position=3&amp;from_view=keyword&amp;track=ais"&gt;Image </a:t>
            </a:r>
            <a:r>
              <a:rPr lang="de-DE" sz="1000" dirty="0" err="1">
                <a:latin typeface="Calibri"/>
                <a:ea typeface="Calibri"/>
                <a:cs typeface="Calibri"/>
                <a:sym typeface="Calibri"/>
              </a:rPr>
              <a:t>by</a:t>
            </a:r>
            <a:r>
              <a:rPr lang="de-DE" sz="1000" dirty="0">
                <a:latin typeface="Calibri"/>
                <a:ea typeface="Calibri"/>
                <a:cs typeface="Calibri"/>
                <a:sym typeface="Calibri"/>
              </a:rPr>
              <a:t> </a:t>
            </a:r>
            <a:r>
              <a:rPr lang="de-DE" sz="1000" dirty="0" err="1">
                <a:latin typeface="Calibri"/>
                <a:ea typeface="Calibri"/>
                <a:cs typeface="Calibri"/>
                <a:sym typeface="Calibri"/>
              </a:rPr>
              <a:t>macrovector</a:t>
            </a:r>
            <a:r>
              <a:rPr lang="de-DE" sz="1000" dirty="0">
                <a:latin typeface="Calibri"/>
                <a:ea typeface="Calibri"/>
                <a:cs typeface="Calibri"/>
                <a:sym typeface="Calibri"/>
              </a:rPr>
              <a:t>&lt;/a&gt; on </a:t>
            </a:r>
            <a:r>
              <a:rPr lang="de-DE" sz="1000" dirty="0" err="1">
                <a:latin typeface="Calibri"/>
                <a:ea typeface="Calibri"/>
                <a:cs typeface="Calibri"/>
                <a:sym typeface="Calibri"/>
              </a:rPr>
              <a:t>Freepik</a:t>
            </a:r>
            <a:endParaRPr sz="1000" u="sng" dirty="0">
              <a:solidFill>
                <a:srgbClr val="0563C1"/>
              </a:solidFill>
            </a:endParaRPr>
          </a:p>
        </p:txBody>
      </p:sp>
      <p:sp>
        <p:nvSpPr>
          <p:cNvPr id="322" name="Google Shape;322;g22331767f91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031ebf45fe_0_0:notes"/>
          <p:cNvSpPr>
            <a:spLocks noGrp="1" noRot="1" noChangeAspect="1"/>
          </p:cNvSpPr>
          <p:nvPr>
            <p:ph type="sldImg" idx="2"/>
          </p:nvPr>
        </p:nvSpPr>
        <p:spPr>
          <a:xfrm>
            <a:off x="479425" y="701675"/>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2031ebf45fe_0_0:notes"/>
          <p:cNvSpPr txBox="1">
            <a:spLocks noGrp="1"/>
          </p:cNvSpPr>
          <p:nvPr>
            <p:ph type="body" idx="1"/>
          </p:nvPr>
        </p:nvSpPr>
        <p:spPr>
          <a:xfrm>
            <a:off x="478800" y="4265999"/>
            <a:ext cx="6145212" cy="577676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600"/>
              </a:spcBef>
              <a:spcAft>
                <a:spcPts val="0"/>
              </a:spcAft>
              <a:buClr>
                <a:schemeClr val="dk1"/>
              </a:buClr>
              <a:buSzPts val="1100"/>
              <a:buFont typeface="Arial"/>
              <a:buNone/>
            </a:pPr>
            <a:r>
              <a:rPr lang="de-DE" sz="1100" b="1" dirty="0">
                <a:solidFill>
                  <a:schemeClr val="dk1"/>
                </a:solidFill>
              </a:rPr>
              <a:t>Beschreibung</a:t>
            </a:r>
            <a:r>
              <a:rPr lang="de-DE" sz="1100" dirty="0">
                <a:solidFill>
                  <a:schemeClr val="dk1"/>
                </a:solidFill>
                <a:latin typeface="Calibri"/>
                <a:ea typeface="Calibri"/>
                <a:cs typeface="Calibri"/>
                <a:sym typeface="Calibri"/>
              </a:rPr>
              <a:t>:</a:t>
            </a:r>
            <a:endParaRPr sz="1100" dirty="0"/>
          </a:p>
          <a:p>
            <a:pPr marL="0" lvl="0" indent="0" algn="l" rtl="0">
              <a:lnSpc>
                <a:spcPct val="100000"/>
              </a:lnSpc>
              <a:spcBef>
                <a:spcPts val="600"/>
              </a:spcBef>
              <a:spcAft>
                <a:spcPts val="0"/>
              </a:spcAft>
              <a:buClr>
                <a:schemeClr val="dk1"/>
              </a:buClr>
              <a:buSzPts val="1100"/>
              <a:buFont typeface="Arial"/>
              <a:buNone/>
            </a:pPr>
            <a:r>
              <a:rPr lang="de-DE" sz="1100" dirty="0">
                <a:solidFill>
                  <a:schemeClr val="dk1"/>
                </a:solidFill>
                <a:latin typeface="Calibri"/>
                <a:ea typeface="Calibri"/>
                <a:cs typeface="Calibri"/>
                <a:sym typeface="Calibri"/>
              </a:rPr>
              <a:t>“KI” steht für “Künstliche Intelligenz”- im Kontext von Medien werden aktuell Anwendungen diskutiert, die als “Künstliche Intelligenz/</a:t>
            </a:r>
            <a:r>
              <a:rPr lang="de-DE" sz="1100" dirty="0" err="1">
                <a:solidFill>
                  <a:schemeClr val="dk1"/>
                </a:solidFill>
                <a:latin typeface="Calibri"/>
                <a:ea typeface="Calibri"/>
                <a:cs typeface="Calibri"/>
                <a:sym typeface="Calibri"/>
              </a:rPr>
              <a:t>engl</a:t>
            </a:r>
            <a:r>
              <a:rPr lang="de-DE" sz="1100" dirty="0">
                <a:solidFill>
                  <a:schemeClr val="dk1"/>
                </a:solidFill>
                <a:latin typeface="Calibri"/>
                <a:ea typeface="Calibri"/>
                <a:cs typeface="Calibri"/>
                <a:sym typeface="Calibri"/>
              </a:rPr>
              <a:t>: </a:t>
            </a:r>
            <a:r>
              <a:rPr lang="de-DE" sz="1100" dirty="0" err="1">
                <a:solidFill>
                  <a:schemeClr val="dk1"/>
                </a:solidFill>
                <a:latin typeface="Calibri"/>
                <a:ea typeface="Calibri"/>
                <a:cs typeface="Calibri"/>
                <a:sym typeface="Calibri"/>
              </a:rPr>
              <a:t>Artificial</a:t>
            </a:r>
            <a:r>
              <a:rPr lang="de-DE" sz="1100" dirty="0">
                <a:solidFill>
                  <a:schemeClr val="dk1"/>
                </a:solidFill>
                <a:latin typeface="Calibri"/>
                <a:ea typeface="Calibri"/>
                <a:cs typeface="Calibri"/>
                <a:sym typeface="Calibri"/>
              </a:rPr>
              <a:t> </a:t>
            </a:r>
            <a:r>
              <a:rPr lang="de-DE" sz="1100" dirty="0" err="1">
                <a:solidFill>
                  <a:schemeClr val="dk1"/>
                </a:solidFill>
                <a:latin typeface="Calibri"/>
                <a:ea typeface="Calibri"/>
                <a:cs typeface="Calibri"/>
                <a:sym typeface="Calibri"/>
              </a:rPr>
              <a:t>Intelligence</a:t>
            </a:r>
            <a:r>
              <a:rPr lang="de-DE" sz="1100" dirty="0">
                <a:solidFill>
                  <a:schemeClr val="dk1"/>
                </a:solidFill>
                <a:latin typeface="Calibri"/>
                <a:ea typeface="Calibri"/>
                <a:cs typeface="Calibri"/>
                <a:sym typeface="Calibri"/>
              </a:rPr>
              <a:t>” bezeichnet werden. Ängste, Erleichterung, Verunsicherung können damit verbunden sein, auch Sorgen um die Sicherheit und Warnungen vor dem </a:t>
            </a:r>
            <a:r>
              <a:rPr lang="de-DE" sz="1100" dirty="0" err="1">
                <a:solidFill>
                  <a:schemeClr val="dk1"/>
                </a:solidFill>
                <a:latin typeface="Calibri"/>
                <a:ea typeface="Calibri"/>
                <a:cs typeface="Calibri"/>
                <a:sym typeface="Calibri"/>
              </a:rPr>
              <a:t>Einfluß</a:t>
            </a:r>
            <a:r>
              <a:rPr lang="de-DE" sz="1100" dirty="0">
                <a:solidFill>
                  <a:schemeClr val="dk1"/>
                </a:solidFill>
                <a:latin typeface="Calibri"/>
                <a:ea typeface="Calibri"/>
                <a:cs typeface="Calibri"/>
                <a:sym typeface="Calibri"/>
              </a:rPr>
              <a:t> nicht-menschlicher Handlungen und Diskussionsbeiträge. Valide Informationen und authentische Dokumentationen stellen Grundlagen wissenschaftlicher und journalistischer Tätigkeit dar. </a:t>
            </a:r>
            <a:endParaRPr sz="1100" dirty="0"/>
          </a:p>
          <a:p>
            <a:pPr marL="0" lvl="0" indent="0" algn="l" rtl="0">
              <a:lnSpc>
                <a:spcPct val="100000"/>
              </a:lnSpc>
              <a:spcBef>
                <a:spcPts val="600"/>
              </a:spcBef>
              <a:spcAft>
                <a:spcPts val="0"/>
              </a:spcAft>
              <a:buClr>
                <a:schemeClr val="dk1"/>
              </a:buClr>
              <a:buSzPts val="1100"/>
              <a:buFont typeface="Arial"/>
              <a:buNone/>
            </a:pPr>
            <a:r>
              <a:rPr lang="de-DE" sz="1100" dirty="0">
                <a:solidFill>
                  <a:schemeClr val="dk1"/>
                </a:solidFill>
                <a:latin typeface="Calibri"/>
                <a:ea typeface="Calibri"/>
                <a:cs typeface="Calibri"/>
                <a:sym typeface="Calibri"/>
              </a:rPr>
              <a:t>Bezogen auf Lernmedien hat sich das Projekt DATAFIED mit der Thematik der Adaptivität von Lernsoftware beschäftigt (</a:t>
            </a:r>
            <a:r>
              <a:rPr lang="de-DE" sz="1100" dirty="0" err="1">
                <a:solidFill>
                  <a:schemeClr val="dk1"/>
                </a:solidFill>
                <a:latin typeface="Calibri"/>
                <a:ea typeface="Calibri"/>
                <a:cs typeface="Calibri"/>
                <a:sym typeface="Calibri"/>
              </a:rPr>
              <a:t>Lüpkes</a:t>
            </a:r>
            <a:r>
              <a:rPr lang="de-DE" sz="1100" dirty="0">
                <a:solidFill>
                  <a:schemeClr val="dk1"/>
                </a:solidFill>
                <a:latin typeface="Calibri"/>
                <a:ea typeface="Calibri"/>
                <a:cs typeface="Calibri"/>
                <a:sym typeface="Calibri"/>
              </a:rPr>
              <a:t>/Tröger 2023), dabei geht es um Anpassungsfähigkeit oder Systeme für individualisiertes, personalisiertes Lernen. Die Frage ist, ob KI-Systeme irgendwann über ähnliche Fähigkeiten wie menschliche Lehrkräfte verfügen könnten bzw. wieviel und welche Art “autonome” Entscheidungen von Algorithmen des Systems getroffen werden.</a:t>
            </a:r>
            <a:endParaRPr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100" dirty="0">
                <a:solidFill>
                  <a:schemeClr val="dk1"/>
                </a:solidFill>
                <a:latin typeface="Calibri"/>
                <a:ea typeface="Calibri"/>
                <a:cs typeface="Calibri"/>
                <a:sym typeface="Calibri"/>
              </a:rPr>
              <a:t>Als derzeit höchstes Level beschreibt das Projekt </a:t>
            </a:r>
            <a:r>
              <a:rPr lang="de-DE" sz="1100" b="1" i="1" dirty="0" err="1">
                <a:solidFill>
                  <a:schemeClr val="dk1"/>
                </a:solidFill>
                <a:latin typeface="Calibri"/>
                <a:ea typeface="Calibri"/>
                <a:cs typeface="Calibri"/>
                <a:sym typeface="Calibri"/>
              </a:rPr>
              <a:t>Cognitive</a:t>
            </a:r>
            <a:r>
              <a:rPr lang="de-DE" sz="1100" b="1" i="1" dirty="0">
                <a:solidFill>
                  <a:schemeClr val="dk1"/>
                </a:solidFill>
                <a:latin typeface="Calibri"/>
                <a:ea typeface="Calibri"/>
                <a:cs typeface="Calibri"/>
                <a:sym typeface="Calibri"/>
              </a:rPr>
              <a:t> (Deep Learning) Systems – „Systeme der Zukunft“:</a:t>
            </a:r>
            <a:endParaRPr sz="1100" dirty="0"/>
          </a:p>
          <a:p>
            <a:pPr marL="457200" lvl="0" indent="-298450" algn="l" rtl="0">
              <a:lnSpc>
                <a:spcPct val="100000"/>
              </a:lnSpc>
              <a:spcBef>
                <a:spcPts val="0"/>
              </a:spcBef>
              <a:spcAft>
                <a:spcPts val="0"/>
              </a:spcAft>
              <a:buClr>
                <a:schemeClr val="dk1"/>
              </a:buClr>
              <a:buSzPts val="1100"/>
              <a:buFont typeface="Arial"/>
              <a:buChar char="•"/>
            </a:pPr>
            <a:r>
              <a:rPr lang="de-DE" sz="1100" dirty="0">
                <a:solidFill>
                  <a:schemeClr val="dk1"/>
                </a:solidFill>
                <a:latin typeface="Calibri"/>
                <a:ea typeface="Calibri"/>
                <a:cs typeface="Calibri"/>
                <a:sym typeface="Calibri"/>
              </a:rPr>
              <a:t>Nutzt maschinelles Lernen, um naturalistische Mensch-Maschine-Interaktion zu erzeugen</a:t>
            </a:r>
            <a:endParaRPr sz="1100" dirty="0"/>
          </a:p>
          <a:p>
            <a:pPr marL="457200" lvl="0" indent="-298450" algn="l" rtl="0">
              <a:lnSpc>
                <a:spcPct val="100000"/>
              </a:lnSpc>
              <a:spcBef>
                <a:spcPts val="0"/>
              </a:spcBef>
              <a:spcAft>
                <a:spcPts val="0"/>
              </a:spcAft>
              <a:buClr>
                <a:schemeClr val="dk1"/>
              </a:buClr>
              <a:buSzPts val="1100"/>
              <a:buFont typeface="Arial"/>
              <a:buChar char="•"/>
            </a:pPr>
            <a:r>
              <a:rPr lang="de-DE" sz="1100" dirty="0">
                <a:solidFill>
                  <a:schemeClr val="dk1"/>
                </a:solidFill>
                <a:latin typeface="Calibri"/>
                <a:ea typeface="Calibri"/>
                <a:cs typeface="Calibri"/>
                <a:sym typeface="Calibri"/>
              </a:rPr>
              <a:t>Systeme können lesen, schreiben, menschliches Verhalten imitieren und lernen</a:t>
            </a:r>
            <a:endParaRPr sz="1100" dirty="0">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Arial"/>
              <a:buChar char="•"/>
            </a:pPr>
            <a:r>
              <a:rPr lang="de-DE" sz="1100" dirty="0">
                <a:solidFill>
                  <a:schemeClr val="dk1"/>
                </a:solidFill>
                <a:latin typeface="Calibri"/>
                <a:ea typeface="Calibri"/>
                <a:cs typeface="Calibri"/>
                <a:sym typeface="Calibri"/>
              </a:rPr>
              <a:t>Beispiel: Watson (IBM), </a:t>
            </a:r>
            <a:r>
              <a:rPr lang="de-DE" sz="1100" dirty="0" err="1">
                <a:solidFill>
                  <a:schemeClr val="dk1"/>
                </a:solidFill>
                <a:latin typeface="Calibri"/>
                <a:ea typeface="Calibri"/>
                <a:cs typeface="Calibri"/>
                <a:sym typeface="Calibri"/>
              </a:rPr>
              <a:t>ChatGPT</a:t>
            </a:r>
            <a:r>
              <a:rPr lang="de-DE" sz="1100" dirty="0">
                <a:solidFill>
                  <a:schemeClr val="dk1"/>
                </a:solidFill>
                <a:latin typeface="Calibri"/>
                <a:ea typeface="Calibri"/>
                <a:cs typeface="Calibri"/>
                <a:sym typeface="Calibri"/>
              </a:rPr>
              <a:t> (</a:t>
            </a:r>
            <a:r>
              <a:rPr lang="de-DE" sz="1100" dirty="0" err="1">
                <a:solidFill>
                  <a:schemeClr val="dk1"/>
                </a:solidFill>
                <a:latin typeface="Calibri"/>
                <a:ea typeface="Calibri"/>
                <a:cs typeface="Calibri"/>
                <a:sym typeface="Calibri"/>
              </a:rPr>
              <a:t>OpenAI</a:t>
            </a:r>
            <a:r>
              <a:rPr lang="de-DE" sz="1100" dirty="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100" b="1" dirty="0">
                <a:solidFill>
                  <a:schemeClr val="dk1"/>
                </a:solidFill>
              </a:rPr>
              <a:t>Aufgabenstellung</a:t>
            </a:r>
            <a:r>
              <a:rPr lang="de-DE" sz="1100" dirty="0">
                <a:solidFill>
                  <a:schemeClr val="dk1"/>
                </a:solidFill>
                <a:latin typeface="Calibri"/>
                <a:ea typeface="Calibri"/>
                <a:cs typeface="Calibri"/>
                <a:sym typeface="Calibri"/>
              </a:rPr>
              <a:t>:</a:t>
            </a:r>
            <a:endParaRPr sz="1100" dirty="0"/>
          </a:p>
          <a:p>
            <a:pPr marL="171450" lvl="0" indent="-171450" algn="l" rtl="0">
              <a:lnSpc>
                <a:spcPct val="100000"/>
              </a:lnSpc>
              <a:spcBef>
                <a:spcPts val="600"/>
              </a:spcBef>
              <a:spcAft>
                <a:spcPts val="0"/>
              </a:spcAft>
              <a:buClr>
                <a:schemeClr val="dk1"/>
              </a:buClr>
              <a:buSzPts val="1100"/>
              <a:buFont typeface="Arial"/>
              <a:buChar char="•"/>
            </a:pPr>
            <a:r>
              <a:rPr lang="de-DE" sz="1100" dirty="0">
                <a:latin typeface="Calibri"/>
                <a:ea typeface="Calibri"/>
                <a:cs typeface="Calibri"/>
                <a:sym typeface="Calibri"/>
              </a:rPr>
              <a:t>Diskutieren Sie die Anwendbarkeit/Leistungen und potentiellen Gefahren “künstlicher Intelligenz” bezogen auf Ihre aktuellen Aufgaben mit Text- und Bildgestaltung im Ausbildungsbetrieb.</a:t>
            </a:r>
            <a:endParaRPr sz="1100" dirty="0"/>
          </a:p>
          <a:p>
            <a:pPr marL="171450" lvl="0" indent="-171450" algn="l" rtl="0">
              <a:lnSpc>
                <a:spcPct val="100000"/>
              </a:lnSpc>
              <a:spcBef>
                <a:spcPts val="0"/>
              </a:spcBef>
              <a:spcAft>
                <a:spcPts val="0"/>
              </a:spcAft>
              <a:buClr>
                <a:schemeClr val="dk1"/>
              </a:buClr>
              <a:buSzPts val="1100"/>
              <a:buFont typeface="Arial"/>
              <a:buChar char="•"/>
            </a:pPr>
            <a:r>
              <a:rPr lang="de-DE" sz="1100" dirty="0">
                <a:latin typeface="Calibri"/>
                <a:ea typeface="Calibri"/>
                <a:cs typeface="Calibri"/>
                <a:sym typeface="Calibri"/>
              </a:rPr>
              <a:t>Beziehen Sie Kriterien der journalistischen Ethik, wie sie im Pressekodex des Deutschen Presserates e.V. beschrieben sind in Ihre Diskussion ein, wenn es um die Veröffentlichung KI-generierter Bilder und/oder Texte geht.</a:t>
            </a:r>
            <a:endParaRPr sz="1100" dirty="0"/>
          </a:p>
          <a:p>
            <a:pPr marL="0" lvl="0" indent="0" algn="l" rtl="0">
              <a:lnSpc>
                <a:spcPct val="100000"/>
              </a:lnSpc>
              <a:spcBef>
                <a:spcPts val="0"/>
              </a:spcBef>
              <a:spcAft>
                <a:spcPts val="0"/>
              </a:spcAft>
              <a:buSzPts val="1400"/>
              <a:buNone/>
            </a:pPr>
            <a:endParaRPr sz="1100"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dirty="0"/>
              <a:t>Quellen</a:t>
            </a:r>
            <a:r>
              <a:rPr lang="de-DE" sz="1100" dirty="0">
                <a:latin typeface="Calibri"/>
                <a:ea typeface="Calibri"/>
                <a:cs typeface="Calibri"/>
                <a:sym typeface="Calibri"/>
              </a:rPr>
              <a:t>: </a:t>
            </a:r>
            <a:endParaRPr sz="1100" dirty="0"/>
          </a:p>
          <a:p>
            <a:pPr marL="171450" lvl="0" indent="-146050" algn="l" rtl="0">
              <a:lnSpc>
                <a:spcPct val="100000"/>
              </a:lnSpc>
              <a:spcBef>
                <a:spcPts val="0"/>
              </a:spcBef>
              <a:spcAft>
                <a:spcPts val="0"/>
              </a:spcAft>
              <a:buSzPts val="1000"/>
              <a:buFont typeface="Arial"/>
              <a:buChar char="•"/>
            </a:pPr>
            <a:r>
              <a:rPr lang="de-DE" sz="1000" dirty="0">
                <a:latin typeface="Calibri"/>
                <a:ea typeface="Calibri"/>
                <a:cs typeface="Calibri"/>
                <a:sym typeface="Calibri"/>
              </a:rPr>
              <a:t>Bild generiert mit </a:t>
            </a:r>
            <a:r>
              <a:rPr lang="de-DE" sz="1000" u="sng" dirty="0">
                <a:solidFill>
                  <a:schemeClr val="hlink"/>
                </a:solidFill>
                <a:latin typeface="Calibri"/>
                <a:ea typeface="Calibri"/>
                <a:cs typeface="Calibri"/>
                <a:sym typeface="Calibri"/>
                <a:hlinkClick r:id="rId3"/>
              </a:rPr>
              <a:t>https://ai.mind-verse.de/?p=bild</a:t>
            </a:r>
            <a:r>
              <a:rPr lang="de-DE" sz="1000" dirty="0">
                <a:latin typeface="Calibri"/>
                <a:ea typeface="Calibri"/>
                <a:cs typeface="Calibri"/>
                <a:sym typeface="Calibri"/>
              </a:rPr>
              <a:t> </a:t>
            </a:r>
            <a:endParaRPr sz="1000" dirty="0"/>
          </a:p>
          <a:p>
            <a:pPr marL="171450" lvl="0" indent="-146050" algn="l" rtl="0">
              <a:lnSpc>
                <a:spcPct val="100000"/>
              </a:lnSpc>
              <a:spcBef>
                <a:spcPts val="0"/>
              </a:spcBef>
              <a:spcAft>
                <a:spcPts val="0"/>
              </a:spcAft>
              <a:buSzPts val="1000"/>
              <a:buFont typeface="Arial"/>
              <a:buChar char="•"/>
            </a:pPr>
            <a:r>
              <a:rPr lang="de-DE" sz="1000" i="1" dirty="0" err="1">
                <a:latin typeface="Calibri"/>
                <a:ea typeface="Calibri"/>
                <a:cs typeface="Calibri"/>
                <a:sym typeface="Calibri"/>
              </a:rPr>
              <a:t>Dabrock</a:t>
            </a:r>
            <a:r>
              <a:rPr lang="de-DE" sz="1000" i="1" dirty="0">
                <a:latin typeface="Calibri"/>
                <a:ea typeface="Calibri"/>
                <a:cs typeface="Calibri"/>
                <a:sym typeface="Calibri"/>
              </a:rPr>
              <a:t>, Peter (2023) im Spiegel-Netzwelt: </a:t>
            </a:r>
            <a:r>
              <a:rPr lang="de-DE" sz="1000" dirty="0">
                <a:latin typeface="Calibri"/>
                <a:ea typeface="Calibri"/>
                <a:cs typeface="Calibri"/>
                <a:sym typeface="Calibri"/>
              </a:rPr>
              <a:t>Ethik und künstliche </a:t>
            </a:r>
            <a:r>
              <a:rPr lang="de-DE" sz="1000" dirty="0" err="1">
                <a:latin typeface="Calibri"/>
                <a:ea typeface="Calibri"/>
                <a:cs typeface="Calibri"/>
                <a:sym typeface="Calibri"/>
              </a:rPr>
              <a:t>Intelligenz</a:t>
            </a:r>
            <a:r>
              <a:rPr lang="de-DE" sz="1000" i="1" dirty="0" err="1">
                <a:latin typeface="Calibri"/>
                <a:ea typeface="Calibri"/>
                <a:cs typeface="Calibri"/>
                <a:sym typeface="Calibri"/>
              </a:rPr>
              <a:t>.Online</a:t>
            </a:r>
            <a:r>
              <a:rPr lang="de-DE" sz="1000" i="1" dirty="0">
                <a:latin typeface="Calibri"/>
                <a:ea typeface="Calibri"/>
                <a:cs typeface="Calibri"/>
                <a:sym typeface="Calibri"/>
              </a:rPr>
              <a:t>:</a:t>
            </a:r>
            <a:r>
              <a:rPr lang="de-DE" sz="1000" i="1" dirty="0">
                <a:solidFill>
                  <a:srgbClr val="FF0000"/>
                </a:solidFill>
                <a:latin typeface="Calibri"/>
                <a:ea typeface="Calibri"/>
                <a:cs typeface="Calibri"/>
                <a:sym typeface="Calibri"/>
              </a:rPr>
              <a:t> </a:t>
            </a:r>
            <a:r>
              <a:rPr lang="de-DE" sz="1000" u="sng" dirty="0">
                <a:solidFill>
                  <a:srgbClr val="1155CC"/>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www.spiegel.de/netzwelt/chatgpt-so-laesst-sich-kuenstliche-intelligenz-verantworten-gastbeitrag-a-d89746ff-a263-4a70-a6d2-7029bb45b7ac</a:t>
            </a:r>
            <a:endParaRPr sz="1000" u="sng" dirty="0">
              <a:solidFill>
                <a:srgbClr val="1155CC"/>
              </a:solidFill>
              <a:latin typeface="Calibri"/>
              <a:ea typeface="Calibri"/>
              <a:cs typeface="Calibri"/>
              <a:sym typeface="Calibri"/>
            </a:endParaRPr>
          </a:p>
          <a:p>
            <a:pPr marL="171450" marR="0" lvl="0" indent="-146050" algn="l" rtl="0">
              <a:lnSpc>
                <a:spcPct val="100000"/>
              </a:lnSpc>
              <a:spcBef>
                <a:spcPts val="0"/>
              </a:spcBef>
              <a:spcAft>
                <a:spcPts val="0"/>
              </a:spcAft>
              <a:buClr>
                <a:srgbClr val="000000"/>
              </a:buClr>
              <a:buSzPts val="1000"/>
              <a:buFont typeface="Arial"/>
              <a:buChar char="•"/>
            </a:pPr>
            <a:r>
              <a:rPr lang="de-DE" sz="1000" dirty="0">
                <a:latin typeface="Calibri"/>
                <a:ea typeface="Calibri"/>
                <a:cs typeface="Calibri"/>
                <a:sym typeface="Calibri"/>
              </a:rPr>
              <a:t>Deutschen Presserat e.V. (o.J.): Pressekodex. Online: (</a:t>
            </a:r>
            <a:r>
              <a:rPr lang="de-DE" sz="1000" u="sng" dirty="0">
                <a:solidFill>
                  <a:schemeClr val="hlink"/>
                </a:solidFill>
                <a:latin typeface="Calibri"/>
                <a:ea typeface="Calibri"/>
                <a:cs typeface="Calibri"/>
                <a:sym typeface="Calibri"/>
                <a:hlinkClick r:id="rId5"/>
              </a:rPr>
              <a:t>https://www.presserat.de/pressekodex.html?file=files/presserat/dokumente/pressekodex/Presse-kodex_Leitsaetze_RL12.1.pdf</a:t>
            </a:r>
            <a:endParaRPr sz="1100" dirty="0"/>
          </a:p>
        </p:txBody>
      </p:sp>
      <p:sp>
        <p:nvSpPr>
          <p:cNvPr id="344" name="Google Shape;344;g2031ebf45fe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e45d56e732_0_0:notes"/>
          <p:cNvSpPr>
            <a:spLocks noGrp="1" noRot="1" noChangeAspect="1"/>
          </p:cNvSpPr>
          <p:nvPr>
            <p:ph type="sldImg" idx="2"/>
          </p:nvPr>
        </p:nvSpPr>
        <p:spPr>
          <a:xfrm>
            <a:off x="479425" y="701675"/>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1e45d56e732_0_0:notes"/>
          <p:cNvSpPr txBox="1">
            <a:spLocks noGrp="1"/>
          </p:cNvSpPr>
          <p:nvPr>
            <p:ph type="body" idx="1"/>
          </p:nvPr>
        </p:nvSpPr>
        <p:spPr>
          <a:xfrm>
            <a:off x="478800" y="4266000"/>
            <a:ext cx="6145212" cy="46068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t>Beschreibung</a:t>
            </a:r>
            <a:r>
              <a:rPr lang="de-DE" sz="1100" dirty="0">
                <a:latin typeface="Calibri"/>
                <a:ea typeface="Calibri"/>
                <a:cs typeface="Calibri"/>
                <a:sym typeface="Calibri"/>
              </a:rPr>
              <a:t>:</a:t>
            </a:r>
            <a:endParaRPr sz="1100"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dirty="0">
                <a:latin typeface="Calibri"/>
                <a:ea typeface="Calibri"/>
                <a:cs typeface="Calibri"/>
                <a:sym typeface="Calibri"/>
              </a:rPr>
              <a:t>Bildung intendiert, dass Wissen und ein durchdachtes Wertesystem zu einer erwünschten, vernünftigen Handlung führt. Leider ist dies nicht immer der Fall.</a:t>
            </a:r>
            <a:endParaRPr sz="1100"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dirty="0">
                <a:latin typeface="Calibri"/>
                <a:ea typeface="Calibri"/>
                <a:cs typeface="Calibri"/>
                <a:sym typeface="Calibri"/>
              </a:rPr>
              <a:t>Womöglich sind “Anstupser” - also Nudges - am Ort der potentiellen Handlung sinnvoll, um genau dort das vorhandene Wissen ins Gedächtnis zu rufen und gleichzeitig eine gewünschte Handlung vorzuschlagen.</a:t>
            </a:r>
            <a:endParaRPr sz="1100" dirty="0">
              <a:latin typeface="Calibri"/>
              <a:ea typeface="Calibri"/>
              <a:cs typeface="Calibri"/>
              <a:sym typeface="Calibri"/>
            </a:endParaRPr>
          </a:p>
          <a:p>
            <a:pPr marL="0" lvl="0" indent="0" algn="l" rtl="0">
              <a:lnSpc>
                <a:spcPct val="100000"/>
              </a:lnSpc>
              <a:spcBef>
                <a:spcPts val="0"/>
              </a:spcBef>
              <a:spcAft>
                <a:spcPts val="0"/>
              </a:spcAft>
              <a:buSzPts val="1400"/>
              <a:buNone/>
            </a:pPr>
            <a:endParaRPr sz="11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de-DE" sz="1100" dirty="0">
                <a:latin typeface="Calibri"/>
                <a:ea typeface="Calibri"/>
                <a:cs typeface="Calibri"/>
                <a:sym typeface="Calibri"/>
              </a:rPr>
              <a:t>Der Begriff Nudging stammt aus der Verhaltenspsychologie (Gabler o.J.). Der Staat kann das Entstehen von Abfällen in aller Regel nicht verbieten. Das Nudging („Anstupsen“) ist ein Instrument, das mit positiven Impulsen von Anbieter*innen arbeitet statt mit Vorschriften und Verboten zu handeln. Das Konzept des Nudgings macht sich verhaltenspsychologische Erkenntnisse zunutze, die dem Bedürfnis der Menschen nach Einfachheit, Bequemlichkeit und Gewohnheit entgegenkommen, um ihnen sanft den Weg zu einer alternativen Handlungsweise zu ebnen (UBA 2016). Durch dezente Anreize sollen die Gewohnheitsstrukturen von Personen aufgebrochen und mühelos Verhaltensänderungen ermöglicht werden. Dabei wird die Wahlfreiheit der adressierten Personen aufrechterhalten, ein kleiner Schubser in die richtige Richtung soll es ihnen jedoch erleichtern, sich für die vorteilhaftere Option zu entscheiden.</a:t>
            </a:r>
            <a:endParaRPr sz="1100" dirty="0">
              <a:latin typeface="Calibri"/>
              <a:ea typeface="Calibri"/>
              <a:cs typeface="Calibri"/>
              <a:sym typeface="Calibri"/>
            </a:endParaRPr>
          </a:p>
          <a:p>
            <a:pPr marL="0" lvl="0" indent="0" algn="l" rtl="0">
              <a:lnSpc>
                <a:spcPct val="100000"/>
              </a:lnSpc>
              <a:spcBef>
                <a:spcPts val="0"/>
              </a:spcBef>
              <a:spcAft>
                <a:spcPts val="0"/>
              </a:spcAft>
              <a:buSzPts val="1400"/>
              <a:buNone/>
            </a:pPr>
            <a:endParaRPr sz="1100"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dirty="0"/>
              <a:t>Aufgabenstellung</a:t>
            </a:r>
            <a:r>
              <a:rPr lang="de-DE" sz="1100" dirty="0">
                <a:latin typeface="Calibri"/>
                <a:ea typeface="Calibri"/>
                <a:cs typeface="Calibri"/>
                <a:sym typeface="Calibri"/>
              </a:rPr>
              <a:t>:</a:t>
            </a:r>
            <a:endParaRPr sz="1100" dirty="0">
              <a:latin typeface="Calibri"/>
              <a:ea typeface="Calibri"/>
              <a:cs typeface="Calibri"/>
              <a:sym typeface="Calibri"/>
            </a:endParaRPr>
          </a:p>
          <a:p>
            <a:pPr marL="266700" lvl="0" indent="-266700" algn="l" rtl="0">
              <a:lnSpc>
                <a:spcPct val="100000"/>
              </a:lnSpc>
              <a:spcBef>
                <a:spcPts val="0"/>
              </a:spcBef>
              <a:spcAft>
                <a:spcPts val="0"/>
              </a:spcAft>
              <a:buClr>
                <a:schemeClr val="dk1"/>
              </a:buClr>
              <a:buSzPct val="100000"/>
              <a:buFont typeface="Arial" panose="020B0604020202020204" pitchFamily="34" charset="0"/>
              <a:buChar char="•"/>
            </a:pPr>
            <a:r>
              <a:rPr lang="de-DE" sz="1000" dirty="0">
                <a:latin typeface="Calibri"/>
                <a:ea typeface="Calibri"/>
                <a:cs typeface="Calibri"/>
                <a:sym typeface="Calibri"/>
              </a:rPr>
              <a:t>Finden Sie weitere Beispiele für konkrete Nudges in Ihrem Arbeitsfeld</a:t>
            </a:r>
            <a:endParaRPr sz="1000" dirty="0">
              <a:latin typeface="Calibri"/>
              <a:ea typeface="Calibri"/>
              <a:cs typeface="Calibri"/>
              <a:sym typeface="Calibri"/>
            </a:endParaRPr>
          </a:p>
          <a:p>
            <a:pPr marL="171450" lvl="0" indent="-171450" algn="l" rtl="0">
              <a:lnSpc>
                <a:spcPct val="100000"/>
              </a:lnSpc>
              <a:spcBef>
                <a:spcPts val="0"/>
              </a:spcBef>
              <a:spcAft>
                <a:spcPts val="0"/>
              </a:spcAft>
              <a:buSzPct val="100000"/>
              <a:buFont typeface="Arial" panose="020B0604020202020204" pitchFamily="34" charset="0"/>
              <a:buChar char="•"/>
            </a:pPr>
            <a:endParaRPr sz="1100" dirty="0">
              <a:latin typeface="Calibri"/>
              <a:ea typeface="Calibri"/>
              <a:cs typeface="Calibri"/>
              <a:sym typeface="Calibri"/>
            </a:endParaRPr>
          </a:p>
          <a:p>
            <a:pPr marL="0" lvl="0" indent="0" algn="l" rtl="0">
              <a:lnSpc>
                <a:spcPct val="100000"/>
              </a:lnSpc>
              <a:spcBef>
                <a:spcPts val="0"/>
              </a:spcBef>
              <a:spcAft>
                <a:spcPts val="0"/>
              </a:spcAft>
              <a:buSzPct val="100000"/>
            </a:pPr>
            <a:r>
              <a:rPr lang="de-DE" sz="1100" b="1" dirty="0"/>
              <a:t>Quelle</a:t>
            </a:r>
            <a:r>
              <a:rPr lang="de-DE" sz="1100" dirty="0">
                <a:latin typeface="Calibri"/>
                <a:ea typeface="Calibri"/>
                <a:cs typeface="Calibri"/>
                <a:sym typeface="Calibri"/>
              </a:rPr>
              <a:t>: </a:t>
            </a:r>
            <a:endParaRPr sz="1100" dirty="0">
              <a:latin typeface="Calibri"/>
              <a:ea typeface="Calibri"/>
              <a:cs typeface="Calibri"/>
              <a:sym typeface="Calibri"/>
            </a:endParaRPr>
          </a:p>
          <a:p>
            <a:pPr marL="266700" lvl="0" indent="-266700" algn="l" rtl="0">
              <a:lnSpc>
                <a:spcPct val="100000"/>
              </a:lnSpc>
              <a:spcBef>
                <a:spcPts val="0"/>
              </a:spcBef>
              <a:spcAft>
                <a:spcPts val="0"/>
              </a:spcAft>
              <a:buSzPct val="100000"/>
              <a:buFont typeface="Arial" panose="020B0604020202020204" pitchFamily="34" charset="0"/>
              <a:buChar char="•"/>
            </a:pPr>
            <a:r>
              <a:rPr lang="de-DE" sz="1000" dirty="0">
                <a:latin typeface="Calibri"/>
                <a:ea typeface="Calibri"/>
                <a:cs typeface="Calibri"/>
                <a:sym typeface="Calibri"/>
              </a:rPr>
              <a:t>Foto: Sabine Meyer, gesehen am REWE-Markt in Laatzen bei Hannover</a:t>
            </a:r>
            <a:endParaRPr sz="1000" dirty="0">
              <a:latin typeface="Calibri"/>
              <a:ea typeface="Calibri"/>
              <a:cs typeface="Calibri"/>
              <a:sym typeface="Calibri"/>
            </a:endParaRPr>
          </a:p>
        </p:txBody>
      </p:sp>
      <p:sp>
        <p:nvSpPr>
          <p:cNvPr id="359" name="Google Shape;359;g1e45d56e732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0524112dea_0_232:notes"/>
          <p:cNvSpPr>
            <a:spLocks noGrp="1" noRot="1" noChangeAspect="1"/>
          </p:cNvSpPr>
          <p:nvPr>
            <p:ph type="sldImg" idx="2"/>
          </p:nvPr>
        </p:nvSpPr>
        <p:spPr>
          <a:xfrm>
            <a:off x="481013" y="704850"/>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20524112dea_0_232:notes"/>
          <p:cNvSpPr txBox="1">
            <a:spLocks noGrp="1"/>
          </p:cNvSpPr>
          <p:nvPr>
            <p:ph type="body" idx="1"/>
          </p:nvPr>
        </p:nvSpPr>
        <p:spPr>
          <a:xfrm>
            <a:off x="478799" y="4266000"/>
            <a:ext cx="6140451" cy="4029900"/>
          </a:xfrm>
          <a:prstGeom prst="rect">
            <a:avLst/>
          </a:prstGeom>
          <a:noFill/>
          <a:ln>
            <a:noFill/>
          </a:ln>
        </p:spPr>
        <p:txBody>
          <a:bodyPr spcFirstLastPara="1" wrap="square" lIns="97250" tIns="48600" rIns="97250" bIns="48600" anchor="t" anchorCtr="0">
            <a:noAutofit/>
          </a:bodyPr>
          <a:lstStyle/>
          <a:p>
            <a:pPr marL="0" marR="0" lvl="0" indent="0" algn="l" rtl="0">
              <a:lnSpc>
                <a:spcPct val="100000"/>
              </a:lnSpc>
              <a:spcBef>
                <a:spcPts val="0"/>
              </a:spcBef>
              <a:spcAft>
                <a:spcPts val="0"/>
              </a:spcAft>
              <a:buSzPts val="1400"/>
              <a:buNone/>
            </a:pPr>
            <a:r>
              <a:rPr lang="de-DE" sz="1100" b="1" dirty="0">
                <a:solidFill>
                  <a:srgbClr val="000000"/>
                </a:solidFill>
              </a:rPr>
              <a:t>Beschreibung:</a:t>
            </a:r>
            <a:endParaRPr sz="1100" b="1" dirty="0">
              <a:solidFill>
                <a:srgbClr val="000000"/>
              </a:solidFill>
            </a:endParaRPr>
          </a:p>
          <a:p>
            <a:pPr marL="0" marR="0" lvl="0" indent="0" algn="l" rtl="0">
              <a:lnSpc>
                <a:spcPct val="100000"/>
              </a:lnSpc>
              <a:spcBef>
                <a:spcPts val="0"/>
              </a:spcBef>
              <a:spcAft>
                <a:spcPts val="0"/>
              </a:spcAft>
              <a:buSzPts val="1400"/>
              <a:buNone/>
            </a:pPr>
            <a:r>
              <a:rPr lang="de-DE" sz="1100" dirty="0">
                <a:solidFill>
                  <a:srgbClr val="000000"/>
                </a:solidFill>
              </a:rPr>
              <a:t>Im Büro werden Drucker zum Ausdruck kleiner Stückzahlen und alltäglicher Büropapiere eingesetzt. </a:t>
            </a:r>
            <a:endParaRPr sz="1100" dirty="0"/>
          </a:p>
          <a:p>
            <a:pPr marL="0" marR="0" lvl="0" indent="0" algn="l" rtl="0">
              <a:lnSpc>
                <a:spcPct val="100000"/>
              </a:lnSpc>
              <a:spcBef>
                <a:spcPts val="0"/>
              </a:spcBef>
              <a:spcAft>
                <a:spcPts val="0"/>
              </a:spcAft>
              <a:buSzPts val="1400"/>
              <a:buNone/>
            </a:pPr>
            <a:r>
              <a:rPr lang="de-DE" sz="1100" dirty="0">
                <a:solidFill>
                  <a:srgbClr val="000000"/>
                </a:solidFill>
              </a:rPr>
              <a:t>Hier sind für die Nachhaltigkeit relevant:</a:t>
            </a:r>
            <a:endParaRPr sz="1100" dirty="0"/>
          </a:p>
          <a:p>
            <a:pPr marL="171450" marR="0" lvl="0" indent="-152400" algn="l" rtl="0">
              <a:lnSpc>
                <a:spcPct val="100000"/>
              </a:lnSpc>
              <a:spcBef>
                <a:spcPts val="0"/>
              </a:spcBef>
              <a:spcAft>
                <a:spcPts val="0"/>
              </a:spcAft>
              <a:buSzPts val="1100"/>
              <a:buFont typeface="Arial"/>
              <a:buChar char="•"/>
            </a:pPr>
            <a:r>
              <a:rPr lang="de-DE" sz="1100" dirty="0">
                <a:solidFill>
                  <a:srgbClr val="000000"/>
                </a:solidFill>
              </a:rPr>
              <a:t>Die Wahl des Druckers und deren Anzahl im Verhältnis zu den Arbeitsplätzen</a:t>
            </a:r>
            <a:endParaRPr sz="1100" dirty="0"/>
          </a:p>
          <a:p>
            <a:pPr marL="171450" marR="0" lvl="0" indent="-152400" algn="l" rtl="0">
              <a:lnSpc>
                <a:spcPct val="100000"/>
              </a:lnSpc>
              <a:spcBef>
                <a:spcPts val="0"/>
              </a:spcBef>
              <a:spcAft>
                <a:spcPts val="0"/>
              </a:spcAft>
              <a:buSzPts val="1100"/>
              <a:buFont typeface="Arial"/>
              <a:buChar char="•"/>
            </a:pPr>
            <a:r>
              <a:rPr lang="de-DE" sz="1100" dirty="0">
                <a:solidFill>
                  <a:srgbClr val="000000"/>
                </a:solidFill>
              </a:rPr>
              <a:t>Die Wahl der Papierart und der Papierverbrauch</a:t>
            </a:r>
            <a:endParaRPr sz="1100" dirty="0"/>
          </a:p>
          <a:p>
            <a:pPr marL="171450" marR="0" lvl="0" indent="-152400" algn="l" rtl="0">
              <a:lnSpc>
                <a:spcPct val="100000"/>
              </a:lnSpc>
              <a:spcBef>
                <a:spcPts val="0"/>
              </a:spcBef>
              <a:spcAft>
                <a:spcPts val="0"/>
              </a:spcAft>
              <a:buSzPts val="1100"/>
              <a:buFont typeface="Arial"/>
              <a:buChar char="•"/>
            </a:pPr>
            <a:r>
              <a:rPr lang="de-DE" sz="1100" dirty="0">
                <a:solidFill>
                  <a:srgbClr val="000000"/>
                </a:solidFill>
              </a:rPr>
              <a:t>Stromverbrauch</a:t>
            </a:r>
            <a:endParaRPr sz="1100" dirty="0"/>
          </a:p>
          <a:p>
            <a:pPr marL="171450" marR="0" lvl="0" indent="-152400" algn="l" rtl="0">
              <a:lnSpc>
                <a:spcPct val="100000"/>
              </a:lnSpc>
              <a:spcBef>
                <a:spcPts val="0"/>
              </a:spcBef>
              <a:spcAft>
                <a:spcPts val="0"/>
              </a:spcAft>
              <a:buSzPts val="1100"/>
              <a:buFont typeface="Arial"/>
              <a:buChar char="•"/>
            </a:pPr>
            <a:r>
              <a:rPr lang="de-DE" sz="1100" dirty="0">
                <a:solidFill>
                  <a:srgbClr val="000000"/>
                </a:solidFill>
              </a:rPr>
              <a:t>Tonerkassetten und Druckerpatronen</a:t>
            </a:r>
            <a:endParaRPr sz="1100" dirty="0">
              <a:solidFill>
                <a:srgbClr val="000000"/>
              </a:solidFill>
            </a:endParaRPr>
          </a:p>
          <a:p>
            <a:pPr marL="0" marR="0" lvl="0" indent="0" algn="l" rtl="0">
              <a:lnSpc>
                <a:spcPct val="100000"/>
              </a:lnSpc>
              <a:spcBef>
                <a:spcPts val="0"/>
              </a:spcBef>
              <a:spcAft>
                <a:spcPts val="0"/>
              </a:spcAft>
              <a:buSzPts val="1400"/>
              <a:buNone/>
            </a:pPr>
            <a:r>
              <a:rPr lang="de-DE" sz="1100" dirty="0">
                <a:solidFill>
                  <a:srgbClr val="000000"/>
                </a:solidFill>
              </a:rPr>
              <a:t>Die Umweltbelastungen können auf verschiedene Weise minimiert werden.</a:t>
            </a:r>
            <a:endParaRPr sz="1100" dirty="0">
              <a:solidFill>
                <a:srgbClr val="000000"/>
              </a:solidFill>
            </a:endParaRPr>
          </a:p>
          <a:p>
            <a:pPr marL="0" marR="0" lvl="0" indent="0" algn="l" rtl="0">
              <a:lnSpc>
                <a:spcPct val="100000"/>
              </a:lnSpc>
              <a:spcBef>
                <a:spcPts val="0"/>
              </a:spcBef>
              <a:spcAft>
                <a:spcPts val="0"/>
              </a:spcAft>
              <a:buSzPts val="1400"/>
              <a:buNone/>
            </a:pPr>
            <a:endParaRPr sz="1100" dirty="0">
              <a:solidFill>
                <a:srgbClr val="000000"/>
              </a:solidFill>
            </a:endParaRPr>
          </a:p>
          <a:p>
            <a:pPr marL="0" marR="0" lvl="0" indent="0" algn="l" rtl="0">
              <a:lnSpc>
                <a:spcPct val="100000"/>
              </a:lnSpc>
              <a:spcBef>
                <a:spcPts val="0"/>
              </a:spcBef>
              <a:spcAft>
                <a:spcPts val="0"/>
              </a:spcAft>
              <a:buSzPts val="1400"/>
              <a:buNone/>
            </a:pPr>
            <a:r>
              <a:rPr lang="de-DE" sz="1100" b="1" dirty="0">
                <a:solidFill>
                  <a:srgbClr val="000000"/>
                </a:solidFill>
              </a:rPr>
              <a:t>Aufgabenstellungen</a:t>
            </a:r>
            <a:r>
              <a:rPr lang="de-DE" sz="1100" b="0" dirty="0">
                <a:solidFill>
                  <a:srgbClr val="000000"/>
                </a:solidFill>
              </a:rPr>
              <a:t>:</a:t>
            </a:r>
            <a:endParaRPr sz="1100" b="0" dirty="0">
              <a:solidFill>
                <a:srgbClr val="000000"/>
              </a:solidFill>
            </a:endParaRPr>
          </a:p>
          <a:p>
            <a:pPr marL="330200" lvl="0" indent="-171450" algn="l" rtl="0">
              <a:lnSpc>
                <a:spcPct val="100000"/>
              </a:lnSpc>
              <a:spcBef>
                <a:spcPts val="0"/>
              </a:spcBef>
              <a:spcAft>
                <a:spcPts val="0"/>
              </a:spcAft>
              <a:buSzPts val="1100"/>
              <a:buFont typeface="Arial"/>
              <a:buChar char="•"/>
            </a:pPr>
            <a:r>
              <a:rPr lang="de-DE" sz="1100" dirty="0"/>
              <a:t>Erstellen Sie eine Liste der Ausdrucke in Ihrem Ausbildungsbetrieb nach dem Kriterium entbehrlich/unentbehrlich.</a:t>
            </a:r>
            <a:endParaRPr sz="1100" dirty="0"/>
          </a:p>
          <a:p>
            <a:pPr marL="330200" lvl="0" indent="-171450" algn="l" rtl="0">
              <a:lnSpc>
                <a:spcPct val="100000"/>
              </a:lnSpc>
              <a:spcBef>
                <a:spcPts val="0"/>
              </a:spcBef>
              <a:spcAft>
                <a:spcPts val="0"/>
              </a:spcAft>
              <a:buSzPts val="1100"/>
              <a:buFont typeface="Arial"/>
              <a:buChar char="•"/>
            </a:pPr>
            <a:r>
              <a:rPr lang="de-DE" sz="1100" dirty="0"/>
              <a:t>Entwerfen Sie ein “Nudge”, um es direkt am Drucker/Kopierer zu platzieren.</a:t>
            </a:r>
            <a:endParaRPr sz="1100" dirty="0">
              <a:solidFill>
                <a:srgbClr val="000000"/>
              </a:solidFill>
            </a:endParaRPr>
          </a:p>
          <a:p>
            <a:pPr marL="0" marR="0" lvl="0" indent="0" algn="l" rtl="0">
              <a:lnSpc>
                <a:spcPct val="100000"/>
              </a:lnSpc>
              <a:spcBef>
                <a:spcPts val="0"/>
              </a:spcBef>
              <a:spcAft>
                <a:spcPts val="0"/>
              </a:spcAft>
              <a:buSzPts val="1400"/>
              <a:buNone/>
            </a:pPr>
            <a:endParaRPr sz="1100" dirty="0">
              <a:solidFill>
                <a:srgbClr val="000000"/>
              </a:solidFill>
            </a:endParaRPr>
          </a:p>
          <a:p>
            <a:pPr marL="0" marR="0" lvl="0" indent="0" algn="l" rtl="0">
              <a:lnSpc>
                <a:spcPct val="100000"/>
              </a:lnSpc>
              <a:spcBef>
                <a:spcPts val="0"/>
              </a:spcBef>
              <a:spcAft>
                <a:spcPts val="0"/>
              </a:spcAft>
              <a:buSzPts val="1400"/>
              <a:buNone/>
            </a:pPr>
            <a:r>
              <a:rPr lang="de-DE" sz="1100" b="1" dirty="0">
                <a:solidFill>
                  <a:srgbClr val="000000"/>
                </a:solidFill>
              </a:rPr>
              <a:t>Quellen</a:t>
            </a:r>
            <a:r>
              <a:rPr lang="de-DE" sz="1100" b="0" dirty="0">
                <a:solidFill>
                  <a:srgbClr val="000000"/>
                </a:solidFill>
              </a:rPr>
              <a:t>:</a:t>
            </a:r>
            <a:endParaRPr sz="1100" b="0" i="0" u="none" strike="noStrike" dirty="0">
              <a:solidFill>
                <a:srgbClr val="000000"/>
              </a:solidFill>
            </a:endParaRPr>
          </a:p>
          <a:p>
            <a:pPr marL="457200" lvl="0" indent="-292100" algn="l" rtl="0">
              <a:lnSpc>
                <a:spcPct val="100000"/>
              </a:lnSpc>
              <a:spcBef>
                <a:spcPts val="0"/>
              </a:spcBef>
              <a:spcAft>
                <a:spcPts val="0"/>
              </a:spcAft>
              <a:buSzPts val="1000"/>
              <a:buFont typeface="Arial"/>
              <a:buChar char="•"/>
            </a:pPr>
            <a:r>
              <a:rPr lang="de-DE" sz="1000" dirty="0">
                <a:solidFill>
                  <a:srgbClr val="000000"/>
                </a:solidFill>
              </a:rPr>
              <a:t>Minimierung der Umweltbelastung Druckerpatronen/Tonerkassetten: </a:t>
            </a:r>
            <a:r>
              <a:rPr lang="de-DE" sz="1000" u="sng" dirty="0">
                <a:solidFill>
                  <a:schemeClr val="hlink"/>
                </a:solidFill>
                <a:hlinkClick r:id="rId3"/>
              </a:rPr>
              <a:t>https://www.brother.de/verbrauchsmaterial/original-druckerpatronen-und-toner/nachhaltigkeit</a:t>
            </a:r>
            <a:r>
              <a:rPr lang="de-DE" sz="1000" dirty="0">
                <a:solidFill>
                  <a:srgbClr val="000000"/>
                </a:solidFill>
              </a:rPr>
              <a:t> </a:t>
            </a:r>
            <a:endParaRPr sz="1000" dirty="0"/>
          </a:p>
          <a:p>
            <a:pPr marL="457200" lvl="0" indent="-292100" algn="l" rtl="0">
              <a:lnSpc>
                <a:spcPct val="100000"/>
              </a:lnSpc>
              <a:spcBef>
                <a:spcPts val="0"/>
              </a:spcBef>
              <a:spcAft>
                <a:spcPts val="0"/>
              </a:spcAft>
              <a:buSzPts val="1000"/>
              <a:buFont typeface="Arial"/>
              <a:buChar char="•"/>
            </a:pPr>
            <a:r>
              <a:rPr lang="de-DE" sz="1000" u="none" dirty="0">
                <a:solidFill>
                  <a:srgbClr val="000000"/>
                </a:solidFill>
              </a:rPr>
              <a:t>Grafik: Nabu/</a:t>
            </a:r>
            <a:r>
              <a:rPr lang="de-DE" sz="1000" u="none" dirty="0" err="1">
                <a:solidFill>
                  <a:srgbClr val="000000"/>
                </a:solidFill>
              </a:rPr>
              <a:t>sichtagitation</a:t>
            </a:r>
            <a:r>
              <a:rPr lang="de-DE" sz="1000" u="none" dirty="0">
                <a:solidFill>
                  <a:srgbClr val="000000"/>
                </a:solidFill>
              </a:rPr>
              <a:t>: Papierverbrauch nach Produktgruppen, Stand 2022, nach: Die Papierindustrie e.V., Bundesdrucksache 19/12732. Online: </a:t>
            </a:r>
            <a:r>
              <a:rPr lang="de-DE" sz="1000" u="sng" dirty="0">
                <a:solidFill>
                  <a:schemeClr val="accent1"/>
                </a:solidFill>
                <a:hlinkClick r:id="rId4">
                  <a:extLst>
                    <a:ext uri="{A12FA001-AC4F-418D-AE19-62706E023703}">
                      <ahyp:hlinkClr xmlns:ahyp="http://schemas.microsoft.com/office/drawing/2018/hyperlinkcolor" xmlns="" val="tx"/>
                    </a:ext>
                  </a:extLst>
                </a:hlinkClick>
              </a:rPr>
              <a:t>https://www.nabu.de/umwelt-und-ressourcen/ressourcenschonung/papier/30377.html</a:t>
            </a:r>
            <a:r>
              <a:rPr lang="de-DE" sz="1000" u="sng" dirty="0">
                <a:solidFill>
                  <a:schemeClr val="accent1"/>
                </a:solidFill>
              </a:rPr>
              <a:t>  </a:t>
            </a:r>
            <a:r>
              <a:rPr lang="de-DE" sz="1000" u="sng" dirty="0">
                <a:solidFill>
                  <a:srgbClr val="D0CECE"/>
                </a:solidFill>
              </a:rPr>
              <a:t> </a:t>
            </a:r>
            <a:endParaRPr sz="1000" dirty="0"/>
          </a:p>
        </p:txBody>
      </p:sp>
      <p:sp>
        <p:nvSpPr>
          <p:cNvPr id="372" name="Google Shape;372;g20524112dea_0_232:notes"/>
          <p:cNvSpPr txBox="1">
            <a:spLocks noGrp="1"/>
          </p:cNvSpPr>
          <p:nvPr>
            <p:ph type="sldNum" idx="12"/>
          </p:nvPr>
        </p:nvSpPr>
        <p:spPr>
          <a:xfrm>
            <a:off x="4023984" y="9721094"/>
            <a:ext cx="3078300" cy="513300"/>
          </a:xfrm>
          <a:prstGeom prst="rect">
            <a:avLst/>
          </a:prstGeom>
          <a:noFill/>
          <a:ln>
            <a:noFill/>
          </a:ln>
        </p:spPr>
        <p:txBody>
          <a:bodyPr spcFirstLastPara="1" wrap="square" lIns="97250" tIns="48600" rIns="97250" bIns="48600" anchor="b" anchorCtr="0">
            <a:noAutofit/>
          </a:bodyPr>
          <a:lstStyle/>
          <a:p>
            <a:pPr marL="0" lvl="0" indent="0" algn="r" rtl="0">
              <a:lnSpc>
                <a:spcPct val="100000"/>
              </a:lnSpc>
              <a:spcBef>
                <a:spcPts val="0"/>
              </a:spcBef>
              <a:spcAft>
                <a:spcPts val="0"/>
              </a:spcAft>
              <a:buSzPts val="1400"/>
              <a:buNone/>
            </a:pPr>
            <a:fld id="{00000000-1234-1234-1234-123412341234}" type="slidenum">
              <a:rPr lang="de-D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8:notes"/>
          <p:cNvSpPr>
            <a:spLocks noGrp="1" noRot="1" noChangeAspect="1"/>
          </p:cNvSpPr>
          <p:nvPr>
            <p:ph type="sldImg" idx="2"/>
          </p:nvPr>
        </p:nvSpPr>
        <p:spPr>
          <a:xfrm>
            <a:off x="479425" y="7016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8:notes"/>
          <p:cNvSpPr txBox="1">
            <a:spLocks noGrp="1"/>
          </p:cNvSpPr>
          <p:nvPr>
            <p:ph type="body" idx="1"/>
          </p:nvPr>
        </p:nvSpPr>
        <p:spPr>
          <a:xfrm>
            <a:off x="479424" y="4266000"/>
            <a:ext cx="6143625" cy="5968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50" b="1" i="0" u="none" strike="noStrike" dirty="0">
                <a:solidFill>
                  <a:schemeClr val="dk1"/>
                </a:solidFill>
              </a:rPr>
              <a:t>Beschreibung</a:t>
            </a:r>
            <a:endParaRPr sz="1050" b="1" dirty="0"/>
          </a:p>
          <a:p>
            <a:pPr marL="0" lvl="0" indent="0" algn="l" rtl="0">
              <a:lnSpc>
                <a:spcPct val="100000"/>
              </a:lnSpc>
              <a:spcBef>
                <a:spcPts val="0"/>
              </a:spcBef>
              <a:spcAft>
                <a:spcPts val="0"/>
              </a:spcAft>
              <a:buSzPts val="1400"/>
              <a:buNone/>
            </a:pPr>
            <a:r>
              <a:rPr lang="de-DE" sz="1050" dirty="0"/>
              <a:t>Mediengestaltung und </a:t>
            </a:r>
            <a:r>
              <a:rPr lang="de-DE" sz="1050" i="0" u="none" strike="noStrike" cap="none" dirty="0">
                <a:solidFill>
                  <a:schemeClr val="dk1"/>
                </a:solidFill>
              </a:rPr>
              <a:t>Nachhaltigkeit sind unmittelbar miteinander Verbunden. Die Ernährung ist zu einem erheblichen Anteil an dem Klimawandel schuld. Gleichzeitig kann die </a:t>
            </a:r>
            <a:r>
              <a:rPr lang="de-DE" sz="1050" dirty="0"/>
              <a:t>Gesellschaft ohne eine intakte Umwelt nicht überleben, weswegen auf die Nutzung der natürlichen Ressourcen und den Erhalt von Lebensraum besonders geachtet werden muss. Unsere Gesellschaft und unsere Wirtschaft sind in die </a:t>
            </a:r>
            <a:r>
              <a:rPr lang="de-DE" sz="1050" i="0" u="none" strike="noStrike" cap="none" dirty="0">
                <a:solidFill>
                  <a:schemeClr val="dk1"/>
                </a:solidFill>
              </a:rPr>
              <a:t>Biosphäre eingebettet, sie ist die Basis für alles. Das Cake-Prinzip bedeutet „</a:t>
            </a:r>
            <a:r>
              <a:rPr lang="de-DE" sz="1050" i="1" u="none" strike="noStrike" cap="none" dirty="0">
                <a:solidFill>
                  <a:schemeClr val="dk1"/>
                </a:solidFill>
              </a:rPr>
              <a:t>eine Verschiebung weg vom aktuellen sektoralen Ansatz, bei dem soziale, wirtschaftliche und ökologische Entwicklung als separate Teile angesehen werden</a:t>
            </a:r>
            <a:r>
              <a:rPr lang="de-DE" sz="1050" i="0" u="none" strike="noStrike" cap="none" dirty="0">
                <a:solidFill>
                  <a:schemeClr val="dk1"/>
                </a:solidFill>
              </a:rPr>
              <a:t>“</a:t>
            </a:r>
            <a:r>
              <a:rPr lang="de-DE" sz="1050" i="1" u="none" strike="noStrike" cap="none" dirty="0">
                <a:solidFill>
                  <a:schemeClr val="dk1"/>
                </a:solidFill>
              </a:rPr>
              <a:t> </a:t>
            </a:r>
            <a:r>
              <a:rPr lang="de-DE" sz="1050" i="0" u="none" strike="noStrike" cap="none" dirty="0">
                <a:solidFill>
                  <a:schemeClr val="dk1"/>
                </a:solidFill>
              </a:rPr>
              <a:t>(</a:t>
            </a:r>
            <a:r>
              <a:rPr lang="de-DE" sz="1050" i="0" dirty="0"/>
              <a:t>Stockholm </a:t>
            </a:r>
            <a:r>
              <a:rPr lang="de-DE" sz="1050" i="0" dirty="0" err="1"/>
              <a:t>Resilience</a:t>
            </a:r>
            <a:r>
              <a:rPr lang="de-DE" sz="1050" i="0" dirty="0"/>
              <a:t> </a:t>
            </a:r>
            <a:r>
              <a:rPr lang="de-DE" sz="1050" i="0" dirty="0" err="1"/>
              <a:t>Centre</a:t>
            </a:r>
            <a:r>
              <a:rPr lang="de-DE" sz="1050" i="0" dirty="0"/>
              <a:t> o.J.). Auf der Basis der Biosphäre werden </a:t>
            </a:r>
            <a:r>
              <a:rPr lang="de-DE" sz="1050" dirty="0"/>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50" dirty="0" err="1"/>
              <a:t>the</a:t>
            </a:r>
            <a:r>
              <a:rPr lang="de-DE" sz="1050" dirty="0"/>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sz="1050" dirty="0"/>
          </a:p>
          <a:p>
            <a:pPr marL="0" lvl="0" indent="0" algn="l" rtl="0">
              <a:lnSpc>
                <a:spcPct val="100000"/>
              </a:lnSpc>
              <a:spcBef>
                <a:spcPts val="0"/>
              </a:spcBef>
              <a:spcAft>
                <a:spcPts val="0"/>
              </a:spcAft>
              <a:buSzPts val="1400"/>
              <a:buNone/>
            </a:pPr>
            <a:r>
              <a:rPr lang="de-DE" sz="1050" dirty="0"/>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sz="1050" dirty="0"/>
          </a:p>
          <a:p>
            <a:pPr marL="0" lvl="0" indent="0" algn="l" rtl="0">
              <a:lnSpc>
                <a:spcPct val="100000"/>
              </a:lnSpc>
              <a:spcBef>
                <a:spcPts val="0"/>
              </a:spcBef>
              <a:spcAft>
                <a:spcPts val="0"/>
              </a:spcAft>
              <a:buSzPts val="1400"/>
              <a:buFont typeface="Arial"/>
              <a:buNone/>
            </a:pPr>
            <a:r>
              <a:rPr lang="de-DE" sz="1050" b="1" dirty="0"/>
              <a:t>Aufgabenstellungen:</a:t>
            </a:r>
            <a:endParaRPr sz="1050" b="1" dirty="0"/>
          </a:p>
          <a:p>
            <a:pPr marL="177800" lvl="0" indent="-177800" algn="l" rtl="0">
              <a:lnSpc>
                <a:spcPct val="100000"/>
              </a:lnSpc>
              <a:spcBef>
                <a:spcPts val="0"/>
              </a:spcBef>
              <a:spcAft>
                <a:spcPts val="0"/>
              </a:spcAft>
              <a:buSzPts val="1100"/>
              <a:buFont typeface="Arial" panose="020B0604020202020204" pitchFamily="34" charset="0"/>
              <a:buChar char="•"/>
            </a:pPr>
            <a:r>
              <a:rPr lang="de-DE" sz="1050" dirty="0"/>
              <a:t>Welche Rolle spielen die SDG für Ihr Ausbildungsunternehmen?</a:t>
            </a:r>
            <a:endParaRPr sz="1050" dirty="0"/>
          </a:p>
          <a:p>
            <a:pPr marL="177800" lvl="0" indent="-177800" algn="l" rtl="0">
              <a:lnSpc>
                <a:spcPct val="100000"/>
              </a:lnSpc>
              <a:spcBef>
                <a:spcPts val="0"/>
              </a:spcBef>
              <a:spcAft>
                <a:spcPts val="0"/>
              </a:spcAft>
              <a:buSzPts val="1100"/>
              <a:buFont typeface="Arial" panose="020B0604020202020204" pitchFamily="34" charset="0"/>
              <a:buChar char="•"/>
            </a:pPr>
            <a:r>
              <a:rPr lang="de-DE" sz="1050" dirty="0"/>
              <a:t>Wie würden Sie das Unternehmen für die Zukunft aufstellen?</a:t>
            </a:r>
            <a:endParaRPr sz="1050" dirty="0"/>
          </a:p>
          <a:p>
            <a:pPr marL="0" lvl="0" indent="0" algn="l" rtl="0">
              <a:lnSpc>
                <a:spcPct val="100000"/>
              </a:lnSpc>
              <a:spcBef>
                <a:spcPts val="0"/>
              </a:spcBef>
              <a:spcAft>
                <a:spcPts val="0"/>
              </a:spcAft>
              <a:buClr>
                <a:schemeClr val="dk1"/>
              </a:buClr>
              <a:buSzPts val="1100"/>
              <a:buFont typeface="Arial"/>
              <a:buNone/>
            </a:pPr>
            <a:r>
              <a:rPr lang="de-DE" sz="1050" b="1" dirty="0"/>
              <a:t>Quellen und Abbildung:</a:t>
            </a:r>
            <a:endParaRPr sz="1050" b="1" dirty="0"/>
          </a:p>
          <a:p>
            <a:pPr marL="171450" marR="0" lvl="0" indent="-158750" algn="l" rtl="0">
              <a:lnSpc>
                <a:spcPct val="100000"/>
              </a:lnSpc>
              <a:spcBef>
                <a:spcPts val="0"/>
              </a:spcBef>
              <a:spcAft>
                <a:spcPts val="0"/>
              </a:spcAft>
              <a:buClr>
                <a:schemeClr val="dk1"/>
              </a:buClr>
              <a:buSzPts val="1000"/>
              <a:buFont typeface="Calibri"/>
              <a:buChar char="•"/>
            </a:pPr>
            <a:r>
              <a:rPr lang="de-DE" sz="900" dirty="0"/>
              <a:t>Cake: Stockholm </a:t>
            </a:r>
            <a:r>
              <a:rPr lang="de-DE" sz="900" dirty="0" err="1"/>
              <a:t>Resilience</a:t>
            </a:r>
            <a:r>
              <a:rPr lang="de-DE" sz="900" dirty="0"/>
              <a:t> </a:t>
            </a:r>
            <a:r>
              <a:rPr lang="de-DE" sz="900" dirty="0" err="1"/>
              <a:t>Centre</a:t>
            </a:r>
            <a:r>
              <a:rPr lang="de-DE" sz="900" dirty="0"/>
              <a:t> (o.J.): </a:t>
            </a:r>
            <a:r>
              <a:rPr lang="de-DE" sz="900" i="0" u="none" strike="noStrike" cap="none" dirty="0">
                <a:solidFill>
                  <a:schemeClr val="dk1"/>
                </a:solidFill>
              </a:rPr>
              <a:t>Eine neue Art, die Ziele für nachhaltige Entwicklung zu sehen und wie sie alle mit </a:t>
            </a:r>
            <a:r>
              <a:rPr lang="de-DE" sz="1000" i="0" u="none" strike="noStrike" cap="none" dirty="0">
                <a:solidFill>
                  <a:schemeClr val="dk1"/>
                </a:solidFill>
              </a:rPr>
              <a:t>Lebensmitteln verbunden sind. Online: https://www.stockholmresilience.org/research/research-news/2016-06-14-the-sdgs-wedding-cake.html. </a:t>
            </a:r>
            <a:r>
              <a:rPr lang="de-DE" sz="1000" dirty="0"/>
              <a:t>(Lizenz: </a:t>
            </a:r>
            <a:r>
              <a:rPr lang="de-DE" sz="1000" i="0" u="none" strike="noStrike" cap="none" dirty="0">
                <a:solidFill>
                  <a:schemeClr val="dk1"/>
                </a:solidFill>
              </a:rPr>
              <a:t>CC BY-ND 3.0)</a:t>
            </a:r>
            <a:endParaRPr sz="1000" i="0" u="none" strike="noStrike" cap="none" dirty="0">
              <a:solidFill>
                <a:schemeClr val="dk1"/>
              </a:solidFill>
            </a:endParaRPr>
          </a:p>
          <a:p>
            <a:pPr marL="171450" marR="0" lvl="0" indent="-158750" algn="l" rtl="0">
              <a:lnSpc>
                <a:spcPct val="100000"/>
              </a:lnSpc>
              <a:spcBef>
                <a:spcPts val="0"/>
              </a:spcBef>
              <a:spcAft>
                <a:spcPts val="0"/>
              </a:spcAft>
              <a:buClr>
                <a:schemeClr val="dk1"/>
              </a:buClr>
              <a:buSzPts val="1000"/>
              <a:buFont typeface="Calibri"/>
              <a:buChar char="•"/>
            </a:pPr>
            <a:r>
              <a:rPr lang="de-DE" sz="1000" i="0" u="none" strike="noStrike" cap="none" dirty="0">
                <a:solidFill>
                  <a:schemeClr val="dk1"/>
                </a:solidFill>
              </a:rPr>
              <a:t>Nachhaltigkeitsstrategie - eigene Darstellung in </a:t>
            </a:r>
            <a:r>
              <a:rPr lang="de-DE" sz="1000" i="0" u="none" strike="noStrike" cap="none" dirty="0" err="1">
                <a:solidFill>
                  <a:schemeClr val="dk1"/>
                </a:solidFill>
              </a:rPr>
              <a:t>Anlehung</a:t>
            </a:r>
            <a:r>
              <a:rPr lang="de-DE" sz="1000" i="0" u="none" strike="noStrike" cap="none" dirty="0">
                <a:solidFill>
                  <a:schemeClr val="dk1"/>
                </a:solidFill>
              </a:rPr>
              <a:t> an: </a:t>
            </a:r>
            <a:r>
              <a:rPr lang="de-DE" sz="1000" i="0" u="none" strike="noStrike" cap="none" dirty="0" err="1">
                <a:solidFill>
                  <a:schemeClr val="dk1"/>
                </a:solidFill>
              </a:rPr>
              <a:t>sph</a:t>
            </a:r>
            <a:r>
              <a:rPr lang="de-DE" sz="1000" i="0" u="none" strike="noStrike" cap="none" dirty="0">
                <a:solidFill>
                  <a:schemeClr val="dk1"/>
                </a:solidFill>
              </a:rPr>
              <a:t> (o.J.): Strategische Ausrichtung. Online: https://sph-nachhaltig-wirtschaften.de/nachhaltige-strategische-ausrichtung-unternehmen/</a:t>
            </a:r>
            <a:endParaRPr sz="1000" i="0" u="none" strike="noStrike" cap="none" dirty="0">
              <a:solidFill>
                <a:schemeClr val="dk1"/>
              </a:solidFill>
            </a:endParaRPr>
          </a:p>
          <a:p>
            <a:pPr marL="171450" marR="0" lvl="0" indent="-158750" algn="l" rtl="0">
              <a:lnSpc>
                <a:spcPct val="100000"/>
              </a:lnSpc>
              <a:spcBef>
                <a:spcPts val="0"/>
              </a:spcBef>
              <a:spcAft>
                <a:spcPts val="0"/>
              </a:spcAft>
              <a:buClr>
                <a:schemeClr val="dk1"/>
              </a:buClr>
              <a:buSzPts val="1000"/>
              <a:buFont typeface="Calibri"/>
              <a:buChar char="•"/>
            </a:pPr>
            <a:r>
              <a:rPr lang="de-DE" sz="1000" i="0" u="none" strike="noStrike" cap="none" dirty="0">
                <a:solidFill>
                  <a:schemeClr val="dk1"/>
                </a:solidFill>
              </a:rPr>
              <a:t>Bundesregierung (o.J.): Berichte aus den Ministerien. Online: https://www.bundesregierung.de/breg-de/themen/nachhaltigkeitspolitik/berichte-und-reden-nachhaltigkeit/berichte-aus-den-ministerien-429902</a:t>
            </a:r>
            <a:endParaRPr sz="1000" dirty="0"/>
          </a:p>
        </p:txBody>
      </p:sp>
      <p:sp>
        <p:nvSpPr>
          <p:cNvPr id="386" name="Google Shape;386;p8:notes"/>
          <p:cNvSpPr txBox="1">
            <a:spLocks noGrp="1"/>
          </p:cNvSpPr>
          <p:nvPr>
            <p:ph type="sldNum" idx="12"/>
          </p:nvPr>
        </p:nvSpPr>
        <p:spPr>
          <a:xfrm>
            <a:off x="6623049" y="9721107"/>
            <a:ext cx="479242" cy="513600"/>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400"/>
              <a:buNone/>
            </a:pPr>
            <a:fld id="{00000000-1234-1234-1234-123412341234}" type="slidenum">
              <a:rPr lang="de-D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16</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9254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7a06698dd6_0_10:notes"/>
          <p:cNvSpPr>
            <a:spLocks noGrp="1" noRot="1" noChangeAspect="1"/>
          </p:cNvSpPr>
          <p:nvPr>
            <p:ph type="sldImg" idx="2"/>
          </p:nvPr>
        </p:nvSpPr>
        <p:spPr>
          <a:xfrm>
            <a:off x="479425" y="701675"/>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17a06698dd6_0_10:notes"/>
          <p:cNvSpPr txBox="1">
            <a:spLocks noGrp="1"/>
          </p:cNvSpPr>
          <p:nvPr>
            <p:ph type="body" idx="1"/>
          </p:nvPr>
        </p:nvSpPr>
        <p:spPr>
          <a:xfrm>
            <a:off x="479425" y="4265650"/>
            <a:ext cx="6145212" cy="538635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t>Beschreibung</a:t>
            </a:r>
            <a:r>
              <a:rPr lang="de-DE" sz="1100" dirty="0"/>
              <a:t>:</a:t>
            </a:r>
            <a:endParaRPr sz="1100" dirty="0"/>
          </a:p>
          <a:p>
            <a:pPr marL="0" lvl="0" indent="0" algn="l" rtl="0">
              <a:lnSpc>
                <a:spcPct val="100000"/>
              </a:lnSpc>
              <a:spcBef>
                <a:spcPts val="0"/>
              </a:spcBef>
              <a:spcAft>
                <a:spcPts val="0"/>
              </a:spcAft>
              <a:buSzPts val="1400"/>
              <a:buNone/>
            </a:pPr>
            <a:r>
              <a:rPr lang="de-DE" sz="1100" dirty="0"/>
              <a:t>Als Grundlage und Einstieg in die Diskussion ein Überblick der 17 Ziele nachhaltiger Entwicklung; diese eignen sich als Querschnittsthema für den Unterricht.</a:t>
            </a:r>
            <a:endParaRPr sz="1100" dirty="0"/>
          </a:p>
          <a:p>
            <a:pPr marL="0" lvl="0" indent="0" algn="l" rtl="0">
              <a:lnSpc>
                <a:spcPct val="100000"/>
              </a:lnSpc>
              <a:spcBef>
                <a:spcPts val="0"/>
              </a:spcBef>
              <a:spcAft>
                <a:spcPts val="0"/>
              </a:spcAft>
              <a:buSzPts val="1400"/>
              <a:buNone/>
            </a:pPr>
            <a:r>
              <a:rPr lang="de-DE" sz="1100" dirty="0"/>
              <a:t>Auf dem Weg zur Erreichung der angestrebten 17 Ziele kann Bildung wichtige Beiträge leisten. Allen Menschen den Zugang zu Faktenwissen und Informationen zu ermöglichen, ist als Ziel in SDG 4 formuliert. Dies ist eine Grundlage, um sie in die Lage zu bringen, den Herausforderungen gerecht werdende Entscheidungen zu treffen. Bildung ermöglicht auch methodische Vorgehensweisen und Wege der Transformation zu erkunden, zu reflektieren und in geplante Handlungen zu übersetzen. Angesichts globaler Vernetzung mittels Digitalisierung und internationaler Handels- und Wirtschaftsbeziehungen ist es heutzutage möglich, auf eine nie dagewesene Vielfalt und Menge von Wissen zuzugreifen und Nachrichten in Echtzeit auszutauschen. Es ist an uns Menschen, entsprechend unserer beruflichen Tätigkeit und unserer Lebenssituation relevante Informationen und Netzwerke zu nutzen, um die ökologischen, sozio-kulturellen, wirtschaftlichen und politischen Wechselwirkungen unseres Handeln mit den Herausforderungen zum Erhalt unseres Lebensraumes Erde zu verknüpfen. BNE kann als Querschnittsaufgabe im Unterricht der Berufsschule verstanden werden: alle Lebensbereiche von Gesellschaft, Umwelt und Wirtschaft werden berührt und stehen in Wechselbeziehung. Im Verlauf der Ausbildung wird das komplexe Bild der Nachhaltigkeit in seiner Ganzheit und Komplexität sichtbar.</a:t>
            </a:r>
            <a:endParaRPr sz="1100"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de-DE" sz="1100" b="1" dirty="0"/>
              <a:t>Aufgabenstellungen</a:t>
            </a:r>
            <a:r>
              <a:rPr lang="de-DE" sz="1100" dirty="0"/>
              <a:t>:</a:t>
            </a:r>
            <a:endParaRPr sz="1100" dirty="0"/>
          </a:p>
          <a:p>
            <a:pPr marL="190500" lvl="0" indent="-171450" algn="l" rtl="0">
              <a:lnSpc>
                <a:spcPct val="100000"/>
              </a:lnSpc>
              <a:spcBef>
                <a:spcPts val="0"/>
              </a:spcBef>
              <a:spcAft>
                <a:spcPts val="0"/>
              </a:spcAft>
              <a:buSzPts val="1100"/>
              <a:buFont typeface="Arial" panose="020B0604020202020204" pitchFamily="34" charset="0"/>
              <a:buChar char="•"/>
            </a:pPr>
            <a:r>
              <a:rPr lang="de-DE" sz="1100" dirty="0"/>
              <a:t>Zu welchen Zielen könnten Ihre Produkte und Dienstleistungen einen Beitrag leisten?</a:t>
            </a:r>
            <a:endParaRPr sz="1100" dirty="0"/>
          </a:p>
          <a:p>
            <a:pPr marL="190500" lvl="0" indent="-171450" algn="l" rtl="0">
              <a:lnSpc>
                <a:spcPct val="100000"/>
              </a:lnSpc>
              <a:spcBef>
                <a:spcPts val="0"/>
              </a:spcBef>
              <a:spcAft>
                <a:spcPts val="0"/>
              </a:spcAft>
              <a:buSzPts val="1100"/>
              <a:buFont typeface="Arial" panose="020B0604020202020204" pitchFamily="34" charset="0"/>
              <a:buChar char="•"/>
            </a:pPr>
            <a:r>
              <a:rPr lang="de-DE" sz="1100" dirty="0"/>
              <a:t>Bitte beurteilen Sie als Mediengestaltende die dargestellte Grafik: grafische Qualität und Aussagekraft, Zielgruppe… Diese Fragestellung kann auf alle Folien angewendet werden.</a:t>
            </a:r>
            <a:endParaRPr sz="1100" dirty="0"/>
          </a:p>
          <a:p>
            <a:pPr marL="179999" lvl="0" indent="-179999" algn="l" rtl="0">
              <a:lnSpc>
                <a:spcPct val="100000"/>
              </a:lnSpc>
              <a:spcBef>
                <a:spcPts val="0"/>
              </a:spcBef>
              <a:spcAft>
                <a:spcPts val="0"/>
              </a:spcAft>
              <a:buClr>
                <a:schemeClr val="dk1"/>
              </a:buClr>
              <a:buSzPts val="1100"/>
              <a:buFont typeface="Arial"/>
              <a:buNone/>
            </a:pPr>
            <a:endParaRPr lang="de-DE" sz="1100" b="1" dirty="0"/>
          </a:p>
          <a:p>
            <a:pPr marL="179999" lvl="0" indent="-179999" algn="l" rtl="0">
              <a:lnSpc>
                <a:spcPct val="100000"/>
              </a:lnSpc>
              <a:spcBef>
                <a:spcPts val="0"/>
              </a:spcBef>
              <a:spcAft>
                <a:spcPts val="0"/>
              </a:spcAft>
              <a:buClr>
                <a:schemeClr val="dk1"/>
              </a:buClr>
              <a:buSzPts val="1100"/>
              <a:buFont typeface="Arial"/>
              <a:buNone/>
            </a:pPr>
            <a:r>
              <a:rPr lang="de-DE" sz="1100" b="1" dirty="0"/>
              <a:t>Quellen</a:t>
            </a:r>
            <a:r>
              <a:rPr lang="de-DE" sz="1100" dirty="0">
                <a:latin typeface="Calibri"/>
                <a:ea typeface="Calibri"/>
                <a:cs typeface="Calibri"/>
                <a:sym typeface="Calibri"/>
              </a:rPr>
              <a:t>:</a:t>
            </a:r>
            <a:endParaRPr sz="1100" dirty="0"/>
          </a:p>
          <a:p>
            <a:pPr marL="179999" lvl="0" indent="-179999" algn="l" rtl="0">
              <a:lnSpc>
                <a:spcPct val="100000"/>
              </a:lnSpc>
              <a:spcBef>
                <a:spcPts val="0"/>
              </a:spcBef>
              <a:spcAft>
                <a:spcPts val="0"/>
              </a:spcAft>
              <a:buClr>
                <a:schemeClr val="dk1"/>
              </a:buClr>
              <a:buSzPts val="1100"/>
              <a:buFont typeface="Arial"/>
              <a:buNone/>
            </a:pPr>
            <a:r>
              <a:rPr lang="de-DE" sz="1100" dirty="0">
                <a:latin typeface="Calibri"/>
                <a:ea typeface="Calibri"/>
                <a:cs typeface="Calibri"/>
                <a:sym typeface="Calibri"/>
              </a:rPr>
              <a:t>Die Bundesregierung – Agenda 2023. Online:</a:t>
            </a:r>
            <a:endParaRPr sz="1100" dirty="0"/>
          </a:p>
          <a:p>
            <a:pPr marL="179999" lvl="0" indent="-179999" algn="l" rtl="0">
              <a:lnSpc>
                <a:spcPct val="100000"/>
              </a:lnSpc>
              <a:spcBef>
                <a:spcPts val="0"/>
              </a:spcBef>
              <a:spcAft>
                <a:spcPts val="0"/>
              </a:spcAft>
              <a:buClr>
                <a:schemeClr val="dk1"/>
              </a:buClr>
              <a:buSzPts val="1100"/>
              <a:buFont typeface="Arial" panose="020B0604020202020204" pitchFamily="34" charset="0"/>
              <a:buChar char="•"/>
            </a:pPr>
            <a:r>
              <a:rPr lang="de-DE" sz="1000" u="sng" dirty="0">
                <a:solidFill>
                  <a:schemeClr val="hlink"/>
                </a:solidFill>
                <a:latin typeface="Calibri"/>
                <a:ea typeface="Calibri"/>
                <a:cs typeface="Calibri"/>
                <a:sym typeface="Calibri"/>
                <a:hlinkClick r:id="rId3"/>
              </a:rPr>
              <a:t>https://www.bundesregierung.de/breg-de/themen/nachhaltigkeitspolitik/nachhaltigkeitsziele-erklaert-232174</a:t>
            </a:r>
            <a:r>
              <a:rPr lang="de-DE" sz="1000" dirty="0">
                <a:latin typeface="Calibri"/>
                <a:ea typeface="Calibri"/>
                <a:cs typeface="Calibri"/>
                <a:sym typeface="Calibri"/>
              </a:rPr>
              <a:t> </a:t>
            </a:r>
            <a:r>
              <a:rPr lang="de-DE" sz="1000" dirty="0"/>
              <a:t> </a:t>
            </a:r>
            <a:br>
              <a:rPr lang="de-DE" sz="1000" dirty="0"/>
            </a:br>
            <a:r>
              <a:rPr lang="de-DE" sz="1000" dirty="0">
                <a:latin typeface="Calibri"/>
                <a:ea typeface="Calibri"/>
                <a:cs typeface="Calibri"/>
                <a:sym typeface="Calibri"/>
              </a:rPr>
              <a:t>Grafik Online:</a:t>
            </a:r>
            <a:br>
              <a:rPr lang="de-DE" sz="1000" dirty="0">
                <a:latin typeface="Calibri"/>
                <a:ea typeface="Calibri"/>
                <a:cs typeface="Calibri"/>
                <a:sym typeface="Calibri"/>
              </a:rPr>
            </a:br>
            <a:r>
              <a:rPr lang="de-DE" sz="1000" dirty="0">
                <a:latin typeface="Calibri"/>
                <a:ea typeface="Calibri"/>
                <a:cs typeface="Calibri"/>
                <a:sym typeface="Calibri"/>
              </a:rPr>
              <a:t>https://www.bundesregierung.de/resource/image/1552094/16x9/990/557/256038aeeb2d4597d3f6d0154133a91d/Qs/2018-11-20-17-ziele-fuer-nachhaltige-entwicklung.png </a:t>
            </a:r>
            <a:endParaRPr sz="1000" dirty="0"/>
          </a:p>
        </p:txBody>
      </p:sp>
      <p:sp>
        <p:nvSpPr>
          <p:cNvPr id="128" name="Google Shape;128;g17a06698dd6_0_1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7a06698dd6_0_67:notes"/>
          <p:cNvSpPr>
            <a:spLocks noGrp="1" noRot="1" noChangeAspect="1"/>
          </p:cNvSpPr>
          <p:nvPr>
            <p:ph type="sldImg" idx="2"/>
          </p:nvPr>
        </p:nvSpPr>
        <p:spPr>
          <a:xfrm>
            <a:off x="479425" y="701675"/>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7a06698dd6_0_67:notes"/>
          <p:cNvSpPr txBox="1">
            <a:spLocks noGrp="1"/>
          </p:cNvSpPr>
          <p:nvPr>
            <p:ph type="body" idx="1"/>
          </p:nvPr>
        </p:nvSpPr>
        <p:spPr>
          <a:xfrm>
            <a:off x="478799" y="4266000"/>
            <a:ext cx="6145213" cy="46068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t>Beschreibung</a:t>
            </a:r>
            <a:endParaRPr sz="1100" dirty="0"/>
          </a:p>
          <a:p>
            <a:pPr marL="0" lvl="0" indent="0" algn="l" rtl="0">
              <a:lnSpc>
                <a:spcPct val="100000"/>
              </a:lnSpc>
              <a:spcBef>
                <a:spcPts val="0"/>
              </a:spcBef>
              <a:spcAft>
                <a:spcPts val="0"/>
              </a:spcAft>
              <a:buSzPts val="1400"/>
              <a:buNone/>
            </a:pPr>
            <a:r>
              <a:rPr lang="de-DE" sz="1100" dirty="0"/>
              <a:t>Der aktuelle Report der UNEP (UN </a:t>
            </a:r>
            <a:r>
              <a:rPr lang="de-DE" sz="1100" dirty="0" err="1"/>
              <a:t>environment</a:t>
            </a:r>
            <a:r>
              <a:rPr lang="de-DE" sz="1100" dirty="0"/>
              <a:t> </a:t>
            </a:r>
            <a:r>
              <a:rPr lang="de-DE" sz="1100" dirty="0" err="1"/>
              <a:t>programme</a:t>
            </a:r>
            <a:r>
              <a:rPr lang="de-DE" sz="1100" dirty="0"/>
              <a:t>) kann als eine Art Weckruf gelesen werden. Weltweit sind die Auswirkungen des Klimawandels bereits spürbar und aktives Handeln dringend nötig, um die Erderwärmung zu begrenzen. (UNEP 2022)</a:t>
            </a:r>
            <a:endParaRPr sz="1100" dirty="0"/>
          </a:p>
          <a:p>
            <a:pPr marL="0" lvl="0" indent="0" algn="l" rtl="0">
              <a:lnSpc>
                <a:spcPct val="100000"/>
              </a:lnSpc>
              <a:spcBef>
                <a:spcPts val="0"/>
              </a:spcBef>
              <a:spcAft>
                <a:spcPts val="0"/>
              </a:spcAft>
              <a:buSzPts val="1400"/>
              <a:buNone/>
            </a:pPr>
            <a:endParaRPr sz="1100" dirty="0">
              <a:solidFill>
                <a:srgbClr val="FF0000"/>
              </a:solidFill>
            </a:endParaRPr>
          </a:p>
          <a:p>
            <a:pPr marL="0" lvl="0" indent="0" algn="l" rtl="0">
              <a:lnSpc>
                <a:spcPct val="100000"/>
              </a:lnSpc>
              <a:spcBef>
                <a:spcPts val="0"/>
              </a:spcBef>
              <a:spcAft>
                <a:spcPts val="0"/>
              </a:spcAft>
              <a:buSzPts val="1400"/>
              <a:buNone/>
            </a:pPr>
            <a:r>
              <a:rPr lang="de-DE" sz="1100" dirty="0">
                <a:solidFill>
                  <a:schemeClr val="dk1"/>
                </a:solidFill>
              </a:rPr>
              <a:t>In dem Report werden Szenarien bzgl. der Treibhausgasemissionen und deren Auswirkungen auf die Erderwärmung betrachtet, sowie der Beitrag verschiedener Länder auf Basis aktueller Maßnahmen und politischer Strategien und verschiedener Lebens- und Wirtschaftsbereiche: Stromproduktion, Industrie, Transport/Mobilität und Gebäude.</a:t>
            </a:r>
            <a:endParaRPr sz="1100" dirty="0"/>
          </a:p>
          <a:p>
            <a:pPr marL="0" lvl="0" indent="0" algn="l" rtl="0">
              <a:lnSpc>
                <a:spcPct val="100000"/>
              </a:lnSpc>
              <a:spcBef>
                <a:spcPts val="0"/>
              </a:spcBef>
              <a:spcAft>
                <a:spcPts val="0"/>
              </a:spcAft>
              <a:buSzPts val="1400"/>
              <a:buNone/>
            </a:pPr>
            <a:r>
              <a:rPr lang="de-DE" sz="1100" dirty="0">
                <a:solidFill>
                  <a:schemeClr val="dk1"/>
                </a:solidFill>
              </a:rPr>
              <a:t>Die EU27 Staaten, dazu gehört auch Deutschland, liegen hinsichtlich der Emissionen mit auf den vorderen Plätzen weltweit.</a:t>
            </a:r>
            <a:endParaRPr sz="1100"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de-DE" sz="1100" b="1" dirty="0"/>
              <a:t>Aufgabenstellung:</a:t>
            </a:r>
            <a:endParaRPr sz="1100" dirty="0"/>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de-DE" sz="1100" dirty="0"/>
              <a:t>Diskutieren Sie, inwieweit die Fakten des Klimawandels und dessen Auswirkungen Sie in Ihrem Handeln beeinflussen oder motivieren könnte?</a:t>
            </a:r>
            <a:endParaRPr sz="1100"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pPr>
            <a:r>
              <a:rPr lang="de-DE" sz="1100" b="1" dirty="0"/>
              <a:t>Quelle: </a:t>
            </a:r>
            <a:endParaRPr sz="1100" dirty="0"/>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de-DE" sz="1000" dirty="0"/>
              <a:t>UNEP (2022): </a:t>
            </a:r>
            <a:r>
              <a:rPr lang="de-DE" sz="1000" dirty="0" err="1"/>
              <a:t>Emissions</a:t>
            </a:r>
            <a:r>
              <a:rPr lang="de-DE" sz="1000" dirty="0"/>
              <a:t> Gap Report 2022. Online: </a:t>
            </a:r>
            <a:r>
              <a:rPr lang="de-DE" sz="1000" u="sng" dirty="0">
                <a:solidFill>
                  <a:schemeClr val="hlink"/>
                </a:solidFill>
                <a:hlinkClick r:id="rId3"/>
              </a:rPr>
              <a:t>https://www.unep.org/resources/emissions-gap-report-2022</a:t>
            </a:r>
            <a:r>
              <a:rPr lang="de-DE" sz="1000" dirty="0"/>
              <a:t> </a:t>
            </a:r>
            <a:endParaRPr sz="1000" dirty="0"/>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de-DE" sz="1000" b="0" dirty="0" err="1"/>
              <a:t>Kurzzusammanfassung</a:t>
            </a:r>
            <a:r>
              <a:rPr lang="de-DE" sz="1000" b="0" dirty="0"/>
              <a:t>: https://wedocs.unep.org/bitstream/handle/20.500.11822/40932/EGR2022_ESEN.pdf?sequence=8 </a:t>
            </a:r>
            <a:endParaRPr sz="1000" dirty="0"/>
          </a:p>
        </p:txBody>
      </p:sp>
      <p:sp>
        <p:nvSpPr>
          <p:cNvPr id="141" name="Google Shape;141;g17a06698dd6_0_67: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a:spLocks noGrp="1" noRot="1" noChangeAspect="1"/>
          </p:cNvSpPr>
          <p:nvPr>
            <p:ph type="sldImg" idx="2"/>
          </p:nvPr>
        </p:nvSpPr>
        <p:spPr>
          <a:xfrm>
            <a:off x="479425" y="701675"/>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notes"/>
          <p:cNvSpPr txBox="1">
            <a:spLocks noGrp="1"/>
          </p:cNvSpPr>
          <p:nvPr>
            <p:ph type="body" idx="1"/>
          </p:nvPr>
        </p:nvSpPr>
        <p:spPr>
          <a:xfrm>
            <a:off x="478800" y="4266000"/>
            <a:ext cx="6145212" cy="46068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t>Beschreibung:</a:t>
            </a:r>
            <a:endParaRPr sz="1100" dirty="0"/>
          </a:p>
          <a:p>
            <a:pPr marL="0" lvl="0" indent="0" algn="l" rtl="0">
              <a:lnSpc>
                <a:spcPct val="100000"/>
              </a:lnSpc>
              <a:spcBef>
                <a:spcPts val="0"/>
              </a:spcBef>
              <a:spcAft>
                <a:spcPts val="0"/>
              </a:spcAft>
              <a:buClr>
                <a:srgbClr val="000000"/>
              </a:buClr>
              <a:buSzPts val="1400"/>
              <a:buFont typeface="Arial"/>
              <a:buNone/>
            </a:pPr>
            <a:r>
              <a:rPr lang="de-DE" sz="1100" dirty="0"/>
              <a:t>Der Klimawandel wird zum größten Teil direkt durch die Verbrennung fossiler Energieträger wie Kohle, Öl und Gas hervorgebracht.</a:t>
            </a:r>
            <a:endParaRPr sz="1100" dirty="0"/>
          </a:p>
          <a:p>
            <a:pPr marL="0" lvl="0" indent="0" algn="l" rtl="0">
              <a:lnSpc>
                <a:spcPct val="100000"/>
              </a:lnSpc>
              <a:spcBef>
                <a:spcPts val="0"/>
              </a:spcBef>
              <a:spcAft>
                <a:spcPts val="0"/>
              </a:spcAft>
              <a:buClr>
                <a:srgbClr val="000000"/>
              </a:buClr>
              <a:buSzPts val="1400"/>
              <a:buFont typeface="Arial"/>
              <a:buNone/>
            </a:pPr>
            <a:r>
              <a:rPr lang="de-DE" sz="1100" dirty="0"/>
              <a:t>Die Menge der Emissionen in den verschiedenen Sektoren der Wirtschaft – Energiewirtschaft, Gebäude, Landwirtschaft, Industrie, Verkehr, Abfallwirtschaft und Sonstiges - sind unterschiedlich. Entsprechend können Bereiche identifiziert werden, in denen Einsparungen besonders dringend und effektiv sind.</a:t>
            </a:r>
            <a:endParaRPr sz="1100" dirty="0"/>
          </a:p>
          <a:p>
            <a:pPr marL="0" lvl="0" indent="0" algn="l" rtl="0">
              <a:lnSpc>
                <a:spcPct val="100000"/>
              </a:lnSpc>
              <a:spcBef>
                <a:spcPts val="0"/>
              </a:spcBef>
              <a:spcAft>
                <a:spcPts val="0"/>
              </a:spcAft>
              <a:buClr>
                <a:srgbClr val="000000"/>
              </a:buClr>
              <a:buSzPts val="1400"/>
              <a:buFont typeface="Arial"/>
              <a:buNone/>
            </a:pPr>
            <a:r>
              <a:rPr lang="de-DE" sz="1100" dirty="0"/>
              <a:t>Das Beispiel der Elektroindustrie wurde gewählt, da in vielen Branchen, auch in der Mediengestaltung, diverse elektrische und elektronische Geräte und Maschinen Verwendung finden.</a:t>
            </a:r>
            <a:endParaRPr sz="1100" dirty="0"/>
          </a:p>
          <a:p>
            <a:pPr marL="0" lvl="0" indent="0" algn="l" rtl="0">
              <a:lnSpc>
                <a:spcPct val="100000"/>
              </a:lnSpc>
              <a:spcBef>
                <a:spcPts val="0"/>
              </a:spcBef>
              <a:spcAft>
                <a:spcPts val="0"/>
              </a:spcAft>
              <a:buClr>
                <a:srgbClr val="000000"/>
              </a:buClr>
              <a:buSzPts val="1400"/>
              <a:buFont typeface="Arial"/>
              <a:buNone/>
            </a:pPr>
            <a:r>
              <a:rPr lang="de-DE" sz="1100" dirty="0"/>
              <a:t>In den mediengestaltenden Berufen sind manche Emissionsquellen nur indirekt zu erschließen, da sie entlang der Lieferketten und auf den Transportwegen entstehen , z.B. bei der Herstellung eines Laptops. Dazu mehr auf Folie 8.</a:t>
            </a:r>
            <a:endParaRPr sz="1100" dirty="0"/>
          </a:p>
          <a:p>
            <a:pPr marL="0" lvl="0" indent="0" algn="l" rtl="0">
              <a:lnSpc>
                <a:spcPct val="100000"/>
              </a:lnSpc>
              <a:spcBef>
                <a:spcPts val="0"/>
              </a:spcBef>
              <a:spcAft>
                <a:spcPts val="0"/>
              </a:spcAft>
              <a:buSzPts val="1400"/>
              <a:buNone/>
            </a:pPr>
            <a:endParaRPr sz="1100" b="1" dirty="0"/>
          </a:p>
          <a:p>
            <a:pPr marL="0" lvl="0" indent="0" algn="l" rtl="0">
              <a:lnSpc>
                <a:spcPct val="100000"/>
              </a:lnSpc>
              <a:spcBef>
                <a:spcPts val="0"/>
              </a:spcBef>
              <a:spcAft>
                <a:spcPts val="0"/>
              </a:spcAft>
              <a:buSzPts val="1400"/>
              <a:buNone/>
            </a:pPr>
            <a:r>
              <a:rPr lang="de-DE" sz="1100" b="1" dirty="0"/>
              <a:t>Aufgabenstellungen:</a:t>
            </a:r>
            <a:endParaRPr sz="1100" dirty="0"/>
          </a:p>
          <a:p>
            <a:pPr marL="330200" lvl="0" indent="-171450" algn="l" rtl="0">
              <a:lnSpc>
                <a:spcPct val="100000"/>
              </a:lnSpc>
              <a:spcBef>
                <a:spcPts val="0"/>
              </a:spcBef>
              <a:spcAft>
                <a:spcPts val="0"/>
              </a:spcAft>
              <a:buSzPts val="1100"/>
              <a:buFont typeface="Arial" panose="020B0604020202020204" pitchFamily="34" charset="0"/>
              <a:buChar char="•"/>
            </a:pPr>
            <a:r>
              <a:rPr lang="de-DE" sz="1100" dirty="0"/>
              <a:t>Welchen Beitrag leistet Ihr Ausbildungsbetrieb zum Klimawandel?</a:t>
            </a:r>
            <a:endParaRPr sz="1100" dirty="0"/>
          </a:p>
          <a:p>
            <a:pPr marL="330200" lvl="0" indent="-171450" algn="l" rtl="0">
              <a:lnSpc>
                <a:spcPct val="100000"/>
              </a:lnSpc>
              <a:spcBef>
                <a:spcPts val="0"/>
              </a:spcBef>
              <a:spcAft>
                <a:spcPts val="0"/>
              </a:spcAft>
              <a:buSzPts val="1100"/>
              <a:buFont typeface="Arial" panose="020B0604020202020204" pitchFamily="34" charset="0"/>
              <a:buChar char="•"/>
            </a:pPr>
            <a:r>
              <a:rPr lang="de-DE" sz="1100" dirty="0"/>
              <a:t>Was unternimmt Ihr Ausbildungsbetrieb, um seine direkten CO</a:t>
            </a:r>
            <a:r>
              <a:rPr lang="de-DE" sz="1100" baseline="-25000" dirty="0"/>
              <a:t>2</a:t>
            </a:r>
            <a:r>
              <a:rPr lang="de-DE" sz="1100" dirty="0"/>
              <a:t>-Emissionen zu verringern? </a:t>
            </a:r>
          </a:p>
          <a:p>
            <a:pPr marL="330200" lvl="0" indent="-171450" algn="l" rtl="0">
              <a:lnSpc>
                <a:spcPct val="100000"/>
              </a:lnSpc>
              <a:spcBef>
                <a:spcPts val="0"/>
              </a:spcBef>
              <a:spcAft>
                <a:spcPts val="0"/>
              </a:spcAft>
              <a:buSzPts val="1100"/>
              <a:buFont typeface="Arial" panose="020B0604020202020204" pitchFamily="34" charset="0"/>
              <a:buChar char="•"/>
            </a:pPr>
            <a:r>
              <a:rPr lang="de-DE" sz="1100" b="0" dirty="0"/>
              <a:t>Wo fallen indirekte Immissionen an, die Sie in Ihrem Betrieb durch Vorprodukte „einkaufen“?</a:t>
            </a:r>
            <a:endParaRPr sz="1100" b="0"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de-DE" sz="1100" b="1" dirty="0"/>
              <a:t>Quellen:</a:t>
            </a:r>
            <a:endParaRPr sz="1100" dirty="0"/>
          </a:p>
          <a:p>
            <a:pPr marL="336550" lvl="0" indent="-171450" algn="l" rtl="0">
              <a:lnSpc>
                <a:spcPct val="100000"/>
              </a:lnSpc>
              <a:spcBef>
                <a:spcPts val="0"/>
              </a:spcBef>
              <a:spcAft>
                <a:spcPts val="0"/>
              </a:spcAft>
              <a:buSzPts val="1000"/>
              <a:buFont typeface="Arial" panose="020B0604020202020204" pitchFamily="34" charset="0"/>
              <a:buChar char="•"/>
            </a:pPr>
            <a:r>
              <a:rPr lang="de-DE" sz="1000" dirty="0"/>
              <a:t>Umweltbundesamt 30.10.2022  Online: https://www.umweltbundesamt.de/daten/klima/treibhausgas-emissionen-in-deutschland#emissionsentwicklung </a:t>
            </a:r>
            <a:endParaRPr sz="1000" dirty="0"/>
          </a:p>
          <a:p>
            <a:pPr marL="336550" lvl="0" indent="-171450" algn="l" rtl="0">
              <a:lnSpc>
                <a:spcPct val="100000"/>
              </a:lnSpc>
              <a:spcBef>
                <a:spcPts val="0"/>
              </a:spcBef>
              <a:spcAft>
                <a:spcPts val="0"/>
              </a:spcAft>
              <a:buSzPts val="1000"/>
              <a:buFont typeface="Arial" panose="020B0604020202020204" pitchFamily="34" charset="0"/>
              <a:buChar char="•"/>
            </a:pPr>
            <a:r>
              <a:rPr lang="de-DE" sz="1000" dirty="0"/>
              <a:t>Daten im Pfeil von </a:t>
            </a:r>
            <a:r>
              <a:rPr lang="de-DE" sz="1000" dirty="0" err="1"/>
              <a:t>statista</a:t>
            </a:r>
            <a:r>
              <a:rPr lang="de-DE" sz="1000" dirty="0"/>
              <a:t> online, Zugriff 10.11.2022. Online: https://de.statista.com/statistik/daten/studie/477186/umfrage/treibhausgasemissionen-der-deutschen-elektroindustrie-nach-gasen/ </a:t>
            </a:r>
            <a:endParaRPr sz="1000" dirty="0"/>
          </a:p>
        </p:txBody>
      </p:sp>
      <p:sp>
        <p:nvSpPr>
          <p:cNvPr id="168" name="Google Shape;168;p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7d9eb2bcff_0_0:notes"/>
          <p:cNvSpPr>
            <a:spLocks noGrp="1" noRot="1" noChangeAspect="1"/>
          </p:cNvSpPr>
          <p:nvPr>
            <p:ph type="sldImg" idx="2"/>
          </p:nvPr>
        </p:nvSpPr>
        <p:spPr>
          <a:xfrm>
            <a:off x="479425" y="701675"/>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17d9eb2bcff_0_0:notes"/>
          <p:cNvSpPr txBox="1">
            <a:spLocks noGrp="1"/>
          </p:cNvSpPr>
          <p:nvPr>
            <p:ph type="body" idx="1"/>
          </p:nvPr>
        </p:nvSpPr>
        <p:spPr>
          <a:xfrm>
            <a:off x="478799" y="4265999"/>
            <a:ext cx="6145213" cy="596861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sz="1000" b="1" dirty="0"/>
              <a:t>Beschreibung</a:t>
            </a:r>
            <a:endParaRPr sz="1000" b="1" dirty="0"/>
          </a:p>
          <a:p>
            <a:pPr marL="0" lvl="0" indent="0" algn="l" rtl="0">
              <a:lnSpc>
                <a:spcPct val="100000"/>
              </a:lnSpc>
              <a:spcBef>
                <a:spcPts val="0"/>
              </a:spcBef>
              <a:spcAft>
                <a:spcPts val="0"/>
              </a:spcAft>
              <a:buClr>
                <a:schemeClr val="dk1"/>
              </a:buClr>
              <a:buSzPts val="1100"/>
              <a:buFont typeface="Arial"/>
              <a:buNone/>
            </a:pPr>
            <a:r>
              <a:rPr lang="de-DE" sz="1000" dirty="0">
                <a:latin typeface="Calibri"/>
                <a:ea typeface="Calibri"/>
                <a:cs typeface="Calibri"/>
                <a:sym typeface="Calibri"/>
              </a:rPr>
              <a:t>Mit der wirtschaftlichen Entwicklung bevölkerungsreicher Schwellenländer in den vergangenen Dekaden stieg die globale Rohstoffextraktion und -nutzung erheblich, also der Druck auf die einzelnen natürlichen Ressourcen wie Boden, Wasser oder Luft.</a:t>
            </a:r>
            <a:endParaRPr sz="1000" dirty="0"/>
          </a:p>
          <a:p>
            <a:pPr marL="0" lvl="0" indent="0" algn="l" rtl="0">
              <a:lnSpc>
                <a:spcPct val="100000"/>
              </a:lnSpc>
              <a:spcBef>
                <a:spcPts val="0"/>
              </a:spcBef>
              <a:spcAft>
                <a:spcPts val="0"/>
              </a:spcAft>
              <a:buClr>
                <a:schemeClr val="dk1"/>
              </a:buClr>
              <a:buSzPts val="1100"/>
              <a:buFont typeface="Arial"/>
              <a:buNone/>
            </a:pPr>
            <a:r>
              <a:rPr lang="de-DE" sz="1000" dirty="0">
                <a:latin typeface="Calibri"/>
                <a:ea typeface="Calibri"/>
                <a:cs typeface="Calibri"/>
                <a:sym typeface="Calibri"/>
              </a:rPr>
              <a:t>Die Kernaussagen des Konzepts der “Planetaren Belastbarkeitsgrenzen”:</a:t>
            </a:r>
            <a:endParaRPr sz="1000" dirty="0">
              <a:latin typeface="Calibri"/>
              <a:ea typeface="Calibri"/>
              <a:cs typeface="Calibri"/>
              <a:sym typeface="Calibri"/>
            </a:endParaRPr>
          </a:p>
          <a:p>
            <a:pPr marL="457200" lvl="0" indent="-292100" algn="l" rtl="0">
              <a:lnSpc>
                <a:spcPct val="100000"/>
              </a:lnSpc>
              <a:spcBef>
                <a:spcPts val="0"/>
              </a:spcBef>
              <a:spcAft>
                <a:spcPts val="0"/>
              </a:spcAft>
              <a:buSzPts val="1000"/>
              <a:buFont typeface="Arial"/>
              <a:buAutoNum type="alphaLcParenR"/>
            </a:pPr>
            <a:r>
              <a:rPr lang="de-DE" sz="1000" dirty="0">
                <a:latin typeface="Calibri"/>
                <a:ea typeface="Calibri"/>
                <a:cs typeface="Calibri"/>
                <a:sym typeface="Calibri"/>
              </a:rPr>
              <a:t>Rückgang der biologischen Vielfalt: Im Hinblick auf die abnehmende Intaktheit der Biosphäre durch den Rückgang der biologischen Vielfalt sowie im Hinblick auf die Störung der Nährstoffkreisläufe von Stickstoff und Phosphor als Beispiel biogeochemischer Flüsse hat sich die Menschheit weit vom sicheren Handlungsraum entfernt und setzt sich einem hohen Risiko negativer ökologischer, wirtschaftlicher und gesellschaftlicher Folgen aus.</a:t>
            </a:r>
            <a:endParaRPr sz="1000" dirty="0">
              <a:latin typeface="Calibri"/>
              <a:ea typeface="Calibri"/>
              <a:cs typeface="Calibri"/>
              <a:sym typeface="Calibri"/>
            </a:endParaRPr>
          </a:p>
          <a:p>
            <a:pPr marL="457200" lvl="0" indent="-292100" algn="l" rtl="0">
              <a:lnSpc>
                <a:spcPct val="100000"/>
              </a:lnSpc>
              <a:spcBef>
                <a:spcPts val="0"/>
              </a:spcBef>
              <a:spcAft>
                <a:spcPts val="0"/>
              </a:spcAft>
              <a:buSzPts val="1000"/>
              <a:buFont typeface="Arial"/>
              <a:buAutoNum type="alphaLcParenR"/>
            </a:pPr>
            <a:r>
              <a:rPr lang="de-DE" sz="1000" dirty="0">
                <a:latin typeface="Calibri"/>
                <a:ea typeface="Calibri"/>
                <a:cs typeface="Calibri"/>
                <a:sym typeface="Calibri"/>
              </a:rPr>
              <a:t>Veränderung des Klimas und Reduzierung der Waldflächen: Im Hinblick auf die Veränderung des Klimas und die Reduzierung der Wald-flächen durch die Veränderung der Landnutzung hat die Menschheit den sicheren Handlungsraum bereits verlassen und setzt sich einem erhöhten Risiko nicht tolerierbarer ökologischer, wirtschaftlicher und gesellschaftlicher Folgen aus.</a:t>
            </a:r>
            <a:endParaRPr sz="1000" dirty="0">
              <a:latin typeface="Calibri"/>
              <a:ea typeface="Calibri"/>
              <a:cs typeface="Calibri"/>
              <a:sym typeface="Calibri"/>
            </a:endParaRPr>
          </a:p>
          <a:p>
            <a:pPr marL="457200" lvl="0" indent="-292100" algn="l" rtl="0">
              <a:lnSpc>
                <a:spcPct val="100000"/>
              </a:lnSpc>
              <a:spcBef>
                <a:spcPts val="0"/>
              </a:spcBef>
              <a:spcAft>
                <a:spcPts val="0"/>
              </a:spcAft>
              <a:buSzPts val="1000"/>
              <a:buFont typeface="Arial"/>
              <a:buAutoNum type="alphaLcParenR"/>
            </a:pPr>
            <a:r>
              <a:rPr lang="de-DE" sz="1000" dirty="0">
                <a:latin typeface="Calibri"/>
                <a:ea typeface="Calibri"/>
                <a:cs typeface="Calibri"/>
                <a:sym typeface="Calibri"/>
              </a:rPr>
              <a:t>Nutzung von Süßwasser, den Ozonverlust in der Stratosphäre und die Versauerung der Meere: Im Hinblick auf die Nutzung von Süßwasser, den Ozonverlust in der Stratosphäre und die Versauerung der Meere agiert die Menschheit derzeit in globaler Perspektive noch im sicheren Handlungsraum. Die Süßwassernutzung überschreitet jedoch vielerorts lokale oder regionale Belastbarkeitsgrenzen.</a:t>
            </a:r>
            <a:endParaRPr sz="1000" dirty="0">
              <a:latin typeface="Calibri"/>
              <a:ea typeface="Calibri"/>
              <a:cs typeface="Calibri"/>
              <a:sym typeface="Calibri"/>
            </a:endParaRPr>
          </a:p>
          <a:p>
            <a:pPr marL="457200" lvl="0" indent="-292100" algn="l" rtl="0">
              <a:lnSpc>
                <a:spcPct val="100000"/>
              </a:lnSpc>
              <a:spcBef>
                <a:spcPts val="0"/>
              </a:spcBef>
              <a:spcAft>
                <a:spcPts val="0"/>
              </a:spcAft>
              <a:buSzPts val="1000"/>
              <a:buFont typeface="Arial"/>
              <a:buAutoNum type="alphaLcParenR"/>
            </a:pPr>
            <a:r>
              <a:rPr lang="de-DE" sz="1000" dirty="0">
                <a:latin typeface="Calibri"/>
                <a:ea typeface="Calibri"/>
                <a:cs typeface="Calibri"/>
                <a:sym typeface="Calibri"/>
              </a:rPr>
              <a:t>Aerosolgehalt der Atmosphäre: Im Hinblick auf den Aerosolgehalt der Atmosphäre sowie die Einführung neuer Substanzen und modifizierter Lebensformen ist eine verlässliche Einschätzung der hiermit verbundenen Risiken derzeit nicht möglich.</a:t>
            </a:r>
            <a:endParaRPr sz="1000"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b="1" dirty="0"/>
              <a:t>Aufgabenstellung</a:t>
            </a:r>
            <a:r>
              <a:rPr lang="de-DE" sz="1000" dirty="0">
                <a:latin typeface="Calibri"/>
                <a:ea typeface="Calibri"/>
                <a:cs typeface="Calibri"/>
                <a:sym typeface="Calibri"/>
              </a:rPr>
              <a:t>:</a:t>
            </a:r>
            <a:endParaRPr sz="1000" dirty="0"/>
          </a:p>
          <a:p>
            <a:pPr marL="0" lvl="0" indent="0" algn="l" rtl="0">
              <a:lnSpc>
                <a:spcPct val="100000"/>
              </a:lnSpc>
              <a:spcBef>
                <a:spcPts val="0"/>
              </a:spcBef>
              <a:spcAft>
                <a:spcPts val="0"/>
              </a:spcAft>
              <a:buSzPts val="1400"/>
              <a:buNone/>
            </a:pPr>
            <a:r>
              <a:rPr lang="de-DE" sz="1000" dirty="0">
                <a:latin typeface="Calibri"/>
                <a:ea typeface="Calibri"/>
                <a:cs typeface="Calibri"/>
                <a:sym typeface="Calibri"/>
              </a:rPr>
              <a:t>Zur Diskussion: Was bedeuten die Belastungsgrenzen des Planeten Erde für die Verwendung von Rohstoffen in Ihrem Beruf?</a:t>
            </a:r>
            <a:endParaRPr sz="1000" dirty="0"/>
          </a:p>
          <a:p>
            <a:pPr marL="0" lvl="0" indent="0" algn="l" rtl="0">
              <a:lnSpc>
                <a:spcPct val="100000"/>
              </a:lnSpc>
              <a:spcBef>
                <a:spcPts val="0"/>
              </a:spcBef>
              <a:spcAft>
                <a:spcPts val="0"/>
              </a:spcAft>
              <a:buSzPts val="1400"/>
              <a:buNone/>
            </a:pPr>
            <a:r>
              <a:rPr lang="de-DE" sz="1000" dirty="0">
                <a:latin typeface="Calibri"/>
                <a:ea typeface="Calibri"/>
                <a:cs typeface="Calibri"/>
                <a:sym typeface="Calibri"/>
              </a:rPr>
              <a:t>Ermitteln Sie mithilfe des Online-Rechners (</a:t>
            </a:r>
            <a:r>
              <a:rPr lang="de-DE" sz="1000" dirty="0" err="1">
                <a:latin typeface="Calibri"/>
                <a:ea typeface="Calibri"/>
                <a:cs typeface="Calibri"/>
                <a:sym typeface="Calibri"/>
              </a:rPr>
              <a:t>Calculators</a:t>
            </a:r>
            <a:r>
              <a:rPr lang="de-DE" sz="1000" dirty="0">
                <a:latin typeface="Calibri"/>
                <a:ea typeface="Calibri"/>
                <a:cs typeface="Calibri"/>
                <a:sym typeface="Calibri"/>
              </a:rPr>
              <a:t>) Ihren eigenen </a:t>
            </a:r>
            <a:r>
              <a:rPr lang="de-DE" sz="1000" dirty="0" err="1">
                <a:latin typeface="Calibri"/>
                <a:ea typeface="Calibri"/>
                <a:cs typeface="Calibri"/>
                <a:sym typeface="Calibri"/>
              </a:rPr>
              <a:t>Overshoot</a:t>
            </a:r>
            <a:r>
              <a:rPr lang="de-DE" sz="1000" dirty="0">
                <a:latin typeface="Calibri"/>
                <a:ea typeface="Calibri"/>
                <a:cs typeface="Calibri"/>
                <a:sym typeface="Calibri"/>
              </a:rPr>
              <a:t>-Day: </a:t>
            </a:r>
            <a:r>
              <a:rPr lang="de-DE" sz="1000" u="sng" dirty="0">
                <a:solidFill>
                  <a:schemeClr val="hlink"/>
                </a:solidFill>
                <a:latin typeface="Calibri"/>
                <a:ea typeface="Calibri"/>
                <a:cs typeface="Calibri"/>
                <a:sym typeface="Calibri"/>
                <a:hlinkClick r:id="rId3"/>
              </a:rPr>
              <a:t>https://www.footprintcalculator.org/home/en</a:t>
            </a:r>
            <a:r>
              <a:rPr lang="de-DE" sz="1000" dirty="0">
                <a:latin typeface="Calibri"/>
                <a:ea typeface="Calibri"/>
                <a:cs typeface="Calibri"/>
                <a:sym typeface="Calibri"/>
              </a:rPr>
              <a:t>  von </a:t>
            </a:r>
            <a:r>
              <a:rPr lang="de-DE" sz="1000" u="sng" dirty="0">
                <a:solidFill>
                  <a:schemeClr val="hlink"/>
                </a:solidFill>
                <a:latin typeface="Calibri"/>
                <a:ea typeface="Calibri"/>
                <a:cs typeface="Calibri"/>
                <a:sym typeface="Calibri"/>
                <a:hlinkClick r:id="rId4"/>
              </a:rPr>
              <a:t>https://www.overshootday.org/</a:t>
            </a:r>
            <a:r>
              <a:rPr lang="de-DE" sz="1000" dirty="0">
                <a:latin typeface="Calibri"/>
                <a:ea typeface="Calibri"/>
                <a:cs typeface="Calibri"/>
                <a:sym typeface="Calibri"/>
              </a:rPr>
              <a:t> </a:t>
            </a:r>
            <a:endParaRPr sz="1000"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b="1" dirty="0"/>
              <a:t>Quellen</a:t>
            </a:r>
            <a:r>
              <a:rPr lang="de-DE" sz="1000" dirty="0">
                <a:latin typeface="Calibri"/>
                <a:ea typeface="Calibri"/>
                <a:cs typeface="Calibri"/>
                <a:sym typeface="Calibri"/>
              </a:rPr>
              <a:t>: </a:t>
            </a:r>
            <a:endParaRPr sz="1000" dirty="0">
              <a:latin typeface="Calibri"/>
              <a:ea typeface="Calibri"/>
              <a:cs typeface="Calibri"/>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de-DE" sz="900" dirty="0">
                <a:latin typeface="Calibri"/>
                <a:ea typeface="Calibri"/>
                <a:cs typeface="Calibri"/>
                <a:sym typeface="Calibri"/>
              </a:rPr>
              <a:t>Grafik links: BMVU (o.J.): Die planetaren </a:t>
            </a:r>
            <a:r>
              <a:rPr lang="de-DE" sz="900" dirty="0" err="1">
                <a:latin typeface="Calibri"/>
                <a:ea typeface="Calibri"/>
                <a:cs typeface="Calibri"/>
                <a:sym typeface="Calibri"/>
              </a:rPr>
              <a:t>Belastbarkreitsgrenzen</a:t>
            </a:r>
            <a:r>
              <a:rPr lang="de-DE" sz="900" dirty="0">
                <a:latin typeface="Calibri"/>
                <a:ea typeface="Calibri"/>
                <a:cs typeface="Calibri"/>
                <a:sym typeface="Calibri"/>
              </a:rPr>
              <a:t>; Grafik übersetzt nach Steffen et. al. (2015). Online: </a:t>
            </a:r>
            <a:r>
              <a:rPr lang="de-DE" sz="900" u="sng" dirty="0">
                <a:solidFill>
                  <a:schemeClr val="hlink"/>
                </a:solidFill>
                <a:latin typeface="Calibri"/>
                <a:ea typeface="Calibri"/>
                <a:cs typeface="Calibri"/>
                <a:sym typeface="Calibri"/>
                <a:hlinkClick r:id="rId5"/>
              </a:rPr>
              <a:t>https://www.bmuv.de/themen/nachhaltigkeit-digitalisierung/nachhaltigkeit/integriertes-umweltprogramm-2030/planetare-belastbarkeitsgrenzen</a:t>
            </a:r>
            <a:r>
              <a:rPr lang="de-DE" sz="900" dirty="0">
                <a:latin typeface="Calibri"/>
                <a:ea typeface="Calibri"/>
                <a:cs typeface="Calibri"/>
                <a:sym typeface="Calibri"/>
              </a:rPr>
              <a:t> </a:t>
            </a:r>
            <a:endParaRPr sz="900" dirty="0">
              <a:latin typeface="Calibri"/>
              <a:ea typeface="Calibri"/>
              <a:cs typeface="Calibri"/>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de-DE" sz="900" dirty="0">
                <a:latin typeface="Calibri"/>
                <a:ea typeface="Calibri"/>
                <a:cs typeface="Calibri"/>
                <a:sym typeface="Calibri"/>
              </a:rPr>
              <a:t>Grafik rechts: </a:t>
            </a:r>
            <a:r>
              <a:rPr lang="de-DE" sz="900" u="sng" dirty="0">
                <a:solidFill>
                  <a:schemeClr val="hlink"/>
                </a:solidFill>
                <a:latin typeface="Calibri"/>
                <a:ea typeface="Calibri"/>
                <a:cs typeface="Calibri"/>
                <a:sym typeface="Calibri"/>
                <a:hlinkClick r:id="rId6"/>
              </a:rPr>
              <a:t>https://www.overshootday.org/newsroom/country-overshoot-days/</a:t>
            </a:r>
            <a:r>
              <a:rPr lang="de-DE" sz="900" dirty="0">
                <a:latin typeface="Calibri"/>
                <a:ea typeface="Calibri"/>
                <a:cs typeface="Calibri"/>
                <a:sym typeface="Calibri"/>
              </a:rPr>
              <a:t> , CC-Licence. Online:  </a:t>
            </a:r>
            <a:r>
              <a:rPr lang="de-DE" sz="900" u="sng" dirty="0">
                <a:solidFill>
                  <a:schemeClr val="hlink"/>
                </a:solidFill>
                <a:latin typeface="Calibri"/>
                <a:ea typeface="Calibri"/>
                <a:cs typeface="Calibri"/>
                <a:sym typeface="Calibri"/>
                <a:hlinkClick r:id="rId7"/>
              </a:rPr>
              <a:t>https://www.footprintnetwork.org/licenses/</a:t>
            </a:r>
            <a:endParaRPr sz="900" dirty="0">
              <a:latin typeface="Calibri"/>
              <a:ea typeface="Calibri"/>
              <a:cs typeface="Calibri"/>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de-DE" sz="900" dirty="0">
                <a:latin typeface="Calibri"/>
                <a:ea typeface="Calibri"/>
                <a:cs typeface="Calibri"/>
                <a:sym typeface="Calibri"/>
              </a:rPr>
              <a:t>Daten darin auf der Basis von Global Footprint Network (2023): "National Footprint and </a:t>
            </a:r>
            <a:r>
              <a:rPr lang="de-DE" sz="900" dirty="0" err="1">
                <a:latin typeface="Calibri"/>
                <a:ea typeface="Calibri"/>
                <a:cs typeface="Calibri"/>
                <a:sym typeface="Calibri"/>
              </a:rPr>
              <a:t>Biocapacity</a:t>
            </a:r>
            <a:r>
              <a:rPr lang="de-DE" sz="900" dirty="0">
                <a:latin typeface="Calibri"/>
                <a:ea typeface="Calibri"/>
                <a:cs typeface="Calibri"/>
                <a:sym typeface="Calibri"/>
              </a:rPr>
              <a:t> Account 2022 Edition". Online: data.footprintnetwork.org </a:t>
            </a:r>
            <a:endParaRPr sz="900" dirty="0">
              <a:latin typeface="Calibri"/>
              <a:ea typeface="Calibri"/>
              <a:cs typeface="Calibri"/>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de-DE" sz="900" dirty="0">
                <a:latin typeface="Calibri"/>
                <a:ea typeface="Calibri"/>
                <a:cs typeface="Calibri"/>
                <a:sym typeface="Calibri"/>
              </a:rPr>
              <a:t>Thematisch: Zur Verknüpfung des Konzepts der Planetaren Grenzen mit der Inanspruchnahme abiotischer Rohstoffe und Materialien liegt eine Vorstudie des Umweltbundesamtes vor:</a:t>
            </a:r>
            <a:endParaRPr sz="900" dirty="0">
              <a:latin typeface="Calibri"/>
              <a:ea typeface="Calibri"/>
              <a:cs typeface="Calibri"/>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de-DE" sz="900" u="sng" dirty="0">
                <a:solidFill>
                  <a:schemeClr val="hlink"/>
                </a:solidFill>
                <a:latin typeface="Calibri"/>
                <a:ea typeface="Calibri"/>
                <a:cs typeface="Calibri"/>
                <a:sym typeface="Calibri"/>
                <a:hlinkClick r:id="rId8"/>
              </a:rPr>
              <a:t>https://www.umweltbundesamt.de/sites/default/files/medien/5750/publikationen/2021-04-12_texte_51-2021_vorstudie_abiotische_rohstoffe_materialien_0.pdf</a:t>
            </a:r>
            <a:r>
              <a:rPr lang="de-DE" sz="900" dirty="0">
                <a:latin typeface="Calibri"/>
                <a:ea typeface="Calibri"/>
                <a:cs typeface="Calibri"/>
                <a:sym typeface="Calibri"/>
              </a:rPr>
              <a:t> </a:t>
            </a:r>
            <a:endParaRPr sz="1000" dirty="0">
              <a:latin typeface="Calibri"/>
              <a:ea typeface="Calibri"/>
              <a:cs typeface="Calibri"/>
              <a:sym typeface="Calibri"/>
            </a:endParaRPr>
          </a:p>
        </p:txBody>
      </p:sp>
      <p:sp>
        <p:nvSpPr>
          <p:cNvPr id="187" name="Google Shape;187;g17d9eb2bcff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3:notes"/>
          <p:cNvSpPr>
            <a:spLocks noGrp="1" noRot="1" noChangeAspect="1"/>
          </p:cNvSpPr>
          <p:nvPr>
            <p:ph type="sldImg" idx="2"/>
          </p:nvPr>
        </p:nvSpPr>
        <p:spPr>
          <a:xfrm>
            <a:off x="479425" y="70326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3:notes"/>
          <p:cNvSpPr txBox="1">
            <a:spLocks noGrp="1"/>
          </p:cNvSpPr>
          <p:nvPr>
            <p:ph type="body" idx="1"/>
          </p:nvPr>
        </p:nvSpPr>
        <p:spPr>
          <a:xfrm>
            <a:off x="478799" y="4266000"/>
            <a:ext cx="6145213" cy="5643908"/>
          </a:xfrm>
          <a:prstGeom prst="rect">
            <a:avLst/>
          </a:prstGeom>
          <a:noFill/>
          <a:ln>
            <a:noFill/>
          </a:ln>
        </p:spPr>
        <p:txBody>
          <a:bodyPr spcFirstLastPara="1" wrap="square" lIns="94825" tIns="47400" rIns="94825" bIns="47400" anchor="t" anchorCtr="0">
            <a:noAutofit/>
          </a:bodyPr>
          <a:lstStyle/>
          <a:p>
            <a:pPr marL="0" lvl="0" indent="0" algn="l" rtl="0">
              <a:lnSpc>
                <a:spcPct val="110000"/>
              </a:lnSpc>
              <a:spcBef>
                <a:spcPts val="0"/>
              </a:spcBef>
              <a:spcAft>
                <a:spcPts val="0"/>
              </a:spcAft>
              <a:buClr>
                <a:schemeClr val="dk1"/>
              </a:buClr>
              <a:buSzPts val="1800"/>
              <a:buFont typeface="Arial"/>
              <a:buNone/>
            </a:pPr>
            <a:r>
              <a:rPr lang="de-DE" sz="1100" b="1" dirty="0"/>
              <a:t>Beschreibung</a:t>
            </a:r>
            <a:r>
              <a:rPr lang="de-DE" sz="1100" b="0" dirty="0"/>
              <a:t>:</a:t>
            </a:r>
            <a:endParaRPr sz="1100" b="0" dirty="0"/>
          </a:p>
          <a:p>
            <a:pPr marL="0" lvl="0" indent="0" algn="l" rtl="0">
              <a:lnSpc>
                <a:spcPct val="110000"/>
              </a:lnSpc>
              <a:spcBef>
                <a:spcPts val="0"/>
              </a:spcBef>
              <a:spcAft>
                <a:spcPts val="0"/>
              </a:spcAft>
              <a:buClr>
                <a:schemeClr val="dk1"/>
              </a:buClr>
              <a:buSzPts val="1800"/>
              <a:buFont typeface="Arial"/>
              <a:buNone/>
            </a:pPr>
            <a:r>
              <a:rPr lang="de-DE" sz="1100" dirty="0"/>
              <a:t>Die Folie zeigt die grundlegende Fragestellung, inwiefern Medien und deren Gestaltung einen Beitrag zur Nachhaltigkeit leisten können. Dabei werden diese drei in den Mittelpunkt gestellt:</a:t>
            </a:r>
            <a:endParaRPr sz="1100" dirty="0"/>
          </a:p>
          <a:p>
            <a:pPr marL="266700" lvl="0" indent="-266700" algn="l" rtl="0">
              <a:lnSpc>
                <a:spcPct val="110000"/>
              </a:lnSpc>
              <a:spcBef>
                <a:spcPts val="0"/>
              </a:spcBef>
              <a:spcAft>
                <a:spcPts val="0"/>
              </a:spcAft>
              <a:buSzPts val="1100"/>
              <a:buFont typeface="Arial"/>
              <a:buChar char="•"/>
            </a:pPr>
            <a:r>
              <a:rPr lang="de-DE" sz="1100" dirty="0"/>
              <a:t>Informationen zielgruppengerecht gestalten</a:t>
            </a:r>
            <a:endParaRPr sz="1100" dirty="0"/>
          </a:p>
          <a:p>
            <a:pPr marL="266700" lvl="0" indent="-266700" algn="l" rtl="0">
              <a:lnSpc>
                <a:spcPct val="110000"/>
              </a:lnSpc>
              <a:spcBef>
                <a:spcPts val="0"/>
              </a:spcBef>
              <a:spcAft>
                <a:spcPts val="0"/>
              </a:spcAft>
              <a:buSzPts val="1100"/>
              <a:buFont typeface="Arial"/>
              <a:buChar char="•"/>
            </a:pPr>
            <a:r>
              <a:rPr lang="de-DE" sz="1100" dirty="0"/>
              <a:t>Marketing </a:t>
            </a:r>
            <a:r>
              <a:rPr lang="de-DE" sz="1100" dirty="0" err="1"/>
              <a:t>Know-How</a:t>
            </a:r>
            <a:r>
              <a:rPr lang="de-DE" sz="1100" dirty="0"/>
              <a:t> für Nachhaltigkeit nutzen</a:t>
            </a:r>
            <a:endParaRPr sz="1100" dirty="0"/>
          </a:p>
          <a:p>
            <a:pPr marL="266700" lvl="0" indent="-266700" algn="l" rtl="0">
              <a:lnSpc>
                <a:spcPct val="110000"/>
              </a:lnSpc>
              <a:spcBef>
                <a:spcPts val="0"/>
              </a:spcBef>
              <a:spcAft>
                <a:spcPts val="0"/>
              </a:spcAft>
              <a:buSzPts val="1100"/>
              <a:buFont typeface="Arial"/>
              <a:buChar char="•"/>
            </a:pPr>
            <a:r>
              <a:rPr lang="de-DE" sz="1100" dirty="0"/>
              <a:t>Nudging</a:t>
            </a:r>
            <a:endParaRPr sz="1100" dirty="0"/>
          </a:p>
          <a:p>
            <a:pPr marL="266700" lvl="0" indent="-266700" algn="l" rtl="0">
              <a:lnSpc>
                <a:spcPct val="115000"/>
              </a:lnSpc>
              <a:spcBef>
                <a:spcPts val="0"/>
              </a:spcBef>
              <a:spcAft>
                <a:spcPts val="0"/>
              </a:spcAft>
              <a:buClr>
                <a:schemeClr val="dk1"/>
              </a:buClr>
              <a:buSzPts val="1100"/>
              <a:buFont typeface="Arial"/>
              <a:buNone/>
            </a:pPr>
            <a:r>
              <a:rPr lang="de-DE" sz="1100" b="0" dirty="0"/>
              <a:t>Beispiele für positive Nudges (Anstupser) für die Nachhaltigkeit, diese</a:t>
            </a:r>
            <a:r>
              <a:rPr lang="de-DE" sz="1100" dirty="0"/>
              <a:t> sollten “ins Auge springen” und durch farbliche und grafische Gestaltungselemente positiv erscheinen.</a:t>
            </a:r>
            <a:endParaRPr sz="1100" b="0" dirty="0"/>
          </a:p>
          <a:p>
            <a:pPr marL="266700" lvl="0" indent="-266700" algn="l" rtl="0">
              <a:lnSpc>
                <a:spcPct val="115000"/>
              </a:lnSpc>
              <a:spcBef>
                <a:spcPts val="0"/>
              </a:spcBef>
              <a:spcAft>
                <a:spcPts val="0"/>
              </a:spcAft>
              <a:buClr>
                <a:schemeClr val="dk1"/>
              </a:buClr>
              <a:buSzPts val="1100"/>
              <a:buFont typeface="Arial"/>
              <a:buChar char="•"/>
            </a:pPr>
            <a:r>
              <a:rPr lang="de-DE" sz="1100" b="0" dirty="0"/>
              <a:t>Handtuchnutzung in Hotels </a:t>
            </a:r>
            <a:endParaRPr sz="1100" dirty="0"/>
          </a:p>
          <a:p>
            <a:pPr marL="266700" lvl="0" indent="-266700" algn="l" rtl="0">
              <a:lnSpc>
                <a:spcPct val="115000"/>
              </a:lnSpc>
              <a:spcBef>
                <a:spcPts val="0"/>
              </a:spcBef>
              <a:spcAft>
                <a:spcPts val="0"/>
              </a:spcAft>
              <a:buClr>
                <a:schemeClr val="dk1"/>
              </a:buClr>
              <a:buSzPts val="1100"/>
              <a:buFont typeface="Arial"/>
              <a:buChar char="•"/>
            </a:pPr>
            <a:r>
              <a:rPr lang="de-DE" sz="1100" b="0" dirty="0"/>
              <a:t>Mülleimer nutzen durch farbliche </a:t>
            </a:r>
            <a:r>
              <a:rPr lang="de-DE" sz="1100" b="0" dirty="0" err="1"/>
              <a:t>Hervorstechung</a:t>
            </a:r>
            <a:endParaRPr sz="1100" dirty="0"/>
          </a:p>
          <a:p>
            <a:pPr marL="266700" lvl="0" indent="-266700" algn="l" rtl="0">
              <a:lnSpc>
                <a:spcPct val="115000"/>
              </a:lnSpc>
              <a:spcBef>
                <a:spcPts val="0"/>
              </a:spcBef>
              <a:spcAft>
                <a:spcPts val="0"/>
              </a:spcAft>
              <a:buClr>
                <a:schemeClr val="dk1"/>
              </a:buClr>
              <a:buSzPts val="1100"/>
              <a:buFont typeface="Arial"/>
              <a:buChar char="•"/>
            </a:pPr>
            <a:r>
              <a:rPr lang="de-DE" sz="1100" b="0" dirty="0"/>
              <a:t>Urinale:</a:t>
            </a:r>
            <a:r>
              <a:rPr lang="de-DE" sz="1100" dirty="0"/>
              <a:t> die Fliege im Männer-Urinal</a:t>
            </a:r>
            <a:endParaRPr sz="1100" dirty="0"/>
          </a:p>
          <a:p>
            <a:pPr marL="266700" lvl="0" indent="-266700" algn="l" rtl="0">
              <a:lnSpc>
                <a:spcPct val="115000"/>
              </a:lnSpc>
              <a:spcBef>
                <a:spcPts val="0"/>
              </a:spcBef>
              <a:spcAft>
                <a:spcPts val="0"/>
              </a:spcAft>
              <a:buClr>
                <a:schemeClr val="dk1"/>
              </a:buClr>
              <a:buSzPts val="1100"/>
              <a:buFont typeface="Arial"/>
              <a:buChar char="•"/>
            </a:pPr>
            <a:r>
              <a:rPr lang="de-DE" sz="1100" b="0" dirty="0"/>
              <a:t>Wasserkaraffen tragen zur</a:t>
            </a:r>
            <a:r>
              <a:rPr lang="de-DE" sz="1100" dirty="0"/>
              <a:t> Reduzierung des Recycling-Aufkommens von Plastikflaschen, Aluminiumdosen oder Glasflaschen bei.</a:t>
            </a:r>
            <a:endParaRPr sz="1100" dirty="0"/>
          </a:p>
          <a:p>
            <a:pPr marL="266700" lvl="0" indent="-266700" algn="l" rtl="0">
              <a:lnSpc>
                <a:spcPct val="115000"/>
              </a:lnSpc>
              <a:spcBef>
                <a:spcPts val="0"/>
              </a:spcBef>
              <a:spcAft>
                <a:spcPts val="0"/>
              </a:spcAft>
              <a:buClr>
                <a:schemeClr val="dk1"/>
              </a:buClr>
              <a:buSzPts val="1100"/>
              <a:buFont typeface="Arial"/>
              <a:buChar char="•"/>
            </a:pPr>
            <a:r>
              <a:rPr lang="de-DE" sz="1100" b="0" dirty="0"/>
              <a:t>Fehldrucke als Schmierpapier</a:t>
            </a:r>
            <a:r>
              <a:rPr lang="de-DE" sz="1100" dirty="0"/>
              <a:t>: Neben einem Kopierer ein Aufnahmebehälter. </a:t>
            </a:r>
            <a:endParaRPr sz="1100" dirty="0"/>
          </a:p>
          <a:p>
            <a:pPr marL="266700" lvl="0" indent="-266700" algn="l" rtl="0">
              <a:lnSpc>
                <a:spcPct val="115000"/>
              </a:lnSpc>
              <a:spcBef>
                <a:spcPts val="0"/>
              </a:spcBef>
              <a:spcAft>
                <a:spcPts val="0"/>
              </a:spcAft>
              <a:buClr>
                <a:schemeClr val="dk1"/>
              </a:buClr>
              <a:buSzPts val="1100"/>
              <a:buFont typeface="Arial"/>
              <a:buChar char="•"/>
            </a:pPr>
            <a:r>
              <a:rPr lang="de-DE" sz="1100" b="0" dirty="0"/>
              <a:t>Handtuchspender klärt </a:t>
            </a:r>
            <a:r>
              <a:rPr lang="de-DE" sz="1100" dirty="0"/>
              <a:t>auf, dass ein oder zwei Papierhandtücher den meisten Gästen genügen</a:t>
            </a:r>
            <a:endParaRPr sz="1100" dirty="0"/>
          </a:p>
          <a:p>
            <a:pPr marL="266700" lvl="0" indent="-266700" algn="l" rtl="0">
              <a:lnSpc>
                <a:spcPct val="115000"/>
              </a:lnSpc>
              <a:spcBef>
                <a:spcPts val="0"/>
              </a:spcBef>
              <a:spcAft>
                <a:spcPts val="0"/>
              </a:spcAft>
              <a:buClr>
                <a:schemeClr val="dk1"/>
              </a:buClr>
              <a:buSzPts val="1100"/>
              <a:buFont typeface="Arial"/>
              <a:buChar char="•"/>
            </a:pPr>
            <a:r>
              <a:rPr lang="de-DE" sz="1100" b="0" dirty="0" err="1"/>
              <a:t>Doggy</a:t>
            </a:r>
            <a:r>
              <a:rPr lang="de-DE" sz="1100" b="0" dirty="0"/>
              <a:t>-Bags in der </a:t>
            </a:r>
            <a:r>
              <a:rPr lang="de-DE" sz="1100" dirty="0"/>
              <a:t>Gastronomie ermöglichen Gästen, Reste mit nach Hause zu nehmen.</a:t>
            </a:r>
            <a:endParaRPr sz="1100" dirty="0"/>
          </a:p>
          <a:p>
            <a:pPr marL="266700" lvl="0" indent="-266700" algn="l" rtl="0">
              <a:lnSpc>
                <a:spcPct val="115000"/>
              </a:lnSpc>
              <a:spcBef>
                <a:spcPts val="0"/>
              </a:spcBef>
              <a:spcAft>
                <a:spcPts val="0"/>
              </a:spcAft>
              <a:buClr>
                <a:schemeClr val="dk1"/>
              </a:buClr>
              <a:buSzPts val="1100"/>
              <a:buFont typeface="Merriweather"/>
              <a:buNone/>
            </a:pPr>
            <a:r>
              <a:rPr lang="de-DE" sz="1100" b="0" dirty="0"/>
              <a:t>Mediengestaltung</a:t>
            </a:r>
            <a:r>
              <a:rPr lang="de-DE" sz="1100" dirty="0"/>
              <a:t> sollte bei der Kundenberatung derartige Überlegungen als Aspekte der Nachhaltigkeit ansprechen und entsprechende Vorschläge im Portfolio haben. </a:t>
            </a:r>
            <a:endParaRPr sz="1100" dirty="0">
              <a:solidFill>
                <a:srgbClr val="FF0000"/>
              </a:solidFill>
            </a:endParaRPr>
          </a:p>
          <a:p>
            <a:pPr marL="0" lvl="0" indent="0" algn="l" rtl="0">
              <a:lnSpc>
                <a:spcPct val="110000"/>
              </a:lnSpc>
              <a:spcBef>
                <a:spcPts val="0"/>
              </a:spcBef>
              <a:spcAft>
                <a:spcPts val="0"/>
              </a:spcAft>
              <a:buClr>
                <a:schemeClr val="dk1"/>
              </a:buClr>
              <a:buSzPts val="1800"/>
              <a:buFont typeface="Arial"/>
              <a:buNone/>
            </a:pPr>
            <a:endParaRPr lang="de-DE" sz="1100" b="1" dirty="0"/>
          </a:p>
          <a:p>
            <a:pPr marL="0" lvl="0" indent="0" algn="l" rtl="0">
              <a:lnSpc>
                <a:spcPct val="110000"/>
              </a:lnSpc>
              <a:spcBef>
                <a:spcPts val="0"/>
              </a:spcBef>
              <a:spcAft>
                <a:spcPts val="0"/>
              </a:spcAft>
              <a:buClr>
                <a:schemeClr val="dk1"/>
              </a:buClr>
              <a:buSzPts val="1800"/>
              <a:buFont typeface="Arial"/>
              <a:buNone/>
            </a:pPr>
            <a:r>
              <a:rPr lang="de-DE" sz="1100" b="1" dirty="0"/>
              <a:t>Aufgabenstellung</a:t>
            </a:r>
            <a:r>
              <a:rPr lang="de-DE" sz="1100" b="0" dirty="0"/>
              <a:t>:</a:t>
            </a:r>
            <a:endParaRPr sz="1100" b="0" dirty="0"/>
          </a:p>
          <a:p>
            <a:pPr marL="266700" lvl="0" indent="-266700" algn="l" rtl="0">
              <a:lnSpc>
                <a:spcPct val="110000"/>
              </a:lnSpc>
              <a:spcBef>
                <a:spcPts val="0"/>
              </a:spcBef>
              <a:spcAft>
                <a:spcPts val="0"/>
              </a:spcAft>
              <a:buClr>
                <a:schemeClr val="dk1"/>
              </a:buClr>
              <a:buSzPct val="100000"/>
              <a:buFont typeface="Arial" panose="020B0604020202020204" pitchFamily="34" charset="0"/>
              <a:buChar char="•"/>
            </a:pPr>
            <a:r>
              <a:rPr lang="de-DE" sz="1100" dirty="0"/>
              <a:t>Wie können wir unsere Rolle bestmöglich erfüllen? Und wie können wir unsere Mitarbeiter dazu befähigen?</a:t>
            </a:r>
            <a:endParaRPr sz="1100" b="0" dirty="0"/>
          </a:p>
          <a:p>
            <a:pPr marL="0" lvl="0" indent="0" algn="l" rtl="0">
              <a:lnSpc>
                <a:spcPct val="110000"/>
              </a:lnSpc>
              <a:spcBef>
                <a:spcPts val="0"/>
              </a:spcBef>
              <a:spcAft>
                <a:spcPts val="0"/>
              </a:spcAft>
              <a:buClr>
                <a:schemeClr val="dk1"/>
              </a:buClr>
              <a:buSzPts val="1800"/>
              <a:buFont typeface="Arial"/>
              <a:buNone/>
            </a:pPr>
            <a:endParaRPr lang="de-DE" sz="1100" b="1" dirty="0"/>
          </a:p>
          <a:p>
            <a:pPr marL="0" lvl="0" indent="0" algn="l" rtl="0">
              <a:lnSpc>
                <a:spcPct val="110000"/>
              </a:lnSpc>
              <a:spcBef>
                <a:spcPts val="0"/>
              </a:spcBef>
              <a:spcAft>
                <a:spcPts val="0"/>
              </a:spcAft>
              <a:buClr>
                <a:schemeClr val="dk1"/>
              </a:buClr>
              <a:buSzPts val="1800"/>
              <a:buFont typeface="Arial"/>
              <a:buNone/>
            </a:pPr>
            <a:r>
              <a:rPr lang="de-DE" sz="1100" b="1" dirty="0"/>
              <a:t>Quellen</a:t>
            </a:r>
            <a:r>
              <a:rPr lang="de-DE" sz="1100" b="0" dirty="0"/>
              <a:t>: </a:t>
            </a:r>
            <a:endParaRPr sz="1100" b="0" dirty="0"/>
          </a:p>
          <a:p>
            <a:pPr marL="266700" lvl="0" indent="-266700" algn="l" rtl="0">
              <a:lnSpc>
                <a:spcPct val="110000"/>
              </a:lnSpc>
              <a:spcBef>
                <a:spcPts val="0"/>
              </a:spcBef>
              <a:spcAft>
                <a:spcPts val="0"/>
              </a:spcAft>
              <a:buClr>
                <a:schemeClr val="dk1"/>
              </a:buClr>
              <a:buSzPct val="100000"/>
              <a:buFont typeface="Arial" panose="020B0604020202020204" pitchFamily="34" charset="0"/>
              <a:buChar char="•"/>
            </a:pPr>
            <a:r>
              <a:rPr lang="de-DE" sz="1000" b="0" dirty="0"/>
              <a:t>Text: </a:t>
            </a:r>
            <a:r>
              <a:rPr lang="de-DE" sz="1000" dirty="0"/>
              <a:t>Jennifer Rosenberg in brandeins (2023): Nur noch kurz die Welt retten. Online: </a:t>
            </a:r>
            <a:r>
              <a:rPr lang="de-DE" sz="1000" u="sng" dirty="0">
                <a:solidFill>
                  <a:schemeClr val="hlink"/>
                </a:solidFill>
                <a:hlinkClick r:id="rId3"/>
              </a:rPr>
              <a:t>https://www.brandeins.de/magazine/brand-eins-thema/unternehmensberater-2023/jester-nur-noch-kurz-die-welt-retten?utm_source=pocket-newtab-global-de-DE</a:t>
            </a:r>
            <a:r>
              <a:rPr lang="de-DE" sz="1000" dirty="0"/>
              <a:t> </a:t>
            </a:r>
            <a:endParaRPr sz="1000" dirty="0"/>
          </a:p>
          <a:p>
            <a:pPr marL="266700" lvl="0" indent="-266700" algn="l" rtl="0">
              <a:lnSpc>
                <a:spcPct val="110000"/>
              </a:lnSpc>
              <a:spcBef>
                <a:spcPts val="0"/>
              </a:spcBef>
              <a:spcAft>
                <a:spcPts val="0"/>
              </a:spcAft>
              <a:buClr>
                <a:schemeClr val="dk1"/>
              </a:buClr>
              <a:buSzPct val="100000"/>
              <a:buFont typeface="Arial" panose="020B0604020202020204" pitchFamily="34" charset="0"/>
              <a:buChar char="•"/>
            </a:pPr>
            <a:r>
              <a:rPr lang="de-DE" sz="1000" b="0" dirty="0"/>
              <a:t>Bilder: </a:t>
            </a:r>
            <a:r>
              <a:rPr lang="de-DE" sz="1000" dirty="0"/>
              <a:t>Grafik Mitte: </a:t>
            </a:r>
            <a:r>
              <a:rPr lang="de-DE" sz="1000" dirty="0" err="1"/>
              <a:t>storyset</a:t>
            </a:r>
            <a:r>
              <a:rPr lang="de-DE" sz="1000" dirty="0"/>
              <a:t> auf </a:t>
            </a:r>
            <a:r>
              <a:rPr lang="de-DE" sz="1000" dirty="0" err="1"/>
              <a:t>Freepik</a:t>
            </a:r>
            <a:r>
              <a:rPr lang="de-DE" sz="1000" dirty="0"/>
              <a:t>;  ganz rechts: Foto Sabine Meyer, Abfotografiert von einem Produkt der </a:t>
            </a:r>
            <a:r>
              <a:rPr lang="de-DE" sz="1000" dirty="0" err="1"/>
              <a:t>Prolupin</a:t>
            </a:r>
            <a:r>
              <a:rPr lang="de-DE" sz="1000" dirty="0"/>
              <a:t> GmbH </a:t>
            </a:r>
            <a:endParaRPr sz="1000" dirty="0"/>
          </a:p>
        </p:txBody>
      </p:sp>
      <p:sp>
        <p:nvSpPr>
          <p:cNvPr id="205" name="Google Shape;205;p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notes"/>
          <p:cNvSpPr>
            <a:spLocks noGrp="1" noRot="1" noChangeAspect="1"/>
          </p:cNvSpPr>
          <p:nvPr>
            <p:ph type="sldImg" idx="2"/>
          </p:nvPr>
        </p:nvSpPr>
        <p:spPr>
          <a:xfrm>
            <a:off x="479425" y="70326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4:notes"/>
          <p:cNvSpPr txBox="1">
            <a:spLocks noGrp="1"/>
          </p:cNvSpPr>
          <p:nvPr>
            <p:ph type="body" idx="1"/>
          </p:nvPr>
        </p:nvSpPr>
        <p:spPr>
          <a:xfrm>
            <a:off x="478800" y="4266000"/>
            <a:ext cx="6145212" cy="460666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t>Beschreibung</a:t>
            </a:r>
            <a:r>
              <a:rPr lang="de-DE" sz="1100" dirty="0">
                <a:latin typeface="Calibri"/>
                <a:ea typeface="Calibri"/>
                <a:cs typeface="Calibri"/>
                <a:sym typeface="Calibri"/>
              </a:rPr>
              <a:t>:</a:t>
            </a:r>
            <a:endParaRPr sz="1100" dirty="0"/>
          </a:p>
          <a:p>
            <a:pPr marL="0" lvl="0" indent="0" algn="l" rtl="0">
              <a:lnSpc>
                <a:spcPct val="100000"/>
              </a:lnSpc>
              <a:spcBef>
                <a:spcPts val="0"/>
              </a:spcBef>
              <a:spcAft>
                <a:spcPts val="0"/>
              </a:spcAft>
              <a:buSzPts val="1400"/>
              <a:buNone/>
            </a:pPr>
            <a:r>
              <a:rPr lang="de-DE" sz="1100" dirty="0">
                <a:latin typeface="Calibri"/>
                <a:ea typeface="Calibri"/>
                <a:cs typeface="Calibri"/>
                <a:sym typeface="Calibri"/>
              </a:rPr>
              <a:t>Die Folie zeigt die Dimensionen der Papierverwendung im Marketing am Beispiel von Werbeprospekten und deren klimarelevanter Emissionen auf.</a:t>
            </a:r>
            <a:endParaRPr sz="11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100" dirty="0">
                <a:latin typeface="Calibri"/>
                <a:ea typeface="Calibri"/>
                <a:cs typeface="Calibri"/>
                <a:sym typeface="Calibri"/>
              </a:rPr>
              <a:t>Aus der Perspektive der Nachhaltigkeit ist die </a:t>
            </a:r>
            <a:r>
              <a:rPr lang="de-DE" sz="1100" dirty="0" err="1">
                <a:latin typeface="Calibri"/>
                <a:ea typeface="Calibri"/>
                <a:cs typeface="Calibri"/>
                <a:sym typeface="Calibri"/>
              </a:rPr>
              <a:t>hinterliegende</a:t>
            </a:r>
            <a:r>
              <a:rPr lang="de-DE" sz="1100" dirty="0">
                <a:latin typeface="Calibri"/>
                <a:ea typeface="Calibri"/>
                <a:cs typeface="Calibri"/>
                <a:sym typeface="Calibri"/>
              </a:rPr>
              <a:t> Fragestellung - da Werbemedien selbstverständlich möglichst alle potentiellen Kund*innen erreichen sollten - welche Strategie hier sinnvoll erscheint.</a:t>
            </a:r>
            <a:endParaRPr sz="1100"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dirty="0">
                <a:latin typeface="Calibri"/>
                <a:ea typeface="Calibri"/>
                <a:cs typeface="Calibri"/>
                <a:sym typeface="Calibri"/>
              </a:rPr>
              <a:t>Fußnoten:</a:t>
            </a:r>
          </a:p>
          <a:p>
            <a:pPr marL="285750" lvl="0" indent="-266700" algn="l" rtl="0">
              <a:lnSpc>
                <a:spcPct val="100000"/>
              </a:lnSpc>
              <a:spcBef>
                <a:spcPts val="0"/>
              </a:spcBef>
              <a:spcAft>
                <a:spcPts val="0"/>
              </a:spcAft>
              <a:buSzPts val="1100"/>
              <a:buChar char="•"/>
            </a:pPr>
            <a:r>
              <a:rPr lang="de-DE" sz="1100" dirty="0">
                <a:latin typeface="Calibri"/>
                <a:ea typeface="Calibri"/>
                <a:cs typeface="Calibri"/>
                <a:sym typeface="Calibri"/>
              </a:rPr>
              <a:t>* bei der Berechnung wurde die Zahl für Primärfaser Büropapier </a:t>
            </a:r>
            <a:r>
              <a:rPr lang="de-DE" sz="1100" dirty="0" err="1">
                <a:latin typeface="Calibri"/>
                <a:ea typeface="Calibri"/>
                <a:cs typeface="Calibri"/>
                <a:sym typeface="Calibri"/>
              </a:rPr>
              <a:t>zugrundegelegt</a:t>
            </a:r>
            <a:r>
              <a:rPr lang="de-DE" sz="1100" dirty="0">
                <a:latin typeface="Calibri"/>
                <a:ea typeface="Calibri"/>
                <a:cs typeface="Calibri"/>
                <a:sym typeface="Calibri"/>
              </a:rPr>
              <a:t>, aus der Quelle des Umweltbundesamtes (2022)</a:t>
            </a:r>
          </a:p>
          <a:p>
            <a:pPr marL="285750" lvl="0" indent="-266700" algn="l" rtl="0">
              <a:lnSpc>
                <a:spcPct val="100000"/>
              </a:lnSpc>
              <a:spcBef>
                <a:spcPts val="0"/>
              </a:spcBef>
              <a:spcAft>
                <a:spcPts val="0"/>
              </a:spcAft>
              <a:buSzPts val="1100"/>
              <a:buChar char="•"/>
            </a:pPr>
            <a:r>
              <a:rPr lang="de-DE" sz="1100" dirty="0">
                <a:latin typeface="Calibri"/>
                <a:ea typeface="Calibri"/>
                <a:cs typeface="Calibri"/>
                <a:sym typeface="Calibri"/>
              </a:rPr>
              <a:t>** für diese Berechnung wurde der CO2 Emissionswert einer Internetsuchanfrage gemittelt – die zur Verfügung stehenden angaben hierzu variieren zwischen 0,2g und 1,4 g/Suchanfrage, s. u.a. Ökoinstitut e.V.: </a:t>
            </a:r>
          </a:p>
          <a:p>
            <a:pPr marL="285750" lvl="0" indent="-266700" algn="l" rtl="0">
              <a:lnSpc>
                <a:spcPct val="100000"/>
              </a:lnSpc>
              <a:spcBef>
                <a:spcPts val="0"/>
              </a:spcBef>
              <a:spcAft>
                <a:spcPts val="0"/>
              </a:spcAft>
              <a:buSzPts val="1100"/>
              <a:buChar char="•"/>
            </a:pPr>
            <a:r>
              <a:rPr lang="de-DE" sz="1100" dirty="0">
                <a:latin typeface="Calibri"/>
                <a:ea typeface="Calibri"/>
                <a:cs typeface="Calibri"/>
                <a:sym typeface="Calibri"/>
              </a:rPr>
              <a:t>Umweltbundesamt (2022): Aktualisierte Ökobilanz von Grafik- und Hygienepapier. Online: </a:t>
            </a:r>
            <a:r>
              <a:rPr lang="de-DE" sz="1100" u="sng" dirty="0">
                <a:solidFill>
                  <a:schemeClr val="hlink"/>
                </a:solidFill>
                <a:latin typeface="Calibri"/>
                <a:ea typeface="Calibri"/>
                <a:cs typeface="Calibri"/>
                <a:sym typeface="Calibri"/>
                <a:hlinkClick r:id="rId3"/>
              </a:rPr>
              <a:t>https://www.umweltbundesamt.de/publikationen/aktualisierte-oekobilanz-von-grafik-hygienepapier</a:t>
            </a:r>
            <a:r>
              <a:rPr lang="de-DE" sz="1100" dirty="0">
                <a:latin typeface="Calibri"/>
                <a:ea typeface="Calibri"/>
                <a:cs typeface="Calibri"/>
                <a:sym typeface="Calibri"/>
              </a:rPr>
              <a:t> </a:t>
            </a:r>
            <a:endParaRPr lang="de-DE" sz="1100" dirty="0"/>
          </a:p>
          <a:p>
            <a:pPr marL="0" lvl="0" indent="0" algn="l" rtl="0">
              <a:lnSpc>
                <a:spcPct val="100000"/>
              </a:lnSpc>
              <a:spcBef>
                <a:spcPts val="0"/>
              </a:spcBef>
              <a:spcAft>
                <a:spcPts val="0"/>
              </a:spcAft>
              <a:buSzPts val="1400"/>
              <a:buNone/>
            </a:pPr>
            <a:endParaRPr sz="1100"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dirty="0"/>
              <a:t>Aufgabenstellung</a:t>
            </a:r>
            <a:r>
              <a:rPr lang="de-DE" sz="1100" dirty="0">
                <a:latin typeface="Calibri"/>
                <a:ea typeface="Calibri"/>
                <a:cs typeface="Calibri"/>
                <a:sym typeface="Calibri"/>
              </a:rPr>
              <a:t>:</a:t>
            </a:r>
            <a:endParaRPr sz="1100" dirty="0"/>
          </a:p>
          <a:p>
            <a:pPr marL="171450" lvl="0" indent="-171450" algn="l" rtl="0">
              <a:lnSpc>
                <a:spcPct val="100000"/>
              </a:lnSpc>
              <a:spcBef>
                <a:spcPts val="0"/>
              </a:spcBef>
              <a:spcAft>
                <a:spcPts val="0"/>
              </a:spcAft>
              <a:buSzPts val="1400"/>
              <a:buFont typeface="Arial" panose="020B0604020202020204" pitchFamily="34" charset="0"/>
              <a:buChar char="•"/>
            </a:pPr>
            <a:r>
              <a:rPr lang="de-DE" sz="1100" dirty="0">
                <a:latin typeface="Calibri"/>
                <a:ea typeface="Calibri"/>
                <a:cs typeface="Calibri"/>
                <a:sym typeface="Calibri"/>
              </a:rPr>
              <a:t>Diskutieren Sie, wie die Nachteile von Papierwerbung vermieden werden können.</a:t>
            </a:r>
            <a:endParaRPr sz="1100" dirty="0"/>
          </a:p>
          <a:p>
            <a:pPr marL="0" lvl="0" indent="0" algn="l" rtl="0">
              <a:lnSpc>
                <a:spcPct val="100000"/>
              </a:lnSpc>
              <a:spcBef>
                <a:spcPts val="0"/>
              </a:spcBef>
              <a:spcAft>
                <a:spcPts val="0"/>
              </a:spcAft>
              <a:buSzPts val="1400"/>
              <a:buNone/>
            </a:pPr>
            <a:endParaRPr sz="1100"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dirty="0"/>
              <a:t>Quellen</a:t>
            </a:r>
            <a:r>
              <a:rPr lang="de-DE" sz="1100" dirty="0">
                <a:latin typeface="Calibri"/>
                <a:ea typeface="Calibri"/>
                <a:cs typeface="Calibri"/>
                <a:sym typeface="Calibri"/>
              </a:rPr>
              <a:t>: </a:t>
            </a:r>
            <a:endParaRPr sz="1100" dirty="0">
              <a:latin typeface="Calibri"/>
              <a:ea typeface="Calibri"/>
              <a:cs typeface="Calibri"/>
              <a:sym typeface="Calibri"/>
            </a:endParaRPr>
          </a:p>
          <a:p>
            <a:pPr marL="285750" lvl="0" indent="-260350" algn="l" rtl="0">
              <a:lnSpc>
                <a:spcPct val="100000"/>
              </a:lnSpc>
              <a:spcBef>
                <a:spcPts val="0"/>
              </a:spcBef>
              <a:spcAft>
                <a:spcPts val="0"/>
              </a:spcAft>
              <a:buSzPts val="1000"/>
              <a:buChar char="•"/>
            </a:pPr>
            <a:r>
              <a:rPr lang="de-DE" sz="1000" dirty="0">
                <a:latin typeface="Calibri"/>
                <a:ea typeface="Calibri"/>
                <a:cs typeface="Calibri"/>
                <a:sym typeface="Calibri"/>
              </a:rPr>
              <a:t>Beispiel REWE: </a:t>
            </a:r>
            <a:r>
              <a:rPr lang="de-DE" sz="1000" u="sng" dirty="0">
                <a:solidFill>
                  <a:schemeClr val="hlink"/>
                </a:solidFill>
                <a:latin typeface="Calibri"/>
                <a:ea typeface="Calibri"/>
                <a:cs typeface="Calibri"/>
                <a:sym typeface="Calibri"/>
                <a:hlinkClick r:id="rId4"/>
              </a:rPr>
              <a:t>ZDF (</a:t>
            </a:r>
            <a:r>
              <a:rPr lang="de-DE" sz="1000" dirty="0">
                <a:latin typeface="Calibri"/>
                <a:ea typeface="Calibri"/>
                <a:cs typeface="Calibri"/>
                <a:sym typeface="Calibri"/>
              </a:rPr>
              <a:t>27.07.2022): Für Umwelt und Klima – Firmen verzichten auf Werbeprospekte</a:t>
            </a:r>
            <a:r>
              <a:rPr lang="de-DE" sz="1000" u="sng" dirty="0">
                <a:solidFill>
                  <a:schemeClr val="hlink"/>
                </a:solidFill>
                <a:latin typeface="Calibri"/>
                <a:ea typeface="Calibri"/>
                <a:cs typeface="Calibri"/>
                <a:sym typeface="Calibri"/>
                <a:hlinkClick r:id="rId4"/>
              </a:rPr>
              <a:t>https://www.zdf.de/nachrichten/panorama/werbung-prospekt-klimawandel-umweltschutz-rewe-obi-100.html</a:t>
            </a:r>
            <a:endParaRPr sz="1000" u="sng" dirty="0">
              <a:solidFill>
                <a:schemeClr val="hlink"/>
              </a:solidFill>
              <a:latin typeface="Calibri"/>
              <a:ea typeface="Calibri"/>
              <a:cs typeface="Calibri"/>
              <a:sym typeface="Calibri"/>
            </a:endParaRPr>
          </a:p>
          <a:p>
            <a:pPr marL="285750" lvl="0" indent="-260350" algn="l" rtl="0">
              <a:lnSpc>
                <a:spcPct val="100000"/>
              </a:lnSpc>
              <a:spcBef>
                <a:spcPts val="0"/>
              </a:spcBef>
              <a:spcAft>
                <a:spcPts val="0"/>
              </a:spcAft>
              <a:buSzPts val="1000"/>
              <a:buChar char="•"/>
            </a:pPr>
            <a:r>
              <a:rPr lang="de-DE" sz="1000" dirty="0">
                <a:latin typeface="Calibri"/>
                <a:ea typeface="Calibri"/>
                <a:cs typeface="Calibri"/>
                <a:sym typeface="Calibri"/>
              </a:rPr>
              <a:t>Destatis (o.J.): Haushalte nach Haushaltsgröße und – </a:t>
            </a:r>
            <a:r>
              <a:rPr lang="de-DE" sz="1000" dirty="0" err="1">
                <a:latin typeface="Calibri"/>
                <a:ea typeface="Calibri"/>
                <a:cs typeface="Calibri"/>
                <a:sym typeface="Calibri"/>
              </a:rPr>
              <a:t>mitgliedern</a:t>
            </a:r>
            <a:r>
              <a:rPr lang="de-DE" sz="1000" dirty="0">
                <a:latin typeface="Calibri"/>
                <a:ea typeface="Calibri"/>
                <a:cs typeface="Calibri"/>
                <a:sym typeface="Calibri"/>
              </a:rPr>
              <a:t> 2021. Online: </a:t>
            </a:r>
            <a:r>
              <a:rPr lang="de-DE" sz="1000" u="sng" dirty="0">
                <a:solidFill>
                  <a:schemeClr val="hlink"/>
                </a:solidFill>
                <a:latin typeface="Calibri"/>
                <a:ea typeface="Calibri"/>
                <a:cs typeface="Calibri"/>
                <a:sym typeface="Calibri"/>
                <a:hlinkClick r:id="rId5"/>
              </a:rPr>
              <a:t>https://www.destatis.de/DE/Themen/Gesellschaft-Umwelt/Bevoelkerung/Haushalte-Familien/Tabellen/1-2-privathaushalte-bundeslaender.html</a:t>
            </a:r>
            <a:r>
              <a:rPr lang="de-DE" sz="1000" dirty="0">
                <a:latin typeface="Calibri"/>
                <a:ea typeface="Calibri"/>
                <a:cs typeface="Calibri"/>
                <a:sym typeface="Calibri"/>
              </a:rPr>
              <a:t> </a:t>
            </a:r>
            <a:endParaRPr sz="1000" dirty="0">
              <a:latin typeface="Calibri"/>
              <a:ea typeface="Calibri"/>
              <a:cs typeface="Calibri"/>
              <a:sym typeface="Calibri"/>
            </a:endParaRPr>
          </a:p>
        </p:txBody>
      </p:sp>
      <p:sp>
        <p:nvSpPr>
          <p:cNvPr id="223" name="Google Shape;223;p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0524112dea_0_0:notes"/>
          <p:cNvSpPr>
            <a:spLocks noGrp="1" noRot="1" noChangeAspect="1"/>
          </p:cNvSpPr>
          <p:nvPr>
            <p:ph type="sldImg" idx="2"/>
          </p:nvPr>
        </p:nvSpPr>
        <p:spPr>
          <a:xfrm>
            <a:off x="479425" y="701675"/>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20524112dea_0_0:notes"/>
          <p:cNvSpPr txBox="1">
            <a:spLocks noGrp="1"/>
          </p:cNvSpPr>
          <p:nvPr>
            <p:ph type="body" idx="1"/>
          </p:nvPr>
        </p:nvSpPr>
        <p:spPr>
          <a:xfrm>
            <a:off x="478799" y="4265999"/>
            <a:ext cx="6145213" cy="5346923"/>
          </a:xfrm>
          <a:prstGeom prst="rect">
            <a:avLst/>
          </a:prstGeom>
          <a:noFill/>
          <a:ln>
            <a:noFill/>
          </a:ln>
        </p:spPr>
        <p:txBody>
          <a:bodyPr spcFirstLastPara="1" wrap="square" lIns="94825" tIns="47400" rIns="94825" bIns="47400" anchor="t" anchorCtr="0">
            <a:noAutofit/>
          </a:bodyPr>
          <a:lstStyle/>
          <a:p>
            <a:pPr marL="0" lvl="0" indent="0" algn="l" rtl="0">
              <a:lnSpc>
                <a:spcPct val="110000"/>
              </a:lnSpc>
              <a:spcBef>
                <a:spcPts val="0"/>
              </a:spcBef>
              <a:spcAft>
                <a:spcPts val="0"/>
              </a:spcAft>
              <a:buSzPts val="1400"/>
              <a:buNone/>
            </a:pPr>
            <a:r>
              <a:rPr lang="de-DE" sz="1100" b="1" dirty="0"/>
              <a:t>Beschreibung</a:t>
            </a:r>
            <a:r>
              <a:rPr lang="de-DE" sz="1100" dirty="0">
                <a:latin typeface="Calibri"/>
                <a:ea typeface="Calibri"/>
                <a:cs typeface="Calibri"/>
                <a:sym typeface="Calibri"/>
              </a:rPr>
              <a:t>:</a:t>
            </a:r>
            <a:endParaRPr sz="1100" dirty="0"/>
          </a:p>
          <a:p>
            <a:pPr marL="0" lvl="0" indent="0" algn="l" rtl="0">
              <a:lnSpc>
                <a:spcPct val="115000"/>
              </a:lnSpc>
              <a:spcBef>
                <a:spcPts val="0"/>
              </a:spcBef>
              <a:spcAft>
                <a:spcPts val="0"/>
              </a:spcAft>
              <a:buClr>
                <a:schemeClr val="dk1"/>
              </a:buClr>
              <a:buSzPts val="1100"/>
              <a:buFont typeface="Arial"/>
              <a:buNone/>
            </a:pPr>
            <a:r>
              <a:rPr lang="de-DE" sz="1100" dirty="0">
                <a:latin typeface="Calibri"/>
                <a:ea typeface="Calibri"/>
                <a:cs typeface="Calibri"/>
                <a:sym typeface="Calibri"/>
              </a:rPr>
              <a:t>Während des gesamten “Produktlebenslaufes” werden viele Materialien/Ressourcen genutzt und Emissionen erzeugt, von der Produktion bis zur Entsorgung können die Stationen hinsichtlich ihres Ressourcenverbrauchs und der Emissionen betrachtet werden. Diese Analysen fördern das Verständnis der Nachhaltigkeit und ermöglichen entsprechende Entscheidungen in der Auswahl von Materialien und Geräten.</a:t>
            </a:r>
            <a:endParaRPr sz="1100" dirty="0"/>
          </a:p>
          <a:p>
            <a:pPr marL="0" lvl="0" indent="0" algn="l" rtl="0">
              <a:lnSpc>
                <a:spcPct val="115000"/>
              </a:lnSpc>
              <a:spcBef>
                <a:spcPts val="0"/>
              </a:spcBef>
              <a:spcAft>
                <a:spcPts val="0"/>
              </a:spcAft>
              <a:buClr>
                <a:schemeClr val="dk1"/>
              </a:buClr>
              <a:buSzPts val="1100"/>
              <a:buFont typeface="Arial"/>
              <a:buNone/>
            </a:pPr>
            <a:r>
              <a:rPr lang="de-DE" sz="1100" dirty="0">
                <a:latin typeface="Calibri"/>
                <a:ea typeface="Calibri"/>
                <a:cs typeface="Calibri"/>
                <a:sym typeface="Calibri"/>
              </a:rPr>
              <a:t>Beispiel Lebenszyklus IT Tablet-Computer:</a:t>
            </a:r>
            <a:endParaRPr sz="1100" dirty="0"/>
          </a:p>
          <a:p>
            <a:pPr marL="0" lvl="0" indent="0" algn="l" rtl="0">
              <a:lnSpc>
                <a:spcPct val="110000"/>
              </a:lnSpc>
              <a:spcBef>
                <a:spcPts val="0"/>
              </a:spcBef>
              <a:spcAft>
                <a:spcPts val="0"/>
              </a:spcAft>
              <a:buSzPts val="1400"/>
              <a:buNone/>
            </a:pPr>
            <a:r>
              <a:rPr lang="de-DE" sz="1100" dirty="0">
                <a:latin typeface="Calibri"/>
                <a:ea typeface="Calibri"/>
                <a:cs typeface="Calibri"/>
                <a:sym typeface="Calibri"/>
              </a:rPr>
              <a:t>Nach der vom Öko-Institut e.V. zitierten Auswertung von Manhart et al. (2016) wird der Herstellungsaufwand, der Transport und die Entsorgung von Tablet-Computern mit rund 100 bis 200 kg CO 2eq angegeben. Der CO2-Fußabdruck für die Herstellung nimmt mit der Größe des Displays zu. Grafik Seite S. 15 (Öko-Institut 2020). Microsoft hat ebenfalls "Eco-</a:t>
            </a:r>
            <a:r>
              <a:rPr lang="de-DE" sz="1100" dirty="0" err="1">
                <a:latin typeface="Calibri"/>
                <a:ea typeface="Calibri"/>
                <a:cs typeface="Calibri"/>
                <a:sym typeface="Calibri"/>
              </a:rPr>
              <a:t>Profiles</a:t>
            </a:r>
            <a:r>
              <a:rPr lang="de-DE" sz="1100" dirty="0">
                <a:latin typeface="Calibri"/>
                <a:ea typeface="Calibri"/>
                <a:cs typeface="Calibri"/>
                <a:sym typeface="Calibri"/>
              </a:rPr>
              <a:t>" für seine Produkte erstellt und veröffentlicht, die auf den folgenden Seiten der Studie dargestellt sind. Wir haben uns hier für die Darstellung der </a:t>
            </a:r>
            <a:r>
              <a:rPr lang="de-DE" sz="1100" dirty="0" err="1">
                <a:latin typeface="Calibri"/>
                <a:ea typeface="Calibri"/>
                <a:cs typeface="Calibri"/>
                <a:sym typeface="Calibri"/>
              </a:rPr>
              <a:t>ipads</a:t>
            </a:r>
            <a:r>
              <a:rPr lang="de-DE" sz="1100" dirty="0">
                <a:latin typeface="Calibri"/>
                <a:ea typeface="Calibri"/>
                <a:cs typeface="Calibri"/>
                <a:sym typeface="Calibri"/>
              </a:rPr>
              <a:t> auf der Folie entschieden, weil in gestaltenden Berufen diese Produkte gern genutzt werden.</a:t>
            </a:r>
            <a:endParaRPr sz="1100" dirty="0"/>
          </a:p>
          <a:p>
            <a:pPr marL="0" lvl="0" indent="0" algn="l" rtl="0">
              <a:lnSpc>
                <a:spcPct val="110000"/>
              </a:lnSpc>
              <a:spcBef>
                <a:spcPts val="0"/>
              </a:spcBef>
              <a:spcAft>
                <a:spcPts val="0"/>
              </a:spcAft>
              <a:buSzPts val="1400"/>
              <a:buNone/>
            </a:pPr>
            <a:endParaRPr sz="1100" dirty="0">
              <a:latin typeface="Calibri"/>
              <a:ea typeface="Calibri"/>
              <a:cs typeface="Calibri"/>
              <a:sym typeface="Calibri"/>
            </a:endParaRPr>
          </a:p>
          <a:p>
            <a:pPr marL="0" lvl="0" indent="0" algn="l" rtl="0">
              <a:lnSpc>
                <a:spcPct val="110000"/>
              </a:lnSpc>
              <a:spcBef>
                <a:spcPts val="0"/>
              </a:spcBef>
              <a:spcAft>
                <a:spcPts val="0"/>
              </a:spcAft>
              <a:buSzPts val="1400"/>
              <a:buNone/>
            </a:pPr>
            <a:r>
              <a:rPr lang="de-DE" sz="1100" b="1" dirty="0"/>
              <a:t>Aufgabenstellung</a:t>
            </a:r>
            <a:r>
              <a:rPr lang="de-DE" sz="1100" dirty="0">
                <a:latin typeface="Calibri"/>
                <a:ea typeface="Calibri"/>
                <a:cs typeface="Calibri"/>
                <a:sym typeface="Calibri"/>
              </a:rPr>
              <a:t>:</a:t>
            </a:r>
            <a:endParaRPr sz="1100" dirty="0"/>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de-DE" sz="1100" dirty="0">
                <a:latin typeface="Calibri"/>
                <a:ea typeface="Calibri"/>
                <a:cs typeface="Calibri"/>
                <a:sym typeface="Calibri"/>
              </a:rPr>
              <a:t>Recherchieren Sie den "Lebenszyklus" einiger von Ihnen im Ausbildungsbetrieb genutzter Papiere und Geräte.</a:t>
            </a:r>
            <a:endParaRPr sz="1100" dirty="0"/>
          </a:p>
          <a:p>
            <a:pPr marL="0" lvl="0" indent="0" algn="l" rtl="0">
              <a:lnSpc>
                <a:spcPct val="110000"/>
              </a:lnSpc>
              <a:spcBef>
                <a:spcPts val="0"/>
              </a:spcBef>
              <a:spcAft>
                <a:spcPts val="0"/>
              </a:spcAft>
              <a:buSzPts val="1400"/>
              <a:buNone/>
            </a:pPr>
            <a:endParaRPr sz="1100" dirty="0">
              <a:latin typeface="Calibri"/>
              <a:ea typeface="Calibri"/>
              <a:cs typeface="Calibri"/>
              <a:sym typeface="Calibri"/>
            </a:endParaRPr>
          </a:p>
          <a:p>
            <a:pPr marL="0" lvl="0" indent="0" algn="l" rtl="0">
              <a:lnSpc>
                <a:spcPct val="110000"/>
              </a:lnSpc>
              <a:spcBef>
                <a:spcPts val="0"/>
              </a:spcBef>
              <a:spcAft>
                <a:spcPts val="0"/>
              </a:spcAft>
              <a:buSzPts val="1400"/>
              <a:buNone/>
            </a:pPr>
            <a:r>
              <a:rPr lang="de-DE" sz="1100" b="1" dirty="0"/>
              <a:t>Quellen</a:t>
            </a:r>
            <a:r>
              <a:rPr lang="de-DE" sz="1100" dirty="0">
                <a:latin typeface="Calibri"/>
                <a:ea typeface="Calibri"/>
                <a:cs typeface="Calibri"/>
                <a:sym typeface="Calibri"/>
              </a:rPr>
              <a:t>:</a:t>
            </a:r>
            <a:endParaRPr sz="1100" dirty="0">
              <a:latin typeface="Calibri"/>
              <a:ea typeface="Calibri"/>
              <a:cs typeface="Calibri"/>
              <a:sym typeface="Calibri"/>
            </a:endParaRPr>
          </a:p>
          <a:p>
            <a:pPr marL="171450" lvl="0" indent="-146050" algn="l" rtl="0">
              <a:lnSpc>
                <a:spcPct val="110000"/>
              </a:lnSpc>
              <a:spcBef>
                <a:spcPts val="0"/>
              </a:spcBef>
              <a:spcAft>
                <a:spcPts val="0"/>
              </a:spcAft>
              <a:buSzPts val="1000"/>
              <a:buFont typeface="Arial"/>
              <a:buChar char="•"/>
            </a:pPr>
            <a:r>
              <a:rPr lang="de-DE" sz="1000"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xmlns="" val="tx"/>
                    </a:ext>
                  </a:extLst>
                </a:hlinkClick>
              </a:rPr>
              <a:t>UBA (o.J.) Berechnungswerkzeug für Lebenszykluskosten</a:t>
            </a:r>
            <a:r>
              <a:rPr lang="de-DE" sz="10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Online: </a:t>
            </a:r>
            <a:r>
              <a:rPr lang="de-DE" sz="10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https://www.umweltbundesamt.de/dokument/berechnungswerkzeug-fuer-lebenszykluskosten</a:t>
            </a:r>
            <a:endParaRPr sz="1000" dirty="0">
              <a:latin typeface="Calibri"/>
              <a:ea typeface="Calibri"/>
              <a:cs typeface="Calibri"/>
              <a:sym typeface="Calibri"/>
            </a:endParaRPr>
          </a:p>
          <a:p>
            <a:pPr marL="171450" lvl="0" indent="-146050" algn="l" rtl="0">
              <a:lnSpc>
                <a:spcPct val="110000"/>
              </a:lnSpc>
              <a:spcBef>
                <a:spcPts val="0"/>
              </a:spcBef>
              <a:spcAft>
                <a:spcPts val="0"/>
              </a:spcAft>
              <a:buSzPts val="1000"/>
              <a:buFont typeface="Arial"/>
              <a:buChar char="•"/>
            </a:pPr>
            <a:r>
              <a:rPr lang="de-DE" sz="1000" dirty="0">
                <a:latin typeface="Calibri"/>
                <a:ea typeface="Calibri"/>
                <a:cs typeface="Calibri"/>
                <a:sym typeface="Calibri"/>
              </a:rPr>
              <a:t>Öko-Institut e.V. (2020): Digitaler CO 2-Fußabdruck Datensammlung zur Abschätzung von Herstellungsaufwand, Energieverbrauch und Nutzung digitaler Endgeräte und Dienste. Online: </a:t>
            </a:r>
            <a:r>
              <a:rPr lang="de-DE" sz="1000" u="sng" dirty="0">
                <a:solidFill>
                  <a:schemeClr val="hlink"/>
                </a:solidFill>
                <a:latin typeface="Calibri"/>
                <a:ea typeface="Calibri"/>
                <a:cs typeface="Calibri"/>
                <a:sym typeface="Calibri"/>
                <a:hlinkClick r:id="rId4"/>
              </a:rPr>
              <a:t>https://www.oeko.de/fileadmin/oekodoc/Digitaler-CO2-Fussabdruck.pdf</a:t>
            </a:r>
            <a:r>
              <a:rPr lang="de-DE" sz="1000" dirty="0">
                <a:latin typeface="Calibri"/>
                <a:ea typeface="Calibri"/>
                <a:cs typeface="Calibri"/>
                <a:sym typeface="Calibri"/>
              </a:rPr>
              <a:t> </a:t>
            </a:r>
            <a:endParaRPr sz="1000" dirty="0">
              <a:latin typeface="Calibri"/>
              <a:ea typeface="Calibri"/>
              <a:cs typeface="Calibri"/>
              <a:sym typeface="Calibri"/>
            </a:endParaRPr>
          </a:p>
          <a:p>
            <a:pPr marL="171450" lvl="0" indent="-146050" algn="l" rtl="0">
              <a:lnSpc>
                <a:spcPct val="110000"/>
              </a:lnSpc>
              <a:spcBef>
                <a:spcPts val="0"/>
              </a:spcBef>
              <a:spcAft>
                <a:spcPts val="0"/>
              </a:spcAft>
              <a:buSzPts val="1000"/>
              <a:buFont typeface="Arial"/>
              <a:buChar char="•"/>
            </a:pPr>
            <a:r>
              <a:rPr lang="de-DE" sz="1000" dirty="0">
                <a:latin typeface="Calibri"/>
                <a:ea typeface="Calibri"/>
                <a:cs typeface="Calibri"/>
                <a:sym typeface="Calibri"/>
              </a:rPr>
              <a:t>Hintergrund Lebenszyklus Druckerzeugnisse:</a:t>
            </a:r>
            <a:r>
              <a:rPr lang="de-DE" sz="1000" u="none" dirty="0">
                <a:latin typeface="Calibri"/>
                <a:ea typeface="Calibri"/>
                <a:cs typeface="Calibri"/>
                <a:sym typeface="Calibri"/>
              </a:rPr>
              <a:t> </a:t>
            </a:r>
            <a:r>
              <a:rPr lang="de-DE" sz="1000" u="sng" dirty="0">
                <a:latin typeface="Calibri"/>
                <a:ea typeface="Calibri"/>
                <a:cs typeface="Calibri"/>
                <a:sym typeface="Calibri"/>
              </a:rPr>
              <a:t>Blauer Engel (online): Tipps für die Antragstellung zu DE-UZ 195- Druckerzeugnisse. </a:t>
            </a:r>
            <a:r>
              <a:rPr lang="de-DE" sz="1000" u="sng" dirty="0">
                <a:solidFill>
                  <a:schemeClr val="hlink"/>
                </a:solidFill>
                <a:latin typeface="Calibri"/>
                <a:ea typeface="Calibri"/>
                <a:cs typeface="Calibri"/>
                <a:sym typeface="Calibri"/>
                <a:hlinkClick r:id="rId5"/>
              </a:rPr>
              <a:t>https://produktinfo.blauer-engel.de/uploads/attachment/de/Tipps-f%C3%BCr-die-Antragstellung_zu_DE-UZ_195-Druckerzeugnisse.pdf</a:t>
            </a:r>
            <a:r>
              <a:rPr lang="de-DE" sz="1000" dirty="0">
                <a:latin typeface="Calibri"/>
                <a:ea typeface="Calibri"/>
                <a:cs typeface="Calibri"/>
                <a:sym typeface="Calibri"/>
              </a:rPr>
              <a:t>  </a:t>
            </a:r>
            <a:endParaRPr sz="1000" dirty="0"/>
          </a:p>
        </p:txBody>
      </p:sp>
      <p:sp>
        <p:nvSpPr>
          <p:cNvPr id="253" name="Google Shape;253;g20524112dea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7:notes"/>
          <p:cNvSpPr>
            <a:spLocks noGrp="1" noRot="1" noChangeAspect="1"/>
          </p:cNvSpPr>
          <p:nvPr>
            <p:ph type="sldImg" idx="2"/>
          </p:nvPr>
        </p:nvSpPr>
        <p:spPr>
          <a:xfrm>
            <a:off x="479425" y="70326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7:notes"/>
          <p:cNvSpPr txBox="1">
            <a:spLocks noGrp="1"/>
          </p:cNvSpPr>
          <p:nvPr>
            <p:ph type="body" idx="1"/>
          </p:nvPr>
        </p:nvSpPr>
        <p:spPr>
          <a:xfrm>
            <a:off x="478800" y="4266000"/>
            <a:ext cx="6145212" cy="5265350"/>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100" b="1" dirty="0"/>
              <a:t>Beschreibung</a:t>
            </a:r>
            <a:r>
              <a:rPr lang="de-DE" sz="1100" dirty="0">
                <a:latin typeface="Calibri"/>
                <a:ea typeface="Calibri"/>
                <a:cs typeface="Calibri"/>
                <a:sym typeface="Calibri"/>
              </a:rPr>
              <a:t>:</a:t>
            </a:r>
            <a:endParaRPr sz="1100" dirty="0"/>
          </a:p>
          <a:p>
            <a:pPr marL="0" marR="0" lvl="0" indent="0" algn="l" rtl="0">
              <a:lnSpc>
                <a:spcPct val="100000"/>
              </a:lnSpc>
              <a:spcBef>
                <a:spcPts val="0"/>
              </a:spcBef>
              <a:spcAft>
                <a:spcPts val="0"/>
              </a:spcAft>
              <a:buClr>
                <a:srgbClr val="000000"/>
              </a:buClr>
              <a:buSzPts val="1400"/>
              <a:buFont typeface="Arial"/>
              <a:buNone/>
            </a:pPr>
            <a:r>
              <a:rPr lang="de-DE" sz="1100" dirty="0"/>
              <a:t>2014 waren etwa im deutschen Druckgewerbe über 60 Prozent aller Arbeitnehmer mit Printwerbung beschäftigt. Das sind riesige Papierberge, von denen die Mehrheit ungelesen im Müll landet. In deutschen Briefkästen landeten 2014 jährlich 1,3 Millionen Tonnen Werbesendungen, pro Haushalt zweieinhalb Kilo jeden Monat. Das entspricht etwa 2,7 Millionen gefällter Bäume, um das Werbematerial für Deutschland zu produzieren. Die Werbesendungen erzeugten so viel Kohlendioxid wie 840.000 Autos, verbrauchten 1.157 Millionen kWh Strom und verschmutzten 4,62 Milliarden Liter Wasser. (Kreiß 2021).</a:t>
            </a:r>
            <a:endParaRPr sz="1100" dirty="0"/>
          </a:p>
          <a:p>
            <a:pPr marL="0" marR="0" lvl="0" indent="0" algn="l" rtl="0">
              <a:lnSpc>
                <a:spcPct val="100000"/>
              </a:lnSpc>
              <a:spcBef>
                <a:spcPts val="0"/>
              </a:spcBef>
              <a:spcAft>
                <a:spcPts val="0"/>
              </a:spcAft>
              <a:buClr>
                <a:srgbClr val="000000"/>
              </a:buClr>
              <a:buSzPts val="1400"/>
              <a:buFont typeface="Arial"/>
              <a:buNone/>
            </a:pPr>
            <a:r>
              <a:rPr lang="de-DE" sz="1100" dirty="0"/>
              <a:t>Die digitale Werbung wird in der Regel als die umweltfreundlichere Alternative zu den spürbareren negativen Umweltauswirkungen der Printwerbung angesehen. Die Realität sieht jedoch so aus, dass das Internet etwa 2 bis 4 % aller Kohlendioxidemissionen verursacht, was in etwa dem Anteil der zivilen Luftfahrtindustrie entspricht. Die gute Nachricht ist, dass die digitale Werbung das Potenzial hat, die erste Branche zu sein, die kohlenstoffneutral wird.(Maguire 24.12.2022).</a:t>
            </a:r>
            <a:endParaRPr sz="1100" dirty="0"/>
          </a:p>
          <a:p>
            <a:pPr marL="0" marR="0" lvl="0" indent="0" algn="l" rtl="0">
              <a:lnSpc>
                <a:spcPct val="100000"/>
              </a:lnSpc>
              <a:spcBef>
                <a:spcPts val="0"/>
              </a:spcBef>
              <a:spcAft>
                <a:spcPts val="0"/>
              </a:spcAft>
              <a:buClr>
                <a:srgbClr val="000000"/>
              </a:buClr>
              <a:buSzPts val="1400"/>
              <a:buFont typeface="Arial"/>
              <a:buNone/>
            </a:pPr>
            <a:r>
              <a:rPr lang="de-DE" sz="1100" dirty="0"/>
              <a:t>Der Ad-Fraud-Forscher Augustine Fou schätzte im Jahr 2020 die Zahl der weltweit insgesamt programmatisch ein </a:t>
            </a:r>
            <a:r>
              <a:rPr lang="de-DE" sz="1100" dirty="0">
                <a:hlinkClick r:id="rId3">
                  <a:extLst>
                    <a:ext uri="{A12FA001-AC4F-418D-AE19-62706E023703}">
                      <ahyp:hlinkClr xmlns:ahyp="http://schemas.microsoft.com/office/drawing/2018/hyperlinkcolor" xmlns="" val="tx"/>
                    </a:ext>
                  </a:extLst>
                </a:hlinkClick>
              </a:rPr>
              <a:t>–</a:t>
            </a:r>
            <a:r>
              <a:rPr lang="de-DE" sz="1100" dirty="0"/>
              <a:t> und verkauften Ad Impressionen auf Jährlich 500 Billionen. </a:t>
            </a:r>
            <a:endParaRPr sz="1100" dirty="0"/>
          </a:p>
          <a:p>
            <a:pPr marL="0" marR="0" lvl="0" indent="0" algn="l" rtl="0">
              <a:lnSpc>
                <a:spcPct val="100000"/>
              </a:lnSpc>
              <a:spcBef>
                <a:spcPts val="0"/>
              </a:spcBef>
              <a:spcAft>
                <a:spcPts val="0"/>
              </a:spcAft>
              <a:buClr>
                <a:srgbClr val="000000"/>
              </a:buClr>
              <a:buSzPts val="1400"/>
              <a:buFont typeface="Arial"/>
              <a:buNone/>
            </a:pPr>
            <a:endParaRPr sz="1100" dirty="0"/>
          </a:p>
          <a:p>
            <a:pPr marL="0" marR="0" lvl="0" indent="0" algn="l" rtl="0">
              <a:lnSpc>
                <a:spcPct val="100000"/>
              </a:lnSpc>
              <a:spcBef>
                <a:spcPts val="0"/>
              </a:spcBef>
              <a:spcAft>
                <a:spcPts val="0"/>
              </a:spcAft>
              <a:buClr>
                <a:srgbClr val="000000"/>
              </a:buClr>
              <a:buSzPts val="1400"/>
              <a:buFont typeface="Arial"/>
              <a:buNone/>
            </a:pPr>
            <a:r>
              <a:rPr lang="de-DE" sz="1100" b="1" dirty="0"/>
              <a:t>Aufgabenstellung</a:t>
            </a:r>
            <a:r>
              <a:rPr lang="de-DE" sz="1100" dirty="0">
                <a:latin typeface="Calibri"/>
                <a:ea typeface="Calibri"/>
                <a:cs typeface="Calibri"/>
                <a:sym typeface="Calibri"/>
              </a:rPr>
              <a:t>:</a:t>
            </a:r>
            <a:endParaRPr lang="de-DE" sz="1100" dirty="0"/>
          </a:p>
          <a:p>
            <a:pPr marL="266700" marR="0" lvl="0" indent="-266700" algn="l" rtl="0">
              <a:lnSpc>
                <a:spcPct val="100000"/>
              </a:lnSpc>
              <a:spcBef>
                <a:spcPts val="0"/>
              </a:spcBef>
              <a:spcAft>
                <a:spcPts val="0"/>
              </a:spcAft>
              <a:buClr>
                <a:srgbClr val="000000"/>
              </a:buClr>
              <a:buSzPts val="1400"/>
              <a:buFont typeface="Arial" panose="020B0604020202020204" pitchFamily="34" charset="0"/>
              <a:buChar char="•"/>
            </a:pPr>
            <a:r>
              <a:rPr lang="de-DE" sz="1100" dirty="0">
                <a:latin typeface="Calibri"/>
                <a:ea typeface="Calibri"/>
                <a:cs typeface="Calibri"/>
                <a:sym typeface="Calibri"/>
              </a:rPr>
              <a:t>Bitte diskutieren Sie die Chancen von Digital- und Printwerbung, bis 2030 Klimaneutralität zu erreichen.</a:t>
            </a:r>
            <a:endParaRPr sz="11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100" dirty="0"/>
          </a:p>
          <a:p>
            <a:pPr marL="0" marR="0" lvl="0" indent="0" algn="l" rtl="0">
              <a:lnSpc>
                <a:spcPct val="100000"/>
              </a:lnSpc>
              <a:spcBef>
                <a:spcPts val="0"/>
              </a:spcBef>
              <a:spcAft>
                <a:spcPts val="0"/>
              </a:spcAft>
              <a:buClr>
                <a:srgbClr val="000000"/>
              </a:buClr>
              <a:buSzPts val="1400"/>
              <a:buFont typeface="Arial"/>
              <a:buNone/>
            </a:pPr>
            <a:r>
              <a:rPr lang="de-DE" sz="1100" b="1" dirty="0"/>
              <a:t>Quellen</a:t>
            </a:r>
            <a:r>
              <a:rPr lang="de-DE" sz="1100" dirty="0"/>
              <a:t>: </a:t>
            </a:r>
            <a:endParaRPr sz="1100" dirty="0"/>
          </a:p>
          <a:p>
            <a:pPr marL="266700" marR="0" lvl="0" indent="-266700" algn="l" rtl="0">
              <a:lnSpc>
                <a:spcPct val="100000"/>
              </a:lnSpc>
              <a:spcBef>
                <a:spcPts val="0"/>
              </a:spcBef>
              <a:spcAft>
                <a:spcPts val="0"/>
              </a:spcAft>
              <a:buClr>
                <a:srgbClr val="000000"/>
              </a:buClr>
              <a:buSzPts val="1000"/>
              <a:buFont typeface="Arial" panose="020B0604020202020204" pitchFamily="34" charset="0"/>
              <a:buChar char="•"/>
            </a:pPr>
            <a:r>
              <a:rPr lang="de-DE" sz="1000" dirty="0">
                <a:latin typeface="Calibri"/>
                <a:ea typeface="Calibri"/>
                <a:cs typeface="Calibri"/>
                <a:sym typeface="Calibri"/>
              </a:rPr>
              <a:t>Deutsche Umwelthilfe (DUH) 2021: Werbepost. Online: </a:t>
            </a:r>
            <a:r>
              <a:rPr lang="de-DE" sz="1000" u="sng" dirty="0">
                <a:solidFill>
                  <a:schemeClr val="hlink"/>
                </a:solidFill>
                <a:latin typeface="Calibri"/>
                <a:ea typeface="Calibri"/>
                <a:cs typeface="Calibri"/>
                <a:sym typeface="Calibri"/>
                <a:hlinkClick r:id="rId4"/>
              </a:rPr>
              <a:t>https://www.duh.de/projekte/schluss-mit-ungewolltem-werbemuell/</a:t>
            </a:r>
            <a:r>
              <a:rPr lang="de-DE" sz="1000" dirty="0">
                <a:latin typeface="Calibri"/>
                <a:ea typeface="Calibri"/>
                <a:cs typeface="Calibri"/>
                <a:sym typeface="Calibri"/>
              </a:rPr>
              <a:t> ; Datengrafik in Anlehnung an Heinrich 2019, </a:t>
            </a:r>
            <a:r>
              <a:rPr lang="de-DE" sz="1000" dirty="0" err="1">
                <a:latin typeface="Calibri"/>
                <a:ea typeface="Calibri"/>
                <a:cs typeface="Calibri"/>
                <a:sym typeface="Calibri"/>
              </a:rPr>
              <a:t>Oroverde</a:t>
            </a:r>
            <a:r>
              <a:rPr lang="de-DE" sz="1000" dirty="0">
                <a:latin typeface="Calibri"/>
                <a:ea typeface="Calibri"/>
                <a:cs typeface="Calibri"/>
                <a:sym typeface="Calibri"/>
              </a:rPr>
              <a:t>.</a:t>
            </a:r>
            <a:endParaRPr sz="1000" dirty="0"/>
          </a:p>
          <a:p>
            <a:pPr marL="266700" lvl="0" indent="-266700" algn="l" rtl="0">
              <a:lnSpc>
                <a:spcPct val="100000"/>
              </a:lnSpc>
              <a:spcBef>
                <a:spcPts val="0"/>
              </a:spcBef>
              <a:spcAft>
                <a:spcPts val="0"/>
              </a:spcAft>
              <a:buSzPts val="1000"/>
              <a:buFont typeface="Arial" panose="020B0604020202020204" pitchFamily="34" charset="0"/>
              <a:buChar char="•"/>
            </a:pPr>
            <a:r>
              <a:rPr lang="de-DE" sz="1000" dirty="0">
                <a:latin typeface="Calibri"/>
                <a:ea typeface="Calibri"/>
                <a:cs typeface="Calibri"/>
                <a:sym typeface="Calibri"/>
              </a:rPr>
              <a:t>Kreiß, Christian  (2021): Klimawandel und Werbeausgaben - wie Marketing unserem Planeten </a:t>
            </a:r>
            <a:r>
              <a:rPr lang="de-DE" sz="1000" dirty="0" err="1">
                <a:latin typeface="Calibri"/>
                <a:ea typeface="Calibri"/>
                <a:cs typeface="Calibri"/>
                <a:sym typeface="Calibri"/>
              </a:rPr>
              <a:t>einheiztin</a:t>
            </a:r>
            <a:r>
              <a:rPr lang="de-DE" sz="1000" dirty="0">
                <a:latin typeface="Calibri"/>
                <a:ea typeface="Calibri"/>
                <a:cs typeface="Calibri"/>
                <a:sym typeface="Calibri"/>
              </a:rPr>
              <a:t> Forum Nachhaltig wirtschaften: </a:t>
            </a:r>
            <a:r>
              <a:rPr lang="de-DE" sz="1000" u="sng" dirty="0">
                <a:solidFill>
                  <a:schemeClr val="hlink"/>
                </a:solidFill>
                <a:latin typeface="Calibri"/>
                <a:ea typeface="Calibri"/>
                <a:cs typeface="Calibri"/>
                <a:sym typeface="Calibri"/>
                <a:hlinkClick r:id="rId5"/>
              </a:rPr>
              <a:t>https://www.forum-csr.net/News/16708/Klimawandel-und-Werbeausgaben---wie-Marketing-unserem-Planeten-einheizt.html</a:t>
            </a:r>
            <a:endParaRPr sz="1000" dirty="0">
              <a:latin typeface="Calibri"/>
              <a:ea typeface="Calibri"/>
              <a:cs typeface="Calibri"/>
              <a:sym typeface="Calibri"/>
            </a:endParaRPr>
          </a:p>
          <a:p>
            <a:pPr marL="266700" marR="0" lvl="0" indent="-266700" algn="l" rtl="0">
              <a:lnSpc>
                <a:spcPct val="100000"/>
              </a:lnSpc>
              <a:spcBef>
                <a:spcPts val="0"/>
              </a:spcBef>
              <a:spcAft>
                <a:spcPts val="0"/>
              </a:spcAft>
              <a:buClr>
                <a:srgbClr val="000000"/>
              </a:buClr>
              <a:buSzPts val="1000"/>
              <a:buFont typeface="Arial" panose="020B0604020202020204" pitchFamily="34" charset="0"/>
              <a:buChar char="•"/>
            </a:pPr>
            <a:r>
              <a:rPr lang="de-DE" sz="1000" u="sng" dirty="0">
                <a:solidFill>
                  <a:schemeClr val="hlink"/>
                </a:solidFill>
                <a:latin typeface="Calibri"/>
                <a:ea typeface="Calibri"/>
                <a:cs typeface="Calibri"/>
                <a:sym typeface="Calibri"/>
              </a:rPr>
              <a:t>F</a:t>
            </a:r>
            <a:r>
              <a:rPr lang="de-DE" sz="1000" dirty="0">
                <a:latin typeface="Calibri"/>
                <a:ea typeface="Calibri"/>
                <a:cs typeface="Calibri"/>
                <a:sym typeface="Calibri"/>
              </a:rPr>
              <a:t>ou, Augustine (2020): Vielen ist nicht klar,… in WiWo. Online: </a:t>
            </a:r>
            <a:r>
              <a:rPr lang="de-DE" sz="1000" u="sng" dirty="0">
                <a:solidFill>
                  <a:srgbClr val="0070C0"/>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https://www.wiwo.de/unternehmen/it/werbesprech-vielen-ist-nicht-klar-dass-werbung-ein-hauptverursacher-fuer-co2-emissionen-ist/29005202.html</a:t>
            </a:r>
            <a:r>
              <a:rPr lang="de-DE" sz="1000" u="sng" dirty="0">
                <a:solidFill>
                  <a:srgbClr val="0070C0"/>
                </a:solidFill>
                <a:latin typeface="Calibri"/>
                <a:ea typeface="Calibri"/>
                <a:cs typeface="Calibri"/>
                <a:sym typeface="Calibri"/>
              </a:rPr>
              <a:t> </a:t>
            </a:r>
            <a:r>
              <a:rPr lang="de-DE" sz="1000" dirty="0">
                <a:solidFill>
                  <a:srgbClr val="0070C0"/>
                </a:solidFill>
                <a:latin typeface="Calibri"/>
                <a:ea typeface="Calibri"/>
                <a:cs typeface="Calibri"/>
                <a:sym typeface="Calibri"/>
              </a:rPr>
              <a:t>  </a:t>
            </a:r>
            <a:endParaRPr sz="1000" dirty="0"/>
          </a:p>
          <a:p>
            <a:pPr marL="266700" lvl="0" indent="-266700" algn="l" rtl="0">
              <a:lnSpc>
                <a:spcPct val="100000"/>
              </a:lnSpc>
              <a:spcBef>
                <a:spcPts val="0"/>
              </a:spcBef>
              <a:spcAft>
                <a:spcPts val="0"/>
              </a:spcAft>
              <a:buSzPts val="1000"/>
              <a:buFont typeface="Arial" panose="020B0604020202020204" pitchFamily="34" charset="0"/>
              <a:buChar char="•"/>
            </a:pPr>
            <a:r>
              <a:rPr lang="de-DE" sz="1000" dirty="0">
                <a:latin typeface="Calibri"/>
                <a:ea typeface="Calibri"/>
                <a:cs typeface="Calibri"/>
                <a:sym typeface="Calibri"/>
              </a:rPr>
              <a:t>Maguire, Frank (24.12.2022): A </a:t>
            </a:r>
            <a:r>
              <a:rPr lang="de-DE" sz="1000" dirty="0" err="1">
                <a:latin typeface="Calibri"/>
                <a:ea typeface="Calibri"/>
                <a:cs typeface="Calibri"/>
                <a:sym typeface="Calibri"/>
              </a:rPr>
              <a:t>new</a:t>
            </a:r>
            <a:r>
              <a:rPr lang="de-DE" sz="1000" dirty="0">
                <a:latin typeface="Calibri"/>
                <a:ea typeface="Calibri"/>
                <a:cs typeface="Calibri"/>
                <a:sym typeface="Calibri"/>
              </a:rPr>
              <a:t> </a:t>
            </a:r>
            <a:r>
              <a:rPr lang="de-DE" sz="1000" dirty="0" err="1">
                <a:latin typeface="Calibri"/>
                <a:ea typeface="Calibri"/>
                <a:cs typeface="Calibri"/>
                <a:sym typeface="Calibri"/>
              </a:rPr>
              <a:t>metric</a:t>
            </a:r>
            <a:r>
              <a:rPr lang="de-DE" sz="1000" dirty="0">
                <a:latin typeface="Calibri"/>
                <a:ea typeface="Calibri"/>
                <a:cs typeface="Calibri"/>
                <a:sym typeface="Calibri"/>
              </a:rPr>
              <a:t> in ad </a:t>
            </a:r>
            <a:r>
              <a:rPr lang="de-DE" sz="1000" dirty="0" err="1">
                <a:latin typeface="Calibri"/>
                <a:ea typeface="Calibri"/>
                <a:cs typeface="Calibri"/>
                <a:sym typeface="Calibri"/>
              </a:rPr>
              <a:t>tech</a:t>
            </a:r>
            <a:r>
              <a:rPr lang="de-DE" sz="1000" dirty="0">
                <a:latin typeface="Calibri"/>
                <a:ea typeface="Calibri"/>
                <a:cs typeface="Calibri"/>
                <a:sym typeface="Calibri"/>
              </a:rPr>
              <a:t>: Carbon </a:t>
            </a:r>
            <a:r>
              <a:rPr lang="de-DE" sz="1000" dirty="0" err="1">
                <a:latin typeface="Calibri"/>
                <a:ea typeface="Calibri"/>
                <a:cs typeface="Calibri"/>
                <a:sym typeface="Calibri"/>
              </a:rPr>
              <a:t>emissions</a:t>
            </a:r>
            <a:r>
              <a:rPr lang="de-DE" sz="1000" dirty="0">
                <a:latin typeface="Calibri"/>
                <a:ea typeface="Calibri"/>
                <a:cs typeface="Calibri"/>
                <a:sym typeface="Calibri"/>
              </a:rPr>
              <a:t>, in venturebeat.com. Online: </a:t>
            </a:r>
            <a:r>
              <a:rPr lang="de-DE" sz="1000" u="sng" dirty="0">
                <a:solidFill>
                  <a:schemeClr val="hlink"/>
                </a:solidFill>
                <a:latin typeface="Calibri"/>
                <a:ea typeface="Calibri"/>
                <a:cs typeface="Calibri"/>
                <a:sym typeface="Calibri"/>
                <a:hlinkClick r:id="rId7"/>
              </a:rPr>
              <a:t>https://venturebeat.com/data-infrastructure/a-new-metric-in-ad-tech-carbon-emissions/</a:t>
            </a:r>
            <a:r>
              <a:rPr lang="de-DE" sz="1000" dirty="0">
                <a:latin typeface="Calibri"/>
                <a:ea typeface="Calibri"/>
                <a:cs typeface="Calibri"/>
                <a:sym typeface="Calibri"/>
              </a:rPr>
              <a:t> </a:t>
            </a:r>
            <a:endParaRPr sz="1000" dirty="0">
              <a:solidFill>
                <a:srgbClr val="0070C0"/>
              </a:solidFill>
              <a:latin typeface="Calibri"/>
              <a:ea typeface="Calibri"/>
              <a:cs typeface="Calibri"/>
              <a:sym typeface="Calibri"/>
            </a:endParaRPr>
          </a:p>
        </p:txBody>
      </p:sp>
      <p:sp>
        <p:nvSpPr>
          <p:cNvPr id="289" name="Google Shape;289;p7: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89"/>
        <p:cNvGrpSpPr/>
        <p:nvPr/>
      </p:nvGrpSpPr>
      <p:grpSpPr>
        <a:xfrm>
          <a:off x="0" y="0"/>
          <a:ext cx="0" cy="0"/>
          <a:chOff x="0" y="0"/>
          <a:chExt cx="0" cy="0"/>
        </a:xfrm>
      </p:grpSpPr>
      <p:sp>
        <p:nvSpPr>
          <p:cNvPr id="90" name="Google Shape;90;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91" name="Google Shape;91;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4" name="Google Shape;94;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5" name="Google Shape;95;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96" name="Google Shape;96;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97"/>
        <p:cNvGrpSpPr/>
        <p:nvPr/>
      </p:nvGrpSpPr>
      <p:grpSpPr>
        <a:xfrm>
          <a:off x="0" y="0"/>
          <a:ext cx="0" cy="0"/>
          <a:chOff x="0" y="0"/>
          <a:chExt cx="0" cy="0"/>
        </a:xfrm>
      </p:grpSpPr>
      <p:sp>
        <p:nvSpPr>
          <p:cNvPr id="98" name="Google Shape;98;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g13c8bb42d54_0_79"/>
          <p:cNvSpPr>
            <a:spLocks noGrp="1"/>
          </p:cNvSpPr>
          <p:nvPr>
            <p:ph type="pic" idx="2"/>
          </p:nvPr>
        </p:nvSpPr>
        <p:spPr>
          <a:xfrm>
            <a:off x="360363" y="1368000"/>
            <a:ext cx="11518900" cy="4680000"/>
          </a:xfrm>
          <a:prstGeom prst="rect">
            <a:avLst/>
          </a:prstGeom>
          <a:noFill/>
          <a:ln>
            <a:noFill/>
          </a:ln>
        </p:spPr>
      </p:sp>
      <p:sp>
        <p:nvSpPr>
          <p:cNvPr id="100" name="Google Shape;100;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01" name="Google Shape;101;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3" name="Google Shape;103;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4" name="Google Shape;104;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2">
    <p:spTree>
      <p:nvGrpSpPr>
        <p:cNvPr id="1" name="Shape 105"/>
        <p:cNvGrpSpPr/>
        <p:nvPr/>
      </p:nvGrpSpPr>
      <p:grpSpPr>
        <a:xfrm>
          <a:off x="0" y="0"/>
          <a:ext cx="0" cy="0"/>
          <a:chOff x="0" y="0"/>
          <a:chExt cx="0" cy="0"/>
        </a:xfrm>
      </p:grpSpPr>
      <p:sp>
        <p:nvSpPr>
          <p:cNvPr id="106" name="Google Shape;106;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08" name="Google Shape;108;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1" name="Google Shape;111;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2" name="Google Shape;112;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25"/>
        <p:cNvGrpSpPr/>
        <p:nvPr/>
      </p:nvGrpSpPr>
      <p:grpSpPr>
        <a:xfrm>
          <a:off x="0" y="0"/>
          <a:ext cx="0" cy="0"/>
          <a:chOff x="0" y="0"/>
          <a:chExt cx="0" cy="0"/>
        </a:xfrm>
      </p:grpSpPr>
      <p:sp>
        <p:nvSpPr>
          <p:cNvPr id="26" name="Google Shape;26;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2"/>
          <p:cNvSpPr>
            <a:spLocks noGrp="1"/>
          </p:cNvSpPr>
          <p:nvPr>
            <p:ph type="pic" idx="2"/>
          </p:nvPr>
        </p:nvSpPr>
        <p:spPr>
          <a:xfrm>
            <a:off x="5400009" y="1367999"/>
            <a:ext cx="6480000" cy="4680000"/>
          </a:xfrm>
          <a:prstGeom prst="rect">
            <a:avLst/>
          </a:prstGeom>
          <a:noFill/>
          <a:ln>
            <a:noFill/>
          </a:ln>
        </p:spPr>
      </p:sp>
      <p:sp>
        <p:nvSpPr>
          <p:cNvPr id="28" name="Google Shape;28;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9" name="Google Shape;29;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 name="Google Shape;32;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 name="Google Shape;33;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34"/>
        <p:cNvGrpSpPr/>
        <p:nvPr/>
      </p:nvGrpSpPr>
      <p:grpSpPr>
        <a:xfrm>
          <a:off x="0" y="0"/>
          <a:ext cx="0" cy="0"/>
          <a:chOff x="0" y="0"/>
          <a:chExt cx="0" cy="0"/>
        </a:xfrm>
      </p:grpSpPr>
      <p:sp>
        <p:nvSpPr>
          <p:cNvPr id="35" name="Google Shape;35;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0" name="Google Shape;40;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41"/>
        <p:cNvGrpSpPr/>
        <p:nvPr/>
      </p:nvGrpSpPr>
      <p:grpSpPr>
        <a:xfrm>
          <a:off x="0" y="0"/>
          <a:ext cx="0" cy="0"/>
          <a:chOff x="0" y="0"/>
          <a:chExt cx="0" cy="0"/>
        </a:xfrm>
      </p:grpSpPr>
      <p:sp>
        <p:nvSpPr>
          <p:cNvPr id="42" name="Google Shape;42;g20524112dea_0_1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20524112dea_0_1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g20524112dea_0_1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g20524112dea_0_1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6" name="Google Shape;46;g20524112dea_0_118"/>
          <p:cNvSpPr txBox="1">
            <a:spLocks noGrp="1"/>
          </p:cNvSpPr>
          <p:nvPr>
            <p:ph type="sldNum" idx="12"/>
          </p:nvPr>
        </p:nvSpPr>
        <p:spPr>
          <a:xfrm>
            <a:off x="8809567" y="6176964"/>
            <a:ext cx="2743200" cy="54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p:cSld name="1_Standardfolie 2">
    <p:spTree>
      <p:nvGrpSpPr>
        <p:cNvPr id="1" name="Shape 47"/>
        <p:cNvGrpSpPr/>
        <p:nvPr/>
      </p:nvGrpSpPr>
      <p:grpSpPr>
        <a:xfrm>
          <a:off x="0" y="0"/>
          <a:ext cx="0" cy="0"/>
          <a:chOff x="0" y="0"/>
          <a:chExt cx="0" cy="0"/>
        </a:xfrm>
      </p:grpSpPr>
      <p:sp>
        <p:nvSpPr>
          <p:cNvPr id="48" name="Google Shape;48;p1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9" name="Google Shape;49;p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0"/>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2" name="Google Shape;52;p10"/>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3" name="Google Shape;53;p1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a:spLocks noGrp="1"/>
          </p:cNvSpPr>
          <p:nvPr>
            <p:ph type="pic" idx="2"/>
          </p:nvPr>
        </p:nvSpPr>
        <p:spPr>
          <a:xfrm>
            <a:off x="5400009" y="1367999"/>
            <a:ext cx="6480000" cy="4680000"/>
          </a:xfrm>
          <a:prstGeom prst="rect">
            <a:avLst/>
          </a:prstGeom>
          <a:noFill/>
          <a:ln>
            <a:noFill/>
          </a:ln>
        </p:spPr>
      </p:sp>
      <p:sp>
        <p:nvSpPr>
          <p:cNvPr id="57" name="Google Shape;57;p1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8" name="Google Shape;58;p1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1"/>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0" name="Google Shape;60;p11"/>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1" name="Google Shape;61;p11"/>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2" name="Google Shape;62;p1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6" name="Google Shape;66;p1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1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9" name="Google Shape;69;p1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0" name="Google Shape;70;p1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2">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74" name="Google Shape;74;p1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7" name="Google Shape;77;p1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8" name="Google Shape;78;p1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9" name="Google Shape;79;p1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3">
    <p:spTree>
      <p:nvGrpSpPr>
        <p:cNvPr id="1" name="Shape 80"/>
        <p:cNvGrpSpPr/>
        <p:nvPr/>
      </p:nvGrpSpPr>
      <p:grpSpPr>
        <a:xfrm>
          <a:off x="0" y="0"/>
          <a:ext cx="0" cy="0"/>
          <a:chOff x="0" y="0"/>
          <a:chExt cx="0" cy="0"/>
        </a:xfrm>
      </p:grpSpPr>
      <p:sp>
        <p:nvSpPr>
          <p:cNvPr id="81" name="Google Shape;81;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83" name="Google Shape;83;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86" name="Google Shape;86;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87" name="Google Shape;87;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88" name="Google Shape;88;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14">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s://ai.mind-verse.de/?p=bild"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emf"/><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Mediengestalter</a:t>
            </a:r>
            <a:r>
              <a:rPr lang="de-DE"/>
              <a:t>*in und Medienkauffrau/-mann</a:t>
            </a:r>
            <a:br>
              <a:rPr lang="de-DE"/>
            </a:br>
            <a:r>
              <a:rPr lang="de-DE"/>
              <a:t>Digital und Print </a:t>
            </a:r>
            <a:endParaRPr/>
          </a:p>
        </p:txBody>
      </p:sp>
      <p:sp>
        <p:nvSpPr>
          <p:cNvPr id="119" name="Google Shape;119;p2"/>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a:t>
            </a:r>
            <a:br>
              <a:rPr lang="de-DE"/>
            </a:br>
            <a:r>
              <a:rPr lang="de-DE"/>
              <a:t>in der Mediengestaltung</a:t>
            </a:r>
            <a:endParaRPr/>
          </a:p>
        </p:txBody>
      </p:sp>
      <p:sp>
        <p:nvSpPr>
          <p:cNvPr id="120" name="Google Shape;120;p2"/>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121" name="Google Shape;121;p2"/>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122" name="Google Shape;122;p2"/>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p:txBody>
      </p:sp>
      <p:pic>
        <p:nvPicPr>
          <p:cNvPr id="123" name="Google Shape;123;p2"/>
          <p:cNvPicPr preferRelativeResize="0"/>
          <p:nvPr/>
        </p:nvPicPr>
        <p:blipFill rotWithShape="1">
          <a:blip r:embed="rId5">
            <a:alphaModFix/>
          </a:blip>
          <a:srcRect r="9867"/>
          <a:stretch/>
        </p:blipFill>
        <p:spPr>
          <a:xfrm>
            <a:off x="8922657" y="3357103"/>
            <a:ext cx="2850243" cy="1244600"/>
          </a:xfrm>
          <a:prstGeom prst="rect">
            <a:avLst/>
          </a:prstGeom>
          <a:noFill/>
          <a:ln>
            <a:noFill/>
          </a:ln>
        </p:spPr>
      </p:pic>
      <p:sp>
        <p:nvSpPr>
          <p:cNvPr id="124" name="Google Shape;124;p2"/>
          <p:cNvSpPr txBox="1">
            <a:spLocks noGrp="1"/>
          </p:cNvSpPr>
          <p:nvPr>
            <p:ph type="body" idx="4294967295"/>
          </p:nvPr>
        </p:nvSpPr>
        <p:spPr>
          <a:xfrm>
            <a:off x="3174675" y="6254500"/>
            <a:ext cx="4472100" cy="5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58fd8a42d1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Schwergewicht </a:t>
            </a:r>
            <a:r>
              <a:rPr lang="de-DE" i="1"/>
              <a:t>Digitale Medien</a:t>
            </a:r>
            <a:endParaRPr i="1"/>
          </a:p>
          <a:p>
            <a:pPr marL="0" lvl="0" indent="0" algn="l" rtl="0">
              <a:lnSpc>
                <a:spcPct val="100000"/>
              </a:lnSpc>
              <a:spcBef>
                <a:spcPts val="0"/>
              </a:spcBef>
              <a:spcAft>
                <a:spcPts val="0"/>
              </a:spcAft>
              <a:buSzPts val="1800"/>
              <a:buNone/>
            </a:pPr>
            <a:r>
              <a:rPr lang="de-DE"/>
              <a:t>im Arbeitsprozess</a:t>
            </a:r>
            <a:endParaRPr/>
          </a:p>
        </p:txBody>
      </p:sp>
      <p:sp>
        <p:nvSpPr>
          <p:cNvPr id="310" name="Google Shape;310;g258fd8a42d1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311" name="Google Shape;311;g258fd8a42d1_0_0"/>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p>
            <a:pPr marL="457200" lvl="0" indent="0" algn="l" rtl="0">
              <a:lnSpc>
                <a:spcPct val="110000"/>
              </a:lnSpc>
              <a:spcBef>
                <a:spcPts val="0"/>
              </a:spcBef>
              <a:spcAft>
                <a:spcPts val="0"/>
              </a:spcAft>
              <a:buSzPts val="1800"/>
              <a:buNone/>
            </a:pPr>
            <a:r>
              <a:rPr lang="de-DE"/>
              <a:t> </a:t>
            </a:r>
            <a:endParaRPr/>
          </a:p>
        </p:txBody>
      </p:sp>
      <p:sp>
        <p:nvSpPr>
          <p:cNvPr id="312" name="Google Shape;312;g258fd8a42d1_0_0"/>
          <p:cNvSpPr txBox="1">
            <a:spLocks noGrp="1"/>
          </p:cNvSpPr>
          <p:nvPr>
            <p:ph type="body" idx="4"/>
          </p:nvPr>
        </p:nvSpPr>
        <p:spPr>
          <a:xfrm>
            <a:off x="7797050" y="6254500"/>
            <a:ext cx="43950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Grafik: BMBF/Krämer, Heike (2019): Berufsbildung 4.0</a:t>
            </a:r>
            <a:endParaRPr/>
          </a:p>
        </p:txBody>
      </p:sp>
      <p:pic>
        <p:nvPicPr>
          <p:cNvPr id="313" name="Google Shape;313;g258fd8a42d1_0_0"/>
          <p:cNvPicPr preferRelativeResize="0"/>
          <p:nvPr/>
        </p:nvPicPr>
        <p:blipFill rotWithShape="1">
          <a:blip r:embed="rId3">
            <a:alphaModFix/>
          </a:blip>
          <a:srcRect t="8343" b="13610"/>
          <a:stretch/>
        </p:blipFill>
        <p:spPr>
          <a:xfrm>
            <a:off x="5483400" y="1740374"/>
            <a:ext cx="6396649" cy="4307626"/>
          </a:xfrm>
          <a:prstGeom prst="rect">
            <a:avLst/>
          </a:prstGeom>
          <a:noFill/>
          <a:ln>
            <a:noFill/>
          </a:ln>
        </p:spPr>
      </p:pic>
      <p:sp>
        <p:nvSpPr>
          <p:cNvPr id="314" name="Google Shape;314;g258fd8a42d1_0_0"/>
          <p:cNvSpPr/>
          <p:nvPr/>
        </p:nvSpPr>
        <p:spPr>
          <a:xfrm>
            <a:off x="955775" y="3659900"/>
            <a:ext cx="3285000" cy="2169900"/>
          </a:xfrm>
          <a:prstGeom prst="roundRect">
            <a:avLst>
              <a:gd name="adj" fmla="val 16667"/>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de-DE" sz="1800" b="0" i="0" u="none" strike="noStrike" cap="none">
                <a:solidFill>
                  <a:srgbClr val="980000"/>
                </a:solidFill>
                <a:latin typeface="Arial"/>
                <a:ea typeface="Arial"/>
                <a:cs typeface="Arial"/>
                <a:sym typeface="Arial"/>
              </a:rPr>
              <a:t>Auf welche Weise können die Vorteile von Green IT aus der Perspektive der </a:t>
            </a:r>
            <a:r>
              <a:rPr lang="de-DE" sz="1800">
                <a:solidFill>
                  <a:srgbClr val="980000"/>
                </a:solidFill>
              </a:rPr>
              <a:t>3 Säulen der</a:t>
            </a:r>
            <a:r>
              <a:rPr lang="de-DE" sz="1800" b="0" i="0" u="none" strike="noStrike" cap="none">
                <a:solidFill>
                  <a:srgbClr val="980000"/>
                </a:solidFill>
                <a:latin typeface="Arial"/>
                <a:ea typeface="Arial"/>
                <a:cs typeface="Arial"/>
                <a:sym typeface="Arial"/>
              </a:rPr>
              <a:t> Nachhaltigkeit in Medien kommuniziert werden?</a:t>
            </a:r>
            <a:endParaRPr>
              <a:solidFill>
                <a:srgbClr val="980000"/>
              </a:solidFill>
            </a:endParaRPr>
          </a:p>
        </p:txBody>
      </p:sp>
      <p:sp>
        <p:nvSpPr>
          <p:cNvPr id="315" name="Google Shape;315;g258fd8a42d1_0_0"/>
          <p:cNvSpPr/>
          <p:nvPr/>
        </p:nvSpPr>
        <p:spPr>
          <a:xfrm>
            <a:off x="5483275" y="1377325"/>
            <a:ext cx="6396600" cy="36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chemeClr val="dk1"/>
              </a:buClr>
              <a:buSzPts val="1100"/>
              <a:buFont typeface="Arial"/>
              <a:buNone/>
            </a:pPr>
            <a:r>
              <a:rPr lang="de-DE" sz="1700" b="0" i="0" u="none" strike="noStrike" cap="none">
                <a:solidFill>
                  <a:schemeClr val="dk1"/>
                </a:solidFill>
                <a:latin typeface="Trebuchet MS"/>
                <a:ea typeface="Trebuchet MS"/>
                <a:cs typeface="Trebuchet MS"/>
                <a:sym typeface="Trebuchet MS"/>
              </a:rPr>
              <a:t>Nutzung digitaler Anwendungen und Technologien von MG DuP</a:t>
            </a:r>
            <a:endParaRPr sz="1100" b="0" i="0" u="none" strike="noStrike" cap="none">
              <a:solidFill>
                <a:srgbClr val="000000"/>
              </a:solidFill>
              <a:latin typeface="Arial"/>
              <a:ea typeface="Arial"/>
              <a:cs typeface="Arial"/>
              <a:sym typeface="Arial"/>
            </a:endParaRPr>
          </a:p>
        </p:txBody>
      </p:sp>
      <p:sp>
        <p:nvSpPr>
          <p:cNvPr id="316" name="Google Shape;316;g258fd8a42d1_0_0"/>
          <p:cNvSpPr/>
          <p:nvPr/>
        </p:nvSpPr>
        <p:spPr>
          <a:xfrm>
            <a:off x="502925" y="1368000"/>
            <a:ext cx="4743600" cy="1881000"/>
          </a:xfrm>
          <a:prstGeom prst="rect">
            <a:avLst/>
          </a:prstGeom>
          <a:solidFill>
            <a:srgbClr val="92D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chemeClr val="dk1"/>
              </a:buClr>
              <a:buSzPts val="1100"/>
              <a:buFont typeface="Arial"/>
              <a:buNone/>
            </a:pPr>
            <a:r>
              <a:rPr lang="de-DE" sz="1600" b="0" i="0" u="none" strike="noStrike" cap="none">
                <a:solidFill>
                  <a:schemeClr val="dk1"/>
                </a:solidFill>
                <a:latin typeface="Trebuchet MS"/>
                <a:ea typeface="Trebuchet MS"/>
                <a:cs typeface="Trebuchet MS"/>
                <a:sym typeface="Trebuchet MS"/>
              </a:rPr>
              <a:t>Green-IT hat das Anliegen, energie- und ressourcen-effizient zu sein und die ökologischen Auswirkungen zu minimieren in:</a:t>
            </a:r>
            <a:endParaRPr sz="1600" b="0" i="0" u="none" strike="noStrike" cap="none">
              <a:solidFill>
                <a:schemeClr val="dk1"/>
              </a:solidFill>
              <a:latin typeface="Trebuchet MS"/>
              <a:ea typeface="Trebuchet MS"/>
              <a:cs typeface="Trebuchet MS"/>
              <a:sym typeface="Trebuchet MS"/>
            </a:endParaRPr>
          </a:p>
          <a:p>
            <a:pPr marL="457200" marR="0" lvl="0" indent="-317500" algn="l" rtl="0">
              <a:lnSpc>
                <a:spcPct val="110000"/>
              </a:lnSpc>
              <a:spcBef>
                <a:spcPts val="0"/>
              </a:spcBef>
              <a:spcAft>
                <a:spcPts val="0"/>
              </a:spcAft>
              <a:buClr>
                <a:schemeClr val="dk1"/>
              </a:buClr>
              <a:buSzPts val="1400"/>
              <a:buFont typeface="Arial"/>
              <a:buChar char="-"/>
            </a:pPr>
            <a:r>
              <a:rPr lang="de-DE" sz="1600" b="0" i="0" u="none" strike="noStrike" cap="none">
                <a:solidFill>
                  <a:schemeClr val="dk1"/>
                </a:solidFill>
                <a:latin typeface="Trebuchet MS"/>
                <a:ea typeface="Trebuchet MS"/>
                <a:cs typeface="Trebuchet MS"/>
                <a:sym typeface="Trebuchet MS"/>
              </a:rPr>
              <a:t>Produktion</a:t>
            </a:r>
            <a:endParaRPr sz="1600" b="0" i="0" u="none" strike="noStrike" cap="none">
              <a:solidFill>
                <a:schemeClr val="dk1"/>
              </a:solidFill>
              <a:latin typeface="Trebuchet MS"/>
              <a:ea typeface="Trebuchet MS"/>
              <a:cs typeface="Trebuchet MS"/>
              <a:sym typeface="Trebuchet MS"/>
            </a:endParaRPr>
          </a:p>
          <a:p>
            <a:pPr marL="457200" marR="0" lvl="0" indent="-317500" algn="l" rtl="0">
              <a:lnSpc>
                <a:spcPct val="110000"/>
              </a:lnSpc>
              <a:spcBef>
                <a:spcPts val="0"/>
              </a:spcBef>
              <a:spcAft>
                <a:spcPts val="0"/>
              </a:spcAft>
              <a:buClr>
                <a:schemeClr val="dk1"/>
              </a:buClr>
              <a:buSzPts val="1400"/>
              <a:buFont typeface="Arial"/>
              <a:buChar char="-"/>
            </a:pPr>
            <a:r>
              <a:rPr lang="de-DE" sz="1600" b="0" i="0" u="none" strike="noStrike" cap="none">
                <a:solidFill>
                  <a:schemeClr val="dk1"/>
                </a:solidFill>
                <a:latin typeface="Trebuchet MS"/>
                <a:ea typeface="Trebuchet MS"/>
                <a:cs typeface="Trebuchet MS"/>
                <a:sym typeface="Trebuchet MS"/>
              </a:rPr>
              <a:t>Nutzung</a:t>
            </a:r>
            <a:endParaRPr sz="1600" b="0" i="0" u="none" strike="noStrike" cap="none">
              <a:solidFill>
                <a:schemeClr val="dk1"/>
              </a:solidFill>
              <a:latin typeface="Trebuchet MS"/>
              <a:ea typeface="Trebuchet MS"/>
              <a:cs typeface="Trebuchet MS"/>
              <a:sym typeface="Trebuchet MS"/>
            </a:endParaRPr>
          </a:p>
          <a:p>
            <a:pPr marL="457200" marR="0" lvl="0" indent="-317500" algn="l" rtl="0">
              <a:lnSpc>
                <a:spcPct val="110000"/>
              </a:lnSpc>
              <a:spcBef>
                <a:spcPts val="0"/>
              </a:spcBef>
              <a:spcAft>
                <a:spcPts val="0"/>
              </a:spcAft>
              <a:buClr>
                <a:schemeClr val="dk1"/>
              </a:buClr>
              <a:buSzPts val="1400"/>
              <a:buFont typeface="Arial"/>
              <a:buChar char="-"/>
            </a:pPr>
            <a:r>
              <a:rPr lang="de-DE" sz="1600" b="0" i="0" u="none" strike="noStrike" cap="none">
                <a:solidFill>
                  <a:schemeClr val="dk1"/>
                </a:solidFill>
                <a:latin typeface="Trebuchet MS"/>
                <a:ea typeface="Trebuchet MS"/>
                <a:cs typeface="Trebuchet MS"/>
                <a:sym typeface="Trebuchet MS"/>
              </a:rPr>
              <a:t>Entsorgung von Elektroschrott</a:t>
            </a:r>
            <a:endParaRPr sz="1400" b="0" i="0" u="none" strike="noStrike" cap="none">
              <a:solidFill>
                <a:srgbClr val="000000"/>
              </a:solidFill>
              <a:latin typeface="Arial"/>
              <a:ea typeface="Arial"/>
              <a:cs typeface="Arial"/>
              <a:sym typeface="Arial"/>
            </a:endParaRPr>
          </a:p>
        </p:txBody>
      </p:sp>
      <p:sp>
        <p:nvSpPr>
          <p:cNvPr id="317" name="Google Shape;317;g258fd8a42d1_0_0"/>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318" name="Google Shape;318;g258fd8a42d1_0_0"/>
          <p:cNvSpPr txBox="1">
            <a:spLocks noGrp="1"/>
          </p:cNvSpPr>
          <p:nvPr>
            <p:ph type="body" idx="4294967295"/>
          </p:nvPr>
        </p:nvSpPr>
        <p:spPr>
          <a:xfrm>
            <a:off x="3174675" y="6254500"/>
            <a:ext cx="4472100" cy="5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2331767f91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de-DE" sz="4400">
                <a:latin typeface="Calibri"/>
                <a:ea typeface="Calibri"/>
                <a:cs typeface="Calibri"/>
                <a:sym typeface="Calibri"/>
              </a:rPr>
              <a:t>Einfluss von Software auf Hardware-Nachhaltigkeit</a:t>
            </a:r>
            <a:endParaRPr/>
          </a:p>
        </p:txBody>
      </p:sp>
      <p:sp>
        <p:nvSpPr>
          <p:cNvPr id="325" name="Google Shape;325;g22331767f91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326" name="Google Shape;326;g22331767f91_0_0"/>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endParaRPr sz="1400" dirty="0"/>
          </a:p>
          <a:p>
            <a:pPr marL="0" lvl="0" indent="0" algn="l" rtl="0">
              <a:lnSpc>
                <a:spcPct val="100000"/>
              </a:lnSpc>
              <a:spcBef>
                <a:spcPts val="0"/>
              </a:spcBef>
              <a:spcAft>
                <a:spcPts val="0"/>
              </a:spcAft>
              <a:buSzPts val="1800"/>
              <a:buNone/>
            </a:pPr>
            <a:endParaRPr sz="1400" dirty="0"/>
          </a:p>
          <a:p>
            <a:pPr marL="0" lvl="0" indent="0" algn="l" rtl="0">
              <a:lnSpc>
                <a:spcPct val="100000"/>
              </a:lnSpc>
              <a:spcBef>
                <a:spcPts val="0"/>
              </a:spcBef>
              <a:spcAft>
                <a:spcPts val="0"/>
              </a:spcAft>
              <a:buSzPts val="1800"/>
              <a:buNone/>
            </a:pPr>
            <a:endParaRPr sz="1400" dirty="0"/>
          </a:p>
          <a:p>
            <a:pPr marL="0" lvl="0" indent="0" algn="l" rtl="0">
              <a:lnSpc>
                <a:spcPct val="100000"/>
              </a:lnSpc>
              <a:spcBef>
                <a:spcPts val="0"/>
              </a:spcBef>
              <a:spcAft>
                <a:spcPts val="0"/>
              </a:spcAft>
              <a:buSzPts val="1800"/>
              <a:buNone/>
            </a:pPr>
            <a:r>
              <a:rPr lang="de-DE" sz="1400" dirty="0"/>
              <a:t>Das angestrebte Ideal ist ein Softwareprodukt, das eine gegebene Funktionalität mit einem minimalen Ressourcenaufwand erbringt, also die Ressourceneffizienz maximiert.  </a:t>
            </a:r>
            <a:endParaRPr dirty="0"/>
          </a:p>
          <a:p>
            <a:pPr marL="285750" lvl="0" indent="-285750" algn="l" rtl="0">
              <a:lnSpc>
                <a:spcPct val="100000"/>
              </a:lnSpc>
              <a:spcBef>
                <a:spcPts val="0"/>
              </a:spcBef>
              <a:spcAft>
                <a:spcPts val="0"/>
              </a:spcAft>
              <a:buSzPts val="1800"/>
              <a:buFont typeface="Arial"/>
              <a:buChar char="•"/>
            </a:pPr>
            <a:r>
              <a:rPr lang="de-DE" sz="1400" dirty="0"/>
              <a:t>Plattformunabhängigkeit und Portabilität  </a:t>
            </a:r>
            <a:endParaRPr dirty="0"/>
          </a:p>
          <a:p>
            <a:pPr marL="285750" lvl="0" indent="-285750" algn="l" rtl="0">
              <a:lnSpc>
                <a:spcPct val="100000"/>
              </a:lnSpc>
              <a:spcBef>
                <a:spcPts val="0"/>
              </a:spcBef>
              <a:spcAft>
                <a:spcPts val="0"/>
              </a:spcAft>
              <a:buSzPts val="1800"/>
              <a:buFont typeface="Arial"/>
              <a:buChar char="•"/>
            </a:pPr>
            <a:r>
              <a:rPr lang="de-DE" sz="1400" dirty="0"/>
              <a:t>Abwärtskompatibilität </a:t>
            </a:r>
            <a:endParaRPr dirty="0"/>
          </a:p>
          <a:p>
            <a:pPr marL="285750" lvl="0" indent="-285750" algn="l" rtl="0">
              <a:lnSpc>
                <a:spcPct val="100000"/>
              </a:lnSpc>
              <a:spcBef>
                <a:spcPts val="0"/>
              </a:spcBef>
              <a:spcAft>
                <a:spcPts val="0"/>
              </a:spcAft>
              <a:buSzPts val="1800"/>
              <a:buFont typeface="Arial"/>
              <a:buChar char="•"/>
            </a:pPr>
            <a:r>
              <a:rPr lang="de-DE" sz="1400" dirty="0"/>
              <a:t>Nutzungsautonomie </a:t>
            </a:r>
            <a:endParaRPr dirty="0"/>
          </a:p>
          <a:p>
            <a:pPr marL="285750" lvl="0" indent="-171450" algn="l" rtl="0">
              <a:lnSpc>
                <a:spcPct val="100000"/>
              </a:lnSpc>
              <a:spcBef>
                <a:spcPts val="0"/>
              </a:spcBef>
              <a:spcAft>
                <a:spcPts val="0"/>
              </a:spcAft>
              <a:buSzPts val="1800"/>
              <a:buFont typeface="Arial"/>
              <a:buNone/>
            </a:pPr>
            <a:endParaRPr sz="1400" dirty="0"/>
          </a:p>
          <a:p>
            <a:pPr marL="0" lvl="0" indent="0" algn="l" rtl="0">
              <a:lnSpc>
                <a:spcPct val="100000"/>
              </a:lnSpc>
              <a:spcBef>
                <a:spcPts val="0"/>
              </a:spcBef>
              <a:spcAft>
                <a:spcPts val="0"/>
              </a:spcAft>
              <a:buSzPts val="1800"/>
              <a:buNone/>
            </a:pPr>
            <a:endParaRPr sz="1400" dirty="0"/>
          </a:p>
          <a:p>
            <a:pPr marL="285750" lvl="0" indent="-171450" algn="l" rtl="0">
              <a:lnSpc>
                <a:spcPct val="100000"/>
              </a:lnSpc>
              <a:spcBef>
                <a:spcPts val="0"/>
              </a:spcBef>
              <a:spcAft>
                <a:spcPts val="0"/>
              </a:spcAft>
              <a:buSzPts val="1800"/>
              <a:buFont typeface="Arial"/>
              <a:buNone/>
            </a:pPr>
            <a:endParaRPr sz="1400" dirty="0"/>
          </a:p>
          <a:p>
            <a:pPr marL="285750" lvl="0" indent="-285750" algn="l" rtl="0">
              <a:lnSpc>
                <a:spcPct val="100000"/>
              </a:lnSpc>
              <a:spcBef>
                <a:spcPts val="0"/>
              </a:spcBef>
              <a:spcAft>
                <a:spcPts val="0"/>
              </a:spcAft>
              <a:buSzPts val="1800"/>
              <a:buFont typeface="Arial"/>
              <a:buChar char="•"/>
            </a:pPr>
            <a:r>
              <a:rPr lang="de-DE" sz="1400" dirty="0"/>
              <a:t>Empfohlene Systemvoraussetzungen und Hardwareanforderungen; Auslastung im Leerlauf </a:t>
            </a:r>
            <a:endParaRPr dirty="0"/>
          </a:p>
          <a:p>
            <a:pPr marL="285750" lvl="0" indent="-285750" algn="l" rtl="0">
              <a:lnSpc>
                <a:spcPct val="100000"/>
              </a:lnSpc>
              <a:spcBef>
                <a:spcPts val="0"/>
              </a:spcBef>
              <a:spcAft>
                <a:spcPts val="0"/>
              </a:spcAft>
              <a:buSzPts val="1800"/>
              <a:buFont typeface="Arial"/>
              <a:buChar char="•"/>
            </a:pPr>
            <a:r>
              <a:rPr lang="de-DE" sz="1400" dirty="0"/>
              <a:t>Sparsame Hardwarenutzung durch Anpassbarkeit und Unterstützung der Nutzenden bei der Anpassung des Softwareprodukts </a:t>
            </a:r>
            <a:endParaRPr dirty="0"/>
          </a:p>
          <a:p>
            <a:pPr marL="285750" lvl="0" indent="-285750" algn="l" rtl="0">
              <a:lnSpc>
                <a:spcPct val="100000"/>
              </a:lnSpc>
              <a:spcBef>
                <a:spcPts val="0"/>
              </a:spcBef>
              <a:spcAft>
                <a:spcPts val="0"/>
              </a:spcAft>
              <a:buSzPts val="1800"/>
              <a:buFont typeface="Arial"/>
              <a:buChar char="•"/>
            </a:pPr>
            <a:r>
              <a:rPr lang="de-DE" sz="1400" dirty="0"/>
              <a:t>Potenzielle Hardware-Nutzungsdauer </a:t>
            </a:r>
            <a:endParaRPr dirty="0"/>
          </a:p>
          <a:p>
            <a:pPr marL="285750" lvl="0" indent="-285750" algn="l" rtl="0">
              <a:lnSpc>
                <a:spcPct val="100000"/>
              </a:lnSpc>
              <a:spcBef>
                <a:spcPts val="0"/>
              </a:spcBef>
              <a:spcAft>
                <a:spcPts val="0"/>
              </a:spcAft>
              <a:buSzPts val="1800"/>
              <a:buFont typeface="Arial"/>
              <a:buChar char="•"/>
            </a:pPr>
            <a:r>
              <a:rPr lang="de-DE" sz="1400" dirty="0"/>
              <a:t>Energieeffizienz </a:t>
            </a:r>
            <a:endParaRPr dirty="0"/>
          </a:p>
          <a:p>
            <a:pPr marL="0" lvl="0" indent="0" algn="l" rtl="0">
              <a:lnSpc>
                <a:spcPct val="100000"/>
              </a:lnSpc>
              <a:spcBef>
                <a:spcPts val="0"/>
              </a:spcBef>
              <a:spcAft>
                <a:spcPts val="0"/>
              </a:spcAft>
              <a:buSzPts val="7200"/>
              <a:buFont typeface="Arial"/>
              <a:buNone/>
            </a:pPr>
            <a:endParaRPr sz="1400" dirty="0">
              <a:latin typeface="Merriweather"/>
              <a:ea typeface="Merriweather"/>
              <a:cs typeface="Merriweather"/>
              <a:sym typeface="Merriweather"/>
            </a:endParaRPr>
          </a:p>
        </p:txBody>
      </p:sp>
      <p:sp>
        <p:nvSpPr>
          <p:cNvPr id="327" name="Google Shape;327;g22331767f91_0_0"/>
          <p:cNvSpPr txBox="1">
            <a:spLocks noGrp="1"/>
          </p:cNvSpPr>
          <p:nvPr>
            <p:ph type="body" idx="4"/>
          </p:nvPr>
        </p:nvSpPr>
        <p:spPr>
          <a:xfrm>
            <a:off x="7795349" y="6254500"/>
            <a:ext cx="40848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Grafik: Freepink</a:t>
            </a:r>
            <a:endParaRPr/>
          </a:p>
        </p:txBody>
      </p:sp>
      <p:sp>
        <p:nvSpPr>
          <p:cNvPr id="328" name="Google Shape;328;g22331767f91_0_0"/>
          <p:cNvSpPr txBox="1"/>
          <p:nvPr/>
        </p:nvSpPr>
        <p:spPr>
          <a:xfrm>
            <a:off x="6096000" y="1524000"/>
            <a:ext cx="51816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g22331767f91_0_0"/>
          <p:cNvSpPr/>
          <p:nvPr/>
        </p:nvSpPr>
        <p:spPr>
          <a:xfrm>
            <a:off x="450273" y="1489363"/>
            <a:ext cx="3338944" cy="457200"/>
          </a:xfrm>
          <a:prstGeom prst="roundRect">
            <a:avLst>
              <a:gd name="adj" fmla="val 16667"/>
            </a:avLst>
          </a:prstGeom>
          <a:solidFill>
            <a:srgbClr val="D1B745"/>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Trebuchet MS"/>
                <a:ea typeface="Trebuchet MS"/>
                <a:cs typeface="Trebuchet MS"/>
                <a:sym typeface="Trebuchet MS"/>
              </a:rPr>
              <a:t>Ressourceneffizienz </a:t>
            </a:r>
            <a:endParaRPr sz="1600" b="1" i="0" u="none" strike="noStrike" cap="none">
              <a:solidFill>
                <a:schemeClr val="dk1"/>
              </a:solidFill>
              <a:latin typeface="Arial"/>
              <a:ea typeface="Arial"/>
              <a:cs typeface="Arial"/>
              <a:sym typeface="Arial"/>
            </a:endParaRPr>
          </a:p>
        </p:txBody>
      </p:sp>
      <p:sp>
        <p:nvSpPr>
          <p:cNvPr id="330" name="Google Shape;330;g22331767f91_0_0"/>
          <p:cNvSpPr/>
          <p:nvPr/>
        </p:nvSpPr>
        <p:spPr>
          <a:xfrm>
            <a:off x="450273" y="3854888"/>
            <a:ext cx="3325200" cy="415500"/>
          </a:xfrm>
          <a:prstGeom prst="roundRect">
            <a:avLst>
              <a:gd name="adj" fmla="val 16667"/>
            </a:avLst>
          </a:prstGeom>
          <a:solidFill>
            <a:srgbClr val="D1B745"/>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Trebuchet MS"/>
                <a:ea typeface="Trebuchet MS"/>
                <a:cs typeface="Trebuchet MS"/>
                <a:sym typeface="Trebuchet MS"/>
              </a:rPr>
              <a:t>Hardwareeffizienz </a:t>
            </a:r>
            <a:endParaRPr sz="1400" b="1" i="0" u="none" strike="noStrike" cap="none">
              <a:solidFill>
                <a:schemeClr val="dk1"/>
              </a:solidFill>
              <a:latin typeface="Arial"/>
              <a:ea typeface="Arial"/>
              <a:cs typeface="Arial"/>
              <a:sym typeface="Arial"/>
            </a:endParaRPr>
          </a:p>
        </p:txBody>
      </p:sp>
      <p:sp>
        <p:nvSpPr>
          <p:cNvPr id="331" name="Google Shape;331;g22331767f91_0_0"/>
          <p:cNvSpPr txBox="1"/>
          <p:nvPr/>
        </p:nvSpPr>
        <p:spPr>
          <a:xfrm>
            <a:off x="4937860" y="5170318"/>
            <a:ext cx="2784900" cy="954300"/>
          </a:xfrm>
          <a:prstGeom prst="rect">
            <a:avLst/>
          </a:prstGeom>
          <a:solidFill>
            <a:srgbClr val="84B2F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"Blauer Engel":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Ressourcen- und energieeffiziente Softwareprodukte (DE-UZ 215)</a:t>
            </a:r>
            <a:endParaRPr sz="1400" b="0" i="0" u="none" strike="noStrike" cap="none">
              <a:solidFill>
                <a:srgbClr val="000000"/>
              </a:solidFill>
              <a:latin typeface="Arial"/>
              <a:ea typeface="Arial"/>
              <a:cs typeface="Arial"/>
              <a:sym typeface="Arial"/>
            </a:endParaRPr>
          </a:p>
        </p:txBody>
      </p:sp>
      <p:sp>
        <p:nvSpPr>
          <p:cNvPr id="332" name="Google Shape;332;g22331767f91_0_0"/>
          <p:cNvSpPr/>
          <p:nvPr/>
        </p:nvSpPr>
        <p:spPr>
          <a:xfrm>
            <a:off x="8229600" y="2282537"/>
            <a:ext cx="3311100" cy="2106000"/>
          </a:xfrm>
          <a:prstGeom prst="quadArrowCallout">
            <a:avLst>
              <a:gd name="adj1" fmla="val 18515"/>
              <a:gd name="adj2" fmla="val 18515"/>
              <a:gd name="adj3" fmla="val 18515"/>
              <a:gd name="adj4" fmla="val 48123"/>
            </a:avLst>
          </a:prstGeom>
          <a:solidFill>
            <a:srgbClr val="DAF0C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Trebuchet MS"/>
                <a:ea typeface="Trebuchet MS"/>
                <a:cs typeface="Trebuchet MS"/>
                <a:sym typeface="Trebuchet MS"/>
              </a:rPr>
              <a:t>Vermeidung von Elektroschrott</a:t>
            </a:r>
            <a:endParaRPr sz="1600" b="1" i="0" u="none" strike="noStrike" cap="none">
              <a:solidFill>
                <a:schemeClr val="dk1"/>
              </a:solidFill>
              <a:latin typeface="Trebuchet MS"/>
              <a:ea typeface="Trebuchet MS"/>
              <a:cs typeface="Trebuchet MS"/>
              <a:sym typeface="Trebuchet MS"/>
            </a:endParaRPr>
          </a:p>
        </p:txBody>
      </p:sp>
      <p:sp>
        <p:nvSpPr>
          <p:cNvPr id="333" name="Google Shape;333;g22331767f91_0_0"/>
          <p:cNvSpPr txBox="1"/>
          <p:nvPr/>
        </p:nvSpPr>
        <p:spPr>
          <a:xfrm>
            <a:off x="8780317" y="4526973"/>
            <a:ext cx="2407200" cy="33870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Trebuchet MS"/>
                <a:ea typeface="Trebuchet MS"/>
                <a:cs typeface="Trebuchet MS"/>
                <a:sym typeface="Trebuchet MS"/>
              </a:rPr>
              <a:t>Nachfragereduzierung</a:t>
            </a:r>
            <a:endParaRPr sz="1600" b="1" i="0" u="none" strike="noStrike" cap="none">
              <a:solidFill>
                <a:srgbClr val="000000"/>
              </a:solidFill>
              <a:latin typeface="Trebuchet MS"/>
              <a:ea typeface="Trebuchet MS"/>
              <a:cs typeface="Trebuchet MS"/>
              <a:sym typeface="Trebuchet MS"/>
            </a:endParaRPr>
          </a:p>
        </p:txBody>
      </p:sp>
      <p:sp>
        <p:nvSpPr>
          <p:cNvPr id="334" name="Google Shape;334;g22331767f91_0_0"/>
          <p:cNvSpPr/>
          <p:nvPr/>
        </p:nvSpPr>
        <p:spPr>
          <a:xfrm>
            <a:off x="8769927" y="1634836"/>
            <a:ext cx="2230500" cy="595800"/>
          </a:xfrm>
          <a:prstGeom prst="rect">
            <a:avLst/>
          </a:prstGeom>
          <a:solidFill>
            <a:srgbClr val="FFFF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Trebuchet MS"/>
                <a:ea typeface="Trebuchet MS"/>
                <a:cs typeface="Trebuchet MS"/>
                <a:sym typeface="Trebuchet MS"/>
              </a:rPr>
              <a:t>Politische Entscheidungen</a:t>
            </a:r>
            <a:endParaRPr sz="1600" b="1" i="0" u="none" strike="noStrike" cap="none">
              <a:solidFill>
                <a:schemeClr val="dk1"/>
              </a:solidFill>
              <a:latin typeface="Trebuchet MS"/>
              <a:ea typeface="Trebuchet MS"/>
              <a:cs typeface="Trebuchet MS"/>
              <a:sym typeface="Trebuchet MS"/>
            </a:endParaRPr>
          </a:p>
        </p:txBody>
      </p:sp>
      <p:sp>
        <p:nvSpPr>
          <p:cNvPr id="335" name="Google Shape;335;g22331767f91_0_0"/>
          <p:cNvSpPr txBox="1"/>
          <p:nvPr/>
        </p:nvSpPr>
        <p:spPr>
          <a:xfrm rot="-5400000">
            <a:off x="6342003" y="3046753"/>
            <a:ext cx="3245400" cy="33870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Trebuchet MS"/>
                <a:ea typeface="Trebuchet MS"/>
                <a:cs typeface="Trebuchet MS"/>
                <a:sym typeface="Trebuchet MS"/>
              </a:rPr>
              <a:t>Technische Entwicklungen</a:t>
            </a:r>
            <a:endParaRPr sz="1600" b="1" i="0" u="none" strike="noStrike" cap="none">
              <a:solidFill>
                <a:srgbClr val="000000"/>
              </a:solidFill>
              <a:latin typeface="Trebuchet MS"/>
              <a:ea typeface="Trebuchet MS"/>
              <a:cs typeface="Trebuchet MS"/>
              <a:sym typeface="Trebuchet MS"/>
            </a:endParaRPr>
          </a:p>
        </p:txBody>
      </p:sp>
      <p:sp>
        <p:nvSpPr>
          <p:cNvPr id="336" name="Google Shape;336;g22331767f91_0_0"/>
          <p:cNvSpPr txBox="1"/>
          <p:nvPr/>
        </p:nvSpPr>
        <p:spPr>
          <a:xfrm rot="-5400000">
            <a:off x="10086208" y="3105174"/>
            <a:ext cx="3612600" cy="58500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Trebuchet MS"/>
                <a:ea typeface="Trebuchet MS"/>
                <a:cs typeface="Trebuchet MS"/>
                <a:sym typeface="Trebuchet MS"/>
              </a:rPr>
              <a:t>Soziale Veränderungen/Gewohnheiten</a:t>
            </a:r>
            <a:endParaRPr sz="1600" b="1" i="0" u="none" strike="noStrike" cap="none">
              <a:solidFill>
                <a:srgbClr val="000000"/>
              </a:solidFill>
              <a:latin typeface="Trebuchet MS"/>
              <a:ea typeface="Trebuchet MS"/>
              <a:cs typeface="Trebuchet MS"/>
              <a:sym typeface="Trebuchet MS"/>
            </a:endParaRPr>
          </a:p>
        </p:txBody>
      </p:sp>
      <p:sp>
        <p:nvSpPr>
          <p:cNvPr id="337" name="Google Shape;337;g22331767f91_0_0"/>
          <p:cNvSpPr/>
          <p:nvPr/>
        </p:nvSpPr>
        <p:spPr>
          <a:xfrm>
            <a:off x="7849225" y="5170325"/>
            <a:ext cx="3683700" cy="9117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800" b="0" i="0" u="none" strike="noStrike" cap="none">
                <a:solidFill>
                  <a:srgbClr val="980000"/>
                </a:solidFill>
                <a:latin typeface="Arial"/>
                <a:ea typeface="Arial"/>
                <a:cs typeface="Arial"/>
                <a:sym typeface="Arial"/>
              </a:rPr>
              <a:t>Diskutieren Sie den Einfluss der Software zur Vermeidung von Elektroschrott</a:t>
            </a:r>
            <a:endParaRPr sz="1800" b="0" i="0" u="none" strike="noStrike" cap="none">
              <a:solidFill>
                <a:srgbClr val="980000"/>
              </a:solidFill>
              <a:latin typeface="Arial"/>
              <a:ea typeface="Arial"/>
              <a:cs typeface="Arial"/>
              <a:sym typeface="Arial"/>
            </a:endParaRPr>
          </a:p>
        </p:txBody>
      </p:sp>
      <p:pic>
        <p:nvPicPr>
          <p:cNvPr id="338" name="Google Shape;338;g22331767f91_0_0" descr="Free vector electronic garbage items isometric illustration"/>
          <p:cNvPicPr preferRelativeResize="0"/>
          <p:nvPr/>
        </p:nvPicPr>
        <p:blipFill rotWithShape="1">
          <a:blip r:embed="rId3">
            <a:alphaModFix/>
          </a:blip>
          <a:srcRect/>
          <a:stretch/>
        </p:blipFill>
        <p:spPr>
          <a:xfrm>
            <a:off x="5056949" y="1984175"/>
            <a:ext cx="2586000" cy="2586000"/>
          </a:xfrm>
          <a:prstGeom prst="rect">
            <a:avLst/>
          </a:prstGeom>
          <a:noFill/>
          <a:ln>
            <a:noFill/>
          </a:ln>
        </p:spPr>
      </p:pic>
      <p:sp>
        <p:nvSpPr>
          <p:cNvPr id="339" name="Google Shape;339;g22331767f91_0_0"/>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340" name="Google Shape;340;g22331767f91_0_0"/>
          <p:cNvSpPr txBox="1">
            <a:spLocks noGrp="1"/>
          </p:cNvSpPr>
          <p:nvPr>
            <p:ph type="body" idx="4294967295"/>
          </p:nvPr>
        </p:nvSpPr>
        <p:spPr>
          <a:xfrm>
            <a:off x="3174675" y="6254500"/>
            <a:ext cx="4472100" cy="5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031ebf45fe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Ist das echt oder darf das so stehenbleiben?</a:t>
            </a:r>
            <a:endParaRPr/>
          </a:p>
        </p:txBody>
      </p:sp>
      <p:pic>
        <p:nvPicPr>
          <p:cNvPr id="347" name="Google Shape;347;g2031ebf45fe_0_0"/>
          <p:cNvPicPr preferRelativeResize="0">
            <a:picLocks noGrp="1"/>
          </p:cNvPicPr>
          <p:nvPr>
            <p:ph type="pic" idx="2"/>
          </p:nvPr>
        </p:nvPicPr>
        <p:blipFill rotWithShape="1">
          <a:blip r:embed="rId3">
            <a:alphaModFix/>
          </a:blip>
          <a:srcRect t="13888" b="13888"/>
          <a:stretch/>
        </p:blipFill>
        <p:spPr>
          <a:xfrm>
            <a:off x="7724825" y="2826900"/>
            <a:ext cx="4251950" cy="3070851"/>
          </a:xfrm>
          <a:prstGeom prst="rect">
            <a:avLst/>
          </a:prstGeom>
          <a:noFill/>
          <a:ln>
            <a:noFill/>
          </a:ln>
        </p:spPr>
      </p:pic>
      <p:sp>
        <p:nvSpPr>
          <p:cNvPr id="348" name="Google Shape;348;g2031ebf45fe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12</a:t>
            </a:fld>
            <a:endParaRPr/>
          </a:p>
        </p:txBody>
      </p:sp>
      <p:sp>
        <p:nvSpPr>
          <p:cNvPr id="350" name="Google Shape;350;g2031ebf45fe_0_0"/>
          <p:cNvSpPr txBox="1">
            <a:spLocks noGrp="1"/>
          </p:cNvSpPr>
          <p:nvPr>
            <p:ph type="body" idx="4"/>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dirty="0"/>
              <a:t> </a:t>
            </a:r>
            <a:endParaRPr dirty="0"/>
          </a:p>
        </p:txBody>
      </p:sp>
      <p:sp>
        <p:nvSpPr>
          <p:cNvPr id="351" name="Google Shape;351;g2031ebf45fe_0_0"/>
          <p:cNvSpPr/>
          <p:nvPr/>
        </p:nvSpPr>
        <p:spPr>
          <a:xfrm>
            <a:off x="2598025" y="4718400"/>
            <a:ext cx="5395200" cy="1329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800" b="0" i="0" u="none" strike="noStrike" cap="none">
                <a:solidFill>
                  <a:srgbClr val="980000"/>
                </a:solidFill>
                <a:latin typeface="Arial"/>
                <a:ea typeface="Arial"/>
                <a:cs typeface="Arial"/>
                <a:sym typeface="Arial"/>
              </a:rPr>
              <a:t>Diskutieren Sie die Anwendbarkeit/Leistungen und potentiellen Gefahren “künstlicher Intelligenz” bezogen auf Ihre aktuellen Aufgaben mit Text- und Bildgestaltung im Ausbildungsbetrieb.</a:t>
            </a:r>
            <a:endParaRPr sz="1800" b="0" i="0" u="none" strike="noStrike" cap="none">
              <a:solidFill>
                <a:srgbClr val="980000"/>
              </a:solidFill>
              <a:latin typeface="Arial"/>
              <a:ea typeface="Arial"/>
              <a:cs typeface="Arial"/>
              <a:sym typeface="Arial"/>
            </a:endParaRPr>
          </a:p>
        </p:txBody>
      </p:sp>
      <p:sp>
        <p:nvSpPr>
          <p:cNvPr id="352" name="Google Shape;352;g2031ebf45fe_0_0"/>
          <p:cNvSpPr/>
          <p:nvPr/>
        </p:nvSpPr>
        <p:spPr>
          <a:xfrm>
            <a:off x="8208000" y="1373700"/>
            <a:ext cx="3672000" cy="16191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chemeClr val="dk1"/>
              </a:buClr>
              <a:buSzPts val="1800"/>
              <a:buFont typeface="Arial"/>
              <a:buNone/>
            </a:pPr>
            <a:r>
              <a:rPr lang="de-DE" sz="2000" b="0" i="0" u="none" strike="noStrike" cap="none">
                <a:solidFill>
                  <a:schemeClr val="dk1"/>
                </a:solidFill>
                <a:latin typeface="Trebuchet MS"/>
                <a:ea typeface="Trebuchet MS"/>
                <a:cs typeface="Trebuchet MS"/>
                <a:sym typeface="Trebuchet MS"/>
              </a:rPr>
              <a:t>Authentische Realität oder KI-generiertes Bild?</a:t>
            </a:r>
            <a:endParaRPr sz="1400" b="0" i="0" u="none" strike="noStrike" cap="none">
              <a:solidFill>
                <a:srgbClr val="000000"/>
              </a:solidFill>
              <a:latin typeface="Arial"/>
              <a:ea typeface="Arial"/>
              <a:cs typeface="Arial"/>
              <a:sym typeface="Arial"/>
            </a:endParaRPr>
          </a:p>
        </p:txBody>
      </p:sp>
      <p:sp>
        <p:nvSpPr>
          <p:cNvPr id="353" name="Google Shape;353;g2031ebf45fe_0_0"/>
          <p:cNvSpPr/>
          <p:nvPr/>
        </p:nvSpPr>
        <p:spPr>
          <a:xfrm rot="902249">
            <a:off x="5626424" y="1980189"/>
            <a:ext cx="2202730" cy="1556298"/>
          </a:xfrm>
          <a:prstGeom prst="rightArrow">
            <a:avLst>
              <a:gd name="adj1" fmla="val 59326"/>
              <a:gd name="adj2" fmla="val 35598"/>
            </a:avLst>
          </a:prstGeom>
          <a:solidFill>
            <a:srgbClr val="9437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chemeClr val="dk1"/>
              </a:buClr>
              <a:buSzPts val="1800"/>
              <a:buFont typeface="Arial"/>
              <a:buNone/>
            </a:pPr>
            <a:r>
              <a:rPr lang="de-DE" sz="2000" b="0" i="0" u="none" strike="noStrike" cap="none">
                <a:solidFill>
                  <a:schemeClr val="dk1"/>
                </a:solidFill>
                <a:latin typeface="Trebuchet MS"/>
                <a:ea typeface="Trebuchet MS"/>
                <a:cs typeface="Trebuchet MS"/>
                <a:sym typeface="Trebuchet MS"/>
              </a:rPr>
              <a:t>Glaubwürdig oder “fake”?</a:t>
            </a:r>
            <a:endParaRPr sz="20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g2031ebf45fe_0_0"/>
          <p:cNvSpPr txBox="1">
            <a:spLocks noGrp="1"/>
          </p:cNvSpPr>
          <p:nvPr>
            <p:ph type="ftr" idx="11"/>
          </p:nvPr>
        </p:nvSpPr>
        <p:spPr>
          <a:xfrm>
            <a:off x="3589500" y="394820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355" name="Google Shape;355;g2031ebf45fe_0_0"/>
          <p:cNvSpPr txBox="1">
            <a:spLocks noGrp="1"/>
          </p:cNvSpPr>
          <p:nvPr>
            <p:ph type="body" idx="4294967295"/>
          </p:nvPr>
        </p:nvSpPr>
        <p:spPr>
          <a:xfrm>
            <a:off x="3174675" y="6254500"/>
            <a:ext cx="4472100" cy="5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60"/>
              <a:buNone/>
            </a:pPr>
            <a:r>
              <a:rPr lang="de-DE" sz="1200" dirty="0">
                <a:solidFill>
                  <a:schemeClr val="lt1"/>
                </a:solidFill>
                <a:latin typeface="Trebuchet MS"/>
                <a:ea typeface="Trebuchet MS"/>
                <a:cs typeface="Trebuchet MS"/>
                <a:sym typeface="Trebuchet MS"/>
              </a:rPr>
              <a:t>Mediengestalter*in und Medienkauffrau/-mann</a:t>
            </a:r>
            <a:endParaRPr sz="1200" dirty="0">
              <a:solidFill>
                <a:schemeClr val="lt1"/>
              </a:solidFill>
              <a:latin typeface="Trebuchet MS"/>
              <a:ea typeface="Trebuchet MS"/>
              <a:cs typeface="Trebuchet MS"/>
              <a:sym typeface="Trebuchet MS"/>
            </a:endParaRPr>
          </a:p>
          <a:p>
            <a:pPr marL="0" lvl="0" indent="0" algn="l" rtl="0">
              <a:lnSpc>
                <a:spcPct val="90000"/>
              </a:lnSpc>
              <a:spcBef>
                <a:spcPts val="0"/>
              </a:spcBef>
              <a:spcAft>
                <a:spcPts val="0"/>
              </a:spcAft>
              <a:buSzPts val="660"/>
              <a:buNone/>
            </a:pPr>
            <a:r>
              <a:rPr lang="de-DE" sz="1200" dirty="0">
                <a:solidFill>
                  <a:schemeClr val="lt1"/>
                </a:solidFill>
                <a:latin typeface="Trebuchet MS"/>
                <a:ea typeface="Trebuchet MS"/>
                <a:cs typeface="Trebuchet MS"/>
                <a:sym typeface="Trebuchet MS"/>
              </a:rPr>
              <a:t>Digital und Print</a:t>
            </a:r>
            <a:endParaRPr sz="1200" dirty="0">
              <a:solidFill>
                <a:schemeClr val="lt1"/>
              </a:solidFill>
              <a:latin typeface="Trebuchet MS"/>
              <a:ea typeface="Trebuchet MS"/>
              <a:cs typeface="Trebuchet MS"/>
              <a:sym typeface="Trebuchet MS"/>
            </a:endParaRPr>
          </a:p>
        </p:txBody>
      </p:sp>
      <p:sp>
        <p:nvSpPr>
          <p:cNvPr id="2" name="Rechteck 1">
            <a:extLst>
              <a:ext uri="{FF2B5EF4-FFF2-40B4-BE49-F238E27FC236}">
                <a16:creationId xmlns:a16="http://schemas.microsoft.com/office/drawing/2014/main" xmlns="" id="{5C2AFB19-7CD3-44C7-9BB8-520757819B8E}"/>
              </a:ext>
            </a:extLst>
          </p:cNvPr>
          <p:cNvSpPr/>
          <p:nvPr/>
        </p:nvSpPr>
        <p:spPr>
          <a:xfrm>
            <a:off x="7700897" y="6404746"/>
            <a:ext cx="4116833" cy="307777"/>
          </a:xfrm>
          <a:prstGeom prst="rect">
            <a:avLst/>
          </a:prstGeom>
        </p:spPr>
        <p:txBody>
          <a:bodyPr wrap="none">
            <a:spAutoFit/>
          </a:bodyPr>
          <a:lstStyle/>
          <a:p>
            <a:pPr marL="25400" lvl="0">
              <a:buSzPts val="1000"/>
            </a:pPr>
            <a:r>
              <a:rPr lang="de-DE" dirty="0">
                <a:solidFill>
                  <a:schemeClr val="bg1"/>
                </a:solidFill>
                <a:latin typeface="Calibri"/>
                <a:ea typeface="Calibri"/>
                <a:cs typeface="Calibri"/>
                <a:sym typeface="Calibri"/>
              </a:rPr>
              <a:t>Bild generiert mit </a:t>
            </a:r>
            <a:r>
              <a:rPr lang="de-DE" u="sng" dirty="0">
                <a:solidFill>
                  <a:schemeClr val="bg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https://ai.mind-verse.de/?p=bild</a:t>
            </a:r>
            <a:r>
              <a:rPr lang="de-DE" dirty="0">
                <a:solidFill>
                  <a:schemeClr val="bg1"/>
                </a:solidFill>
                <a:latin typeface="Calibri"/>
                <a:ea typeface="Calibri"/>
                <a:cs typeface="Calibri"/>
                <a:sym typeface="Calibri"/>
              </a:rPr>
              <a:t> </a:t>
            </a:r>
            <a:endParaRPr lang="de-DE" dirty="0">
              <a:solidFill>
                <a:schemeClr val="bg1"/>
              </a:solidFill>
            </a:endParaRPr>
          </a:p>
        </p:txBody>
      </p:sp>
      <p:sp>
        <p:nvSpPr>
          <p:cNvPr id="4" name="Textplatzhalter 3">
            <a:extLst>
              <a:ext uri="{FF2B5EF4-FFF2-40B4-BE49-F238E27FC236}">
                <a16:creationId xmlns:a16="http://schemas.microsoft.com/office/drawing/2014/main" xmlns="" id="{5CD1F982-3A9D-4BAD-9209-7879444D0E5C}"/>
              </a:ext>
            </a:extLst>
          </p:cNvPr>
          <p:cNvSpPr>
            <a:spLocks noGrp="1"/>
          </p:cNvSpPr>
          <p:nvPr>
            <p:ph type="body" idx="1"/>
          </p:nvPr>
        </p:nvSpPr>
        <p:spPr>
          <a:xfrm>
            <a:off x="360009" y="1367999"/>
            <a:ext cx="5040000" cy="3350401"/>
          </a:xfrm>
        </p:spPr>
        <p:txBody>
          <a:bodyPr>
            <a:normAutofit/>
          </a:bodyPr>
          <a:lstStyle/>
          <a:p>
            <a:r>
              <a:rPr lang="de-DE" sz="1800" b="1" dirty="0"/>
              <a:t>Ethische Standards für den Journalismus</a:t>
            </a:r>
            <a:br>
              <a:rPr lang="de-DE" sz="1800" b="1" dirty="0"/>
            </a:br>
            <a:r>
              <a:rPr lang="de-DE" sz="1400" dirty="0"/>
              <a:t>(ausgewählt nach Deutscher Presserat e.V.)</a:t>
            </a:r>
          </a:p>
          <a:p>
            <a:pPr lvl="0"/>
            <a:r>
              <a:rPr lang="de-DE" sz="1800" b="1" dirty="0"/>
              <a:t>Wahrhaftigkeit und Achtung der Menschenwürde</a:t>
            </a:r>
            <a:endParaRPr lang="de-DE" sz="1800" dirty="0"/>
          </a:p>
          <a:p>
            <a:pPr lvl="0"/>
            <a:r>
              <a:rPr lang="de-DE" sz="1800" b="1" dirty="0"/>
              <a:t>Sorgfalt </a:t>
            </a:r>
            <a:endParaRPr lang="de-DE" sz="1800" dirty="0"/>
          </a:p>
          <a:p>
            <a:pPr lvl="0"/>
            <a:r>
              <a:rPr lang="de-DE" sz="1800" b="1" dirty="0"/>
              <a:t>Grenzen der Recherche </a:t>
            </a:r>
            <a:endParaRPr lang="de-DE" sz="1800" dirty="0"/>
          </a:p>
          <a:p>
            <a:pPr lvl="0"/>
            <a:r>
              <a:rPr lang="de-DE" sz="1800" b="1" dirty="0"/>
              <a:t>Schutz der Persönlichkeit</a:t>
            </a:r>
            <a:endParaRPr lang="de-DE" sz="1800" dirty="0"/>
          </a:p>
          <a:p>
            <a:pPr lvl="0"/>
            <a:r>
              <a:rPr lang="de-DE" sz="1800" b="1" dirty="0"/>
              <a:t>Schutz der Ehre</a:t>
            </a:r>
            <a:endParaRPr lang="de-DE" sz="1800" dirty="0"/>
          </a:p>
          <a:p>
            <a:pPr lvl="0"/>
            <a:r>
              <a:rPr lang="de-DE" sz="1800" b="1" dirty="0"/>
              <a:t>Religion, Weltanschauung, Sitte </a:t>
            </a:r>
            <a:endParaRPr lang="de-DE" sz="1800" dirty="0"/>
          </a:p>
          <a:p>
            <a:r>
              <a:rPr lang="de-DE" sz="1800" b="1" dirty="0"/>
              <a:t>Sensationsberichterstattung, Jugendschutz</a:t>
            </a:r>
            <a:endParaRPr lang="de-DE"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1e45d56e732_0_0"/>
          <p:cNvSpPr txBox="1">
            <a:spLocks noGrp="1"/>
          </p:cNvSpPr>
          <p:nvPr>
            <p:ph type="body" idx="3"/>
          </p:nvPr>
        </p:nvSpPr>
        <p:spPr>
          <a:xfrm>
            <a:off x="936050" y="1822050"/>
            <a:ext cx="4924500" cy="4656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800"/>
              <a:buFont typeface="Arial"/>
              <a:buNone/>
            </a:pPr>
            <a:r>
              <a:rPr lang="de-DE" sz="2200" dirty="0"/>
              <a:t>Wissen + Wertesystem (=)? Handlung</a:t>
            </a:r>
            <a:endParaRPr sz="2200" dirty="0"/>
          </a:p>
          <a:p>
            <a:pPr marL="0" lvl="0" indent="0" algn="l" rtl="0">
              <a:spcBef>
                <a:spcPts val="1000"/>
              </a:spcBef>
              <a:spcAft>
                <a:spcPts val="0"/>
              </a:spcAft>
              <a:buClr>
                <a:schemeClr val="dk1"/>
              </a:buClr>
              <a:buSzPts val="1800"/>
              <a:buFont typeface="Arial"/>
              <a:buNone/>
            </a:pPr>
            <a:r>
              <a:rPr lang="de-DE" sz="2200" dirty="0"/>
              <a:t>“Anstupser” an Orten platzieren, an denen die konkrete Handlung ansteht.</a:t>
            </a:r>
            <a:endParaRPr sz="2200" dirty="0"/>
          </a:p>
          <a:p>
            <a:pPr marL="0" lvl="0" indent="0" algn="l" rtl="0">
              <a:spcBef>
                <a:spcPts val="1000"/>
              </a:spcBef>
              <a:spcAft>
                <a:spcPts val="0"/>
              </a:spcAft>
              <a:buClr>
                <a:schemeClr val="dk1"/>
              </a:buClr>
              <a:buSzPts val="1800"/>
              <a:buFont typeface="Arial"/>
              <a:buNone/>
            </a:pPr>
            <a:r>
              <a:rPr lang="de-DE" sz="2200" dirty="0"/>
              <a:t>Beispiel: Papier einsparen</a:t>
            </a:r>
            <a:endParaRPr sz="2200" dirty="0"/>
          </a:p>
          <a:p>
            <a:pPr marL="0" lvl="0" indent="0" algn="l" rtl="0">
              <a:spcBef>
                <a:spcPts val="1000"/>
              </a:spcBef>
              <a:spcAft>
                <a:spcPts val="0"/>
              </a:spcAft>
              <a:buNone/>
            </a:pPr>
            <a:endParaRPr dirty="0"/>
          </a:p>
        </p:txBody>
      </p:sp>
      <p:sp>
        <p:nvSpPr>
          <p:cNvPr id="362" name="Google Shape;362;g1e45d56e732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de-DE"/>
              <a:t>Nudging</a:t>
            </a:r>
            <a:endParaRPr/>
          </a:p>
        </p:txBody>
      </p:sp>
      <p:pic>
        <p:nvPicPr>
          <p:cNvPr id="363" name="Google Shape;363;g1e45d56e732_0_0"/>
          <p:cNvPicPr preferRelativeResize="0"/>
          <p:nvPr/>
        </p:nvPicPr>
        <p:blipFill rotWithShape="1">
          <a:blip r:embed="rId3">
            <a:alphaModFix/>
          </a:blip>
          <a:srcRect l="14669" t="13819" r="26031" b="11765"/>
          <a:stretch/>
        </p:blipFill>
        <p:spPr>
          <a:xfrm>
            <a:off x="5860653" y="1822050"/>
            <a:ext cx="5986548" cy="4223700"/>
          </a:xfrm>
          <a:prstGeom prst="rect">
            <a:avLst/>
          </a:prstGeom>
          <a:noFill/>
          <a:ln>
            <a:noFill/>
          </a:ln>
        </p:spPr>
      </p:pic>
      <p:sp>
        <p:nvSpPr>
          <p:cNvPr id="364" name="Google Shape;364;g1e45d56e732_0_0"/>
          <p:cNvSpPr/>
          <p:nvPr/>
        </p:nvSpPr>
        <p:spPr>
          <a:xfrm>
            <a:off x="1211700" y="3858775"/>
            <a:ext cx="3694200" cy="12318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800" b="0" i="0" u="none" strike="noStrike" cap="none">
                <a:solidFill>
                  <a:srgbClr val="980000"/>
                </a:solidFill>
                <a:latin typeface="Arial"/>
                <a:ea typeface="Arial"/>
                <a:cs typeface="Arial"/>
                <a:sym typeface="Arial"/>
              </a:rPr>
              <a:t>Finden Sie weitere Beispiele für konkrete Nudges in Ihrem Arbeitsfeld</a:t>
            </a:r>
            <a:endParaRPr sz="1800" b="0" i="0" u="none" strike="noStrike" cap="none">
              <a:solidFill>
                <a:srgbClr val="980000"/>
              </a:solidFill>
              <a:latin typeface="Arial"/>
              <a:ea typeface="Arial"/>
              <a:cs typeface="Arial"/>
              <a:sym typeface="Arial"/>
            </a:endParaRPr>
          </a:p>
        </p:txBody>
      </p:sp>
      <p:sp>
        <p:nvSpPr>
          <p:cNvPr id="365" name="Google Shape;365;g1e45d56e732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13</a:t>
            </a:fld>
            <a:endParaRPr/>
          </a:p>
        </p:txBody>
      </p:sp>
      <p:sp>
        <p:nvSpPr>
          <p:cNvPr id="366" name="Google Shape;366;g1e45d56e732_0_0"/>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367" name="Google Shape;367;g1e45d56e732_0_0"/>
          <p:cNvSpPr txBox="1">
            <a:spLocks noGrp="1"/>
          </p:cNvSpPr>
          <p:nvPr>
            <p:ph type="body" idx="4294967295"/>
          </p:nvPr>
        </p:nvSpPr>
        <p:spPr>
          <a:xfrm>
            <a:off x="3174675" y="6254500"/>
            <a:ext cx="4472100" cy="5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
        <p:nvSpPr>
          <p:cNvPr id="368" name="Google Shape;368;g1e45d56e732_0_0"/>
          <p:cNvSpPr txBox="1">
            <a:spLocks noGrp="1"/>
          </p:cNvSpPr>
          <p:nvPr>
            <p:ph type="body" idx="3"/>
          </p:nvPr>
        </p:nvSpPr>
        <p:spPr>
          <a:xfrm>
            <a:off x="7795349" y="6254500"/>
            <a:ext cx="40848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sz="1200">
                <a:solidFill>
                  <a:schemeClr val="lt1"/>
                </a:solidFill>
                <a:latin typeface="Trebuchet MS"/>
                <a:ea typeface="Trebuchet MS"/>
                <a:cs typeface="Trebuchet MS"/>
                <a:sym typeface="Trebuchet MS"/>
              </a:rPr>
              <a:t>Foto: Sabine Meyer</a:t>
            </a:r>
            <a:endParaRPr sz="1200">
              <a:solidFill>
                <a:schemeClr val="lt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20524112dea_0_23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a:t>Bürodrucker und Nachhaltigkeit</a:t>
            </a:r>
            <a:endParaRPr/>
          </a:p>
        </p:txBody>
      </p:sp>
      <p:graphicFrame>
        <p:nvGraphicFramePr>
          <p:cNvPr id="375" name="Google Shape;375;g20524112dea_0_232"/>
          <p:cNvGraphicFramePr/>
          <p:nvPr/>
        </p:nvGraphicFramePr>
        <p:xfrm>
          <a:off x="544605" y="4426323"/>
          <a:ext cx="11194975" cy="1739800"/>
        </p:xfrm>
        <a:graphic>
          <a:graphicData uri="http://schemas.openxmlformats.org/drawingml/2006/table">
            <a:tbl>
              <a:tblPr firstRow="1" bandRow="1">
                <a:noFill/>
                <a:tableStyleId>{C3F54EB8-A7A0-4868-997F-BC3288E99838}</a:tableStyleId>
              </a:tblPr>
              <a:tblGrid>
                <a:gridCol w="1702975">
                  <a:extLst>
                    <a:ext uri="{9D8B030D-6E8A-4147-A177-3AD203B41FA5}">
                      <a16:colId xmlns:a16="http://schemas.microsoft.com/office/drawing/2014/main" xmlns="" val="20000"/>
                    </a:ext>
                  </a:extLst>
                </a:gridCol>
                <a:gridCol w="1702975">
                  <a:extLst>
                    <a:ext uri="{9D8B030D-6E8A-4147-A177-3AD203B41FA5}">
                      <a16:colId xmlns:a16="http://schemas.microsoft.com/office/drawing/2014/main" xmlns="" val="20001"/>
                    </a:ext>
                  </a:extLst>
                </a:gridCol>
                <a:gridCol w="3636975">
                  <a:extLst>
                    <a:ext uri="{9D8B030D-6E8A-4147-A177-3AD203B41FA5}">
                      <a16:colId xmlns:a16="http://schemas.microsoft.com/office/drawing/2014/main" xmlns="" val="20002"/>
                    </a:ext>
                  </a:extLst>
                </a:gridCol>
                <a:gridCol w="2449075">
                  <a:extLst>
                    <a:ext uri="{9D8B030D-6E8A-4147-A177-3AD203B41FA5}">
                      <a16:colId xmlns:a16="http://schemas.microsoft.com/office/drawing/2014/main" xmlns="" val="20003"/>
                    </a:ext>
                  </a:extLst>
                </a:gridCol>
                <a:gridCol w="1702975">
                  <a:extLst>
                    <a:ext uri="{9D8B030D-6E8A-4147-A177-3AD203B41FA5}">
                      <a16:colId xmlns:a16="http://schemas.microsoft.com/office/drawing/2014/main" xmlns="" val="20004"/>
                    </a:ext>
                  </a:extLst>
                </a:gridCol>
              </a:tblGrid>
              <a:tr h="1008250">
                <a:tc>
                  <a:txBody>
                    <a:bodyPr/>
                    <a:lstStyle/>
                    <a:p>
                      <a:pPr marL="0" marR="0" lvl="0" indent="0" algn="l" rtl="0">
                        <a:lnSpc>
                          <a:spcPct val="100000"/>
                        </a:lnSpc>
                        <a:spcBef>
                          <a:spcPts val="0"/>
                        </a:spcBef>
                        <a:spcAft>
                          <a:spcPts val="0"/>
                        </a:spcAft>
                        <a:buClr>
                          <a:srgbClr val="000000"/>
                        </a:buClr>
                        <a:buSzPts val="1800"/>
                        <a:buFont typeface="Arial"/>
                        <a:buNone/>
                      </a:pPr>
                      <a:r>
                        <a:rPr lang="de-DE" sz="1500" u="none" strike="noStrike" cap="none"/>
                        <a:t>Arbeitsplätze pro Drucker</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500" u="none" strike="noStrike" cap="none"/>
                        <a:t>Seitenleistung pro Minute</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500" u="none" strike="noStrike" cap="none"/>
                        <a:t>Typischer Strombedarf pro Woche in kWh</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500" u="none" strike="noStrike" cap="none"/>
                        <a:t>Zahl der Drucker bei 17 Mio Büroarbeitsplätzen</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500" u="none" strike="noStrike" cap="none"/>
                        <a:t>Summe Energiebedarf pro Jahr in GWh</a:t>
                      </a:r>
                      <a:endParaRPr sz="1500" u="none" strike="noStrike" cap="none"/>
                    </a:p>
                  </a:txBody>
                  <a:tcPr marL="91450" marR="91450" marT="45725" marB="45725"/>
                </a:tc>
                <a:extLst>
                  <a:ext uri="{0D108BD9-81ED-4DB2-BD59-A6C34878D82A}">
                    <a16:rowId xmlns:a16="http://schemas.microsoft.com/office/drawing/2014/main" xmlns="" val="10000"/>
                  </a:ext>
                </a:extLst>
              </a:tr>
              <a:tr h="365775">
                <a:tc>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t>5</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t>20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t>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t>3,4 Mio</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t>177</a:t>
                      </a:r>
                      <a:endParaRPr sz="1400" u="none" strike="noStrike" cap="none"/>
                    </a:p>
                  </a:txBody>
                  <a:tcPr marL="91450" marR="91450" marT="45725" marB="45725"/>
                </a:tc>
                <a:extLst>
                  <a:ext uri="{0D108BD9-81ED-4DB2-BD59-A6C34878D82A}">
                    <a16:rowId xmlns:a16="http://schemas.microsoft.com/office/drawing/2014/main" xmlns="" val="10001"/>
                  </a:ext>
                </a:extLst>
              </a:tr>
              <a:tr h="365775">
                <a:tc>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t>10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t>40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t>3</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t>1,7 Mio</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t>265</a:t>
                      </a:r>
                      <a:endParaRPr sz="1400" u="none" strike="noStrike" cap="none"/>
                    </a:p>
                  </a:txBody>
                  <a:tcPr marL="91450" marR="91450" marT="45725" marB="45725"/>
                </a:tc>
                <a:extLst>
                  <a:ext uri="{0D108BD9-81ED-4DB2-BD59-A6C34878D82A}">
                    <a16:rowId xmlns:a16="http://schemas.microsoft.com/office/drawing/2014/main" xmlns="" val="10002"/>
                  </a:ext>
                </a:extLst>
              </a:tr>
            </a:tbl>
          </a:graphicData>
        </a:graphic>
      </p:graphicFrame>
      <p:sp>
        <p:nvSpPr>
          <p:cNvPr id="376" name="Google Shape;376;g20524112dea_0_232"/>
          <p:cNvSpPr txBox="1"/>
          <p:nvPr/>
        </p:nvSpPr>
        <p:spPr>
          <a:xfrm>
            <a:off x="8523275" y="1741602"/>
            <a:ext cx="3216300" cy="2253300"/>
          </a:xfrm>
          <a:prstGeom prst="rect">
            <a:avLst/>
          </a:prstGeom>
          <a:solidFill>
            <a:srgbClr val="B6D7A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Minimierung der Umweltbelastung durch Druckerpatronen und Tonerkassetten</a:t>
            </a:r>
            <a:r>
              <a:rPr lang="de-DE"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457200" marR="0" lvl="0" indent="-298450" algn="l" rtl="0">
              <a:lnSpc>
                <a:spcPct val="115000"/>
              </a:lnSpc>
              <a:spcBef>
                <a:spcPts val="1200"/>
              </a:spcBef>
              <a:spcAft>
                <a:spcPts val="0"/>
              </a:spcAft>
              <a:buClr>
                <a:schemeClr val="dk1"/>
              </a:buClr>
              <a:buSzPts val="1100"/>
              <a:buFont typeface="Arial"/>
              <a:buChar char="●"/>
            </a:pPr>
            <a:r>
              <a:rPr lang="de-DE" sz="1400" b="0" i="0" u="none" strike="noStrike" cap="none">
                <a:solidFill>
                  <a:srgbClr val="000000"/>
                </a:solidFill>
                <a:latin typeface="Arial"/>
                <a:ea typeface="Arial"/>
                <a:cs typeface="Arial"/>
                <a:sym typeface="Arial"/>
              </a:rPr>
              <a:t>Energie sparen</a:t>
            </a:r>
            <a:endParaRPr sz="14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chemeClr val="dk1"/>
              </a:buClr>
              <a:buSzPts val="1100"/>
              <a:buFont typeface="Arial"/>
              <a:buChar char="●"/>
            </a:pPr>
            <a:r>
              <a:rPr lang="de-DE" sz="1400" b="0" i="0" u="none" strike="noStrike" cap="none">
                <a:solidFill>
                  <a:srgbClr val="000000"/>
                </a:solidFill>
                <a:latin typeface="Arial"/>
                <a:ea typeface="Arial"/>
                <a:cs typeface="Arial"/>
                <a:sym typeface="Arial"/>
              </a:rPr>
              <a:t>Weniger Abfall</a:t>
            </a:r>
            <a:endParaRPr sz="14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chemeClr val="dk1"/>
              </a:buClr>
              <a:buSzPts val="1100"/>
              <a:buFont typeface="Arial"/>
              <a:buChar char="●"/>
            </a:pPr>
            <a:r>
              <a:rPr lang="de-DE" sz="1400" b="0" i="0" u="none" strike="noStrike" cap="none">
                <a:solidFill>
                  <a:srgbClr val="000000"/>
                </a:solidFill>
                <a:latin typeface="Arial"/>
                <a:ea typeface="Arial"/>
                <a:cs typeface="Arial"/>
                <a:sym typeface="Arial"/>
              </a:rPr>
              <a:t>Kostenloses und einfach zu recycelndes Verbrauchsmaterial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g20524112dea_0_232"/>
          <p:cNvSpPr/>
          <p:nvPr/>
        </p:nvSpPr>
        <p:spPr>
          <a:xfrm>
            <a:off x="5326888" y="1400725"/>
            <a:ext cx="3133800" cy="29655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800" b="0" i="0" u="none" strike="noStrike" cap="none">
                <a:solidFill>
                  <a:srgbClr val="980000"/>
                </a:solidFill>
                <a:latin typeface="Arial"/>
                <a:ea typeface="Arial"/>
                <a:cs typeface="Arial"/>
                <a:sym typeface="Arial"/>
              </a:rPr>
              <a:t>Erstellen Sie eine Liste der Ausdrucke in Ihrem Ausbildungsbetrieb nach dem Kriterium entbehrlich/unentbehrlich.</a:t>
            </a:r>
            <a:endParaRPr sz="1800" b="0" i="0" u="none" strike="noStrike" cap="none">
              <a:solidFill>
                <a:srgbClr val="98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800" b="0" i="0" u="none" strike="noStrike" cap="none">
              <a:solidFill>
                <a:srgbClr val="98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800" b="0" i="0" u="none" strike="noStrike" cap="none">
                <a:solidFill>
                  <a:srgbClr val="980000"/>
                </a:solidFill>
                <a:latin typeface="Arial"/>
                <a:ea typeface="Arial"/>
                <a:cs typeface="Arial"/>
                <a:sym typeface="Arial"/>
              </a:rPr>
              <a:t>Entwerfen Sie ein “Nudge”, um es direkt am Drucker/Kopierer zu platzieren.</a:t>
            </a:r>
            <a:endParaRPr sz="1800" b="0" i="0" u="none" strike="noStrike" cap="none">
              <a:solidFill>
                <a:srgbClr val="980000"/>
              </a:solidFill>
              <a:latin typeface="Arial"/>
              <a:ea typeface="Arial"/>
              <a:cs typeface="Arial"/>
              <a:sym typeface="Arial"/>
            </a:endParaRPr>
          </a:p>
        </p:txBody>
      </p:sp>
      <p:sp>
        <p:nvSpPr>
          <p:cNvPr id="378" name="Google Shape;378;g20524112dea_0_23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14</a:t>
            </a:fld>
            <a:endParaRPr/>
          </a:p>
        </p:txBody>
      </p:sp>
      <p:pic>
        <p:nvPicPr>
          <p:cNvPr id="379" name="Google Shape;379;g20524112dea_0_232"/>
          <p:cNvPicPr preferRelativeResize="0"/>
          <p:nvPr/>
        </p:nvPicPr>
        <p:blipFill rotWithShape="1">
          <a:blip r:embed="rId3">
            <a:alphaModFix/>
          </a:blip>
          <a:srcRect/>
          <a:stretch/>
        </p:blipFill>
        <p:spPr>
          <a:xfrm>
            <a:off x="544605" y="1316268"/>
            <a:ext cx="4659375" cy="3103967"/>
          </a:xfrm>
          <a:prstGeom prst="rect">
            <a:avLst/>
          </a:prstGeom>
          <a:noFill/>
          <a:ln>
            <a:noFill/>
          </a:ln>
        </p:spPr>
      </p:pic>
      <p:sp>
        <p:nvSpPr>
          <p:cNvPr id="380" name="Google Shape;380;g20524112dea_0_232"/>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381" name="Google Shape;381;g20524112dea_0_232"/>
          <p:cNvSpPr txBox="1">
            <a:spLocks noGrp="1"/>
          </p:cNvSpPr>
          <p:nvPr>
            <p:ph type="body" idx="4294967295"/>
          </p:nvPr>
        </p:nvSpPr>
        <p:spPr>
          <a:xfrm>
            <a:off x="3174675" y="6254500"/>
            <a:ext cx="4472100" cy="5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
        <p:nvSpPr>
          <p:cNvPr id="382" name="Google Shape;382;g20524112dea_0_232"/>
          <p:cNvSpPr txBox="1"/>
          <p:nvPr/>
        </p:nvSpPr>
        <p:spPr>
          <a:xfrm>
            <a:off x="7795349" y="6254500"/>
            <a:ext cx="40848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None/>
            </a:pPr>
            <a:r>
              <a:rPr lang="de-DE" sz="1200">
                <a:solidFill>
                  <a:srgbClr val="FFFFFF"/>
                </a:solidFill>
                <a:latin typeface="Trebuchet MS"/>
                <a:ea typeface="Trebuchet MS"/>
                <a:cs typeface="Trebuchet MS"/>
                <a:sym typeface="Trebuchet MS"/>
              </a:rPr>
              <a:t>Grafik: NABU</a:t>
            </a:r>
            <a:endParaRPr sz="1200">
              <a:solidFill>
                <a:srgbClr val="FFFFFF"/>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8"/>
          <p:cNvPicPr preferRelativeResize="0"/>
          <p:nvPr/>
        </p:nvPicPr>
        <p:blipFill rotWithShape="1">
          <a:blip r:embed="rId3">
            <a:alphaModFix/>
          </a:blip>
          <a:srcRect r="11016" b="7476"/>
          <a:stretch/>
        </p:blipFill>
        <p:spPr>
          <a:xfrm>
            <a:off x="72050" y="1469757"/>
            <a:ext cx="6357068" cy="4589516"/>
          </a:xfrm>
          <a:prstGeom prst="rect">
            <a:avLst/>
          </a:prstGeom>
          <a:noFill/>
          <a:ln>
            <a:noFill/>
          </a:ln>
        </p:spPr>
      </p:pic>
      <p:sp>
        <p:nvSpPr>
          <p:cNvPr id="389" name="Google Shape;389;p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15</a:t>
            </a:fld>
            <a:endParaRPr/>
          </a:p>
        </p:txBody>
      </p:sp>
      <p:sp>
        <p:nvSpPr>
          <p:cNvPr id="390" name="Google Shape;390;p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391" name="Google Shape;391;p8"/>
          <p:cNvSpPr txBox="1">
            <a:spLocks noGrp="1"/>
          </p:cNvSpPr>
          <p:nvPr>
            <p:ph type="body" idx="2"/>
          </p:nvPr>
        </p:nvSpPr>
        <p:spPr>
          <a:xfrm>
            <a:off x="77970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Bilder: links - Stockholm Resilience Centre o.J., </a:t>
            </a:r>
            <a:br>
              <a:rPr lang="de-DE"/>
            </a:br>
            <a:r>
              <a:rPr lang="de-DE"/>
              <a:t>rechts - eigene Abbildung nach sph o.J.</a:t>
            </a:r>
            <a:endParaRPr/>
          </a:p>
        </p:txBody>
      </p:sp>
      <p:sp>
        <p:nvSpPr>
          <p:cNvPr id="392" name="Google Shape;392;p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grpSp>
        <p:nvGrpSpPr>
          <p:cNvPr id="393" name="Google Shape;393;p8"/>
          <p:cNvGrpSpPr/>
          <p:nvPr/>
        </p:nvGrpSpPr>
        <p:grpSpPr>
          <a:xfrm>
            <a:off x="6425612" y="1454200"/>
            <a:ext cx="5663413" cy="4690000"/>
            <a:chOff x="6095999" y="1454200"/>
            <a:chExt cx="5663413" cy="4690000"/>
          </a:xfrm>
        </p:grpSpPr>
        <p:sp>
          <p:nvSpPr>
            <p:cNvPr id="394" name="Google Shape;394;p8"/>
            <p:cNvSpPr txBox="1"/>
            <p:nvPr/>
          </p:nvSpPr>
          <p:spPr>
            <a:xfrm>
              <a:off x="6095999" y="3335413"/>
              <a:ext cx="1821300" cy="400069"/>
            </a:xfrm>
            <a:prstGeom prst="rect">
              <a:avLst/>
            </a:prstGeom>
            <a:solidFill>
              <a:srgbClr val="0096FF"/>
            </a:solidFill>
            <a:ln>
              <a:noFill/>
            </a:ln>
            <a:effectLst>
              <a:outerShdw blurRad="57150" dist="19050" dir="5400000" algn="bl" rotWithShape="0">
                <a:srgbClr val="000000">
                  <a:alpha val="4901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395" name="Google Shape;395;p8"/>
            <p:cNvSpPr/>
            <p:nvPr/>
          </p:nvSpPr>
          <p:spPr>
            <a:xfrm>
              <a:off x="6096012" y="5064200"/>
              <a:ext cx="5663400" cy="108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980000"/>
                  </a:solidFill>
                  <a:latin typeface="Arial"/>
                  <a:ea typeface="Arial"/>
                  <a:cs typeface="Arial"/>
                  <a:sym typeface="Arial"/>
                </a:rPr>
                <a:t>Welche Rolle spielen die SDG für Ihren Ausbildungsbetrieb?</a:t>
              </a:r>
              <a:endParaRPr sz="1800" b="0" i="0" u="none" strike="noStrike" cap="none">
                <a:solidFill>
                  <a:srgbClr val="98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980000"/>
                  </a:solidFill>
                  <a:latin typeface="Arial"/>
                  <a:ea typeface="Arial"/>
                  <a:cs typeface="Arial"/>
                  <a:sym typeface="Arial"/>
                </a:rPr>
                <a:t>Wie würden Sie das Unternehmen für die Zukunft aufstellen?</a:t>
              </a:r>
              <a:endParaRPr sz="1800" b="0" i="0" u="none" strike="noStrike" cap="none">
                <a:solidFill>
                  <a:srgbClr val="980000"/>
                </a:solidFill>
                <a:latin typeface="Arial"/>
                <a:ea typeface="Arial"/>
                <a:cs typeface="Arial"/>
                <a:sym typeface="Arial"/>
              </a:endParaRPr>
            </a:p>
          </p:txBody>
        </p:sp>
        <p:sp>
          <p:nvSpPr>
            <p:cNvPr id="396" name="Google Shape;396;p8"/>
            <p:cNvSpPr txBox="1"/>
            <p:nvPr/>
          </p:nvSpPr>
          <p:spPr>
            <a:xfrm>
              <a:off x="8017049" y="3335413"/>
              <a:ext cx="1821300" cy="400069"/>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397" name="Google Shape;397;p8"/>
            <p:cNvSpPr txBox="1"/>
            <p:nvPr/>
          </p:nvSpPr>
          <p:spPr>
            <a:xfrm>
              <a:off x="9938099" y="3335412"/>
              <a:ext cx="1821300" cy="400069"/>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398" name="Google Shape;398;p8"/>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399" name="Google Shape;399;p8"/>
            <p:cNvSpPr/>
            <p:nvPr/>
          </p:nvSpPr>
          <p:spPr>
            <a:xfrm>
              <a:off x="6132364" y="3895854"/>
              <a:ext cx="5627035" cy="1122713"/>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400" name="Google Shape;400;p8"/>
            <p:cNvSpPr txBox="1"/>
            <p:nvPr/>
          </p:nvSpPr>
          <p:spPr>
            <a:xfrm>
              <a:off x="6869556" y="2741183"/>
              <a:ext cx="1821300" cy="400069"/>
            </a:xfrm>
            <a:prstGeom prst="rect">
              <a:avLst/>
            </a:prstGeom>
            <a:solidFill>
              <a:srgbClr val="FF2F92"/>
            </a:solidFill>
            <a:ln>
              <a:noFill/>
            </a:ln>
            <a:effectLst>
              <a:outerShdw blurRad="57150" dist="19050" dir="5400000" algn="bl" rotWithShape="0">
                <a:srgbClr val="000000">
                  <a:alpha val="4901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401" name="Google Shape;401;p8"/>
            <p:cNvSpPr txBox="1"/>
            <p:nvPr/>
          </p:nvSpPr>
          <p:spPr>
            <a:xfrm>
              <a:off x="9352566" y="2741183"/>
              <a:ext cx="1821300" cy="400069"/>
            </a:xfrm>
            <a:prstGeom prst="rect">
              <a:avLst/>
            </a:prstGeom>
            <a:solidFill>
              <a:srgbClr val="FF40FF"/>
            </a:solidFill>
            <a:ln>
              <a:noFill/>
            </a:ln>
            <a:effectLst>
              <a:outerShdw blurRad="57150" dist="19050" dir="5400000" algn="bl" rotWithShape="0">
                <a:srgbClr val="000000">
                  <a:alpha val="4901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sp>
        <p:nvSpPr>
          <p:cNvPr id="402" name="Google Shape;402;p8"/>
          <p:cNvSpPr txBox="1">
            <a:spLocks noGrp="1"/>
          </p:cNvSpPr>
          <p:nvPr>
            <p:ph type="body" idx="4294967295"/>
          </p:nvPr>
        </p:nvSpPr>
        <p:spPr>
          <a:xfrm>
            <a:off x="3174675" y="6254500"/>
            <a:ext cx="4472100" cy="5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16</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65624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7a06698dd6_0_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17 Ziele nachhaltiger Entwicklung</a:t>
            </a:r>
            <a:endParaRPr/>
          </a:p>
        </p:txBody>
      </p:sp>
      <p:sp>
        <p:nvSpPr>
          <p:cNvPr id="131" name="Google Shape;131;g17a06698dd6_0_10"/>
          <p:cNvSpPr txBox="1">
            <a:spLocks noGrp="1"/>
          </p:cNvSpPr>
          <p:nvPr>
            <p:ph type="sldNum" idx="12"/>
          </p:nvPr>
        </p:nvSpPr>
        <p:spPr>
          <a:xfrm>
            <a:off x="1" y="6240322"/>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132" name="Google Shape;132;g17a06698dd6_0_10"/>
          <p:cNvSpPr txBox="1">
            <a:spLocks noGrp="1"/>
          </p:cNvSpPr>
          <p:nvPr>
            <p:ph type="body" idx="4"/>
          </p:nvPr>
        </p:nvSpPr>
        <p:spPr>
          <a:xfrm>
            <a:off x="7797050" y="6254500"/>
            <a:ext cx="43950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Die Bundesregierung - Agenda 2030</a:t>
            </a:r>
            <a:endParaRPr/>
          </a:p>
        </p:txBody>
      </p:sp>
      <p:pic>
        <p:nvPicPr>
          <p:cNvPr id="133" name="Google Shape;133;g17a06698dd6_0_10"/>
          <p:cNvPicPr preferRelativeResize="0"/>
          <p:nvPr/>
        </p:nvPicPr>
        <p:blipFill rotWithShape="1">
          <a:blip r:embed="rId3">
            <a:alphaModFix/>
          </a:blip>
          <a:srcRect t="5053" b="5340"/>
          <a:stretch/>
        </p:blipFill>
        <p:spPr>
          <a:xfrm>
            <a:off x="207600" y="1520400"/>
            <a:ext cx="9000001" cy="4537272"/>
          </a:xfrm>
          <a:prstGeom prst="rect">
            <a:avLst/>
          </a:prstGeom>
          <a:noFill/>
          <a:ln>
            <a:noFill/>
          </a:ln>
        </p:spPr>
      </p:pic>
      <p:sp>
        <p:nvSpPr>
          <p:cNvPr id="134" name="Google Shape;134;g17a06698dd6_0_10"/>
          <p:cNvSpPr/>
          <p:nvPr/>
        </p:nvSpPr>
        <p:spPr>
          <a:xfrm>
            <a:off x="9538500" y="1822750"/>
            <a:ext cx="2315400" cy="1872000"/>
          </a:xfrm>
          <a:prstGeom prst="roundRect">
            <a:avLst>
              <a:gd name="adj" fmla="val 16667"/>
            </a:avLst>
          </a:prstGeom>
          <a:solidFill>
            <a:srgbClr val="FFC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800" b="0" i="0" u="none" strike="noStrike" cap="none">
                <a:solidFill>
                  <a:srgbClr val="980000"/>
                </a:solidFill>
                <a:latin typeface="Arial"/>
                <a:ea typeface="Arial"/>
                <a:cs typeface="Arial"/>
                <a:sym typeface="Arial"/>
              </a:rPr>
              <a:t>Zu welchen Zielen könnten  Ihre Produkte und Dienstleistungen einen Beitrag leisten?</a:t>
            </a:r>
            <a:endParaRPr sz="1800" b="0" i="0" u="none" strike="noStrike" cap="none">
              <a:solidFill>
                <a:srgbClr val="980000"/>
              </a:solidFill>
              <a:latin typeface="Arial"/>
              <a:ea typeface="Arial"/>
              <a:cs typeface="Arial"/>
              <a:sym typeface="Arial"/>
            </a:endParaRPr>
          </a:p>
        </p:txBody>
      </p:sp>
      <p:sp>
        <p:nvSpPr>
          <p:cNvPr id="135" name="Google Shape;135;g17a06698dd6_0_10"/>
          <p:cNvSpPr/>
          <p:nvPr/>
        </p:nvSpPr>
        <p:spPr>
          <a:xfrm>
            <a:off x="9538500" y="3924013"/>
            <a:ext cx="2315400" cy="1872000"/>
          </a:xfrm>
          <a:prstGeom prst="roundRect">
            <a:avLst>
              <a:gd name="adj" fmla="val 16667"/>
            </a:avLst>
          </a:prstGeom>
          <a:solidFill>
            <a:srgbClr val="FFC000"/>
          </a:solidFill>
          <a:ln w="1905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800">
                <a:solidFill>
                  <a:srgbClr val="980000"/>
                </a:solidFill>
              </a:rPr>
              <a:t>B</a:t>
            </a:r>
            <a:r>
              <a:rPr lang="de-DE" sz="1800" b="0" i="0" u="none" strike="noStrike" cap="none">
                <a:solidFill>
                  <a:srgbClr val="980000"/>
                </a:solidFill>
                <a:latin typeface="Arial"/>
                <a:ea typeface="Arial"/>
                <a:cs typeface="Arial"/>
                <a:sym typeface="Arial"/>
              </a:rPr>
              <a:t>eurteilen Sie als Mediengestaltende die dargestellte Grafik: </a:t>
            </a:r>
            <a:endParaRPr sz="1800" b="0" i="0" u="none" strike="noStrike" cap="none">
              <a:solidFill>
                <a:srgbClr val="980000"/>
              </a:solidFill>
              <a:latin typeface="Arial"/>
              <a:ea typeface="Arial"/>
              <a:cs typeface="Arial"/>
              <a:sym typeface="Arial"/>
            </a:endParaRPr>
          </a:p>
        </p:txBody>
      </p:sp>
      <p:sp>
        <p:nvSpPr>
          <p:cNvPr id="136" name="Google Shape;136;g17a06698dd6_0_10"/>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137" name="Google Shape;137;g17a06698dd6_0_10"/>
          <p:cNvSpPr txBox="1">
            <a:spLocks noGrp="1"/>
          </p:cNvSpPr>
          <p:nvPr>
            <p:ph type="body" idx="4294967295"/>
          </p:nvPr>
        </p:nvSpPr>
        <p:spPr>
          <a:xfrm>
            <a:off x="3174675" y="6254500"/>
            <a:ext cx="4472100" cy="5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7a06698dd6_0_6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800"/>
              <a:buNone/>
            </a:pPr>
            <a:r>
              <a:rPr lang="de-DE"/>
              <a:t>                Das Fenster schließt sich</a:t>
            </a:r>
            <a:endParaRPr/>
          </a:p>
        </p:txBody>
      </p:sp>
      <p:sp>
        <p:nvSpPr>
          <p:cNvPr id="144" name="Google Shape;144;g17a06698dd6_0_6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45" name="Google Shape;145;g17a06698dd6_0_67"/>
          <p:cNvSpPr txBox="1">
            <a:spLocks noGrp="1"/>
          </p:cNvSpPr>
          <p:nvPr>
            <p:ph type="body" idx="1"/>
          </p:nvPr>
        </p:nvSpPr>
        <p:spPr>
          <a:xfrm>
            <a:off x="1002978" y="4620575"/>
            <a:ext cx="771600" cy="9318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r>
              <a:rPr lang="de-DE"/>
              <a:t> </a:t>
            </a:r>
            <a:endParaRPr/>
          </a:p>
        </p:txBody>
      </p:sp>
      <p:sp>
        <p:nvSpPr>
          <p:cNvPr id="146" name="Google Shape;146;g17a06698dd6_0_67"/>
          <p:cNvSpPr txBox="1">
            <a:spLocks noGrp="1"/>
          </p:cNvSpPr>
          <p:nvPr>
            <p:ph type="body" idx="4"/>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 </a:t>
            </a:r>
            <a:endParaRPr/>
          </a:p>
        </p:txBody>
      </p:sp>
      <p:pic>
        <p:nvPicPr>
          <p:cNvPr id="147" name="Google Shape;147;g17a06698dd6_0_67"/>
          <p:cNvPicPr preferRelativeResize="0"/>
          <p:nvPr/>
        </p:nvPicPr>
        <p:blipFill rotWithShape="1">
          <a:blip r:embed="rId3">
            <a:alphaModFix/>
          </a:blip>
          <a:srcRect/>
          <a:stretch/>
        </p:blipFill>
        <p:spPr>
          <a:xfrm>
            <a:off x="360000" y="237750"/>
            <a:ext cx="4095750" cy="5810250"/>
          </a:xfrm>
          <a:prstGeom prst="rect">
            <a:avLst/>
          </a:prstGeom>
          <a:noFill/>
          <a:ln>
            <a:noFill/>
          </a:ln>
        </p:spPr>
      </p:pic>
      <p:grpSp>
        <p:nvGrpSpPr>
          <p:cNvPr id="148" name="Google Shape;148;g17a06698dd6_0_67"/>
          <p:cNvGrpSpPr/>
          <p:nvPr/>
        </p:nvGrpSpPr>
        <p:grpSpPr>
          <a:xfrm>
            <a:off x="4912725" y="1386901"/>
            <a:ext cx="7047078" cy="3760190"/>
            <a:chOff x="0" y="247496"/>
            <a:chExt cx="7047078" cy="3936960"/>
          </a:xfrm>
        </p:grpSpPr>
        <p:sp>
          <p:nvSpPr>
            <p:cNvPr id="149" name="Google Shape;149;g17a06698dd6_0_67"/>
            <p:cNvSpPr/>
            <p:nvPr/>
          </p:nvSpPr>
          <p:spPr>
            <a:xfrm>
              <a:off x="0" y="247496"/>
              <a:ext cx="7047078" cy="6177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g17a06698dd6_0_67"/>
            <p:cNvSpPr txBox="1"/>
            <p:nvPr/>
          </p:nvSpPr>
          <p:spPr>
            <a:xfrm>
              <a:off x="30157" y="277653"/>
              <a:ext cx="6986764" cy="55744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Die Klimakrise schreit nach schnellen Veränderungen der Gesellschaft (frei übersetzt).</a:t>
              </a:r>
              <a:endParaRPr sz="1600" b="0" i="0" u="none" strike="noStrike" cap="none">
                <a:solidFill>
                  <a:schemeClr val="lt1"/>
                </a:solidFill>
                <a:latin typeface="Arial"/>
                <a:ea typeface="Arial"/>
                <a:cs typeface="Arial"/>
                <a:sym typeface="Arial"/>
              </a:endParaRPr>
            </a:p>
          </p:txBody>
        </p:sp>
        <p:sp>
          <p:nvSpPr>
            <p:cNvPr id="151" name="Google Shape;151;g17a06698dd6_0_67"/>
            <p:cNvSpPr/>
            <p:nvPr/>
          </p:nvSpPr>
          <p:spPr>
            <a:xfrm>
              <a:off x="0" y="911336"/>
              <a:ext cx="7047078" cy="6177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g17a06698dd6_0_67"/>
            <p:cNvSpPr txBox="1"/>
            <p:nvPr/>
          </p:nvSpPr>
          <p:spPr>
            <a:xfrm>
              <a:off x="30157" y="941493"/>
              <a:ext cx="6986764" cy="55744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Ein Beitrag zur Bewältigung dieser Krise ist der Umstieg auf elektrische Energie aus erneuerbaren Quellen.</a:t>
              </a:r>
              <a:endParaRPr sz="1600" b="0" i="0" u="none" strike="noStrike" cap="none">
                <a:solidFill>
                  <a:schemeClr val="lt1"/>
                </a:solidFill>
                <a:latin typeface="Arial"/>
                <a:ea typeface="Arial"/>
                <a:cs typeface="Arial"/>
                <a:sym typeface="Arial"/>
              </a:endParaRPr>
            </a:p>
          </p:txBody>
        </p:sp>
        <p:sp>
          <p:nvSpPr>
            <p:cNvPr id="153" name="Google Shape;153;g17a06698dd6_0_67"/>
            <p:cNvSpPr/>
            <p:nvPr/>
          </p:nvSpPr>
          <p:spPr>
            <a:xfrm>
              <a:off x="0" y="1575176"/>
              <a:ext cx="7047078" cy="6177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g17a06698dd6_0_67"/>
            <p:cNvSpPr txBox="1"/>
            <p:nvPr/>
          </p:nvSpPr>
          <p:spPr>
            <a:xfrm>
              <a:off x="30157" y="1605333"/>
              <a:ext cx="6986764" cy="55744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Für dessen Auf- und Ausbau werden jedoch viele Rohstoffe, Herstellungsprozesse und Transporte benötigt.</a:t>
              </a:r>
              <a:endParaRPr sz="1600" b="0" i="0" u="none" strike="noStrike" cap="none">
                <a:solidFill>
                  <a:schemeClr val="lt1"/>
                </a:solidFill>
                <a:latin typeface="Arial"/>
                <a:ea typeface="Arial"/>
                <a:cs typeface="Arial"/>
                <a:sym typeface="Arial"/>
              </a:endParaRPr>
            </a:p>
          </p:txBody>
        </p:sp>
        <p:sp>
          <p:nvSpPr>
            <p:cNvPr id="155" name="Google Shape;155;g17a06698dd6_0_67"/>
            <p:cNvSpPr/>
            <p:nvPr/>
          </p:nvSpPr>
          <p:spPr>
            <a:xfrm>
              <a:off x="0" y="2239016"/>
              <a:ext cx="7047078" cy="6177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g17a06698dd6_0_67"/>
            <p:cNvSpPr txBox="1"/>
            <p:nvPr/>
          </p:nvSpPr>
          <p:spPr>
            <a:xfrm>
              <a:off x="30157" y="2269173"/>
              <a:ext cx="6986764" cy="55744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Gleichzeitig ist das Ziel, globale Gerechtigkeit herzustellen und die Folgen des bereits eingetretenen Klimawandels für Mensch und Tier zu mildern.</a:t>
              </a:r>
              <a:endParaRPr sz="1600" b="0" i="0" u="none" strike="noStrike" cap="none">
                <a:solidFill>
                  <a:schemeClr val="lt1"/>
                </a:solidFill>
                <a:latin typeface="Arial"/>
                <a:ea typeface="Arial"/>
                <a:cs typeface="Arial"/>
                <a:sym typeface="Arial"/>
              </a:endParaRPr>
            </a:p>
          </p:txBody>
        </p:sp>
        <p:sp>
          <p:nvSpPr>
            <p:cNvPr id="157" name="Google Shape;157;g17a06698dd6_0_67"/>
            <p:cNvSpPr/>
            <p:nvPr/>
          </p:nvSpPr>
          <p:spPr>
            <a:xfrm>
              <a:off x="0" y="2902856"/>
              <a:ext cx="7047078" cy="6177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17a06698dd6_0_67"/>
            <p:cNvSpPr txBox="1"/>
            <p:nvPr/>
          </p:nvSpPr>
          <p:spPr>
            <a:xfrm>
              <a:off x="30157" y="2933013"/>
              <a:ext cx="6986764" cy="55744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Die Welt braucht Ideen  und Fachkompetenzen !</a:t>
              </a:r>
              <a:endParaRPr sz="1600" b="0" i="0" u="none" strike="noStrike" cap="none">
                <a:solidFill>
                  <a:schemeClr val="lt1"/>
                </a:solidFill>
                <a:latin typeface="Arial"/>
                <a:ea typeface="Arial"/>
                <a:cs typeface="Arial"/>
                <a:sym typeface="Arial"/>
              </a:endParaRPr>
            </a:p>
          </p:txBody>
        </p:sp>
        <p:sp>
          <p:nvSpPr>
            <p:cNvPr id="159" name="Google Shape;159;g17a06698dd6_0_67"/>
            <p:cNvSpPr/>
            <p:nvPr/>
          </p:nvSpPr>
          <p:spPr>
            <a:xfrm>
              <a:off x="0" y="3566696"/>
              <a:ext cx="7047078" cy="6177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g17a06698dd6_0_67"/>
            <p:cNvSpPr txBox="1"/>
            <p:nvPr/>
          </p:nvSpPr>
          <p:spPr>
            <a:xfrm>
              <a:off x="30157" y="3596853"/>
              <a:ext cx="6986764" cy="55744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Als Mediengestaltende sind wir gefragt !</a:t>
              </a:r>
              <a:endParaRPr sz="1600" b="0" i="0" u="none" strike="noStrike" cap="none">
                <a:solidFill>
                  <a:schemeClr val="lt1"/>
                </a:solidFill>
                <a:latin typeface="Arial"/>
                <a:ea typeface="Arial"/>
                <a:cs typeface="Arial"/>
                <a:sym typeface="Arial"/>
              </a:endParaRPr>
            </a:p>
          </p:txBody>
        </p:sp>
      </p:grpSp>
      <p:sp>
        <p:nvSpPr>
          <p:cNvPr id="161" name="Google Shape;161;g17a06698dd6_0_67"/>
          <p:cNvSpPr/>
          <p:nvPr/>
        </p:nvSpPr>
        <p:spPr>
          <a:xfrm>
            <a:off x="4699150" y="5263225"/>
            <a:ext cx="7413000" cy="8451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800" i="0" u="none" strike="noStrike" cap="none">
                <a:solidFill>
                  <a:srgbClr val="980000"/>
                </a:solidFill>
              </a:rPr>
              <a:t>Diskutieren Sie, inwieweit die Fakten des Klimawandels und dessen Auswirkungen Sie in Ihrem Handeln beinflussen könnte/motivieren könnte?</a:t>
            </a:r>
            <a:endParaRPr sz="1800" i="0" u="none" strike="noStrike" cap="none">
              <a:solidFill>
                <a:srgbClr val="980000"/>
              </a:solidFill>
            </a:endParaRPr>
          </a:p>
        </p:txBody>
      </p:sp>
      <p:sp>
        <p:nvSpPr>
          <p:cNvPr id="162" name="Google Shape;162;g17a06698dd6_0_67"/>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163" name="Google Shape;163;g17a06698dd6_0_67"/>
          <p:cNvSpPr txBox="1">
            <a:spLocks noGrp="1"/>
          </p:cNvSpPr>
          <p:nvPr>
            <p:ph type="body" idx="4294967295"/>
          </p:nvPr>
        </p:nvSpPr>
        <p:spPr>
          <a:xfrm>
            <a:off x="3174675" y="6254500"/>
            <a:ext cx="4472100" cy="5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
        <p:nvSpPr>
          <p:cNvPr id="164" name="Google Shape;164;g17a06698dd6_0_67"/>
          <p:cNvSpPr txBox="1">
            <a:spLocks noGrp="1"/>
          </p:cNvSpPr>
          <p:nvPr>
            <p:ph type="body" idx="4"/>
          </p:nvPr>
        </p:nvSpPr>
        <p:spPr>
          <a:xfrm>
            <a:off x="7797050" y="6254500"/>
            <a:ext cx="43152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UNEP 2022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71" name="Google Shape;171;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Nachhaltigkeit und Klimawandel:</a:t>
            </a:r>
            <a:br>
              <a:rPr lang="de-DE" dirty="0"/>
            </a:br>
            <a:r>
              <a:rPr lang="de-DE" dirty="0"/>
              <a:t>Woher kommen die Emissionen im Arbeitsleben?</a:t>
            </a:r>
            <a:endParaRPr dirty="0"/>
          </a:p>
        </p:txBody>
      </p:sp>
      <p:sp>
        <p:nvSpPr>
          <p:cNvPr id="172" name="Google Shape;172;p1"/>
          <p:cNvSpPr/>
          <p:nvPr/>
        </p:nvSpPr>
        <p:spPr>
          <a:xfrm>
            <a:off x="7297375" y="1371925"/>
            <a:ext cx="4659600" cy="18168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215900" algn="l" rtl="0">
              <a:lnSpc>
                <a:spcPct val="100000"/>
              </a:lnSpc>
              <a:spcBef>
                <a:spcPts val="0"/>
              </a:spcBef>
              <a:spcAft>
                <a:spcPts val="0"/>
              </a:spcAft>
              <a:buClr>
                <a:srgbClr val="980000"/>
              </a:buClr>
              <a:buSzPts val="1800"/>
              <a:buFont typeface="Arial"/>
              <a:buChar char="•"/>
            </a:pPr>
            <a:r>
              <a:rPr lang="de-DE" sz="1800" b="0" i="0" u="none" strike="noStrike" cap="none">
                <a:solidFill>
                  <a:srgbClr val="980000"/>
                </a:solidFill>
                <a:latin typeface="Arial"/>
                <a:ea typeface="Arial"/>
                <a:cs typeface="Arial"/>
                <a:sym typeface="Arial"/>
              </a:rPr>
              <a:t>Welchen Beitrag leistet Ihr Ausbildungsbetrieb zum Klimawandel?</a:t>
            </a:r>
            <a:endParaRPr sz="1800" b="0" i="0" u="none" strike="noStrike" cap="none">
              <a:solidFill>
                <a:srgbClr val="980000"/>
              </a:solidFill>
              <a:latin typeface="Arial"/>
              <a:ea typeface="Arial"/>
              <a:cs typeface="Arial"/>
              <a:sym typeface="Arial"/>
            </a:endParaRPr>
          </a:p>
          <a:p>
            <a:pPr marL="171450" marR="0" lvl="0" indent="-215900" algn="l" rtl="0">
              <a:lnSpc>
                <a:spcPct val="100000"/>
              </a:lnSpc>
              <a:spcBef>
                <a:spcPts val="0"/>
              </a:spcBef>
              <a:spcAft>
                <a:spcPts val="0"/>
              </a:spcAft>
              <a:buClr>
                <a:srgbClr val="980000"/>
              </a:buClr>
              <a:buSzPts val="1800"/>
              <a:buFont typeface="Arial"/>
              <a:buChar char="•"/>
            </a:pPr>
            <a:r>
              <a:rPr lang="de-DE" sz="1800" b="0" i="0" u="none" strike="noStrike" cap="none">
                <a:solidFill>
                  <a:srgbClr val="980000"/>
                </a:solidFill>
                <a:latin typeface="Arial"/>
                <a:ea typeface="Arial"/>
                <a:cs typeface="Arial"/>
                <a:sym typeface="Arial"/>
              </a:rPr>
              <a:t>Was unternimmt Ihr Ausbildungsbetrieb, um CO</a:t>
            </a:r>
            <a:r>
              <a:rPr lang="de-DE" sz="1800" b="0" i="0" u="none" strike="noStrike" cap="none" baseline="-25000">
                <a:solidFill>
                  <a:srgbClr val="980000"/>
                </a:solidFill>
                <a:latin typeface="Arial"/>
                <a:ea typeface="Arial"/>
                <a:cs typeface="Arial"/>
                <a:sym typeface="Arial"/>
              </a:rPr>
              <a:t>2</a:t>
            </a:r>
            <a:r>
              <a:rPr lang="de-DE" sz="1800" b="0" i="0" u="none" strike="noStrike" cap="none">
                <a:solidFill>
                  <a:srgbClr val="980000"/>
                </a:solidFill>
                <a:latin typeface="Arial"/>
                <a:ea typeface="Arial"/>
                <a:cs typeface="Arial"/>
                <a:sym typeface="Arial"/>
              </a:rPr>
              <a:t>-Emissionen zu verringern?</a:t>
            </a:r>
            <a:endParaRPr sz="1800" b="0" i="0" u="none" strike="noStrike" cap="none">
              <a:solidFill>
                <a:srgbClr val="980000"/>
              </a:solidFill>
              <a:latin typeface="Arial"/>
              <a:ea typeface="Arial"/>
              <a:cs typeface="Arial"/>
              <a:sym typeface="Arial"/>
            </a:endParaRPr>
          </a:p>
        </p:txBody>
      </p:sp>
      <p:sp>
        <p:nvSpPr>
          <p:cNvPr id="173" name="Google Shape;173;p1"/>
          <p:cNvSpPr/>
          <p:nvPr/>
        </p:nvSpPr>
        <p:spPr>
          <a:xfrm>
            <a:off x="7779625" y="3343213"/>
            <a:ext cx="3695100" cy="2699400"/>
          </a:xfrm>
          <a:prstGeom prst="upArrow">
            <a:avLst>
              <a:gd name="adj1" fmla="val 50000"/>
              <a:gd name="adj2" fmla="val 5242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CO</a:t>
            </a:r>
            <a:r>
              <a:rPr lang="de-DE" sz="1600" b="1" i="0" u="none" strike="noStrike" cap="none" baseline="-25000">
                <a:solidFill>
                  <a:srgbClr val="000000"/>
                </a:solidFill>
                <a:latin typeface="Arial"/>
                <a:ea typeface="Arial"/>
                <a:cs typeface="Arial"/>
                <a:sym typeface="Arial"/>
              </a:rPr>
              <a:t>2</a:t>
            </a:r>
            <a:r>
              <a:rPr lang="de-DE" sz="1600" b="1" i="0" u="none" strike="noStrike" cap="none">
                <a:solidFill>
                  <a:srgbClr val="000000"/>
                </a:solidFill>
                <a:latin typeface="Arial"/>
                <a:ea typeface="Arial"/>
                <a:cs typeface="Arial"/>
                <a:sym typeface="Arial"/>
              </a:rPr>
              <a:t>Äq</a:t>
            </a:r>
            <a:endParaRPr sz="1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der Elektroindustrie in Deutschland 2020:</a:t>
            </a:r>
            <a:endParaRPr sz="1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800.000 Tonnen</a:t>
            </a:r>
            <a:endParaRPr sz="1600" b="1" i="0" u="none" strike="noStrike" cap="none">
              <a:solidFill>
                <a:srgbClr val="000000"/>
              </a:solidFill>
              <a:latin typeface="Arial"/>
              <a:ea typeface="Arial"/>
              <a:cs typeface="Arial"/>
              <a:sym typeface="Arial"/>
            </a:endParaRPr>
          </a:p>
        </p:txBody>
      </p:sp>
      <p:pic>
        <p:nvPicPr>
          <p:cNvPr id="174" name="Google Shape;174;p1"/>
          <p:cNvPicPr preferRelativeResize="0"/>
          <p:nvPr/>
        </p:nvPicPr>
        <p:blipFill rotWithShape="1">
          <a:blip r:embed="rId3">
            <a:alphaModFix/>
          </a:blip>
          <a:srcRect l="-60" r="-188" b="15969"/>
          <a:stretch/>
        </p:blipFill>
        <p:spPr>
          <a:xfrm>
            <a:off x="308242" y="1373408"/>
            <a:ext cx="6557142" cy="3940093"/>
          </a:xfrm>
          <a:prstGeom prst="rect">
            <a:avLst/>
          </a:prstGeom>
          <a:noFill/>
          <a:ln>
            <a:noFill/>
          </a:ln>
        </p:spPr>
      </p:pic>
      <p:sp>
        <p:nvSpPr>
          <p:cNvPr id="175" name="Google Shape;175;p1"/>
          <p:cNvSpPr/>
          <p:nvPr/>
        </p:nvSpPr>
        <p:spPr>
          <a:xfrm>
            <a:off x="978476" y="5368308"/>
            <a:ext cx="1683900" cy="282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Energiewirtschaft</a:t>
            </a:r>
            <a:endParaRPr sz="1400" b="0" i="0" u="none" strike="noStrike" cap="none">
              <a:solidFill>
                <a:schemeClr val="dk1"/>
              </a:solidFill>
              <a:latin typeface="Arial"/>
              <a:ea typeface="Arial"/>
              <a:cs typeface="Arial"/>
              <a:sym typeface="Arial"/>
            </a:endParaRPr>
          </a:p>
        </p:txBody>
      </p:sp>
      <p:sp>
        <p:nvSpPr>
          <p:cNvPr id="176" name="Google Shape;176;p1"/>
          <p:cNvSpPr/>
          <p:nvPr/>
        </p:nvSpPr>
        <p:spPr>
          <a:xfrm>
            <a:off x="978475" y="5708850"/>
            <a:ext cx="1181700" cy="282600"/>
          </a:xfrm>
          <a:prstGeom prst="roundRect">
            <a:avLst>
              <a:gd name="adj" fmla="val 16667"/>
            </a:avLst>
          </a:prstGeom>
          <a:solidFill>
            <a:srgbClr val="FFFF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Industrie</a:t>
            </a:r>
            <a:endParaRPr sz="1400" b="0" i="0" u="none" strike="noStrike" cap="none">
              <a:solidFill>
                <a:schemeClr val="dk1"/>
              </a:solidFill>
              <a:latin typeface="Arial"/>
              <a:ea typeface="Arial"/>
              <a:cs typeface="Arial"/>
              <a:sym typeface="Arial"/>
            </a:endParaRPr>
          </a:p>
        </p:txBody>
      </p:sp>
      <p:sp>
        <p:nvSpPr>
          <p:cNvPr id="177" name="Google Shape;177;p1"/>
          <p:cNvSpPr/>
          <p:nvPr/>
        </p:nvSpPr>
        <p:spPr>
          <a:xfrm>
            <a:off x="3017887" y="5368332"/>
            <a:ext cx="1462500" cy="282600"/>
          </a:xfrm>
          <a:prstGeom prst="roundRect">
            <a:avLst>
              <a:gd name="adj" fmla="val 16667"/>
            </a:avLst>
          </a:prstGeom>
          <a:solidFill>
            <a:srgbClr val="7030A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rgbClr val="FFFFFF"/>
                </a:solidFill>
                <a:latin typeface="Arial"/>
                <a:ea typeface="Arial"/>
                <a:cs typeface="Arial"/>
                <a:sym typeface="Arial"/>
              </a:rPr>
              <a:t>Gebäude</a:t>
            </a:r>
            <a:endParaRPr sz="1400" b="0" i="0" u="none" strike="noStrike" cap="none">
              <a:solidFill>
                <a:srgbClr val="FFFFFF"/>
              </a:solidFill>
              <a:latin typeface="Arial"/>
              <a:ea typeface="Arial"/>
              <a:cs typeface="Arial"/>
              <a:sym typeface="Arial"/>
            </a:endParaRPr>
          </a:p>
        </p:txBody>
      </p:sp>
      <p:sp>
        <p:nvSpPr>
          <p:cNvPr id="178" name="Google Shape;178;p1"/>
          <p:cNvSpPr/>
          <p:nvPr/>
        </p:nvSpPr>
        <p:spPr>
          <a:xfrm>
            <a:off x="2350524" y="5705782"/>
            <a:ext cx="1069257" cy="282677"/>
          </a:xfrm>
          <a:prstGeom prst="roundRect">
            <a:avLst>
              <a:gd name="adj" fmla="val 16667"/>
            </a:avLst>
          </a:prstGeom>
          <a:solidFill>
            <a:srgbClr val="EA24ED"/>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Verkehr</a:t>
            </a:r>
            <a:endParaRPr sz="1400" b="0" i="0" u="none" strike="noStrike" cap="none">
              <a:solidFill>
                <a:schemeClr val="lt1"/>
              </a:solidFill>
              <a:latin typeface="Arial"/>
              <a:ea typeface="Arial"/>
              <a:cs typeface="Arial"/>
              <a:sym typeface="Arial"/>
            </a:endParaRPr>
          </a:p>
        </p:txBody>
      </p:sp>
      <p:sp>
        <p:nvSpPr>
          <p:cNvPr id="179" name="Google Shape;179;p1"/>
          <p:cNvSpPr/>
          <p:nvPr/>
        </p:nvSpPr>
        <p:spPr>
          <a:xfrm>
            <a:off x="4774789" y="5355507"/>
            <a:ext cx="1880418" cy="282678"/>
          </a:xfrm>
          <a:prstGeom prst="roundRect">
            <a:avLst>
              <a:gd name="adj" fmla="val 16667"/>
            </a:avLst>
          </a:prstGeom>
          <a:solidFill>
            <a:srgbClr val="00B05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Landwirtschaft</a:t>
            </a:r>
            <a:endParaRPr sz="1400" b="0" i="0" u="none" strike="noStrike" cap="none">
              <a:solidFill>
                <a:schemeClr val="lt1"/>
              </a:solidFill>
              <a:latin typeface="Arial"/>
              <a:ea typeface="Arial"/>
              <a:cs typeface="Arial"/>
              <a:sym typeface="Arial"/>
            </a:endParaRPr>
          </a:p>
        </p:txBody>
      </p:sp>
      <p:sp>
        <p:nvSpPr>
          <p:cNvPr id="180" name="Google Shape;180;p1"/>
          <p:cNvSpPr/>
          <p:nvPr/>
        </p:nvSpPr>
        <p:spPr>
          <a:xfrm>
            <a:off x="3634863" y="5708854"/>
            <a:ext cx="3023418" cy="282677"/>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Abfallwirtschaft und Sonstiges</a:t>
            </a:r>
            <a:endParaRPr sz="1400" b="0" i="0" u="none" strike="noStrike" cap="none">
              <a:solidFill>
                <a:schemeClr val="lt1"/>
              </a:solidFill>
              <a:latin typeface="Arial"/>
              <a:ea typeface="Arial"/>
              <a:cs typeface="Arial"/>
              <a:sym typeface="Arial"/>
            </a:endParaRPr>
          </a:p>
        </p:txBody>
      </p:sp>
      <p:sp>
        <p:nvSpPr>
          <p:cNvPr id="181" name="Google Shape;181;p1"/>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182" name="Google Shape;182;p1"/>
          <p:cNvSpPr txBox="1">
            <a:spLocks noGrp="1"/>
          </p:cNvSpPr>
          <p:nvPr>
            <p:ph type="body" idx="4294967295"/>
          </p:nvPr>
        </p:nvSpPr>
        <p:spPr>
          <a:xfrm>
            <a:off x="3174675" y="6254500"/>
            <a:ext cx="4472100" cy="5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
        <p:nvSpPr>
          <p:cNvPr id="183" name="Google Shape;183;p1"/>
          <p:cNvSpPr txBox="1">
            <a:spLocks noGrp="1"/>
          </p:cNvSpPr>
          <p:nvPr>
            <p:ph type="body" idx="4294967295"/>
          </p:nvPr>
        </p:nvSpPr>
        <p:spPr>
          <a:xfrm>
            <a:off x="7797050" y="6254500"/>
            <a:ext cx="43950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sz="1200">
                <a:solidFill>
                  <a:schemeClr val="lt1"/>
                </a:solidFill>
                <a:latin typeface="Trebuchet MS"/>
                <a:ea typeface="Trebuchet MS"/>
                <a:cs typeface="Trebuchet MS"/>
                <a:sym typeface="Trebuchet MS"/>
              </a:rPr>
              <a:t>Quelle: UBA 2022</a:t>
            </a:r>
            <a:endParaRPr sz="1200">
              <a:solidFill>
                <a:schemeClr val="lt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7d9eb2bcff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die Belastbarkeitsgrenzen des Planeten Erde</a:t>
            </a:r>
            <a:endParaRPr/>
          </a:p>
        </p:txBody>
      </p:sp>
      <p:sp>
        <p:nvSpPr>
          <p:cNvPr id="190" name="Google Shape;190;g17d9eb2bcff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91" name="Google Shape;191;g17d9eb2bcff_0_0"/>
          <p:cNvSpPr txBox="1">
            <a:spLocks noGrp="1"/>
          </p:cNvSpPr>
          <p:nvPr>
            <p:ph type="body" idx="3"/>
          </p:nvPr>
        </p:nvSpPr>
        <p:spPr>
          <a:xfrm>
            <a:off x="7849950" y="3563075"/>
            <a:ext cx="39678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Mediengestalter:in /Medienkaufleute Digital und Print</a:t>
            </a:r>
            <a:endParaRPr/>
          </a:p>
        </p:txBody>
      </p:sp>
      <p:pic>
        <p:nvPicPr>
          <p:cNvPr id="192" name="Google Shape;192;g17d9eb2bcff_0_0"/>
          <p:cNvPicPr preferRelativeResize="0"/>
          <p:nvPr/>
        </p:nvPicPr>
        <p:blipFill rotWithShape="1">
          <a:blip r:embed="rId3">
            <a:alphaModFix/>
          </a:blip>
          <a:srcRect/>
          <a:stretch/>
        </p:blipFill>
        <p:spPr>
          <a:xfrm>
            <a:off x="5411950" y="1651375"/>
            <a:ext cx="6766391" cy="4208151"/>
          </a:xfrm>
          <a:prstGeom prst="rect">
            <a:avLst/>
          </a:prstGeom>
          <a:noFill/>
          <a:ln>
            <a:noFill/>
          </a:ln>
        </p:spPr>
      </p:pic>
      <p:sp>
        <p:nvSpPr>
          <p:cNvPr id="193" name="Google Shape;193;g17d9eb2bcff_0_0"/>
          <p:cNvSpPr/>
          <p:nvPr/>
        </p:nvSpPr>
        <p:spPr>
          <a:xfrm>
            <a:off x="10734792" y="5636416"/>
            <a:ext cx="1364100" cy="479400"/>
          </a:xfrm>
          <a:prstGeom prst="roundRect">
            <a:avLst>
              <a:gd name="adj" fmla="val 16667"/>
            </a:avLst>
          </a:prstGeom>
          <a:solidFill>
            <a:srgbClr val="FFFF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4. Mai Deutschland</a:t>
            </a:r>
            <a:endParaRPr sz="1400" b="0" i="0" u="none" strike="noStrike" cap="none">
              <a:solidFill>
                <a:schemeClr val="lt1"/>
              </a:solidFill>
              <a:latin typeface="Arial"/>
              <a:ea typeface="Arial"/>
              <a:cs typeface="Arial"/>
              <a:sym typeface="Arial"/>
            </a:endParaRPr>
          </a:p>
        </p:txBody>
      </p:sp>
      <p:sp>
        <p:nvSpPr>
          <p:cNvPr id="194" name="Google Shape;194;g17d9eb2bcff_0_0"/>
          <p:cNvSpPr/>
          <p:nvPr/>
        </p:nvSpPr>
        <p:spPr>
          <a:xfrm>
            <a:off x="10144735" y="1477798"/>
            <a:ext cx="1954200" cy="307200"/>
          </a:xfrm>
          <a:prstGeom prst="roundRect">
            <a:avLst>
              <a:gd name="adj" fmla="val 16667"/>
            </a:avLst>
          </a:prstGeom>
          <a:solidFill>
            <a:srgbClr val="FFFF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10</a:t>
            </a:r>
            <a:r>
              <a:rPr lang="de-DE" sz="1400" b="0" i="0" u="none" strike="noStrike" cap="none">
                <a:solidFill>
                  <a:schemeClr val="dk1"/>
                </a:solidFill>
                <a:latin typeface="Arial"/>
                <a:ea typeface="Arial"/>
                <a:cs typeface="Arial"/>
                <a:sym typeface="Arial"/>
              </a:rPr>
              <a:t>10. Februar Qatar</a:t>
            </a:r>
            <a:r>
              <a:rPr lang="de-DE" sz="1400" b="0" i="0" u="none" strike="noStrike" cap="none">
                <a:solidFill>
                  <a:schemeClr val="lt1"/>
                </a:solidFill>
                <a:latin typeface="Arial"/>
                <a:ea typeface="Arial"/>
                <a:cs typeface="Arial"/>
                <a:sym typeface="Arial"/>
              </a:rPr>
              <a:t>.</a:t>
            </a:r>
            <a:endParaRPr sz="1400" b="0" i="0" u="none" strike="noStrike" cap="none">
              <a:solidFill>
                <a:schemeClr val="lt1"/>
              </a:solidFill>
              <a:latin typeface="Arial"/>
              <a:ea typeface="Arial"/>
              <a:cs typeface="Arial"/>
              <a:sym typeface="Arial"/>
            </a:endParaRPr>
          </a:p>
        </p:txBody>
      </p:sp>
      <p:sp>
        <p:nvSpPr>
          <p:cNvPr id="195" name="Google Shape;195;g17d9eb2bcff_0_0"/>
          <p:cNvSpPr/>
          <p:nvPr/>
        </p:nvSpPr>
        <p:spPr>
          <a:xfrm>
            <a:off x="6830962" y="5847735"/>
            <a:ext cx="1843500" cy="245700"/>
          </a:xfrm>
          <a:prstGeom prst="roundRect">
            <a:avLst>
              <a:gd name="adj" fmla="val 16667"/>
            </a:avLst>
          </a:prstGeom>
          <a:solidFill>
            <a:srgbClr val="FFFF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12. August Brasilien</a:t>
            </a:r>
            <a:endParaRPr sz="1400" b="0" i="0" u="none" strike="noStrike" cap="none">
              <a:solidFill>
                <a:schemeClr val="lt1"/>
              </a:solidFill>
              <a:latin typeface="Arial"/>
              <a:ea typeface="Arial"/>
              <a:cs typeface="Arial"/>
              <a:sym typeface="Arial"/>
            </a:endParaRPr>
          </a:p>
        </p:txBody>
      </p:sp>
      <p:pic>
        <p:nvPicPr>
          <p:cNvPr id="196" name="Google Shape;196;g17d9eb2bcff_0_0"/>
          <p:cNvPicPr preferRelativeResize="0"/>
          <p:nvPr/>
        </p:nvPicPr>
        <p:blipFill rotWithShape="1">
          <a:blip r:embed="rId4">
            <a:alphaModFix/>
          </a:blip>
          <a:srcRect l="6094" t="3112" r="3079" b="-389"/>
          <a:stretch/>
        </p:blipFill>
        <p:spPr>
          <a:xfrm>
            <a:off x="436200" y="1401600"/>
            <a:ext cx="5044401" cy="4091801"/>
          </a:xfrm>
          <a:prstGeom prst="rect">
            <a:avLst/>
          </a:prstGeom>
          <a:noFill/>
          <a:ln>
            <a:noFill/>
          </a:ln>
        </p:spPr>
      </p:pic>
      <p:sp>
        <p:nvSpPr>
          <p:cNvPr id="197" name="Google Shape;197;g17d9eb2bcff_0_0"/>
          <p:cNvSpPr/>
          <p:nvPr/>
        </p:nvSpPr>
        <p:spPr>
          <a:xfrm>
            <a:off x="76200" y="5494625"/>
            <a:ext cx="6268800" cy="598800"/>
          </a:xfrm>
          <a:prstGeom prst="roundRect">
            <a:avLst>
              <a:gd name="adj" fmla="val 16667"/>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800" b="0" i="0" u="none" strike="noStrike" cap="none">
                <a:solidFill>
                  <a:srgbClr val="980000"/>
                </a:solidFill>
                <a:latin typeface="Arial"/>
                <a:ea typeface="Arial"/>
                <a:cs typeface="Arial"/>
                <a:sym typeface="Arial"/>
              </a:rPr>
              <a:t>Was bedeuten die Belastungsgrenzen des Planeten Erde für die Verwendung von Rohstoffen in Ihrem Beruf?</a:t>
            </a:r>
            <a:endParaRPr sz="1800" b="0" i="0" u="none" strike="noStrike" cap="none">
              <a:solidFill>
                <a:srgbClr val="980000"/>
              </a:solidFill>
              <a:latin typeface="Arial"/>
              <a:ea typeface="Arial"/>
              <a:cs typeface="Arial"/>
              <a:sym typeface="Arial"/>
            </a:endParaRPr>
          </a:p>
        </p:txBody>
      </p:sp>
      <p:sp>
        <p:nvSpPr>
          <p:cNvPr id="198" name="Google Shape;198;g17d9eb2bcff_0_0"/>
          <p:cNvSpPr/>
          <p:nvPr/>
        </p:nvSpPr>
        <p:spPr>
          <a:xfrm>
            <a:off x="5517075" y="1391699"/>
            <a:ext cx="1917300" cy="479400"/>
          </a:xfrm>
          <a:prstGeom prst="roundRect">
            <a:avLst>
              <a:gd name="adj" fmla="val 16667"/>
            </a:avLst>
          </a:prstGeom>
          <a:solidFill>
            <a:srgbClr val="FFFF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20. Dezember Jamaica</a:t>
            </a:r>
            <a:endParaRPr sz="1400" b="0" i="0" u="none" strike="noStrike" cap="none">
              <a:solidFill>
                <a:schemeClr val="lt1"/>
              </a:solidFill>
              <a:latin typeface="Arial"/>
              <a:ea typeface="Arial"/>
              <a:cs typeface="Arial"/>
              <a:sym typeface="Arial"/>
            </a:endParaRPr>
          </a:p>
        </p:txBody>
      </p:sp>
      <p:sp>
        <p:nvSpPr>
          <p:cNvPr id="199" name="Google Shape;199;g17d9eb2bcff_0_0"/>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200" name="Google Shape;200;g17d9eb2bcff_0_0"/>
          <p:cNvSpPr txBox="1">
            <a:spLocks noGrp="1"/>
          </p:cNvSpPr>
          <p:nvPr>
            <p:ph type="body" idx="4294967295"/>
          </p:nvPr>
        </p:nvSpPr>
        <p:spPr>
          <a:xfrm>
            <a:off x="3174675" y="6254500"/>
            <a:ext cx="4472100" cy="5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
        <p:nvSpPr>
          <p:cNvPr id="201" name="Google Shape;201;g17d9eb2bcff_0_0"/>
          <p:cNvSpPr txBox="1">
            <a:spLocks noGrp="1"/>
          </p:cNvSpPr>
          <p:nvPr>
            <p:ph type="body" idx="4"/>
          </p:nvPr>
        </p:nvSpPr>
        <p:spPr>
          <a:xfrm>
            <a:off x="7797050" y="6254500"/>
            <a:ext cx="43950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BMUV o.J., Steffen et. al. 2015, overshootday.de, footprintnetwork.org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None/>
            </a:pPr>
            <a:r>
              <a:rPr lang="de-DE"/>
              <a:t>Die Welt retten durch Medien ?</a:t>
            </a:r>
            <a:endParaRPr/>
          </a:p>
        </p:txBody>
      </p:sp>
      <p:sp>
        <p:nvSpPr>
          <p:cNvPr id="208" name="Google Shape;208;p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6</a:t>
            </a:fld>
            <a:endParaRPr/>
          </a:p>
        </p:txBody>
      </p:sp>
      <p:sp>
        <p:nvSpPr>
          <p:cNvPr id="209" name="Google Shape;209;p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p>
            <a:pPr marL="114300" lvl="0" indent="0" algn="l" rtl="0">
              <a:lnSpc>
                <a:spcPct val="110000"/>
              </a:lnSpc>
              <a:spcBef>
                <a:spcPts val="0"/>
              </a:spcBef>
              <a:spcAft>
                <a:spcPts val="0"/>
              </a:spcAft>
              <a:buSzPts val="1800"/>
              <a:buNone/>
            </a:pPr>
            <a:r>
              <a:rPr lang="de-DE">
                <a:highlight>
                  <a:srgbClr val="FFE599"/>
                </a:highlight>
              </a:rPr>
              <a:t>...ihr wisst doch längst, dass es eure Aufgabe ist, die Energiewende zu stemmen. Was ihr euch fragen müsst, ist: Wie können wir unsere Rolle bestmöglich erfüllen? Und wie können wir unsere Mitarbeiter dazu befähigen?</a:t>
            </a:r>
            <a:r>
              <a:rPr lang="de-DE"/>
              <a:t/>
            </a:r>
            <a:br>
              <a:rPr lang="de-DE"/>
            </a:br>
            <a:r>
              <a:rPr lang="de-DE"/>
              <a:t>(Unternehmensberaterin</a:t>
            </a:r>
            <a:endParaRPr/>
          </a:p>
          <a:p>
            <a:pPr marL="114300" lvl="0" indent="0" algn="l" rtl="0">
              <a:lnSpc>
                <a:spcPct val="110000"/>
              </a:lnSpc>
              <a:spcBef>
                <a:spcPts val="0"/>
              </a:spcBef>
              <a:spcAft>
                <a:spcPts val="0"/>
              </a:spcAft>
              <a:buSzPts val="1800"/>
              <a:buNone/>
            </a:pPr>
            <a:r>
              <a:rPr lang="de-DE"/>
              <a:t>Jennifer Rosenberg in brandeins)</a:t>
            </a:r>
            <a:endParaRPr/>
          </a:p>
        </p:txBody>
      </p:sp>
      <p:sp>
        <p:nvSpPr>
          <p:cNvPr id="210" name="Google Shape;210;p3"/>
          <p:cNvSpPr/>
          <p:nvPr/>
        </p:nvSpPr>
        <p:spPr>
          <a:xfrm>
            <a:off x="623454" y="4447308"/>
            <a:ext cx="2840100" cy="914400"/>
          </a:xfrm>
          <a:prstGeom prst="roundRect">
            <a:avLst>
              <a:gd name="adj" fmla="val 16667"/>
            </a:avLst>
          </a:prstGeom>
          <a:solidFill>
            <a:srgbClr val="D8DFEF"/>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Informationen zielgruppengerecht gestalten</a:t>
            </a:r>
            <a:endParaRPr sz="1400" b="0" i="0" u="none" strike="noStrike" cap="none">
              <a:solidFill>
                <a:schemeClr val="dk1"/>
              </a:solidFill>
              <a:latin typeface="Arial"/>
              <a:ea typeface="Arial"/>
              <a:cs typeface="Arial"/>
              <a:sym typeface="Arial"/>
            </a:endParaRPr>
          </a:p>
        </p:txBody>
      </p:sp>
      <p:sp>
        <p:nvSpPr>
          <p:cNvPr id="211" name="Google Shape;211;p3"/>
          <p:cNvSpPr/>
          <p:nvPr/>
        </p:nvSpPr>
        <p:spPr>
          <a:xfrm>
            <a:off x="4114799" y="4447308"/>
            <a:ext cx="2840100" cy="914400"/>
          </a:xfrm>
          <a:prstGeom prst="roundRect">
            <a:avLst>
              <a:gd name="adj" fmla="val 16667"/>
            </a:avLst>
          </a:prstGeom>
          <a:solidFill>
            <a:srgbClr val="D8DFEF"/>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Marketing-Know-How für Nachhaltigkeit nutzen</a:t>
            </a:r>
            <a:endParaRPr sz="1400" b="0" i="0" u="none" strike="noStrike" cap="none">
              <a:solidFill>
                <a:schemeClr val="dk1"/>
              </a:solidFill>
              <a:latin typeface="Arial"/>
              <a:ea typeface="Arial"/>
              <a:cs typeface="Arial"/>
              <a:sym typeface="Arial"/>
            </a:endParaRPr>
          </a:p>
        </p:txBody>
      </p:sp>
      <p:sp>
        <p:nvSpPr>
          <p:cNvPr id="212" name="Google Shape;212;p3"/>
          <p:cNvSpPr/>
          <p:nvPr/>
        </p:nvSpPr>
        <p:spPr>
          <a:xfrm>
            <a:off x="7564581" y="4447308"/>
            <a:ext cx="2840100" cy="914400"/>
          </a:xfrm>
          <a:prstGeom prst="roundRect">
            <a:avLst>
              <a:gd name="adj" fmla="val 16667"/>
            </a:avLst>
          </a:prstGeom>
          <a:solidFill>
            <a:srgbClr val="D8DFEF"/>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Nudging</a:t>
            </a:r>
            <a:endParaRPr sz="1400" b="0" i="0" u="none" strike="noStrike" cap="none">
              <a:solidFill>
                <a:srgbClr val="000000"/>
              </a:solidFill>
              <a:latin typeface="Arial"/>
              <a:ea typeface="Arial"/>
              <a:cs typeface="Arial"/>
              <a:sym typeface="Arial"/>
            </a:endParaRPr>
          </a:p>
        </p:txBody>
      </p:sp>
      <p:pic>
        <p:nvPicPr>
          <p:cNvPr id="213" name="Google Shape;213;p3"/>
          <p:cNvPicPr preferRelativeResize="0"/>
          <p:nvPr/>
        </p:nvPicPr>
        <p:blipFill rotWithShape="1">
          <a:blip r:embed="rId3">
            <a:alphaModFix/>
          </a:blip>
          <a:srcRect/>
          <a:stretch/>
        </p:blipFill>
        <p:spPr>
          <a:xfrm>
            <a:off x="6096000" y="1517073"/>
            <a:ext cx="2743200" cy="2743200"/>
          </a:xfrm>
          <a:prstGeom prst="rect">
            <a:avLst/>
          </a:prstGeom>
          <a:noFill/>
          <a:ln>
            <a:noFill/>
          </a:ln>
        </p:spPr>
      </p:pic>
      <p:sp>
        <p:nvSpPr>
          <p:cNvPr id="214" name="Google Shape;214;p3"/>
          <p:cNvSpPr/>
          <p:nvPr/>
        </p:nvSpPr>
        <p:spPr>
          <a:xfrm>
            <a:off x="7935190" y="1517072"/>
            <a:ext cx="2230581" cy="554181"/>
          </a:xfrm>
          <a:prstGeom prst="wedgeRoundRectCallout">
            <a:avLst>
              <a:gd name="adj1" fmla="val -20833"/>
              <a:gd name="adj2" fmla="val 62500"/>
              <a:gd name="adj3" fmla="val 0"/>
            </a:avLst>
          </a:prstGeom>
          <a:solidFill>
            <a:srgbClr val="DAF5BC"/>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Welt retten</a:t>
            </a:r>
            <a:endParaRPr sz="1400" b="0" i="0" u="none" strike="noStrike" cap="none">
              <a:solidFill>
                <a:schemeClr val="dk1"/>
              </a:solidFill>
              <a:latin typeface="Arial"/>
              <a:ea typeface="Arial"/>
              <a:cs typeface="Arial"/>
              <a:sym typeface="Arial"/>
            </a:endParaRPr>
          </a:p>
        </p:txBody>
      </p:sp>
      <p:pic>
        <p:nvPicPr>
          <p:cNvPr id="215" name="Google Shape;215;p3"/>
          <p:cNvPicPr preferRelativeResize="0">
            <a:picLocks noGrp="1"/>
          </p:cNvPicPr>
          <p:nvPr>
            <p:ph type="pic" idx="2"/>
          </p:nvPr>
        </p:nvPicPr>
        <p:blipFill rotWithShape="1">
          <a:blip r:embed="rId4">
            <a:alphaModFix/>
          </a:blip>
          <a:srcRect l="25964" t="25291" r="31360" b="7558"/>
          <a:stretch/>
        </p:blipFill>
        <p:spPr>
          <a:xfrm>
            <a:off x="10491007" y="1520398"/>
            <a:ext cx="1223109" cy="3927542"/>
          </a:xfrm>
          <a:prstGeom prst="rect">
            <a:avLst/>
          </a:prstGeom>
          <a:noFill/>
          <a:ln>
            <a:noFill/>
          </a:ln>
        </p:spPr>
      </p:pic>
      <p:sp>
        <p:nvSpPr>
          <p:cNvPr id="216" name="Google Shape;216;p3"/>
          <p:cNvSpPr/>
          <p:nvPr/>
        </p:nvSpPr>
        <p:spPr>
          <a:xfrm>
            <a:off x="2961600" y="5508700"/>
            <a:ext cx="6268800" cy="598800"/>
          </a:xfrm>
          <a:prstGeom prst="roundRect">
            <a:avLst>
              <a:gd name="adj" fmla="val 16667"/>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42900" algn="l" rtl="0">
              <a:lnSpc>
                <a:spcPct val="110000"/>
              </a:lnSpc>
              <a:spcBef>
                <a:spcPts val="0"/>
              </a:spcBef>
              <a:spcAft>
                <a:spcPts val="0"/>
              </a:spcAft>
              <a:buClr>
                <a:srgbClr val="980000"/>
              </a:buClr>
              <a:buSzPts val="1800"/>
              <a:buFont typeface="Calibri"/>
              <a:buChar char="●"/>
            </a:pPr>
            <a:r>
              <a:rPr lang="de-DE" sz="1800">
                <a:solidFill>
                  <a:srgbClr val="980000"/>
                </a:solidFill>
                <a:latin typeface="Calibri"/>
                <a:ea typeface="Calibri"/>
                <a:cs typeface="Calibri"/>
                <a:sym typeface="Calibri"/>
              </a:rPr>
              <a:t>Wie können wir unsere Rolle bestmöglich erfüllen? </a:t>
            </a:r>
            <a:endParaRPr sz="1800">
              <a:solidFill>
                <a:srgbClr val="980000"/>
              </a:solidFill>
              <a:latin typeface="Calibri"/>
              <a:ea typeface="Calibri"/>
              <a:cs typeface="Calibri"/>
              <a:sym typeface="Calibri"/>
            </a:endParaRPr>
          </a:p>
          <a:p>
            <a:pPr marL="457200" lvl="0" indent="-342900" algn="l" rtl="0">
              <a:lnSpc>
                <a:spcPct val="110000"/>
              </a:lnSpc>
              <a:spcBef>
                <a:spcPts val="0"/>
              </a:spcBef>
              <a:spcAft>
                <a:spcPts val="0"/>
              </a:spcAft>
              <a:buClr>
                <a:srgbClr val="980000"/>
              </a:buClr>
              <a:buSzPts val="1800"/>
              <a:buFont typeface="Calibri"/>
              <a:buChar char="●"/>
            </a:pPr>
            <a:r>
              <a:rPr lang="de-DE" sz="1800">
                <a:solidFill>
                  <a:srgbClr val="980000"/>
                </a:solidFill>
                <a:latin typeface="Calibri"/>
                <a:ea typeface="Calibri"/>
                <a:cs typeface="Calibri"/>
                <a:sym typeface="Calibri"/>
              </a:rPr>
              <a:t>Und wie können wir unsere Mitarbeiter dazu befähigen?</a:t>
            </a:r>
            <a:endParaRPr sz="1800" b="0" i="0" u="none" strike="noStrike" cap="none">
              <a:solidFill>
                <a:srgbClr val="980000"/>
              </a:solidFill>
              <a:latin typeface="Arial"/>
              <a:ea typeface="Arial"/>
              <a:cs typeface="Arial"/>
              <a:sym typeface="Arial"/>
            </a:endParaRPr>
          </a:p>
        </p:txBody>
      </p:sp>
      <p:sp>
        <p:nvSpPr>
          <p:cNvPr id="217" name="Google Shape;217;p3"/>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218" name="Google Shape;218;p3"/>
          <p:cNvSpPr txBox="1">
            <a:spLocks noGrp="1"/>
          </p:cNvSpPr>
          <p:nvPr>
            <p:ph type="body" idx="4294967295"/>
          </p:nvPr>
        </p:nvSpPr>
        <p:spPr>
          <a:xfrm>
            <a:off x="3174675" y="6254500"/>
            <a:ext cx="4472100" cy="5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
        <p:nvSpPr>
          <p:cNvPr id="219" name="Google Shape;219;p3"/>
          <p:cNvSpPr txBox="1">
            <a:spLocks noGrp="1"/>
          </p:cNvSpPr>
          <p:nvPr>
            <p:ph type="body" idx="4"/>
          </p:nvPr>
        </p:nvSpPr>
        <p:spPr>
          <a:xfrm>
            <a:off x="7797050" y="6254500"/>
            <a:ext cx="4331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sz="1200">
                <a:solidFill>
                  <a:schemeClr val="lt1"/>
                </a:solidFill>
                <a:latin typeface="Trebuchet MS"/>
                <a:ea typeface="Trebuchet MS"/>
                <a:cs typeface="Trebuchet MS"/>
                <a:sym typeface="Trebuchet MS"/>
              </a:rPr>
              <a:t>Quellen: </a:t>
            </a:r>
            <a:r>
              <a:rPr lang="de-DE"/>
              <a:t> Grafik: freepik</a:t>
            </a:r>
            <a:endParaRPr/>
          </a:p>
          <a:p>
            <a:pPr marL="914400" lvl="0" indent="-228600" algn="l" rtl="0">
              <a:spcBef>
                <a:spcPts val="0"/>
              </a:spcBef>
              <a:spcAft>
                <a:spcPts val="0"/>
              </a:spcAft>
              <a:buSzPts val="1200"/>
              <a:buNone/>
            </a:pPr>
            <a:r>
              <a:rPr lang="de-DE"/>
              <a:t>Foto rechts: Sabine Meyer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None/>
            </a:pPr>
            <a:r>
              <a:rPr lang="de-DE"/>
              <a:t>Alle informiert? Marketing trifft Klimawandel</a:t>
            </a:r>
            <a:endParaRPr/>
          </a:p>
        </p:txBody>
      </p:sp>
      <p:pic>
        <p:nvPicPr>
          <p:cNvPr id="226" name="Google Shape;226;p4"/>
          <p:cNvPicPr preferRelativeResize="0">
            <a:picLocks noGrp="1"/>
          </p:cNvPicPr>
          <p:nvPr>
            <p:ph type="pic" idx="2"/>
          </p:nvPr>
        </p:nvPicPr>
        <p:blipFill rotWithShape="1">
          <a:blip r:embed="rId3">
            <a:alphaModFix/>
          </a:blip>
          <a:srcRect l="31701" t="27908" r="21995" b="22220"/>
          <a:stretch/>
        </p:blipFill>
        <p:spPr>
          <a:xfrm>
            <a:off x="7985892" y="2090406"/>
            <a:ext cx="4103875" cy="3151699"/>
          </a:xfrm>
          <a:prstGeom prst="rect">
            <a:avLst/>
          </a:prstGeom>
          <a:noFill/>
          <a:ln>
            <a:noFill/>
          </a:ln>
        </p:spPr>
      </p:pic>
      <p:sp>
        <p:nvSpPr>
          <p:cNvPr id="227" name="Google Shape;227;p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7</a:t>
            </a:fld>
            <a:endParaRPr/>
          </a:p>
        </p:txBody>
      </p:sp>
      <p:sp>
        <p:nvSpPr>
          <p:cNvPr id="228" name="Google Shape;228;p4"/>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p>
            <a:pPr marL="457200" lvl="0" indent="-228600" algn="l" rtl="0">
              <a:lnSpc>
                <a:spcPct val="110000"/>
              </a:lnSpc>
              <a:spcBef>
                <a:spcPts val="0"/>
              </a:spcBef>
              <a:spcAft>
                <a:spcPts val="0"/>
              </a:spcAft>
              <a:buClr>
                <a:schemeClr val="dk1"/>
              </a:buClr>
              <a:buSzPts val="1800"/>
              <a:buNone/>
            </a:pPr>
            <a:endParaRPr/>
          </a:p>
          <a:p>
            <a:pPr marL="457200" lvl="0" indent="-228600" algn="l" rtl="0">
              <a:lnSpc>
                <a:spcPct val="110000"/>
              </a:lnSpc>
              <a:spcBef>
                <a:spcPts val="0"/>
              </a:spcBef>
              <a:spcAft>
                <a:spcPts val="0"/>
              </a:spcAft>
              <a:buClr>
                <a:schemeClr val="dk1"/>
              </a:buClr>
              <a:buSzPts val="1800"/>
              <a:buNone/>
            </a:pPr>
            <a:endParaRPr/>
          </a:p>
        </p:txBody>
      </p:sp>
      <p:sp>
        <p:nvSpPr>
          <p:cNvPr id="229" name="Google Shape;229;p4"/>
          <p:cNvSpPr txBox="1"/>
          <p:nvPr/>
        </p:nvSpPr>
        <p:spPr>
          <a:xfrm>
            <a:off x="8437305" y="1474838"/>
            <a:ext cx="331531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CO</a:t>
            </a:r>
            <a:r>
              <a:rPr lang="de-DE" sz="1400" b="1" i="0" u="none" strike="noStrike" cap="none" baseline="-25000">
                <a:solidFill>
                  <a:srgbClr val="000000"/>
                </a:solidFill>
                <a:latin typeface="Arial"/>
                <a:ea typeface="Arial"/>
                <a:cs typeface="Arial"/>
                <a:sym typeface="Arial"/>
              </a:rPr>
              <a:t>2</a:t>
            </a:r>
            <a:r>
              <a:rPr lang="de-DE" sz="1400" b="1" i="0" u="none" strike="noStrike" cap="none">
                <a:solidFill>
                  <a:srgbClr val="000000"/>
                </a:solidFill>
                <a:latin typeface="Arial"/>
                <a:ea typeface="Arial"/>
                <a:cs typeface="Arial"/>
                <a:sym typeface="Arial"/>
              </a:rPr>
              <a:t> Äq-Emissionen pro 1000 kg Büropapier (primär &amp; Recycelt):</a:t>
            </a:r>
            <a:endParaRPr sz="1400" b="0" i="0" u="none" strike="noStrike" cap="none">
              <a:solidFill>
                <a:srgbClr val="000000"/>
              </a:solidFill>
              <a:latin typeface="Arial"/>
              <a:ea typeface="Arial"/>
              <a:cs typeface="Arial"/>
              <a:sym typeface="Arial"/>
            </a:endParaRPr>
          </a:p>
        </p:txBody>
      </p:sp>
      <p:sp>
        <p:nvSpPr>
          <p:cNvPr id="230" name="Google Shape;230;p4"/>
          <p:cNvSpPr txBox="1"/>
          <p:nvPr/>
        </p:nvSpPr>
        <p:spPr>
          <a:xfrm>
            <a:off x="7079840" y="5525729"/>
            <a:ext cx="2181600" cy="307800"/>
          </a:xfrm>
          <a:prstGeom prst="rect">
            <a:avLst/>
          </a:prstGeom>
          <a:solidFill>
            <a:srgbClr val="61B93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Forstwirtschaft/Altpapier</a:t>
            </a:r>
            <a:endParaRPr sz="1400" b="0" i="0" u="none" strike="noStrike" cap="none">
              <a:solidFill>
                <a:srgbClr val="000000"/>
              </a:solidFill>
              <a:latin typeface="Arial"/>
              <a:ea typeface="Arial"/>
              <a:cs typeface="Arial"/>
              <a:sym typeface="Arial"/>
            </a:endParaRPr>
          </a:p>
        </p:txBody>
      </p:sp>
      <p:sp>
        <p:nvSpPr>
          <p:cNvPr id="231" name="Google Shape;231;p4"/>
          <p:cNvSpPr txBox="1"/>
          <p:nvPr/>
        </p:nvSpPr>
        <p:spPr>
          <a:xfrm>
            <a:off x="9242935" y="5525728"/>
            <a:ext cx="2882100" cy="307800"/>
          </a:xfrm>
          <a:prstGeom prst="rect">
            <a:avLst/>
          </a:prstGeom>
          <a:solidFill>
            <a:srgbClr val="125D8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Transport Holz/Altpapier/Zellstoff</a:t>
            </a:r>
            <a:endParaRPr sz="1400" b="0" i="0" u="none" strike="noStrike" cap="none">
              <a:solidFill>
                <a:schemeClr val="lt1"/>
              </a:solidFill>
              <a:latin typeface="Arial"/>
              <a:ea typeface="Arial"/>
              <a:cs typeface="Arial"/>
              <a:sym typeface="Arial"/>
            </a:endParaRPr>
          </a:p>
        </p:txBody>
      </p:sp>
      <p:sp>
        <p:nvSpPr>
          <p:cNvPr id="232" name="Google Shape;232;p4"/>
          <p:cNvSpPr txBox="1"/>
          <p:nvPr/>
        </p:nvSpPr>
        <p:spPr>
          <a:xfrm>
            <a:off x="7079839" y="5832986"/>
            <a:ext cx="2587200" cy="307800"/>
          </a:xfrm>
          <a:prstGeom prst="rect">
            <a:avLst/>
          </a:prstGeom>
          <a:solidFill>
            <a:srgbClr val="FAC09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Zellstoff/DIP/Papierherstellung</a:t>
            </a:r>
            <a:endParaRPr sz="1400" b="0" i="0" u="none" strike="noStrike" cap="none">
              <a:solidFill>
                <a:srgbClr val="000000"/>
              </a:solidFill>
              <a:latin typeface="Arial"/>
              <a:ea typeface="Arial"/>
              <a:cs typeface="Arial"/>
              <a:sym typeface="Arial"/>
            </a:endParaRPr>
          </a:p>
        </p:txBody>
      </p:sp>
      <p:sp>
        <p:nvSpPr>
          <p:cNvPr id="233" name="Google Shape;233;p4"/>
          <p:cNvSpPr txBox="1"/>
          <p:nvPr/>
        </p:nvSpPr>
        <p:spPr>
          <a:xfrm>
            <a:off x="9673096" y="5832985"/>
            <a:ext cx="2451900" cy="307800"/>
          </a:xfrm>
          <a:prstGeom prst="rect">
            <a:avLst/>
          </a:prstGeom>
          <a:solidFill>
            <a:srgbClr val="DCE6F2"/>
          </a:solidFill>
          <a:ln w="9525" cap="flat" cmpd="sng">
            <a:solidFill>
              <a:srgbClr val="D8D8D8"/>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Transport Papier</a:t>
            </a:r>
            <a:endParaRPr sz="1400" b="0" i="0" u="none" strike="noStrike" cap="none">
              <a:solidFill>
                <a:srgbClr val="000000"/>
              </a:solidFill>
              <a:latin typeface="Arial"/>
              <a:ea typeface="Arial"/>
              <a:cs typeface="Arial"/>
              <a:sym typeface="Arial"/>
            </a:endParaRPr>
          </a:p>
        </p:txBody>
      </p:sp>
      <p:sp>
        <p:nvSpPr>
          <p:cNvPr id="234" name="Google Shape;234;p4"/>
          <p:cNvSpPr txBox="1"/>
          <p:nvPr/>
        </p:nvSpPr>
        <p:spPr>
          <a:xfrm>
            <a:off x="8796798" y="2454992"/>
            <a:ext cx="586862" cy="307777"/>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971</a:t>
            </a:r>
            <a:endParaRPr sz="1400" b="0" i="0" u="none" strike="noStrike" cap="none">
              <a:solidFill>
                <a:srgbClr val="000000"/>
              </a:solidFill>
              <a:latin typeface="Arial"/>
              <a:ea typeface="Arial"/>
              <a:cs typeface="Arial"/>
              <a:sym typeface="Arial"/>
            </a:endParaRPr>
          </a:p>
        </p:txBody>
      </p:sp>
      <p:sp>
        <p:nvSpPr>
          <p:cNvPr id="235" name="Google Shape;235;p4"/>
          <p:cNvSpPr txBox="1"/>
          <p:nvPr/>
        </p:nvSpPr>
        <p:spPr>
          <a:xfrm>
            <a:off x="10637274" y="2765323"/>
            <a:ext cx="645241" cy="307258"/>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822</a:t>
            </a:r>
            <a:endParaRPr sz="1400" b="0" i="0" u="none" strike="noStrike" cap="none">
              <a:solidFill>
                <a:srgbClr val="000000"/>
              </a:solidFill>
              <a:latin typeface="Arial"/>
              <a:ea typeface="Arial"/>
              <a:cs typeface="Arial"/>
              <a:sym typeface="Arial"/>
            </a:endParaRPr>
          </a:p>
        </p:txBody>
      </p:sp>
      <p:sp>
        <p:nvSpPr>
          <p:cNvPr id="236" name="Google Shape;236;p4"/>
          <p:cNvSpPr txBox="1"/>
          <p:nvPr/>
        </p:nvSpPr>
        <p:spPr>
          <a:xfrm>
            <a:off x="5377016" y="1674556"/>
            <a:ext cx="23812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4"/>
          <p:cNvSpPr/>
          <p:nvPr/>
        </p:nvSpPr>
        <p:spPr>
          <a:xfrm>
            <a:off x="192958" y="1521542"/>
            <a:ext cx="2802192" cy="1081547"/>
          </a:xfrm>
          <a:prstGeom prst="rect">
            <a:avLst/>
          </a:prstGeom>
          <a:solidFill>
            <a:srgbClr val="E34D4D"/>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Arial"/>
                <a:ea typeface="Arial"/>
                <a:cs typeface="Arial"/>
                <a:sym typeface="Arial"/>
              </a:rPr>
              <a:t>28 Milliarden Werbeprospekte pro Jahr in deutschen Briefkästen</a:t>
            </a:r>
            <a:endParaRPr sz="1600" b="1" i="0" u="none" strike="noStrike" cap="none">
              <a:solidFill>
                <a:schemeClr val="lt1"/>
              </a:solidFill>
              <a:latin typeface="Arial"/>
              <a:ea typeface="Arial"/>
              <a:cs typeface="Arial"/>
              <a:sym typeface="Arial"/>
            </a:endParaRPr>
          </a:p>
        </p:txBody>
      </p:sp>
      <p:sp>
        <p:nvSpPr>
          <p:cNvPr id="238" name="Google Shape;238;p4"/>
          <p:cNvSpPr/>
          <p:nvPr/>
        </p:nvSpPr>
        <p:spPr>
          <a:xfrm>
            <a:off x="2973269" y="1488008"/>
            <a:ext cx="1794300" cy="1167600"/>
          </a:xfrm>
          <a:prstGeom prst="heart">
            <a:avLst/>
          </a:prstGeom>
          <a:solidFill>
            <a:srgbClr val="F2F2F2"/>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chemeClr val="dk1"/>
                </a:solidFill>
                <a:latin typeface="Arial"/>
                <a:ea typeface="Arial"/>
                <a:cs typeface="Arial"/>
                <a:sym typeface="Arial"/>
              </a:rPr>
              <a:t>40</a:t>
            </a:r>
            <a:r>
              <a:rPr lang="de-DE" sz="1400" b="0" i="0" u="none" strike="noStrike" cap="none">
                <a:solidFill>
                  <a:schemeClr val="dk1"/>
                </a:solidFill>
                <a:latin typeface="Arial"/>
                <a:ea typeface="Arial"/>
                <a:cs typeface="Arial"/>
                <a:sym typeface="Arial"/>
              </a:rPr>
              <a:t> </a:t>
            </a:r>
            <a:r>
              <a:rPr lang="de-DE" sz="1400" b="1" i="0" u="none" strike="noStrike" cap="none">
                <a:solidFill>
                  <a:schemeClr val="dk1"/>
                </a:solidFill>
                <a:latin typeface="Arial"/>
                <a:ea typeface="Arial"/>
                <a:cs typeface="Arial"/>
                <a:sym typeface="Arial"/>
              </a:rPr>
              <a:t>974000 Haushalte</a:t>
            </a:r>
            <a:endParaRPr sz="1400" b="0" i="0" u="none" strike="noStrike" cap="none">
              <a:solidFill>
                <a:schemeClr val="dk1"/>
              </a:solidFill>
              <a:latin typeface="Arial"/>
              <a:ea typeface="Arial"/>
              <a:cs typeface="Arial"/>
              <a:sym typeface="Arial"/>
            </a:endParaRPr>
          </a:p>
        </p:txBody>
      </p:sp>
      <p:sp>
        <p:nvSpPr>
          <p:cNvPr id="239" name="Google Shape;239;p4"/>
          <p:cNvSpPr/>
          <p:nvPr/>
        </p:nvSpPr>
        <p:spPr>
          <a:xfrm>
            <a:off x="2746273" y="1973211"/>
            <a:ext cx="540900" cy="921900"/>
          </a:xfrm>
          <a:prstGeom prst="downArrow">
            <a:avLst>
              <a:gd name="adj1" fmla="val 50000"/>
              <a:gd name="adj2" fmla="val 500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0" name="Google Shape;240;p4"/>
          <p:cNvSpPr/>
          <p:nvPr/>
        </p:nvSpPr>
        <p:spPr>
          <a:xfrm>
            <a:off x="196031" y="2898058"/>
            <a:ext cx="4375354" cy="774290"/>
          </a:xfrm>
          <a:prstGeom prst="rect">
            <a:avLst/>
          </a:prstGeom>
          <a:solidFill>
            <a:srgbClr val="D8D8D8"/>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Arial"/>
                <a:ea typeface="Arial"/>
                <a:cs typeface="Arial"/>
                <a:sym typeface="Arial"/>
              </a:rPr>
              <a:t>683 Stück pro Haushalt pro Jahr</a:t>
            </a:r>
            <a:endParaRPr sz="1400" b="0" i="0" u="none" strike="noStrike" cap="none">
              <a:solidFill>
                <a:srgbClr val="000000"/>
              </a:solidFill>
              <a:latin typeface="Arial"/>
              <a:ea typeface="Arial"/>
              <a:cs typeface="Arial"/>
              <a:sym typeface="Arial"/>
            </a:endParaRPr>
          </a:p>
        </p:txBody>
      </p:sp>
      <p:sp>
        <p:nvSpPr>
          <p:cNvPr id="241" name="Google Shape;241;p4"/>
          <p:cNvSpPr/>
          <p:nvPr/>
        </p:nvSpPr>
        <p:spPr>
          <a:xfrm>
            <a:off x="192950" y="3991225"/>
            <a:ext cx="3094200" cy="1155300"/>
          </a:xfrm>
          <a:prstGeom prst="ellipse">
            <a:avLst/>
          </a:prstGeom>
          <a:solidFill>
            <a:srgbClr val="D60F30">
              <a:alpha val="52549"/>
            </a:srgbClr>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Beispiel REWE: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25 Mio/Woche= x 52 Wochen=   1,3 Milliarden/Jahr</a:t>
            </a:r>
            <a:endParaRPr sz="1400" b="0" i="0" u="none" strike="noStrike" cap="none">
              <a:solidFill>
                <a:srgbClr val="000000"/>
              </a:solidFill>
              <a:latin typeface="Arial"/>
              <a:ea typeface="Arial"/>
              <a:cs typeface="Arial"/>
              <a:sym typeface="Arial"/>
            </a:endParaRPr>
          </a:p>
        </p:txBody>
      </p:sp>
      <p:sp>
        <p:nvSpPr>
          <p:cNvPr id="242" name="Google Shape;242;p4"/>
          <p:cNvSpPr/>
          <p:nvPr/>
        </p:nvSpPr>
        <p:spPr>
          <a:xfrm>
            <a:off x="835127" y="5171768"/>
            <a:ext cx="2826775" cy="798870"/>
          </a:xfrm>
          <a:prstGeom prst="rect">
            <a:avLst/>
          </a:prstGeom>
          <a:solidFill>
            <a:srgbClr val="D8D8D8"/>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Arial"/>
                <a:ea typeface="Arial"/>
                <a:cs typeface="Arial"/>
                <a:sym typeface="Arial"/>
              </a:rPr>
              <a:t>Einstellung spart 73.000 Tonnen Papier pro Jahr</a:t>
            </a:r>
            <a:endParaRPr sz="1400" b="0" i="0" u="none" strike="noStrike" cap="none">
              <a:solidFill>
                <a:srgbClr val="000000"/>
              </a:solidFill>
              <a:latin typeface="Arial"/>
              <a:ea typeface="Arial"/>
              <a:cs typeface="Arial"/>
              <a:sym typeface="Arial"/>
            </a:endParaRPr>
          </a:p>
        </p:txBody>
      </p:sp>
      <p:sp>
        <p:nvSpPr>
          <p:cNvPr id="243" name="Google Shape;243;p4"/>
          <p:cNvSpPr/>
          <p:nvPr/>
        </p:nvSpPr>
        <p:spPr>
          <a:xfrm>
            <a:off x="57764" y="4993558"/>
            <a:ext cx="1020095" cy="1155289"/>
          </a:xfrm>
          <a:prstGeom prst="mathMultiply">
            <a:avLst>
              <a:gd name="adj1" fmla="val 23520"/>
            </a:avLst>
          </a:prstGeom>
          <a:solidFill>
            <a:srgbClr val="FF0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4" name="Google Shape;244;p4"/>
          <p:cNvSpPr/>
          <p:nvPr/>
        </p:nvSpPr>
        <p:spPr>
          <a:xfrm>
            <a:off x="3245100" y="3672350"/>
            <a:ext cx="2283228" cy="1843452"/>
          </a:xfrm>
          <a:prstGeom prst="cloud">
            <a:avLst/>
          </a:prstGeom>
          <a:solidFill>
            <a:srgbClr val="DAF0C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CO</a:t>
            </a:r>
            <a:r>
              <a:rPr lang="de-DE" sz="1400" b="0" i="0" u="none" strike="noStrike" cap="none" baseline="-25000">
                <a:solidFill>
                  <a:schemeClr val="dk1"/>
                </a:solidFill>
                <a:latin typeface="Arial"/>
                <a:ea typeface="Arial"/>
                <a:cs typeface="Arial"/>
                <a:sym typeface="Arial"/>
              </a:rPr>
              <a:t>2</a:t>
            </a:r>
            <a:r>
              <a:rPr lang="de-DE" sz="1400" b="0" i="0" u="none" strike="noStrike" cap="none">
                <a:solidFill>
                  <a:schemeClr val="dk1"/>
                </a:solidFill>
                <a:latin typeface="Arial"/>
                <a:ea typeface="Arial"/>
                <a:cs typeface="Arial"/>
                <a:sym typeface="Arial"/>
              </a:rPr>
              <a:t> Einsparung   bis zu 70.000 t *</a:t>
            </a:r>
            <a:endParaRPr sz="1400" b="0" i="0" u="none" strike="noStrike" cap="none">
              <a:solidFill>
                <a:srgbClr val="000000"/>
              </a:solidFill>
              <a:latin typeface="Arial"/>
              <a:ea typeface="Arial"/>
              <a:cs typeface="Arial"/>
              <a:sym typeface="Arial"/>
            </a:endParaRPr>
          </a:p>
        </p:txBody>
      </p:sp>
      <p:sp>
        <p:nvSpPr>
          <p:cNvPr id="245" name="Google Shape;245;p4"/>
          <p:cNvSpPr/>
          <p:nvPr/>
        </p:nvSpPr>
        <p:spPr>
          <a:xfrm>
            <a:off x="4756354" y="1307690"/>
            <a:ext cx="2691576" cy="2175336"/>
          </a:xfrm>
          <a:prstGeom prst="cloud">
            <a:avLst/>
          </a:prstGeom>
          <a:solidFill>
            <a:srgbClr val="D1B745"/>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41 Mio Suchanfragen im Internet</a:t>
            </a: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(1g CO</a:t>
            </a:r>
            <a:r>
              <a:rPr lang="de-DE" sz="1400" b="1" i="0" u="none" strike="noStrike" cap="none" baseline="-25000">
                <a:solidFill>
                  <a:srgbClr val="000000"/>
                </a:solidFill>
                <a:latin typeface="Arial"/>
                <a:ea typeface="Arial"/>
                <a:cs typeface="Arial"/>
                <a:sym typeface="Arial"/>
              </a:rPr>
              <a:t>2 </a:t>
            </a:r>
            <a:r>
              <a:rPr lang="de-DE" sz="1400" b="1" i="0" u="none" strike="noStrike" cap="none">
                <a:solidFill>
                  <a:srgbClr val="000000"/>
                </a:solidFill>
                <a:latin typeface="Arial"/>
                <a:ea typeface="Arial"/>
                <a:cs typeface="Arial"/>
                <a:sym typeface="Arial"/>
              </a:rPr>
              <a:t>pro Suchanfrage**)</a:t>
            </a:r>
            <a:r>
              <a:rPr lang="de-DE" sz="1400" b="1" i="0" u="none" strike="noStrike" cap="none">
                <a:solidFill>
                  <a:schemeClr val="lt1"/>
                </a:solidFill>
                <a:latin typeface="Arial"/>
                <a:ea typeface="Arial"/>
                <a:cs typeface="Arial"/>
                <a:sym typeface="Arial"/>
              </a:rPr>
              <a:t>​</a:t>
            </a: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entsprechen ca. 41 Tonnen CO</a:t>
            </a:r>
            <a:r>
              <a:rPr lang="de-DE" sz="1400" b="1" i="0" u="none" strike="noStrike" cap="none" baseline="-25000">
                <a:solidFill>
                  <a:srgbClr val="000000"/>
                </a:solidFill>
                <a:latin typeface="Arial"/>
                <a:ea typeface="Arial"/>
                <a:cs typeface="Arial"/>
                <a:sym typeface="Arial"/>
              </a:rPr>
              <a:t>2</a:t>
            </a:r>
            <a:r>
              <a:rPr lang="de-DE" sz="1400" b="1" i="0" u="none" strike="noStrike" cap="none">
                <a:solidFill>
                  <a:srgbClr val="000000"/>
                </a:solidFill>
                <a:latin typeface="Arial"/>
                <a:ea typeface="Arial"/>
                <a:cs typeface="Arial"/>
                <a:sym typeface="Arial"/>
              </a:rPr>
              <a:t> Äq</a:t>
            </a:r>
            <a:endParaRPr sz="1400" b="1" i="0" u="none" strike="noStrike" cap="none">
              <a:solidFill>
                <a:schemeClr val="lt1"/>
              </a:solidFill>
              <a:latin typeface="Arial"/>
              <a:ea typeface="Arial"/>
              <a:cs typeface="Arial"/>
              <a:sym typeface="Arial"/>
            </a:endParaRPr>
          </a:p>
        </p:txBody>
      </p:sp>
      <p:sp>
        <p:nvSpPr>
          <p:cNvPr id="246" name="Google Shape;246;p4"/>
          <p:cNvSpPr/>
          <p:nvPr/>
        </p:nvSpPr>
        <p:spPr>
          <a:xfrm>
            <a:off x="5604550" y="3596150"/>
            <a:ext cx="2381400" cy="1843500"/>
          </a:xfrm>
          <a:prstGeom prst="roundRect">
            <a:avLst>
              <a:gd name="adj" fmla="val 16667"/>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800" b="0" i="0" u="none" strike="noStrike" cap="none">
                <a:solidFill>
                  <a:srgbClr val="980000"/>
                </a:solidFill>
                <a:latin typeface="Arial"/>
                <a:ea typeface="Arial"/>
                <a:cs typeface="Arial"/>
                <a:sym typeface="Arial"/>
              </a:rPr>
              <a:t>Diskutieren Sie, wie die Nachteile von Papierwerbung vermieden werden können.</a:t>
            </a:r>
            <a:endParaRPr sz="1800" b="0" i="0" u="none" strike="noStrike" cap="none">
              <a:solidFill>
                <a:srgbClr val="980000"/>
              </a:solidFill>
              <a:latin typeface="Arial"/>
              <a:ea typeface="Arial"/>
              <a:cs typeface="Arial"/>
              <a:sym typeface="Arial"/>
            </a:endParaRPr>
          </a:p>
        </p:txBody>
      </p:sp>
      <p:sp>
        <p:nvSpPr>
          <p:cNvPr id="247" name="Google Shape;247;p4"/>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248" name="Google Shape;248;p4"/>
          <p:cNvSpPr txBox="1">
            <a:spLocks noGrp="1"/>
          </p:cNvSpPr>
          <p:nvPr>
            <p:ph type="body" idx="4294967295"/>
          </p:nvPr>
        </p:nvSpPr>
        <p:spPr>
          <a:xfrm>
            <a:off x="3174675" y="6254500"/>
            <a:ext cx="4472100" cy="5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
        <p:nvSpPr>
          <p:cNvPr id="249" name="Google Shape;249;p4"/>
          <p:cNvSpPr txBox="1">
            <a:spLocks noGrp="1"/>
          </p:cNvSpPr>
          <p:nvPr>
            <p:ph type="body" idx="4"/>
          </p:nvPr>
        </p:nvSpPr>
        <p:spPr>
          <a:xfrm>
            <a:off x="7797050" y="6254500"/>
            <a:ext cx="43752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Bilder: Eigene Grafik nach: Umweltbundesamt, ZDF, </a:t>
            </a:r>
            <a:endParaRPr/>
          </a:p>
          <a:p>
            <a:pPr marL="0" lvl="0" indent="0" algn="l" rtl="0">
              <a:lnSpc>
                <a:spcPct val="110000"/>
              </a:lnSpc>
              <a:spcBef>
                <a:spcPts val="0"/>
              </a:spcBef>
              <a:spcAft>
                <a:spcPts val="0"/>
              </a:spcAft>
              <a:buSzPts val="1200"/>
              <a:buNone/>
            </a:pPr>
            <a:r>
              <a:rPr lang="de-DE"/>
              <a:t>Öko-Institut e.V.</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20524112dea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None/>
            </a:pPr>
            <a:r>
              <a:rPr lang="de-DE"/>
              <a:t>Kreislaufprinzip für Medien Digital und Print</a:t>
            </a:r>
            <a:endParaRPr/>
          </a:p>
        </p:txBody>
      </p:sp>
      <p:sp>
        <p:nvSpPr>
          <p:cNvPr id="256" name="Google Shape;256;g20524112dea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257" name="Google Shape;257;g20524112dea_0_0"/>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r>
              <a:rPr lang="de-DE"/>
              <a:t>Lebenszyklus IT</a:t>
            </a:r>
            <a:endParaRPr/>
          </a:p>
          <a:p>
            <a:pPr marL="0" lvl="0" indent="0" algn="l" rtl="0">
              <a:lnSpc>
                <a:spcPct val="110000"/>
              </a:lnSpc>
              <a:spcBef>
                <a:spcPts val="0"/>
              </a:spcBef>
              <a:spcAft>
                <a:spcPts val="0"/>
              </a:spcAft>
              <a:buSzPts val="1800"/>
              <a:buNone/>
            </a:pPr>
            <a:endParaRPr/>
          </a:p>
          <a:p>
            <a:pPr marL="0" lvl="0" indent="0" algn="l" rtl="0">
              <a:lnSpc>
                <a:spcPct val="110000"/>
              </a:lnSpc>
              <a:spcBef>
                <a:spcPts val="0"/>
              </a:spcBef>
              <a:spcAft>
                <a:spcPts val="0"/>
              </a:spcAft>
              <a:buSzPts val="1800"/>
              <a:buNone/>
            </a:pPr>
            <a:endParaRPr/>
          </a:p>
          <a:p>
            <a:pPr marL="0" lvl="0" indent="0" algn="l" rtl="0">
              <a:lnSpc>
                <a:spcPct val="110000"/>
              </a:lnSpc>
              <a:spcBef>
                <a:spcPts val="0"/>
              </a:spcBef>
              <a:spcAft>
                <a:spcPts val="0"/>
              </a:spcAft>
              <a:buSzPts val="1800"/>
              <a:buNone/>
            </a:pPr>
            <a:endParaRPr/>
          </a:p>
          <a:p>
            <a:pPr marL="0" lvl="0" indent="0" algn="l" rtl="0">
              <a:lnSpc>
                <a:spcPct val="110000"/>
              </a:lnSpc>
              <a:spcBef>
                <a:spcPts val="0"/>
              </a:spcBef>
              <a:spcAft>
                <a:spcPts val="0"/>
              </a:spcAft>
              <a:buSzPts val="1800"/>
              <a:buNone/>
            </a:pPr>
            <a:endParaRPr/>
          </a:p>
          <a:p>
            <a:pPr marL="0" lvl="0" indent="0" algn="l" rtl="0">
              <a:lnSpc>
                <a:spcPct val="110000"/>
              </a:lnSpc>
              <a:spcBef>
                <a:spcPts val="0"/>
              </a:spcBef>
              <a:spcAft>
                <a:spcPts val="0"/>
              </a:spcAft>
              <a:buSzPts val="1800"/>
              <a:buNone/>
            </a:pPr>
            <a:endParaRPr/>
          </a:p>
          <a:p>
            <a:pPr marL="0" lvl="0" indent="0" algn="l" rtl="0">
              <a:lnSpc>
                <a:spcPct val="110000"/>
              </a:lnSpc>
              <a:spcBef>
                <a:spcPts val="0"/>
              </a:spcBef>
              <a:spcAft>
                <a:spcPts val="0"/>
              </a:spcAft>
              <a:buSzPts val="1800"/>
              <a:buNone/>
            </a:pPr>
            <a:endParaRPr/>
          </a:p>
        </p:txBody>
      </p:sp>
      <p:sp>
        <p:nvSpPr>
          <p:cNvPr id="258" name="Google Shape;258;g20524112dea_0_0"/>
          <p:cNvSpPr txBox="1">
            <a:spLocks noGrp="1"/>
          </p:cNvSpPr>
          <p:nvPr>
            <p:ph type="body" idx="4"/>
          </p:nvPr>
        </p:nvSpPr>
        <p:spPr>
          <a:xfrm>
            <a:off x="7797050" y="6254500"/>
            <a:ext cx="4472100" cy="557400"/>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110000"/>
              </a:lnSpc>
              <a:spcBef>
                <a:spcPts val="0"/>
              </a:spcBef>
              <a:spcAft>
                <a:spcPts val="0"/>
              </a:spcAft>
              <a:buSzPct val="108108"/>
              <a:buNone/>
            </a:pPr>
            <a:r>
              <a:rPr lang="de-DE"/>
              <a:t>Papier: Eigene Darstellung,</a:t>
            </a:r>
            <a:endParaRPr/>
          </a:p>
          <a:p>
            <a:pPr marL="0" lvl="0" indent="0" algn="l" rtl="0">
              <a:lnSpc>
                <a:spcPct val="110000"/>
              </a:lnSpc>
              <a:spcBef>
                <a:spcPts val="0"/>
              </a:spcBef>
              <a:spcAft>
                <a:spcPts val="0"/>
              </a:spcAft>
              <a:buSzPct val="108108"/>
              <a:buNone/>
            </a:pPr>
            <a:r>
              <a:rPr lang="de-DE"/>
              <a:t>www.oeko.de/fileadmin/oekodoc/Digitaler-CO2-Fussabdruck.pdf</a:t>
            </a:r>
            <a:endParaRPr/>
          </a:p>
        </p:txBody>
      </p:sp>
      <p:sp>
        <p:nvSpPr>
          <p:cNvPr id="259" name="Google Shape;259;g20524112dea_0_0"/>
          <p:cNvSpPr txBox="1"/>
          <p:nvPr/>
        </p:nvSpPr>
        <p:spPr>
          <a:xfrm>
            <a:off x="5787384" y="1410673"/>
            <a:ext cx="378525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Trebuchet MS"/>
                <a:ea typeface="Trebuchet MS"/>
                <a:cs typeface="Trebuchet MS"/>
                <a:sym typeface="Trebuchet MS"/>
              </a:rPr>
              <a:t>Lebenszyklus Printprodukt</a:t>
            </a:r>
            <a:endParaRPr sz="1400" b="0" i="0" u="none" strike="noStrike" cap="none">
              <a:solidFill>
                <a:srgbClr val="000000"/>
              </a:solidFill>
              <a:latin typeface="Arial"/>
              <a:ea typeface="Arial"/>
              <a:cs typeface="Arial"/>
              <a:sym typeface="Arial"/>
            </a:endParaRPr>
          </a:p>
        </p:txBody>
      </p:sp>
      <p:sp>
        <p:nvSpPr>
          <p:cNvPr id="260" name="Google Shape;260;g20524112dea_0_0"/>
          <p:cNvSpPr/>
          <p:nvPr/>
        </p:nvSpPr>
        <p:spPr>
          <a:xfrm>
            <a:off x="476251" y="1803605"/>
            <a:ext cx="1327353" cy="909483"/>
          </a:xfrm>
          <a:prstGeom prst="rightArrowCallout">
            <a:avLst>
              <a:gd name="adj1" fmla="val 25000"/>
              <a:gd name="adj2" fmla="val 25000"/>
              <a:gd name="adj3" fmla="val 25000"/>
              <a:gd name="adj4" fmla="val 6497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Produk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tion</a:t>
            </a:r>
            <a:endParaRPr sz="1400" b="0" i="0" u="none" strike="noStrike" cap="none">
              <a:solidFill>
                <a:srgbClr val="000000"/>
              </a:solidFill>
              <a:latin typeface="Arial"/>
              <a:ea typeface="Arial"/>
              <a:cs typeface="Arial"/>
              <a:sym typeface="Arial"/>
            </a:endParaRPr>
          </a:p>
        </p:txBody>
      </p:sp>
      <p:sp>
        <p:nvSpPr>
          <p:cNvPr id="261" name="Google Shape;261;g20524112dea_0_0"/>
          <p:cNvSpPr/>
          <p:nvPr/>
        </p:nvSpPr>
        <p:spPr>
          <a:xfrm>
            <a:off x="1803605" y="1791314"/>
            <a:ext cx="1204450" cy="921773"/>
          </a:xfrm>
          <a:prstGeom prst="rightArrowCallout">
            <a:avLst>
              <a:gd name="adj1" fmla="val 25000"/>
              <a:gd name="adj2" fmla="val 25000"/>
              <a:gd name="adj3" fmla="val 25000"/>
              <a:gd name="adj4" fmla="val 64977"/>
            </a:avLst>
          </a:prstGeom>
          <a:solidFill>
            <a:srgbClr val="00B0F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Trans</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port</a:t>
            </a:r>
            <a:endParaRPr sz="1400" b="0" i="0" u="none" strike="noStrike" cap="none">
              <a:solidFill>
                <a:schemeClr val="lt1"/>
              </a:solidFill>
              <a:latin typeface="Arial"/>
              <a:ea typeface="Arial"/>
              <a:cs typeface="Arial"/>
              <a:sym typeface="Arial"/>
            </a:endParaRPr>
          </a:p>
        </p:txBody>
      </p:sp>
      <p:sp>
        <p:nvSpPr>
          <p:cNvPr id="262" name="Google Shape;262;g20524112dea_0_0"/>
          <p:cNvSpPr/>
          <p:nvPr/>
        </p:nvSpPr>
        <p:spPr>
          <a:xfrm>
            <a:off x="3008056" y="1803603"/>
            <a:ext cx="1302772" cy="909483"/>
          </a:xfrm>
          <a:prstGeom prst="rightArrowCallout">
            <a:avLst>
              <a:gd name="adj1" fmla="val 25000"/>
              <a:gd name="adj2" fmla="val 25000"/>
              <a:gd name="adj3" fmla="val 25000"/>
              <a:gd name="adj4" fmla="val 64977"/>
            </a:avLst>
          </a:prstGeom>
          <a:solidFill>
            <a:srgbClr val="92D05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Nutzung</a:t>
            </a:r>
            <a:endParaRPr sz="1400" b="0" i="0" u="none" strike="noStrike" cap="none">
              <a:solidFill>
                <a:srgbClr val="000000"/>
              </a:solidFill>
              <a:latin typeface="Arial"/>
              <a:ea typeface="Arial"/>
              <a:cs typeface="Arial"/>
              <a:sym typeface="Arial"/>
            </a:endParaRPr>
          </a:p>
        </p:txBody>
      </p:sp>
      <p:sp>
        <p:nvSpPr>
          <p:cNvPr id="263" name="Google Shape;263;g20524112dea_0_0"/>
          <p:cNvSpPr/>
          <p:nvPr/>
        </p:nvSpPr>
        <p:spPr>
          <a:xfrm>
            <a:off x="4310829" y="1791312"/>
            <a:ext cx="1204450" cy="921773"/>
          </a:xfrm>
          <a:prstGeom prst="rightArrowCallout">
            <a:avLst>
              <a:gd name="adj1" fmla="val 25000"/>
              <a:gd name="adj2" fmla="val 25000"/>
              <a:gd name="adj3" fmla="val 25000"/>
              <a:gd name="adj4" fmla="val 64977"/>
            </a:avLst>
          </a:prstGeom>
          <a:solidFill>
            <a:srgbClr val="D1B745"/>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Entsorgung</a:t>
            </a:r>
            <a:endParaRPr sz="1400" b="0" i="0" u="none" strike="noStrike" cap="none">
              <a:solidFill>
                <a:srgbClr val="000000"/>
              </a:solidFill>
              <a:latin typeface="Arial"/>
              <a:ea typeface="Arial"/>
              <a:cs typeface="Arial"/>
              <a:sym typeface="Arial"/>
            </a:endParaRPr>
          </a:p>
        </p:txBody>
      </p:sp>
      <p:pic>
        <p:nvPicPr>
          <p:cNvPr id="264" name="Google Shape;264;g20524112dea_0_0"/>
          <p:cNvPicPr preferRelativeResize="0"/>
          <p:nvPr/>
        </p:nvPicPr>
        <p:blipFill rotWithShape="1">
          <a:blip r:embed="rId3">
            <a:alphaModFix/>
          </a:blip>
          <a:srcRect l="22514" t="22571" r="19440" b="-857"/>
          <a:stretch/>
        </p:blipFill>
        <p:spPr>
          <a:xfrm>
            <a:off x="18191" y="2802860"/>
            <a:ext cx="5171688" cy="3372462"/>
          </a:xfrm>
          <a:prstGeom prst="rect">
            <a:avLst/>
          </a:prstGeom>
          <a:noFill/>
          <a:ln>
            <a:noFill/>
          </a:ln>
        </p:spPr>
      </p:pic>
      <p:sp>
        <p:nvSpPr>
          <p:cNvPr id="265" name="Google Shape;265;g20524112dea_0_0"/>
          <p:cNvSpPr/>
          <p:nvPr/>
        </p:nvSpPr>
        <p:spPr>
          <a:xfrm>
            <a:off x="2068463" y="2885153"/>
            <a:ext cx="3109500" cy="491700"/>
          </a:xfrm>
          <a:prstGeom prst="rect">
            <a:avLst/>
          </a:prstGeom>
          <a:solidFill>
            <a:schemeClr val="l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Verschiedene Modelle im</a:t>
            </a:r>
            <a:r>
              <a:rPr lang="de-DE" sz="1400" b="0" i="0" u="none" strike="noStrike" cap="none">
                <a:solidFill>
                  <a:schemeClr val="lt1"/>
                </a:solidFill>
                <a:latin typeface="Arial"/>
                <a:ea typeface="Arial"/>
                <a:cs typeface="Arial"/>
                <a:sym typeface="Arial"/>
              </a:rPr>
              <a:t> </a:t>
            </a:r>
            <a:r>
              <a:rPr lang="de-DE" sz="1400" b="0" i="0" u="none" strike="noStrike" cap="none">
                <a:solidFill>
                  <a:schemeClr val="dk1"/>
                </a:solidFill>
                <a:latin typeface="Arial"/>
                <a:ea typeface="Arial"/>
                <a:cs typeface="Arial"/>
                <a:sym typeface="Arial"/>
              </a:rPr>
              <a:t>Vergleich</a:t>
            </a:r>
            <a:endParaRPr sz="1400" b="0" i="0" u="none" strike="noStrike" cap="none">
              <a:solidFill>
                <a:schemeClr val="dk1"/>
              </a:solidFill>
              <a:latin typeface="Arial"/>
              <a:ea typeface="Arial"/>
              <a:cs typeface="Arial"/>
              <a:sym typeface="Arial"/>
            </a:endParaRPr>
          </a:p>
        </p:txBody>
      </p:sp>
      <p:sp>
        <p:nvSpPr>
          <p:cNvPr id="266" name="Google Shape;266;g20524112dea_0_0"/>
          <p:cNvSpPr/>
          <p:nvPr/>
        </p:nvSpPr>
        <p:spPr>
          <a:xfrm>
            <a:off x="9676170" y="3183195"/>
            <a:ext cx="1155300" cy="1229100"/>
          </a:xfrm>
          <a:prstGeom prst="ellipse">
            <a:avLst/>
          </a:prstGeom>
          <a:solidFill>
            <a:srgbClr val="F2F2F2"/>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Trebuchet MS"/>
                <a:ea typeface="Trebuchet MS"/>
                <a:cs typeface="Trebuchet MS"/>
                <a:sym typeface="Trebuchet MS"/>
              </a:rPr>
              <a:t>Papier</a:t>
            </a:r>
            <a:endParaRPr sz="1400" b="0" i="0" u="none" strike="noStrike" cap="none">
              <a:solidFill>
                <a:srgbClr val="000000"/>
              </a:solidFill>
              <a:latin typeface="Arial"/>
              <a:ea typeface="Arial"/>
              <a:cs typeface="Arial"/>
              <a:sym typeface="Arial"/>
            </a:endParaRPr>
          </a:p>
        </p:txBody>
      </p:sp>
      <p:sp>
        <p:nvSpPr>
          <p:cNvPr id="267" name="Google Shape;267;g20524112dea_0_0"/>
          <p:cNvSpPr/>
          <p:nvPr/>
        </p:nvSpPr>
        <p:spPr>
          <a:xfrm rot="-8219846">
            <a:off x="10336774" y="4289253"/>
            <a:ext cx="1265925" cy="1020129"/>
          </a:xfrm>
          <a:prstGeom prst="homePlate">
            <a:avLst>
              <a:gd name="adj" fmla="val 50000"/>
            </a:avLst>
          </a:prstGeom>
          <a:solidFill>
            <a:srgbClr val="9E872C">
              <a:alpha val="91372"/>
            </a:srgbClr>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8" name="Google Shape;268;g20524112dea_0_0"/>
          <p:cNvSpPr txBox="1"/>
          <p:nvPr/>
        </p:nvSpPr>
        <p:spPr>
          <a:xfrm>
            <a:off x="10576437" y="4645742"/>
            <a:ext cx="1081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lt1"/>
                </a:solidFill>
                <a:latin typeface="Trebuchet MS"/>
                <a:ea typeface="Trebuchet MS"/>
                <a:cs typeface="Trebuchet MS"/>
                <a:sym typeface="Trebuchet MS"/>
              </a:rPr>
              <a:t>Ressource Holz</a:t>
            </a:r>
            <a:endParaRPr sz="1400" b="0" i="0" u="none" strike="noStrike" cap="none">
              <a:solidFill>
                <a:srgbClr val="000000"/>
              </a:solidFill>
              <a:latin typeface="Arial"/>
              <a:ea typeface="Arial"/>
              <a:cs typeface="Arial"/>
              <a:sym typeface="Arial"/>
            </a:endParaRPr>
          </a:p>
        </p:txBody>
      </p:sp>
      <p:sp>
        <p:nvSpPr>
          <p:cNvPr id="269" name="Google Shape;269;g20524112dea_0_0"/>
          <p:cNvSpPr/>
          <p:nvPr/>
        </p:nvSpPr>
        <p:spPr>
          <a:xfrm rot="10800000">
            <a:off x="10828290" y="3195579"/>
            <a:ext cx="1266000" cy="1020000"/>
          </a:xfrm>
          <a:prstGeom prst="homePlate">
            <a:avLst>
              <a:gd name="adj" fmla="val 50000"/>
            </a:avLst>
          </a:prstGeom>
          <a:solidFill>
            <a:schemeClr val="lt2"/>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0" name="Google Shape;270;g20524112dea_0_0"/>
          <p:cNvSpPr txBox="1"/>
          <p:nvPr/>
        </p:nvSpPr>
        <p:spPr>
          <a:xfrm>
            <a:off x="11086485" y="3435144"/>
            <a:ext cx="1275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Trebuchet MS"/>
                <a:ea typeface="Trebuchet MS"/>
                <a:cs typeface="Trebuchet MS"/>
                <a:sym typeface="Trebuchet MS"/>
              </a:rPr>
              <a:t>Zellstoff-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Trebuchet MS"/>
                <a:ea typeface="Trebuchet MS"/>
                <a:cs typeface="Trebuchet MS"/>
                <a:sym typeface="Trebuchet MS"/>
              </a:rPr>
              <a:t>produktion</a:t>
            </a:r>
            <a:endParaRPr sz="1400" b="0" i="0" u="none" strike="noStrike" cap="none">
              <a:solidFill>
                <a:schemeClr val="lt1"/>
              </a:solidFill>
              <a:latin typeface="Trebuchet MS"/>
              <a:ea typeface="Trebuchet MS"/>
              <a:cs typeface="Trebuchet MS"/>
              <a:sym typeface="Trebuchet MS"/>
            </a:endParaRPr>
          </a:p>
        </p:txBody>
      </p:sp>
      <p:sp>
        <p:nvSpPr>
          <p:cNvPr id="271" name="Google Shape;271;g20524112dea_0_0"/>
          <p:cNvSpPr/>
          <p:nvPr/>
        </p:nvSpPr>
        <p:spPr>
          <a:xfrm rot="7079893">
            <a:off x="10275340" y="2249283"/>
            <a:ext cx="1265966" cy="1019966"/>
          </a:xfrm>
          <a:prstGeom prst="homePlate">
            <a:avLst>
              <a:gd name="adj" fmla="val 50000"/>
            </a:avLst>
          </a:prstGeom>
          <a:solidFill>
            <a:srgbClr val="9197C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2" name="Google Shape;272;g20524112dea_0_0"/>
          <p:cNvSpPr txBox="1"/>
          <p:nvPr/>
        </p:nvSpPr>
        <p:spPr>
          <a:xfrm>
            <a:off x="10490404" y="2273709"/>
            <a:ext cx="1167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Trebuchet MS"/>
                <a:ea typeface="Trebuchet MS"/>
                <a:cs typeface="Trebuchet MS"/>
                <a:sym typeface="Trebuchet MS"/>
              </a:rPr>
              <a:t>Papier-herstellung</a:t>
            </a:r>
            <a:endParaRPr sz="1400" b="0" i="0" u="none" strike="noStrike" cap="none">
              <a:solidFill>
                <a:schemeClr val="lt1"/>
              </a:solidFill>
              <a:latin typeface="Trebuchet MS"/>
              <a:ea typeface="Trebuchet MS"/>
              <a:cs typeface="Trebuchet MS"/>
              <a:sym typeface="Trebuchet MS"/>
            </a:endParaRPr>
          </a:p>
        </p:txBody>
      </p:sp>
      <p:sp>
        <p:nvSpPr>
          <p:cNvPr id="273" name="Google Shape;273;g20524112dea_0_0"/>
          <p:cNvSpPr/>
          <p:nvPr/>
        </p:nvSpPr>
        <p:spPr>
          <a:xfrm>
            <a:off x="7623685" y="2667001"/>
            <a:ext cx="1278300" cy="1229100"/>
          </a:xfrm>
          <a:prstGeom prst="ellipse">
            <a:avLst/>
          </a:prstGeom>
          <a:solidFill>
            <a:srgbClr val="F2F2F2"/>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Trebuchet MS"/>
                <a:ea typeface="Trebuchet MS"/>
                <a:cs typeface="Trebuchet MS"/>
                <a:sym typeface="Trebuchet MS"/>
              </a:rPr>
              <a:t>Drucken</a:t>
            </a:r>
            <a:endParaRPr sz="1400" b="0" i="0" u="none" strike="noStrike" cap="none">
              <a:solidFill>
                <a:srgbClr val="000000"/>
              </a:solidFill>
              <a:latin typeface="Arial"/>
              <a:ea typeface="Arial"/>
              <a:cs typeface="Arial"/>
              <a:sym typeface="Arial"/>
            </a:endParaRPr>
          </a:p>
        </p:txBody>
      </p:sp>
      <p:sp>
        <p:nvSpPr>
          <p:cNvPr id="274" name="Google Shape;274;g20524112dea_0_0"/>
          <p:cNvSpPr/>
          <p:nvPr/>
        </p:nvSpPr>
        <p:spPr>
          <a:xfrm>
            <a:off x="7574524" y="4485968"/>
            <a:ext cx="1155300" cy="1229100"/>
          </a:xfrm>
          <a:prstGeom prst="ellipse">
            <a:avLst/>
          </a:prstGeom>
          <a:solidFill>
            <a:srgbClr val="F2F2F2"/>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Trebuchet MS"/>
                <a:ea typeface="Trebuchet MS"/>
                <a:cs typeface="Trebuchet MS"/>
                <a:sym typeface="Trebuchet MS"/>
              </a:rPr>
              <a:t>Ent-</a:t>
            </a:r>
            <a:endParaRPr sz="1400" b="0" i="0" u="none" strike="noStrike" cap="none">
              <a:solidFill>
                <a:schemeClr val="dk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Trebuchet MS"/>
                <a:ea typeface="Trebuchet MS"/>
                <a:cs typeface="Trebuchet MS"/>
                <a:sym typeface="Trebuchet MS"/>
              </a:rPr>
              <a:t>sorgung</a:t>
            </a:r>
            <a:endParaRPr sz="1400" b="0" i="0" u="none" strike="noStrike" cap="none">
              <a:solidFill>
                <a:srgbClr val="000000"/>
              </a:solidFill>
              <a:latin typeface="Arial"/>
              <a:ea typeface="Arial"/>
              <a:cs typeface="Arial"/>
              <a:sym typeface="Arial"/>
            </a:endParaRPr>
          </a:p>
        </p:txBody>
      </p:sp>
      <p:sp>
        <p:nvSpPr>
          <p:cNvPr id="275" name="Google Shape;275;g20524112dea_0_0"/>
          <p:cNvSpPr/>
          <p:nvPr/>
        </p:nvSpPr>
        <p:spPr>
          <a:xfrm rot="8520141" flipH="1">
            <a:off x="8092899" y="3335072"/>
            <a:ext cx="2335172" cy="2925031"/>
          </a:xfrm>
          <a:custGeom>
            <a:avLst/>
            <a:gdLst/>
            <a:ahLst/>
            <a:cxnLst/>
            <a:rect l="l" t="t" r="r" b="b"/>
            <a:pathLst>
              <a:path w="120000" h="120000" extrusionOk="0">
                <a:moveTo>
                  <a:pt x="7500" y="60000"/>
                </a:moveTo>
                <a:lnTo>
                  <a:pt x="7500" y="60000"/>
                </a:lnTo>
                <a:cubicBezTo>
                  <a:pt x="7500" y="32507"/>
                  <a:pt x="27574" y="9400"/>
                  <a:pt x="54130" y="6326"/>
                </a:cubicBezTo>
                <a:cubicBezTo>
                  <a:pt x="80685" y="3252"/>
                  <a:pt x="105248" y="21191"/>
                  <a:pt x="111187" y="47997"/>
                </a:cubicBezTo>
                <a:lnTo>
                  <a:pt x="118572" y="47997"/>
                </a:lnTo>
                <a:lnTo>
                  <a:pt x="105000" y="60000"/>
                </a:lnTo>
                <a:lnTo>
                  <a:pt x="88572" y="47997"/>
                </a:lnTo>
                <a:lnTo>
                  <a:pt x="95939" y="47997"/>
                </a:lnTo>
                <a:lnTo>
                  <a:pt x="95939" y="47997"/>
                </a:lnTo>
                <a:cubicBezTo>
                  <a:pt x="90622" y="27992"/>
                  <a:pt x="73015" y="15390"/>
                  <a:pt x="54590" y="18402"/>
                </a:cubicBezTo>
                <a:cubicBezTo>
                  <a:pt x="36164" y="21414"/>
                  <a:pt x="22500" y="39126"/>
                  <a:pt x="22500" y="60000"/>
                </a:cubicBezTo>
                <a:close/>
              </a:path>
            </a:pathLst>
          </a:custGeom>
          <a:solidFill>
            <a:srgbClr val="DAF0C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76" name="Google Shape;276;g20524112dea_0_0"/>
          <p:cNvSpPr txBox="1"/>
          <p:nvPr/>
        </p:nvSpPr>
        <p:spPr>
          <a:xfrm>
            <a:off x="9021712" y="5653548"/>
            <a:ext cx="1137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Recycling</a:t>
            </a:r>
            <a:endParaRPr sz="1400" b="0" i="0" u="none" strike="noStrike" cap="none">
              <a:solidFill>
                <a:srgbClr val="000000"/>
              </a:solidFill>
              <a:latin typeface="Arial"/>
              <a:ea typeface="Arial"/>
              <a:cs typeface="Arial"/>
              <a:sym typeface="Arial"/>
            </a:endParaRPr>
          </a:p>
        </p:txBody>
      </p:sp>
      <p:sp>
        <p:nvSpPr>
          <p:cNvPr id="277" name="Google Shape;277;g20524112dea_0_0"/>
          <p:cNvSpPr/>
          <p:nvPr/>
        </p:nvSpPr>
        <p:spPr>
          <a:xfrm rot="8399981">
            <a:off x="8714560" y="2089215"/>
            <a:ext cx="1265729" cy="1020204"/>
          </a:xfrm>
          <a:prstGeom prst="homePlate">
            <a:avLst>
              <a:gd name="adj" fmla="val 50000"/>
            </a:avLst>
          </a:prstGeom>
          <a:solidFill>
            <a:srgbClr val="C169DB"/>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8" name="Google Shape;278;g20524112dea_0_0"/>
          <p:cNvSpPr txBox="1"/>
          <p:nvPr/>
        </p:nvSpPr>
        <p:spPr>
          <a:xfrm>
            <a:off x="8904952" y="2224548"/>
            <a:ext cx="11061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Trebuchet MS"/>
                <a:ea typeface="Trebuchet MS"/>
                <a:cs typeface="Trebuchet MS"/>
                <a:sym typeface="Trebuchet MS"/>
              </a:rPr>
              <a:t>Maschinen/Verfahrens-technik</a:t>
            </a:r>
            <a:endParaRPr sz="1400" b="0" i="0" u="none" strike="noStrike" cap="none">
              <a:solidFill>
                <a:schemeClr val="lt1"/>
              </a:solidFill>
              <a:latin typeface="Trebuchet MS"/>
              <a:ea typeface="Trebuchet MS"/>
              <a:cs typeface="Trebuchet MS"/>
              <a:sym typeface="Trebuchet MS"/>
            </a:endParaRPr>
          </a:p>
        </p:txBody>
      </p:sp>
      <p:sp>
        <p:nvSpPr>
          <p:cNvPr id="279" name="Google Shape;279;g20524112dea_0_0"/>
          <p:cNvSpPr/>
          <p:nvPr/>
        </p:nvSpPr>
        <p:spPr>
          <a:xfrm rot="-2100151">
            <a:off x="8348317" y="3631990"/>
            <a:ext cx="1474863" cy="1401206"/>
          </a:xfrm>
          <a:prstGeom prst="quadArrowCallout">
            <a:avLst>
              <a:gd name="adj1" fmla="val 18515"/>
              <a:gd name="adj2" fmla="val 18515"/>
              <a:gd name="adj3" fmla="val 18515"/>
              <a:gd name="adj4" fmla="val 48123"/>
            </a:avLst>
          </a:prstGeom>
          <a:solidFill>
            <a:srgbClr val="00B0F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0" name="Google Shape;280;g20524112dea_0_0"/>
          <p:cNvSpPr txBox="1"/>
          <p:nvPr/>
        </p:nvSpPr>
        <p:spPr>
          <a:xfrm>
            <a:off x="8588477" y="4178709"/>
            <a:ext cx="1014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Trebuchet MS"/>
                <a:ea typeface="Trebuchet MS"/>
                <a:cs typeface="Trebuchet MS"/>
                <a:sym typeface="Trebuchet MS"/>
              </a:rPr>
              <a:t>Transport</a:t>
            </a:r>
            <a:endParaRPr sz="1400" b="0" i="0" u="none" strike="noStrike" cap="none">
              <a:solidFill>
                <a:srgbClr val="000000"/>
              </a:solidFill>
              <a:latin typeface="Arial"/>
              <a:ea typeface="Arial"/>
              <a:cs typeface="Arial"/>
              <a:sym typeface="Arial"/>
            </a:endParaRPr>
          </a:p>
        </p:txBody>
      </p:sp>
      <p:sp>
        <p:nvSpPr>
          <p:cNvPr id="281" name="Google Shape;281;g20524112dea_0_0"/>
          <p:cNvSpPr/>
          <p:nvPr/>
        </p:nvSpPr>
        <p:spPr>
          <a:xfrm rot="1979827">
            <a:off x="6575944" y="2064744"/>
            <a:ext cx="1265891" cy="1020168"/>
          </a:xfrm>
          <a:prstGeom prst="homePlate">
            <a:avLst>
              <a:gd name="adj" fmla="val 50000"/>
            </a:avLst>
          </a:prstGeom>
          <a:solidFill>
            <a:srgbClr val="CF3E7F"/>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2" name="Google Shape;282;g20524112dea_0_0"/>
          <p:cNvSpPr txBox="1"/>
          <p:nvPr/>
        </p:nvSpPr>
        <p:spPr>
          <a:xfrm>
            <a:off x="6459178" y="2316726"/>
            <a:ext cx="1382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Trebuchet MS"/>
                <a:ea typeface="Trebuchet MS"/>
                <a:cs typeface="Trebuchet MS"/>
                <a:sym typeface="Trebuchet MS"/>
              </a:rPr>
              <a:t>Farben/Toner/Chemik</a:t>
            </a:r>
            <a:r>
              <a:rPr lang="de-DE" sz="1400" b="0" i="0" u="none" strike="noStrike" cap="none">
                <a:solidFill>
                  <a:schemeClr val="lt1"/>
                </a:solidFill>
                <a:latin typeface="Arial"/>
                <a:ea typeface="Arial"/>
                <a:cs typeface="Arial"/>
                <a:sym typeface="Arial"/>
              </a:rPr>
              <a:t>alien</a:t>
            </a:r>
            <a:endParaRPr sz="1400" b="0" i="0" u="none" strike="noStrike" cap="none">
              <a:solidFill>
                <a:schemeClr val="lt1"/>
              </a:solidFill>
              <a:latin typeface="Arial"/>
              <a:ea typeface="Arial"/>
              <a:cs typeface="Arial"/>
              <a:sym typeface="Arial"/>
            </a:endParaRPr>
          </a:p>
        </p:txBody>
      </p:sp>
      <p:sp>
        <p:nvSpPr>
          <p:cNvPr id="283" name="Google Shape;283;g20524112dea_0_0"/>
          <p:cNvSpPr/>
          <p:nvPr/>
        </p:nvSpPr>
        <p:spPr>
          <a:xfrm>
            <a:off x="5342275" y="3195575"/>
            <a:ext cx="2174100" cy="28524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800" b="0" i="0" u="none" strike="noStrike" cap="none">
                <a:solidFill>
                  <a:srgbClr val="980000"/>
                </a:solidFill>
                <a:latin typeface="Trebuchet MS"/>
                <a:ea typeface="Trebuchet MS"/>
                <a:cs typeface="Trebuchet MS"/>
                <a:sym typeface="Trebuchet MS"/>
              </a:rPr>
              <a:t>Recherchieren Sie den "Lebenszyklus" von Ihnen im Ausbildungs-</a:t>
            </a:r>
            <a:endParaRPr sz="1800" b="0" i="0" u="none" strike="noStrike" cap="none">
              <a:solidFill>
                <a:srgbClr val="98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r>
              <a:rPr lang="de-DE" sz="1800" b="0" i="0" u="none" strike="noStrike" cap="none">
                <a:solidFill>
                  <a:srgbClr val="980000"/>
                </a:solidFill>
                <a:latin typeface="Trebuchet MS"/>
                <a:ea typeface="Trebuchet MS"/>
                <a:cs typeface="Trebuchet MS"/>
                <a:sym typeface="Trebuchet MS"/>
              </a:rPr>
              <a:t>betrieb genutzter Papiere und Geräte</a:t>
            </a:r>
            <a:endParaRPr sz="1800" b="0" i="0" u="none" strike="noStrike" cap="none">
              <a:solidFill>
                <a:srgbClr val="980000"/>
              </a:solidFill>
              <a:latin typeface="Arial"/>
              <a:ea typeface="Arial"/>
              <a:cs typeface="Arial"/>
              <a:sym typeface="Arial"/>
            </a:endParaRPr>
          </a:p>
        </p:txBody>
      </p:sp>
      <p:sp>
        <p:nvSpPr>
          <p:cNvPr id="284" name="Google Shape;284;g20524112dea_0_0"/>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285" name="Google Shape;285;g20524112dea_0_0"/>
          <p:cNvSpPr txBox="1">
            <a:spLocks noGrp="1"/>
          </p:cNvSpPr>
          <p:nvPr>
            <p:ph type="body" idx="4294967295"/>
          </p:nvPr>
        </p:nvSpPr>
        <p:spPr>
          <a:xfrm>
            <a:off x="3174675" y="6254500"/>
            <a:ext cx="4472100" cy="5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de-DE"/>
              <a:t>Heizt Marketing dem Klima ein?</a:t>
            </a:r>
            <a:endParaRPr/>
          </a:p>
        </p:txBody>
      </p:sp>
      <p:sp>
        <p:nvSpPr>
          <p:cNvPr id="292" name="Google Shape;292;p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endParaRPr sz="1400">
              <a:latin typeface="Arial"/>
              <a:ea typeface="Arial"/>
              <a:cs typeface="Arial"/>
              <a:sym typeface="Arial"/>
            </a:endParaRPr>
          </a:p>
          <a:p>
            <a:pPr marL="0" lvl="0" indent="0" algn="l" rtl="0">
              <a:lnSpc>
                <a:spcPct val="90000"/>
              </a:lnSpc>
              <a:spcBef>
                <a:spcPts val="1000"/>
              </a:spcBef>
              <a:spcAft>
                <a:spcPts val="0"/>
              </a:spcAft>
              <a:buSzPts val="1800"/>
              <a:buNone/>
            </a:pPr>
            <a:endParaRPr sz="1400">
              <a:latin typeface="Arial"/>
              <a:ea typeface="Arial"/>
              <a:cs typeface="Arial"/>
              <a:sym typeface="Arial"/>
            </a:endParaRPr>
          </a:p>
          <a:p>
            <a:pPr marL="0" lvl="0" indent="0" algn="l" rtl="0">
              <a:lnSpc>
                <a:spcPct val="90000"/>
              </a:lnSpc>
              <a:spcBef>
                <a:spcPts val="1000"/>
              </a:spcBef>
              <a:spcAft>
                <a:spcPts val="0"/>
              </a:spcAft>
              <a:buSzPts val="1800"/>
              <a:buNone/>
            </a:pPr>
            <a:endParaRPr sz="1400">
              <a:latin typeface="Arial"/>
              <a:ea typeface="Arial"/>
              <a:cs typeface="Arial"/>
              <a:sym typeface="Arial"/>
            </a:endParaRPr>
          </a:p>
          <a:p>
            <a:pPr marL="0" lvl="0" indent="0" algn="l" rtl="0">
              <a:lnSpc>
                <a:spcPct val="90000"/>
              </a:lnSpc>
              <a:spcBef>
                <a:spcPts val="1000"/>
              </a:spcBef>
              <a:spcAft>
                <a:spcPts val="0"/>
              </a:spcAft>
              <a:buSzPts val="1800"/>
              <a:buNone/>
            </a:pPr>
            <a:r>
              <a:rPr lang="de-DE" sz="1400">
                <a:latin typeface="Arial"/>
                <a:ea typeface="Arial"/>
                <a:cs typeface="Arial"/>
                <a:sym typeface="Arial"/>
              </a:rPr>
              <a:t>1 Mio Ad-Impressions ~ 1 Tonne CO</a:t>
            </a:r>
            <a:r>
              <a:rPr lang="de-DE" sz="1400" baseline="-25000">
                <a:latin typeface="Arial"/>
                <a:ea typeface="Arial"/>
                <a:cs typeface="Arial"/>
                <a:sym typeface="Arial"/>
              </a:rPr>
              <a:t>2</a:t>
            </a:r>
            <a:r>
              <a:rPr lang="de-DE" sz="1400">
                <a:latin typeface="Arial"/>
                <a:ea typeface="Arial"/>
                <a:cs typeface="Arial"/>
                <a:sym typeface="Arial"/>
              </a:rPr>
              <a:t> Emissionen</a:t>
            </a:r>
            <a:endParaRPr sz="1400">
              <a:latin typeface="Arial"/>
              <a:ea typeface="Arial"/>
              <a:cs typeface="Arial"/>
              <a:sym typeface="Arial"/>
            </a:endParaRPr>
          </a:p>
          <a:p>
            <a:pPr marL="0" lvl="0" indent="0" algn="l" rtl="0">
              <a:lnSpc>
                <a:spcPct val="90000"/>
              </a:lnSpc>
              <a:spcBef>
                <a:spcPts val="100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r>
              <a:rPr lang="de-DE" sz="1400">
                <a:latin typeface="Arial"/>
                <a:ea typeface="Arial"/>
                <a:cs typeface="Arial"/>
                <a:sym typeface="Arial"/>
              </a:rPr>
              <a:t>500 Billionen Ad-Impressionen weltweit in 2020 ,geschätzt</a:t>
            </a:r>
            <a:r>
              <a:rPr lang="de-DE" sz="1200" baseline="30000"/>
              <a:t>2)</a:t>
            </a:r>
            <a:endParaRPr sz="1200" baseline="30000"/>
          </a:p>
          <a:p>
            <a:pPr marL="0" lvl="0" indent="0" algn="l" rtl="0">
              <a:lnSpc>
                <a:spcPct val="90000"/>
              </a:lnSpc>
              <a:spcBef>
                <a:spcPts val="1000"/>
              </a:spcBef>
              <a:spcAft>
                <a:spcPts val="0"/>
              </a:spcAft>
              <a:buSzPts val="1800"/>
              <a:buNone/>
            </a:pPr>
            <a:endParaRPr sz="1200" baseline="30000"/>
          </a:p>
          <a:p>
            <a:pPr marL="0" lvl="0" indent="0" algn="l" rtl="0">
              <a:lnSpc>
                <a:spcPct val="90000"/>
              </a:lnSpc>
              <a:spcBef>
                <a:spcPts val="1000"/>
              </a:spcBef>
              <a:spcAft>
                <a:spcPts val="0"/>
              </a:spcAft>
              <a:buSzPts val="1800"/>
              <a:buNone/>
            </a:pPr>
            <a:endParaRPr sz="1200" baseline="30000"/>
          </a:p>
          <a:p>
            <a:pPr marL="0" lvl="0" indent="0" algn="l" rtl="0">
              <a:lnSpc>
                <a:spcPct val="90000"/>
              </a:lnSpc>
              <a:spcBef>
                <a:spcPts val="1000"/>
              </a:spcBef>
              <a:spcAft>
                <a:spcPts val="0"/>
              </a:spcAft>
              <a:buSzPts val="1800"/>
              <a:buNone/>
            </a:pPr>
            <a:endParaRPr sz="1100"/>
          </a:p>
        </p:txBody>
      </p:sp>
      <p:sp>
        <p:nvSpPr>
          <p:cNvPr id="293" name="Google Shape;293;p7"/>
          <p:cNvSpPr txBox="1"/>
          <p:nvPr/>
        </p:nvSpPr>
        <p:spPr>
          <a:xfrm>
            <a:off x="903050" y="1605925"/>
            <a:ext cx="1971600" cy="728700"/>
          </a:xfrm>
          <a:prstGeom prst="rect">
            <a:avLst/>
          </a:prstGeom>
          <a:solidFill>
            <a:srgbClr val="00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de-DE" sz="2200" b="1" i="0" u="none" strike="noStrike" cap="none">
                <a:solidFill>
                  <a:srgbClr val="000000"/>
                </a:solidFill>
                <a:highlight>
                  <a:srgbClr val="FFF2CC"/>
                </a:highlight>
                <a:latin typeface="Calibri"/>
                <a:ea typeface="Calibri"/>
                <a:cs typeface="Calibri"/>
                <a:sym typeface="Calibri"/>
              </a:rPr>
              <a:t>Ad-Impression</a:t>
            </a:r>
            <a:endParaRPr sz="2200" b="1" i="0" u="none" strike="noStrike" cap="none">
              <a:solidFill>
                <a:srgbClr val="000000"/>
              </a:solidFill>
              <a:highlight>
                <a:srgbClr val="FFF2CC"/>
              </a:highlight>
              <a:latin typeface="Calibri"/>
              <a:ea typeface="Calibri"/>
              <a:cs typeface="Calibri"/>
              <a:sym typeface="Calibri"/>
            </a:endParaRPr>
          </a:p>
        </p:txBody>
      </p:sp>
      <p:sp>
        <p:nvSpPr>
          <p:cNvPr id="294" name="Google Shape;294;p7"/>
          <p:cNvSpPr txBox="1"/>
          <p:nvPr/>
        </p:nvSpPr>
        <p:spPr>
          <a:xfrm>
            <a:off x="6898925" y="1605925"/>
            <a:ext cx="2833800" cy="728700"/>
          </a:xfrm>
          <a:prstGeom prst="rect">
            <a:avLst/>
          </a:prstGeom>
          <a:solidFill>
            <a:srgbClr val="00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de-DE" sz="2200" b="1" i="0" u="none" strike="noStrike" cap="none">
                <a:solidFill>
                  <a:srgbClr val="000000"/>
                </a:solidFill>
                <a:highlight>
                  <a:srgbClr val="FFF2CC"/>
                </a:highlight>
                <a:latin typeface="Calibri"/>
                <a:ea typeface="Calibri"/>
                <a:cs typeface="Calibri"/>
                <a:sym typeface="Calibri"/>
              </a:rPr>
              <a:t>Papier-Werbeprospekt</a:t>
            </a:r>
            <a:endParaRPr sz="2200" b="1" i="0" u="none" strike="noStrike" cap="none">
              <a:solidFill>
                <a:srgbClr val="000000"/>
              </a:solidFill>
              <a:highlight>
                <a:srgbClr val="FFF2CC"/>
              </a:highlight>
              <a:latin typeface="Calibri"/>
              <a:ea typeface="Calibri"/>
              <a:cs typeface="Calibri"/>
              <a:sym typeface="Calibri"/>
            </a:endParaRPr>
          </a:p>
        </p:txBody>
      </p:sp>
      <p:sp>
        <p:nvSpPr>
          <p:cNvPr id="295" name="Google Shape;295;p7"/>
          <p:cNvSpPr txBox="1"/>
          <p:nvPr/>
        </p:nvSpPr>
        <p:spPr>
          <a:xfrm>
            <a:off x="1660200" y="5594350"/>
            <a:ext cx="4614900" cy="457200"/>
          </a:xfrm>
          <a:prstGeom prst="rect">
            <a:avLst/>
          </a:prstGeom>
          <a:solidFill>
            <a:srgbClr val="92D05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de-DE" sz="1700" b="1" i="0" u="none" strike="noStrike" cap="none">
                <a:solidFill>
                  <a:srgbClr val="000000"/>
                </a:solidFill>
                <a:latin typeface="Calibri"/>
                <a:ea typeface="Calibri"/>
                <a:cs typeface="Calibri"/>
                <a:sym typeface="Calibri"/>
              </a:rPr>
              <a:t>Ziel: klimaneutrale, d.h. CO</a:t>
            </a:r>
            <a:r>
              <a:rPr lang="de-DE" sz="1700" b="1" i="0" u="none" strike="noStrike" cap="none" baseline="-25000">
                <a:solidFill>
                  <a:srgbClr val="000000"/>
                </a:solidFill>
                <a:latin typeface="Calibri"/>
                <a:ea typeface="Calibri"/>
                <a:cs typeface="Calibri"/>
                <a:sym typeface="Calibri"/>
              </a:rPr>
              <a:t>2</a:t>
            </a:r>
            <a:r>
              <a:rPr lang="de-DE" sz="1700" b="1" i="0" u="none" strike="noStrike" cap="none">
                <a:solidFill>
                  <a:srgbClr val="000000"/>
                </a:solidFill>
                <a:latin typeface="Calibri"/>
                <a:ea typeface="Calibri"/>
                <a:cs typeface="Calibri"/>
                <a:sym typeface="Calibri"/>
              </a:rPr>
              <a:t>-neutrale,  Werbung</a:t>
            </a:r>
            <a:endParaRPr sz="1700" b="1" i="0" u="none" strike="noStrike" cap="none">
              <a:solidFill>
                <a:srgbClr val="000000"/>
              </a:solidFill>
              <a:latin typeface="Calibri"/>
              <a:ea typeface="Calibri"/>
              <a:cs typeface="Calibri"/>
              <a:sym typeface="Calibri"/>
            </a:endParaRPr>
          </a:p>
        </p:txBody>
      </p:sp>
      <p:pic>
        <p:nvPicPr>
          <p:cNvPr id="296" name="Google Shape;296;p7"/>
          <p:cNvPicPr preferRelativeResize="0"/>
          <p:nvPr/>
        </p:nvPicPr>
        <p:blipFill rotWithShape="1">
          <a:blip r:embed="rId3">
            <a:alphaModFix/>
          </a:blip>
          <a:srcRect l="3269" t="5149" b="2896"/>
          <a:stretch/>
        </p:blipFill>
        <p:spPr>
          <a:xfrm>
            <a:off x="6096000" y="2460050"/>
            <a:ext cx="5661850" cy="3591499"/>
          </a:xfrm>
          <a:prstGeom prst="rect">
            <a:avLst/>
          </a:prstGeom>
          <a:noFill/>
          <a:ln>
            <a:noFill/>
          </a:ln>
        </p:spPr>
      </p:pic>
      <p:sp>
        <p:nvSpPr>
          <p:cNvPr id="297" name="Google Shape;297;p7"/>
          <p:cNvSpPr txBox="1"/>
          <p:nvPr/>
        </p:nvSpPr>
        <p:spPr>
          <a:xfrm>
            <a:off x="2874650" y="4504050"/>
            <a:ext cx="2304900" cy="457200"/>
          </a:xfrm>
          <a:prstGeom prst="rect">
            <a:avLst/>
          </a:prstGeom>
          <a:solidFill>
            <a:srgbClr val="FFF2C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Calibri"/>
                <a:ea typeface="Calibri"/>
                <a:cs typeface="Calibri"/>
                <a:sym typeface="Calibri"/>
              </a:rPr>
              <a:t>500.000.000 Tonnen CO</a:t>
            </a:r>
            <a:r>
              <a:rPr lang="de-DE" sz="1600" b="1" i="0" u="none" strike="noStrike" cap="none" baseline="-25000">
                <a:solidFill>
                  <a:srgbClr val="000000"/>
                </a:solidFill>
                <a:latin typeface="Calibri"/>
                <a:ea typeface="Calibri"/>
                <a:cs typeface="Calibri"/>
                <a:sym typeface="Calibri"/>
              </a:rPr>
              <a:t>2</a:t>
            </a:r>
            <a:endParaRPr sz="1600" b="1" i="0" u="none" strike="noStrike" cap="none" baseline="-25000">
              <a:solidFill>
                <a:srgbClr val="000000"/>
              </a:solidFill>
              <a:latin typeface="Calibri"/>
              <a:ea typeface="Calibri"/>
              <a:cs typeface="Calibri"/>
              <a:sym typeface="Calibri"/>
            </a:endParaRPr>
          </a:p>
        </p:txBody>
      </p:sp>
      <p:sp>
        <p:nvSpPr>
          <p:cNvPr id="298" name="Google Shape;298;p7"/>
          <p:cNvSpPr/>
          <p:nvPr/>
        </p:nvSpPr>
        <p:spPr>
          <a:xfrm rot="668121">
            <a:off x="1256951" y="4227697"/>
            <a:ext cx="1525418" cy="728614"/>
          </a:xfrm>
          <a:prstGeom prst="rightArrow">
            <a:avLst>
              <a:gd name="adj1" fmla="val 50000"/>
              <a:gd name="adj2" fmla="val 50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das entspricht</a:t>
            </a:r>
            <a:endParaRPr sz="1400" b="0" i="0" u="none" strike="noStrike" cap="none">
              <a:solidFill>
                <a:srgbClr val="000000"/>
              </a:solidFill>
              <a:latin typeface="Arial"/>
              <a:ea typeface="Arial"/>
              <a:cs typeface="Arial"/>
              <a:sym typeface="Arial"/>
            </a:endParaRPr>
          </a:p>
        </p:txBody>
      </p:sp>
      <p:sp>
        <p:nvSpPr>
          <p:cNvPr id="299" name="Google Shape;299;p7"/>
          <p:cNvSpPr/>
          <p:nvPr/>
        </p:nvSpPr>
        <p:spPr>
          <a:xfrm>
            <a:off x="3213277" y="1340850"/>
            <a:ext cx="2976300" cy="17913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800">
                <a:solidFill>
                  <a:srgbClr val="980000"/>
                </a:solidFill>
              </a:rPr>
              <a:t>D</a:t>
            </a:r>
            <a:r>
              <a:rPr lang="de-DE" sz="1800" b="0" i="0" u="none" strike="noStrike" cap="none">
                <a:solidFill>
                  <a:srgbClr val="980000"/>
                </a:solidFill>
                <a:latin typeface="Arial"/>
                <a:ea typeface="Arial"/>
                <a:cs typeface="Arial"/>
                <a:sym typeface="Arial"/>
              </a:rPr>
              <a:t>iskutieren Sie die Chancen von Digital- und Printwerbung, bis 2030 Klimaneutralität zu erreichen</a:t>
            </a:r>
            <a:endParaRPr sz="1800" b="0" i="0" u="none" strike="noStrike" cap="none">
              <a:solidFill>
                <a:srgbClr val="980000"/>
              </a:solidFill>
              <a:latin typeface="Arial"/>
              <a:ea typeface="Arial"/>
              <a:cs typeface="Arial"/>
              <a:sym typeface="Arial"/>
            </a:endParaRPr>
          </a:p>
        </p:txBody>
      </p:sp>
      <p:sp>
        <p:nvSpPr>
          <p:cNvPr id="300" name="Google Shape;300;p7"/>
          <p:cNvSpPr txBox="1">
            <a:spLocks noGrp="1"/>
          </p:cNvSpPr>
          <p:nvPr>
            <p:ph type="body" idx="4294967295"/>
          </p:nvPr>
        </p:nvSpPr>
        <p:spPr>
          <a:xfrm>
            <a:off x="3174675" y="6254500"/>
            <a:ext cx="4472100" cy="5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marL="0" lvl="0" indent="0" algn="l" rtl="0">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
        <p:nvSpPr>
          <p:cNvPr id="301" name="Google Shape;301;p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302" name="Google Shape;302;p7"/>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sz="1200">
              <a:latin typeface="Trebuchet MS"/>
              <a:ea typeface="Trebuchet MS"/>
              <a:cs typeface="Trebuchet MS"/>
              <a:sym typeface="Trebuchet MS"/>
            </a:endParaRPr>
          </a:p>
          <a:p>
            <a:pPr marL="0" lvl="0" indent="0" algn="l" rtl="0">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  </a:t>
            </a:r>
            <a:endParaRPr sz="1200">
              <a:latin typeface="Trebuchet MS"/>
              <a:ea typeface="Trebuchet MS"/>
              <a:cs typeface="Trebuchet MS"/>
              <a:sym typeface="Trebuchet MS"/>
            </a:endParaRPr>
          </a:p>
        </p:txBody>
      </p:sp>
      <p:sp>
        <p:nvSpPr>
          <p:cNvPr id="303" name="Google Shape;303;p7"/>
          <p:cNvSpPr txBox="1">
            <a:spLocks noGrp="1"/>
          </p:cNvSpPr>
          <p:nvPr>
            <p:ph type="body" idx="4294967295"/>
          </p:nvPr>
        </p:nvSpPr>
        <p:spPr>
          <a:xfrm>
            <a:off x="77970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None/>
            </a:pPr>
            <a:r>
              <a:rPr lang="de-DE" sz="1200">
                <a:solidFill>
                  <a:schemeClr val="lt1"/>
                </a:solidFill>
                <a:latin typeface="Trebuchet MS"/>
                <a:ea typeface="Trebuchet MS"/>
                <a:cs typeface="Trebuchet MS"/>
                <a:sym typeface="Trebuchet MS"/>
              </a:rPr>
              <a:t>Grafik: Deutsche Umwelthilfe</a:t>
            </a:r>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4807</Words>
  <Application>Microsoft Macintosh PowerPoint</Application>
  <PresentationFormat>Breitbild</PresentationFormat>
  <Paragraphs>527</Paragraphs>
  <Slides>16</Slides>
  <Notes>16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Merriweather</vt:lpstr>
      <vt:lpstr>Arial</vt:lpstr>
      <vt:lpstr>Trebuchet MS</vt:lpstr>
      <vt:lpstr>Calibri</vt:lpstr>
      <vt:lpstr>Office</vt:lpstr>
      <vt:lpstr>Mediengestalter*in und Medienkauffrau/-mann Digital und Print </vt:lpstr>
      <vt:lpstr>17 Ziele nachhaltiger Entwicklung</vt:lpstr>
      <vt:lpstr>                Das Fenster schließt sich</vt:lpstr>
      <vt:lpstr>Nachhaltigkeit und Klimawandel: Woher kommen die Emissionen im Arbeitsleben?</vt:lpstr>
      <vt:lpstr>Nachhaltigkeit und die Belastbarkeitsgrenzen des Planeten Erde</vt:lpstr>
      <vt:lpstr>Die Welt retten durch Medien ?</vt:lpstr>
      <vt:lpstr>Alle informiert? Marketing trifft Klimawandel</vt:lpstr>
      <vt:lpstr>Kreislaufprinzip für Medien Digital und Print</vt:lpstr>
      <vt:lpstr>Heizt Marketing dem Klima ein?</vt:lpstr>
      <vt:lpstr>Schwergewicht Digitale Medien im Arbeitsprozess</vt:lpstr>
      <vt:lpstr>Einfluss von Software auf Hardware-Nachhaltigkeit</vt:lpstr>
      <vt:lpstr>Ist das echt oder darf das so stehenbleiben?</vt:lpstr>
      <vt:lpstr>Nudging</vt:lpstr>
      <vt:lpstr>Bürodrucker und Nachhaltigkeit</vt:lpstr>
      <vt:lpstr>Nachhaltigkeit als gemeinsames Projekt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Mediengestalter*in und Medienkauffrau/-mann Digital und Print</dc:title>
  <dc:creator>Microsoft Office User</dc:creator>
  <cp:lastModifiedBy>Michael Scharp</cp:lastModifiedBy>
  <cp:revision>6</cp:revision>
  <cp:lastPrinted>2023-09-26T02:43:35Z</cp:lastPrinted>
  <dcterms:created xsi:type="dcterms:W3CDTF">2021-10-18T14:46:33Z</dcterms:created>
  <dcterms:modified xsi:type="dcterms:W3CDTF">2023-09-26T02:43:42Z</dcterms:modified>
</cp:coreProperties>
</file>