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2" r:id="rId18"/>
    <p:sldId id="279" r:id="rId19"/>
    <p:sldId id="283" r:id="rId20"/>
    <p:sldId id="280" r:id="rId21"/>
    <p:sldId id="284" r:id="rId22"/>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xYbCynKlozn3qyP1wW2BnWRUQ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71682" autoAdjust="0"/>
  </p:normalViewPr>
  <p:slideViewPr>
    <p:cSldViewPr snapToGrid="0">
      <p:cViewPr varScale="1">
        <p:scale>
          <a:sx n="142" d="100"/>
          <a:sy n="142" d="100"/>
        </p:scale>
        <p:origin x="208" y="472"/>
      </p:cViewPr>
      <p:guideLst>
        <p:guide orient="horz" pos="2183"/>
        <p:guide pos="3840"/>
      </p:guideLst>
    </p:cSldViewPr>
  </p:slideViewPr>
  <p:notesTextViewPr>
    <p:cViewPr>
      <p:scale>
        <a:sx n="1" d="1"/>
        <a:sy n="1" d="1"/>
      </p:scale>
      <p:origin x="0" y="0"/>
    </p:cViewPr>
  </p:notesTextViewPr>
  <p:notesViewPr>
    <p:cSldViewPr snapToGrid="0">
      <p:cViewPr varScale="1">
        <p:scale>
          <a:sx n="83" d="100"/>
          <a:sy n="83" d="100"/>
        </p:scale>
        <p:origin x="417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44" Type="http://customschemas.google.com/relationships/presentationmetadata" Target="metadata"/><Relationship Id="rId45" Type="http://schemas.openxmlformats.org/officeDocument/2006/relationships/presProps" Target="presProps.xml"/><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76364"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4"/>
            <a:ext cx="3076364"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688" y="549275"/>
            <a:ext cx="6326187" cy="355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506" y="4410983"/>
            <a:ext cx="6325897"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4"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mod="1">
    <p:ext uri="{620B2872-D7B9-4A21-9093-7833F8D536E1}">
      <p15:sldGuideLst xmlns:p15="http://schemas.microsoft.com/office/powerpoint/2012/main">
        <p15:guide id="1" orient="horz" pos="3223"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files.scientists4future.org/index.php?path=23__Ern%C3%A4hrung_und_Landwirtschaf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umweltbundesamt.de/sites/default/files/medien/1410/publikationen/2020_07_20_kbu_boden_und_biodiversitaet_bf.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doi.org/10.1016/j.geoderma.2017.01.00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bodenwelten.de/sites/default/files/die_landwirtschaft_gruener_gestalten_klu-sammelband.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de.slideshare.net/Oeko-Institut/landwend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de.slideshare.net/Oeko-Institut/landwend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andelsblatt.com/meinung/gastbeitraege/expertenrat/wenzel/expertenrat-eike-wenzel-wertschoepfung-und-wertschaetzung-fuenf-ideen-fuer-die-ernaehrung-der-zukunft/26996104.html" TargetMode="External"/><Relationship Id="rId4" Type="http://schemas.openxmlformats.org/officeDocument/2006/relationships/hyperlink" Target="https://www.bund.net/fileadmin/user_upload_bund/publikationen/landwirtschaft/landwirtschaft_konzernatlas_2017_01.pdf" TargetMode="External"/><Relationship Id="rId5" Type="http://schemas.openxmlformats.org/officeDocument/2006/relationships/hyperlink" Target="https://www.spiegel.de/wirtschaft/ferrero-wie-viel-ausbeutung-steckt-in-der-ernte-von-haselnuessen-palmoel-und-kakao-a-577060b9-015f-4a4b-8348-121c62aa4e33"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uden.de/rechtschreibung/Zielkonflikt" TargetMode="External"/><Relationship Id="rId4" Type="http://schemas.openxmlformats.org/officeDocument/2006/relationships/hyperlink" Target="https://ibbf.berlin/assets/images/Dokumente/e_mob-Publikation_NR3_2015.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NUL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s://doi.org/10.1021/acs.est.1c04158"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mweltrat.de/SharedDocs/Downloads/DE/02_Sondergutachten/2016_2020/2017_11_SG_Klimaschutz_im_Verkehrssektor_KF.pdf?__blob=publicationFile&amp;v=2" TargetMode="External"/><Relationship Id="rId4" Type="http://schemas.openxmlformats.org/officeDocument/2006/relationships/hyperlink" Target="https://www.umweltbundesamt.de/daten/land-forstwirtschaft/beitrag-der-landwirtschaft-zu-den-treibhausgas#treibhausgas-emissionen-aus-der-landwirtschaft"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de.slideshare.net/Oeko-Institut/landwen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files.scientists4future.org/index.php?path=23__Ern%C3%A4hrung_und_Landwirtschaf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223689" y="4222801"/>
            <a:ext cx="6650337" cy="613100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61" name="Google Shape;61;p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6: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6:notes"/>
          <p:cNvSpPr txBox="1">
            <a:spLocks noGrp="1"/>
          </p:cNvSpPr>
          <p:nvPr>
            <p:ph type="body" idx="1"/>
          </p:nvPr>
        </p:nvSpPr>
        <p:spPr>
          <a:xfrm>
            <a:off x="223688" y="4222800"/>
            <a:ext cx="6650438" cy="5214815"/>
          </a:xfrm>
          <a:prstGeom prst="rect">
            <a:avLst/>
          </a:prstGeom>
          <a:noFill/>
          <a:ln>
            <a:noFill/>
          </a:ln>
        </p:spPr>
        <p:txBody>
          <a:bodyPr spcFirstLastPara="1" wrap="square" lIns="94825" tIns="47400" rIns="94825" bIns="47400" anchor="t" anchorCtr="0">
            <a:noAutofit/>
          </a:bodyPr>
          <a:lstStyle/>
          <a:p>
            <a:pPr marL="0" lvl="0" indent="0" algn="l" rtl="0">
              <a:lnSpc>
                <a:spcPct val="100000"/>
              </a:lnSpc>
              <a:buSzPts val="1400"/>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lnSpc>
                <a:spcPct val="115000"/>
              </a:lnSpc>
              <a:buSzPts val="1100"/>
              <a:buNone/>
            </a:pPr>
            <a:r>
              <a:rPr lang="de-DE" dirty="0">
                <a:latin typeface="Calibri" panose="020F0502020204030204" pitchFamily="34" charset="0"/>
                <a:ea typeface="Lato"/>
                <a:cs typeface="Calibri" panose="020F0502020204030204" pitchFamily="34" charset="0"/>
                <a:sym typeface="Lato"/>
              </a:rPr>
              <a:t>Die Grafik zeigt Vergleiche der deutschen Durchschnittsernährung pro Jahr inklusive der vermeidbaren Nahrungsmittelverluste (Überproduktion, MHD überschritten…) mit einer nachhaltigen Ernährung (Einhaltung der planetarischen Grenzen), der sogenannten Planetary Health </a:t>
            </a:r>
            <a:r>
              <a:rPr lang="de-DE" dirty="0" err="1">
                <a:latin typeface="Calibri" panose="020F0502020204030204" pitchFamily="34" charset="0"/>
                <a:ea typeface="Lato"/>
                <a:cs typeface="Calibri" panose="020F0502020204030204" pitchFamily="34" charset="0"/>
                <a:sym typeface="Lato"/>
              </a:rPr>
              <a:t>Diet</a:t>
            </a:r>
            <a:r>
              <a:rPr lang="de-DE" dirty="0">
                <a:latin typeface="Calibri" panose="020F0502020204030204" pitchFamily="34" charset="0"/>
                <a:ea typeface="Lato"/>
                <a:cs typeface="Calibri" panose="020F0502020204030204" pitchFamily="34" charset="0"/>
                <a:sym typeface="Lato"/>
              </a:rPr>
              <a:t>. Die jeweiligen Nahrungsmittelanteile (aus </a:t>
            </a:r>
            <a:r>
              <a:rPr lang="de-DE" dirty="0" err="1">
                <a:latin typeface="Calibri" panose="020F0502020204030204" pitchFamily="34" charset="0"/>
                <a:ea typeface="Lato"/>
                <a:cs typeface="Calibri" panose="020F0502020204030204" pitchFamily="34" charset="0"/>
                <a:sym typeface="Lato"/>
              </a:rPr>
              <a:t>Willet</a:t>
            </a:r>
            <a:r>
              <a:rPr lang="de-DE" dirty="0">
                <a:latin typeface="Calibri" panose="020F0502020204030204" pitchFamily="34" charset="0"/>
                <a:ea typeface="Lato"/>
                <a:cs typeface="Calibri" panose="020F0502020204030204" pitchFamily="34" charset="0"/>
                <a:sym typeface="Lato"/>
              </a:rPr>
              <a:t> et al 2019) wurden vereinfacht zu Gruppen zusammengefasst, die auch in den deutschen Statistiken verwendet werden. Die Nahrungsmittelverluste wurden abgeschätzt, da sich die Literaturquelle auf ein anderes Jahr bezieht. In vielen Nahrungsmittelbereichen sind bereits passende Relationen zwischen der gegenwärtigen Ernährung und deren Effekten auf unsere Grundlagen zu verzeichnen, bis auf die Ausnahmen bei Eiern, Fleisch, Milchprodukten und Süßungsmitteln. Davon weisen die Fleischprodukte die größte </a:t>
            </a:r>
            <a:r>
              <a:rPr lang="de-DE" dirty="0" err="1">
                <a:latin typeface="Calibri" panose="020F0502020204030204" pitchFamily="34" charset="0"/>
                <a:ea typeface="Lato"/>
                <a:cs typeface="Calibri" panose="020F0502020204030204" pitchFamily="34" charset="0"/>
                <a:sym typeface="Lato"/>
              </a:rPr>
              <a:t>Disbalanz</a:t>
            </a:r>
            <a:r>
              <a:rPr lang="de-DE" dirty="0">
                <a:latin typeface="Calibri" panose="020F0502020204030204" pitchFamily="34" charset="0"/>
                <a:ea typeface="Lato"/>
                <a:cs typeface="Calibri" panose="020F0502020204030204" pitchFamily="34" charset="0"/>
                <a:sym typeface="Lato"/>
              </a:rPr>
              <a:t> auf. Vor allem aus gesundheitlichen Gründen wird in öffentlichen Einrichtungen über kurz oder lang fleischlos und zuckerreduziert  gekocht werden. </a:t>
            </a:r>
          </a:p>
          <a:p>
            <a:pPr marL="0" lvl="0" indent="0" algn="l" rtl="0">
              <a:lnSpc>
                <a:spcPct val="115000"/>
              </a:lnSpc>
              <a:buSzPts val="1100"/>
              <a:buNone/>
            </a:pPr>
            <a:endParaRPr dirty="0">
              <a:latin typeface="Calibri" panose="020F0502020204030204" pitchFamily="34" charset="0"/>
              <a:cs typeface="Calibri" panose="020F0502020204030204" pitchFamily="34" charset="0"/>
            </a:endParaRPr>
          </a:p>
          <a:p>
            <a:pPr marL="0" lvl="0" indent="0" algn="l" rtl="0">
              <a:lnSpc>
                <a:spcPct val="100000"/>
              </a:lnSpc>
              <a:buSzPts val="1100"/>
              <a:buFont typeface="Arial"/>
              <a:buNone/>
            </a:pPr>
            <a:r>
              <a:rPr lang="de-DE" b="1" dirty="0">
                <a:latin typeface="Calibri" panose="020F0502020204030204" pitchFamily="34" charset="0"/>
                <a:cs typeface="Calibri" panose="020F0502020204030204" pitchFamily="34" charset="0"/>
              </a:rPr>
              <a:t>Aufgabe </a:t>
            </a:r>
          </a:p>
          <a:p>
            <a:pPr marL="171450" lvl="0" indent="-171450" algn="l" rtl="0">
              <a:lnSpc>
                <a:spcPct val="100000"/>
              </a:lnSpc>
              <a:buSzPct val="100000"/>
              <a:buFont typeface="Arial" panose="020B0604020202020204" pitchFamily="34" charset="0"/>
              <a:buChar char="•"/>
            </a:pPr>
            <a:r>
              <a:rPr lang="de-DE" dirty="0">
                <a:solidFill>
                  <a:schemeClr val="dk1"/>
                </a:solidFill>
                <a:latin typeface="Calibri" panose="020F0502020204030204" pitchFamily="34" charset="0"/>
                <a:ea typeface="Trebuchet MS"/>
                <a:cs typeface="Calibri" panose="020F0502020204030204" pitchFamily="34" charset="0"/>
                <a:sym typeface="Trebuchet MS"/>
              </a:rPr>
              <a:t>In welchen Bereichen verursacht Ihr Betrieb Emissionen?</a:t>
            </a:r>
            <a:endParaRPr dirty="0">
              <a:latin typeface="Calibri" panose="020F0502020204030204" pitchFamily="34" charset="0"/>
              <a:cs typeface="Calibri" panose="020F0502020204030204" pitchFamily="34" charset="0"/>
            </a:endParaRPr>
          </a:p>
          <a:p>
            <a:pPr marL="0" lvl="0" indent="0" algn="l" rtl="0">
              <a:lnSpc>
                <a:spcPct val="100000"/>
              </a:lnSpc>
              <a:buSzPts val="1400"/>
              <a:buNone/>
            </a:pPr>
            <a:endParaRPr lang="de-DE" b="1" dirty="0">
              <a:latin typeface="Calibri" panose="020F0502020204030204" pitchFamily="34" charset="0"/>
              <a:ea typeface="Trebuchet MS"/>
              <a:cs typeface="Calibri" panose="020F0502020204030204" pitchFamily="34" charset="0"/>
              <a:sym typeface="Trebuchet MS"/>
            </a:endParaRPr>
          </a:p>
          <a:p>
            <a:pPr marL="0" lvl="0" indent="0" algn="l" rtl="0">
              <a:lnSpc>
                <a:spcPct val="100000"/>
              </a:lnSpc>
              <a:buSzPts val="1400"/>
              <a:buNone/>
            </a:pPr>
            <a:r>
              <a:rPr lang="de-DE" b="1" dirty="0">
                <a:latin typeface="Calibri" panose="020F0502020204030204" pitchFamily="34" charset="0"/>
                <a:ea typeface="Trebuchet MS"/>
                <a:cs typeface="Calibri" panose="020F0502020204030204" pitchFamily="34" charset="0"/>
                <a:sym typeface="Trebuchet MS"/>
              </a:rPr>
              <a:t>Quellen </a:t>
            </a:r>
          </a:p>
          <a:p>
            <a:pPr marL="171450" lvl="0" indent="-171450" algn="l" rtl="0">
              <a:lnSpc>
                <a:spcPct val="100000"/>
              </a:lnSpc>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Franz Bauer. </a:t>
            </a:r>
            <a:r>
              <a:rPr lang="de-DE" sz="1000" b="1" dirty="0">
                <a:latin typeface="Calibri" panose="020F0502020204030204" pitchFamily="34" charset="0"/>
                <a:ea typeface="Lato"/>
                <a:cs typeface="Calibri" panose="020F0502020204030204" pitchFamily="34" charset="0"/>
                <a:sym typeface="Lato"/>
              </a:rPr>
              <a:t>Der Einfluss unserer  Ernährung auf den Klimawandel. Spotlight zum Thema  Klima. </a:t>
            </a:r>
            <a:r>
              <a:rPr lang="de-DE" sz="1000" b="1" u="sng" dirty="0">
                <a:solidFill>
                  <a:schemeClr val="hlink"/>
                </a:solidFill>
                <a:latin typeface="Calibri" panose="020F0502020204030204" pitchFamily="34" charset="0"/>
                <a:ea typeface="Lato"/>
                <a:cs typeface="Calibri" panose="020F0502020204030204" pitchFamily="34" charset="0"/>
                <a:sym typeface="Lato"/>
                <a:hlinkClick r:id="rId3"/>
              </a:rPr>
              <a:t>https://files.scientists4future.org/index.php?path=23__Ern%C3%A4hrung_und_Landwirtschaft</a:t>
            </a:r>
            <a:r>
              <a:rPr lang="de-DE" sz="1000" b="1" dirty="0">
                <a:latin typeface="Calibri" panose="020F0502020204030204" pitchFamily="34" charset="0"/>
                <a:ea typeface="Lato"/>
                <a:cs typeface="Calibri" panose="020F0502020204030204" pitchFamily="34" charset="0"/>
                <a:sym typeface="Lato"/>
              </a:rPr>
              <a:t>. </a:t>
            </a:r>
          </a:p>
          <a:p>
            <a:pPr marL="171450" lvl="0" indent="-171450" algn="l" rtl="0">
              <a:lnSpc>
                <a:spcPct val="100000"/>
              </a:lnSpc>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Grafik: eigene Berechnungen auf Basis von:</a:t>
            </a:r>
            <a:endParaRPr sz="1000" dirty="0">
              <a:latin typeface="Calibri" panose="020F0502020204030204" pitchFamily="34" charset="0"/>
              <a:ea typeface="Lato"/>
              <a:cs typeface="Calibri" panose="020F0502020204030204" pitchFamily="34" charset="0"/>
              <a:sym typeface="Lato"/>
            </a:endParaRPr>
          </a:p>
          <a:p>
            <a:pPr marL="628650" lvl="1" indent="-171450">
              <a:lnSpc>
                <a:spcPct val="115000"/>
              </a:lnSpc>
              <a:buClr>
                <a:schemeClr val="dk1"/>
              </a:buClr>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Deutscher Durchschnitt: BMEL (2018): Statistisches Jahrbuch über Ernährung, Landwirtschaft und Forsten der Bundesrepublik Deutschland 2017. 61. Aufl. Berlin.</a:t>
            </a:r>
            <a:endParaRPr sz="1000" dirty="0">
              <a:latin typeface="Calibri" panose="020F0502020204030204" pitchFamily="34" charset="0"/>
              <a:ea typeface="Lato"/>
              <a:cs typeface="Calibri" panose="020F0502020204030204" pitchFamily="34" charset="0"/>
              <a:sym typeface="Lato"/>
            </a:endParaRPr>
          </a:p>
          <a:p>
            <a:pPr marL="628650" lvl="1" indent="-171450">
              <a:lnSpc>
                <a:spcPct val="115000"/>
              </a:lnSpc>
              <a:buClr>
                <a:schemeClr val="dk1"/>
              </a:buClr>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Nahrungsmittelabfall: </a:t>
            </a:r>
            <a:r>
              <a:rPr lang="de-DE" sz="1000" dirty="0" err="1">
                <a:latin typeface="Calibri" panose="020F0502020204030204" pitchFamily="34" charset="0"/>
                <a:ea typeface="Lato"/>
                <a:cs typeface="Calibri" panose="020F0502020204030204" pitchFamily="34" charset="0"/>
                <a:sym typeface="Lato"/>
              </a:rPr>
              <a:t>Noleppa</a:t>
            </a:r>
            <a:r>
              <a:rPr lang="de-DE" sz="1000" dirty="0">
                <a:latin typeface="Calibri" panose="020F0502020204030204" pitchFamily="34" charset="0"/>
                <a:ea typeface="Lato"/>
                <a:cs typeface="Calibri" panose="020F0502020204030204" pitchFamily="34" charset="0"/>
                <a:sym typeface="Lato"/>
              </a:rPr>
              <a:t>, Steffen; </a:t>
            </a:r>
            <a:r>
              <a:rPr lang="de-DE" sz="1000" dirty="0" err="1">
                <a:latin typeface="Calibri" panose="020F0502020204030204" pitchFamily="34" charset="0"/>
                <a:ea typeface="Lato"/>
                <a:cs typeface="Calibri" panose="020F0502020204030204" pitchFamily="34" charset="0"/>
                <a:sym typeface="Lato"/>
              </a:rPr>
              <a:t>Cartsburg</a:t>
            </a:r>
            <a:r>
              <a:rPr lang="de-DE" sz="1000" dirty="0">
                <a:latin typeface="Calibri" panose="020F0502020204030204" pitchFamily="34" charset="0"/>
                <a:ea typeface="Lato"/>
                <a:cs typeface="Calibri" panose="020F0502020204030204" pitchFamily="34" charset="0"/>
                <a:sym typeface="Lato"/>
              </a:rPr>
              <a:t>, Matti (2015): Das </a:t>
            </a:r>
            <a:r>
              <a:rPr lang="de-DE" sz="1000" dirty="0" err="1">
                <a:latin typeface="Calibri" panose="020F0502020204030204" pitchFamily="34" charset="0"/>
                <a:ea typeface="Lato"/>
                <a:cs typeface="Calibri" panose="020F0502020204030204" pitchFamily="34" charset="0"/>
                <a:sym typeface="Lato"/>
              </a:rPr>
              <a:t>Grosse</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Wegschmeissen</a:t>
            </a:r>
            <a:r>
              <a:rPr lang="de-DE" sz="1000" dirty="0">
                <a:latin typeface="Calibri" panose="020F0502020204030204" pitchFamily="34" charset="0"/>
                <a:ea typeface="Lato"/>
                <a:cs typeface="Calibri" panose="020F0502020204030204" pitchFamily="34" charset="0"/>
                <a:sym typeface="Lato"/>
              </a:rPr>
              <a:t>. Vom Acker bis zum Verbraucher: Ausmaß und Umwelteffekte der Lebensmittelverschwendung in Deutschland. </a:t>
            </a:r>
            <a:r>
              <a:rPr lang="de-DE" sz="1000" dirty="0" err="1">
                <a:latin typeface="Calibri" panose="020F0502020204030204" pitchFamily="34" charset="0"/>
                <a:ea typeface="Lato"/>
                <a:cs typeface="Calibri" panose="020F0502020204030204" pitchFamily="34" charset="0"/>
                <a:sym typeface="Lato"/>
              </a:rPr>
              <a:t>Hg</a:t>
            </a:r>
            <a:r>
              <a:rPr lang="de-DE" sz="1000" dirty="0">
                <a:latin typeface="Calibri" panose="020F0502020204030204" pitchFamily="34" charset="0"/>
                <a:ea typeface="Lato"/>
                <a:cs typeface="Calibri" panose="020F0502020204030204" pitchFamily="34" charset="0"/>
                <a:sym typeface="Lato"/>
              </a:rPr>
              <a:t>. v. WWF. Berlin.</a:t>
            </a:r>
            <a:endParaRPr sz="1000" dirty="0">
              <a:latin typeface="Calibri" panose="020F0502020204030204" pitchFamily="34" charset="0"/>
              <a:ea typeface="Lato"/>
              <a:cs typeface="Calibri" panose="020F0502020204030204" pitchFamily="34" charset="0"/>
              <a:sym typeface="Lato"/>
            </a:endParaRPr>
          </a:p>
          <a:p>
            <a:pPr marL="628650" lvl="1" indent="-171450">
              <a:lnSpc>
                <a:spcPct val="115000"/>
              </a:lnSpc>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Planetary Health </a:t>
            </a:r>
            <a:r>
              <a:rPr lang="de-DE" sz="1000" dirty="0" err="1">
                <a:latin typeface="Calibri" panose="020F0502020204030204" pitchFamily="34" charset="0"/>
                <a:ea typeface="Lato"/>
                <a:cs typeface="Calibri" panose="020F0502020204030204" pitchFamily="34" charset="0"/>
                <a:sym typeface="Lato"/>
              </a:rPr>
              <a:t>Diet</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Willett</a:t>
            </a:r>
            <a:r>
              <a:rPr lang="de-DE" sz="1000" dirty="0">
                <a:latin typeface="Calibri" panose="020F0502020204030204" pitchFamily="34" charset="0"/>
                <a:ea typeface="Lato"/>
                <a:cs typeface="Calibri" panose="020F0502020204030204" pitchFamily="34" charset="0"/>
                <a:sym typeface="Lato"/>
              </a:rPr>
              <a:t>, Walter; Rockström, Johan; </a:t>
            </a:r>
            <a:r>
              <a:rPr lang="de-DE" sz="1000" dirty="0" err="1">
                <a:latin typeface="Calibri" panose="020F0502020204030204" pitchFamily="34" charset="0"/>
                <a:ea typeface="Lato"/>
                <a:cs typeface="Calibri" panose="020F0502020204030204" pitchFamily="34" charset="0"/>
                <a:sym typeface="Lato"/>
              </a:rPr>
              <a:t>Loken</a:t>
            </a:r>
            <a:r>
              <a:rPr lang="de-DE" sz="1000" dirty="0">
                <a:latin typeface="Calibri" panose="020F0502020204030204" pitchFamily="34" charset="0"/>
                <a:ea typeface="Lato"/>
                <a:cs typeface="Calibri" panose="020F0502020204030204" pitchFamily="34" charset="0"/>
                <a:sym typeface="Lato"/>
              </a:rPr>
              <a:t>, Brent; Springmann, Marco; Lang, Tim; Vermeulen, Sonja et al. (2019): Food in </a:t>
            </a:r>
            <a:r>
              <a:rPr lang="de-DE" sz="1000" dirty="0" err="1">
                <a:latin typeface="Calibri" panose="020F0502020204030204" pitchFamily="34" charset="0"/>
                <a:ea typeface="Lato"/>
                <a:cs typeface="Calibri" panose="020F0502020204030204" pitchFamily="34" charset="0"/>
                <a:sym typeface="Lato"/>
              </a:rPr>
              <a:t>the</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Anthropocene</a:t>
            </a:r>
            <a:r>
              <a:rPr lang="de-DE" sz="1000" dirty="0">
                <a:latin typeface="Calibri" panose="020F0502020204030204" pitchFamily="34" charset="0"/>
                <a:ea typeface="Lato"/>
                <a:cs typeface="Calibri" panose="020F0502020204030204" pitchFamily="34" charset="0"/>
                <a:sym typeface="Lato"/>
              </a:rPr>
              <a:t>. The EAT–Lancet </a:t>
            </a:r>
            <a:r>
              <a:rPr lang="de-DE" sz="1000" dirty="0" err="1">
                <a:latin typeface="Calibri" panose="020F0502020204030204" pitchFamily="34" charset="0"/>
                <a:ea typeface="Lato"/>
                <a:cs typeface="Calibri" panose="020F0502020204030204" pitchFamily="34" charset="0"/>
                <a:sym typeface="Lato"/>
              </a:rPr>
              <a:t>Commission</a:t>
            </a:r>
            <a:r>
              <a:rPr lang="de-DE" sz="1000" dirty="0">
                <a:latin typeface="Calibri" panose="020F0502020204030204" pitchFamily="34" charset="0"/>
                <a:ea typeface="Lato"/>
                <a:cs typeface="Calibri" panose="020F0502020204030204" pitchFamily="34" charset="0"/>
                <a:sym typeface="Lato"/>
              </a:rPr>
              <a:t> on </a:t>
            </a:r>
            <a:r>
              <a:rPr lang="de-DE" sz="1000" dirty="0" err="1">
                <a:latin typeface="Calibri" panose="020F0502020204030204" pitchFamily="34" charset="0"/>
                <a:ea typeface="Lato"/>
                <a:cs typeface="Calibri" panose="020F0502020204030204" pitchFamily="34" charset="0"/>
                <a:sym typeface="Lato"/>
              </a:rPr>
              <a:t>healthy</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diets</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from</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sustainable</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food</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systems</a:t>
            </a:r>
            <a:r>
              <a:rPr lang="de-DE" sz="1000" dirty="0">
                <a:latin typeface="Calibri" panose="020F0502020204030204" pitchFamily="34" charset="0"/>
                <a:ea typeface="Lato"/>
                <a:cs typeface="Calibri" panose="020F0502020204030204" pitchFamily="34" charset="0"/>
                <a:sym typeface="Lato"/>
              </a:rPr>
              <a:t>. In: The Lancet 393 (10170), S. 447–492.</a:t>
            </a:r>
            <a:endParaRPr sz="1050" dirty="0">
              <a:latin typeface="Calibri" panose="020F0502020204030204" pitchFamily="34" charset="0"/>
              <a:ea typeface="Trebuchet MS"/>
              <a:cs typeface="Calibri" panose="020F0502020204030204" pitchFamily="34" charset="0"/>
              <a:sym typeface="Trebuchet MS"/>
            </a:endParaRPr>
          </a:p>
        </p:txBody>
      </p:sp>
      <p:sp>
        <p:nvSpPr>
          <p:cNvPr id="161" name="Google Shape;161;p26: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915bba6a60_0_10: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915bba6a60_0_10:notes"/>
          <p:cNvSpPr txBox="1">
            <a:spLocks noGrp="1"/>
          </p:cNvSpPr>
          <p:nvPr>
            <p:ph type="body" idx="1"/>
          </p:nvPr>
        </p:nvSpPr>
        <p:spPr>
          <a:xfrm>
            <a:off x="223688" y="4145435"/>
            <a:ext cx="6651924"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SzPts val="1400"/>
              <a:buFont typeface="Arial"/>
              <a:buNone/>
            </a:pPr>
            <a:r>
              <a:rPr lang="de-DE" b="1" i="0" u="none" strike="noStrike" cap="none" dirty="0">
                <a:solidFill>
                  <a:schemeClr val="dk1"/>
                </a:solidFill>
                <a:latin typeface="Calibri"/>
                <a:ea typeface="Calibri"/>
                <a:cs typeface="Calibri"/>
                <a:sym typeface="Calibri"/>
              </a:rPr>
              <a:t>Beschreibung</a:t>
            </a:r>
            <a:endParaRPr dirty="0"/>
          </a:p>
          <a:p>
            <a:pPr marL="0" marR="0" lvl="0" indent="0" algn="l" rtl="0">
              <a:lnSpc>
                <a:spcPct val="100000"/>
              </a:lnSpc>
              <a:spcAft>
                <a:spcPts val="0"/>
              </a:spcAft>
              <a:buClr>
                <a:schemeClr val="dk1"/>
              </a:buClr>
              <a:buSzPts val="1050"/>
              <a:buFont typeface="Calibri"/>
              <a:buNone/>
            </a:pPr>
            <a:r>
              <a:rPr lang="de-DE" dirty="0" err="1"/>
              <a:t>Tierwirt:innen</a:t>
            </a:r>
            <a:r>
              <a:rPr lang="de-DE" dirty="0"/>
              <a:t> haben mit der Art und Weise, wie sie Tiere halten, einen immensen Einfluss auf die Gesundheit der Böden, deren Fruchtbarkeit und Basis für das Pflanzenwachstum. Darüber hinaus können sie die Fähigkeit der Böden beeinflussen, Kohlenstoff zu speichern. Dies stellt einen der wirksamsten Hebel zur Behebung der Klimakrise dar. </a:t>
            </a:r>
            <a:r>
              <a:rPr lang="de-DE" b="0" i="0" u="none" strike="noStrike" cap="none" dirty="0">
                <a:solidFill>
                  <a:schemeClr val="dk1"/>
                </a:solidFill>
                <a:latin typeface="Calibri"/>
                <a:ea typeface="Calibri"/>
                <a:cs typeface="Calibri"/>
                <a:sym typeface="Calibri"/>
              </a:rPr>
              <a:t>Global gesehen ist in Böden mehr Kohlenstoff enthalten als in der Biomasse und Atmosphäre zusammen. </a:t>
            </a:r>
            <a:r>
              <a:rPr lang="de-DE" dirty="0">
                <a:solidFill>
                  <a:srgbClr val="000000"/>
                </a:solidFill>
              </a:rPr>
              <a:t>Die beiden Summanden beim C-Gehalt der Atmosphäre sind der vermutete vorindustrielle (591) und der zusätzliche anthropogen verantwortete (279, Stand 2019) Gehalt. </a:t>
            </a:r>
            <a:r>
              <a:rPr lang="de-DE" dirty="0" err="1">
                <a:solidFill>
                  <a:srgbClr val="000000"/>
                </a:solidFill>
              </a:rPr>
              <a:t>Tierwirt:innen</a:t>
            </a:r>
            <a:r>
              <a:rPr lang="de-DE" dirty="0">
                <a:solidFill>
                  <a:srgbClr val="000000"/>
                </a:solidFill>
              </a:rPr>
              <a:t> können dazu beitragen, dass die Bodenschicht, die in der Lage ist Kohlenstoff zu speichern, der sogenannte fruchtbare Boden, auf den Grünlandstandorten wachsen kann. Ausschlaggebend für das Bodenwachstum sind neben vielen weiteren Faktoren der durchwurzelte Raum und die Beweidung. Daher empfehlen </a:t>
            </a:r>
            <a:r>
              <a:rPr lang="de-DE" dirty="0" err="1">
                <a:solidFill>
                  <a:srgbClr val="000000"/>
                </a:solidFill>
              </a:rPr>
              <a:t>Expert:innen</a:t>
            </a:r>
            <a:r>
              <a:rPr lang="de-DE" dirty="0">
                <a:solidFill>
                  <a:srgbClr val="000000"/>
                </a:solidFill>
              </a:rPr>
              <a:t> u.a. “Ein Verbot des Grünlandumbruchs und die Förderung der Rückumwandlung von Acker- in Dauergrünland an geeigneten Standorten. Dauergrünland schützt den Boden als eine der wichtigsten Produktionsgrundlagen der Landwirtschaft, bietet je nach Nutzung zahlreichen Tier- und Pflanzenarten einen Lebensraum und ist neben Mooren und Feuchtstandorten der wichtigste Kohlenstoffspeicher.” UBA (2020). Für das Ackerland spielt der regional angepasste Viehbesatz eine große Rolle, so das die ausgebrachten Mengen an organischem Dünger, bestenfalls zu den Düngebedarfen der Pflanzenkulturen passen und die Kohlenstoff-Aufnahmekapazitäten der Böden nicht überlastet werden. </a:t>
            </a:r>
            <a:endParaRPr dirty="0">
              <a:solidFill>
                <a:srgbClr val="000000"/>
              </a:solidFill>
            </a:endParaRPr>
          </a:p>
          <a:p>
            <a:pPr marL="0" marR="0" lvl="0" indent="0" algn="l" rtl="0">
              <a:lnSpc>
                <a:spcPct val="100000"/>
              </a:lnSpc>
              <a:spcAft>
                <a:spcPts val="0"/>
              </a:spcAft>
              <a:buClr>
                <a:schemeClr val="dk1"/>
              </a:buClr>
              <a:buSzPts val="1050"/>
              <a:buFont typeface="Calibri"/>
              <a:buNone/>
            </a:pPr>
            <a:endParaRPr lang="de-DE" b="1" dirty="0">
              <a:solidFill>
                <a:schemeClr val="dk1"/>
              </a:solidFill>
            </a:endParaRPr>
          </a:p>
          <a:p>
            <a:pPr marL="0" marR="0" lvl="0" indent="0" algn="l" rtl="0">
              <a:lnSpc>
                <a:spcPct val="100000"/>
              </a:lnSpc>
              <a:spcAft>
                <a:spcPts val="0"/>
              </a:spcAft>
              <a:buClr>
                <a:schemeClr val="dk1"/>
              </a:buClr>
              <a:buSzPts val="1050"/>
              <a:buFont typeface="Calibri"/>
              <a:buNone/>
            </a:pPr>
            <a:r>
              <a:rPr lang="de-DE" b="1" dirty="0">
                <a:solidFill>
                  <a:schemeClr val="dk1"/>
                </a:solidFill>
              </a:rPr>
              <a:t>Aufgabe </a:t>
            </a:r>
          </a:p>
          <a:p>
            <a:pPr marL="171450" marR="0" lvl="0" indent="-171450" algn="l" rtl="0">
              <a:lnSpc>
                <a:spcPct val="100000"/>
              </a:lnSpc>
              <a:spcAft>
                <a:spcPts val="0"/>
              </a:spcAft>
              <a:buClr>
                <a:schemeClr val="dk1"/>
              </a:buClr>
              <a:buSzPts val="1050"/>
              <a:buFont typeface="Arial" panose="020B0604020202020204" pitchFamily="34" charset="0"/>
              <a:buChar char="•"/>
            </a:pPr>
            <a:r>
              <a:rPr lang="de-DE" dirty="0">
                <a:solidFill>
                  <a:schemeClr val="dk1"/>
                </a:solidFill>
              </a:rPr>
              <a:t>Wo könnte mit einfachen Methoden und positiven Effekten die gespeicherte Kohlenstoff erhöht werden?</a:t>
            </a:r>
            <a:endParaRPr dirty="0"/>
          </a:p>
          <a:p>
            <a:pPr marL="0" marR="0" lvl="0" indent="0" algn="l" rtl="0">
              <a:lnSpc>
                <a:spcPct val="100000"/>
              </a:lnSpc>
              <a:spcAft>
                <a:spcPts val="0"/>
              </a:spcAft>
              <a:buClr>
                <a:srgbClr val="000000"/>
              </a:buClr>
              <a:buSzPts val="1700"/>
              <a:buFont typeface="Arial"/>
              <a:buNone/>
            </a:pPr>
            <a:endParaRPr lang="de-DE" b="1" dirty="0">
              <a:solidFill>
                <a:schemeClr val="dk1"/>
              </a:solidFill>
            </a:endParaRPr>
          </a:p>
          <a:p>
            <a:pPr marL="0" marR="0" lvl="0" indent="0" algn="l" rtl="0">
              <a:lnSpc>
                <a:spcPct val="100000"/>
              </a:lnSpc>
              <a:spcAft>
                <a:spcPts val="0"/>
              </a:spcAft>
              <a:buClr>
                <a:srgbClr val="000000"/>
              </a:buClr>
              <a:buSzPts val="1700"/>
              <a:buFont typeface="Arial"/>
              <a:buNone/>
            </a:pPr>
            <a:r>
              <a:rPr lang="de-DE" b="1" dirty="0">
                <a:solidFill>
                  <a:schemeClr val="dk1"/>
                </a:solidFill>
              </a:rPr>
              <a:t>Quellen </a:t>
            </a:r>
          </a:p>
          <a:p>
            <a:pPr marL="171450" marR="0" lvl="0" indent="-171450" algn="l" rtl="0">
              <a:lnSpc>
                <a:spcPct val="100000"/>
              </a:lnSpc>
              <a:spcAft>
                <a:spcPts val="0"/>
              </a:spcAft>
              <a:buClr>
                <a:srgbClr val="000000"/>
              </a:buClr>
              <a:buSzPct val="117000"/>
              <a:buFont typeface="Arial" panose="020B0604020202020204" pitchFamily="34" charset="0"/>
              <a:buChar char="•"/>
            </a:pPr>
            <a:r>
              <a:rPr lang="de-DE" sz="1000" dirty="0"/>
              <a:t>IPCC, 2021: Climate Change 2021: The </a:t>
            </a:r>
            <a:r>
              <a:rPr lang="de-DE" sz="1000" dirty="0" err="1"/>
              <a:t>Physical</a:t>
            </a:r>
            <a:r>
              <a:rPr lang="de-DE" sz="1000" dirty="0"/>
              <a:t> Science Basis. </a:t>
            </a:r>
            <a:r>
              <a:rPr lang="de-DE" sz="1000" dirty="0" err="1"/>
              <a:t>Contribution</a:t>
            </a:r>
            <a:r>
              <a:rPr lang="de-DE" sz="1000" dirty="0"/>
              <a:t> </a:t>
            </a:r>
            <a:r>
              <a:rPr lang="de-DE" sz="1000" dirty="0" err="1"/>
              <a:t>of</a:t>
            </a:r>
            <a:r>
              <a:rPr lang="de-DE" sz="1000" dirty="0"/>
              <a:t> Working Group I </a:t>
            </a:r>
            <a:r>
              <a:rPr lang="de-DE" sz="1000" dirty="0" err="1"/>
              <a:t>to</a:t>
            </a:r>
            <a:r>
              <a:rPr lang="de-DE" sz="1000" dirty="0"/>
              <a:t> </a:t>
            </a:r>
            <a:r>
              <a:rPr lang="de-DE" sz="1000" dirty="0" err="1"/>
              <a:t>the</a:t>
            </a:r>
            <a:r>
              <a:rPr lang="de-DE" sz="1000" dirty="0"/>
              <a:t> </a:t>
            </a:r>
            <a:r>
              <a:rPr lang="de-DE" sz="1000" dirty="0" err="1"/>
              <a:t>Sixth</a:t>
            </a:r>
            <a:r>
              <a:rPr lang="de-DE" sz="1000" dirty="0"/>
              <a:t> Assessment Report </a:t>
            </a:r>
            <a:r>
              <a:rPr lang="de-DE" sz="1000" dirty="0" err="1"/>
              <a:t>of</a:t>
            </a:r>
            <a:r>
              <a:rPr lang="de-DE" sz="1000" dirty="0"/>
              <a:t> </a:t>
            </a:r>
            <a:r>
              <a:rPr lang="de-DE" sz="1000" dirty="0" err="1"/>
              <a:t>the</a:t>
            </a:r>
            <a:r>
              <a:rPr lang="de-DE" sz="1000" dirty="0"/>
              <a:t> </a:t>
            </a:r>
            <a:r>
              <a:rPr lang="de-DE" sz="1000" dirty="0" err="1"/>
              <a:t>Intergovernmental</a:t>
            </a:r>
            <a:r>
              <a:rPr lang="de-DE" sz="1000" dirty="0"/>
              <a:t> Panel on Climate Change [Masson-</a:t>
            </a:r>
            <a:r>
              <a:rPr lang="de-DE" sz="1000" dirty="0" err="1"/>
              <a:t>Delmotte</a:t>
            </a:r>
            <a:r>
              <a:rPr lang="de-DE" sz="1000" dirty="0"/>
              <a:t>, V., P. </a:t>
            </a:r>
            <a:r>
              <a:rPr lang="de-DE" sz="1000" dirty="0" err="1"/>
              <a:t>Zhai</a:t>
            </a:r>
            <a:r>
              <a:rPr lang="de-DE" sz="1000" dirty="0"/>
              <a:t>, A. </a:t>
            </a:r>
            <a:r>
              <a:rPr lang="de-DE" sz="1000" dirty="0" err="1"/>
              <a:t>Pirani</a:t>
            </a:r>
            <a:r>
              <a:rPr lang="de-DE" sz="1000" dirty="0"/>
              <a:t>, S.L. Connors, C. Péan, S. Berger, N. </a:t>
            </a:r>
            <a:r>
              <a:rPr lang="de-DE" sz="1000" dirty="0" err="1"/>
              <a:t>Caud</a:t>
            </a:r>
            <a:r>
              <a:rPr lang="de-DE" sz="1000" dirty="0"/>
              <a:t>, Y. Chen, L. </a:t>
            </a:r>
            <a:r>
              <a:rPr lang="de-DE" sz="1000" dirty="0" err="1"/>
              <a:t>Goldfarb</a:t>
            </a:r>
            <a:r>
              <a:rPr lang="de-DE" sz="1000" dirty="0"/>
              <a:t>, M.I. </a:t>
            </a:r>
            <a:r>
              <a:rPr lang="de-DE" sz="1000" dirty="0" err="1"/>
              <a:t>Gomis</a:t>
            </a:r>
            <a:r>
              <a:rPr lang="de-DE" sz="1000" dirty="0"/>
              <a:t>, M. Huang, K. </a:t>
            </a:r>
            <a:r>
              <a:rPr lang="de-DE" sz="1000" dirty="0" err="1"/>
              <a:t>Leitzell</a:t>
            </a:r>
            <a:r>
              <a:rPr lang="de-DE" sz="1000" dirty="0"/>
              <a:t>, E. </a:t>
            </a:r>
            <a:r>
              <a:rPr lang="de-DE" sz="1000" dirty="0" err="1"/>
              <a:t>Lonnoy</a:t>
            </a:r>
            <a:r>
              <a:rPr lang="de-DE" sz="1000" dirty="0"/>
              <a:t>, J.B.R.</a:t>
            </a:r>
            <a:br>
              <a:rPr lang="de-DE" sz="1000" dirty="0"/>
            </a:br>
            <a:r>
              <a:rPr lang="de-DE" sz="1000" dirty="0"/>
              <a:t>Matthews, T.K. </a:t>
            </a:r>
            <a:r>
              <a:rPr lang="de-DE" sz="1000" dirty="0" err="1"/>
              <a:t>Maycock</a:t>
            </a:r>
            <a:r>
              <a:rPr lang="de-DE" sz="1000" dirty="0"/>
              <a:t>, T. </a:t>
            </a:r>
            <a:r>
              <a:rPr lang="de-DE" sz="1000" dirty="0" err="1"/>
              <a:t>Waterfield</a:t>
            </a:r>
            <a:r>
              <a:rPr lang="de-DE" sz="1000" dirty="0"/>
              <a:t>, O. </a:t>
            </a:r>
            <a:r>
              <a:rPr lang="de-DE" sz="1000" dirty="0" err="1"/>
              <a:t>Yelekçi</a:t>
            </a:r>
            <a:r>
              <a:rPr lang="de-DE" sz="1000" dirty="0"/>
              <a:t>, R. </a:t>
            </a:r>
            <a:r>
              <a:rPr lang="de-DE" sz="1000" dirty="0" err="1"/>
              <a:t>Yu</a:t>
            </a:r>
            <a:r>
              <a:rPr lang="de-DE" sz="1000" dirty="0"/>
              <a:t>, and B. Zhou (</a:t>
            </a:r>
            <a:r>
              <a:rPr lang="de-DE" sz="1000" dirty="0" err="1"/>
              <a:t>eds</a:t>
            </a:r>
            <a:r>
              <a:rPr lang="de-DE" sz="1000" dirty="0"/>
              <a:t>.)]. Cambridge University Press, Cambridge, United Kingdom and New York, NY, USA, 2391 pp. doi:10.1017/9781009157896. </a:t>
            </a:r>
            <a:r>
              <a:rPr lang="de-DE" sz="1000" dirty="0">
                <a:solidFill>
                  <a:srgbClr val="000000"/>
                </a:solidFill>
              </a:rPr>
              <a:t>AR6 WG I. Chapter 5. Fig. 5.12. S. 700. https://www.ipcc.ch/report/ar6/wg1/downloads/report/IPCC_AR6_WGI_FullReport_small.pdf</a:t>
            </a:r>
            <a:endParaRPr sz="1000" dirty="0"/>
          </a:p>
          <a:p>
            <a:pPr marL="171450" marR="0" lvl="0" indent="-171450" algn="l" rtl="0">
              <a:lnSpc>
                <a:spcPct val="100000"/>
              </a:lnSpc>
              <a:spcAft>
                <a:spcPts val="0"/>
              </a:spcAft>
              <a:buClr>
                <a:srgbClr val="000000"/>
              </a:buClr>
              <a:buSzPct val="117000"/>
              <a:buFont typeface="Arial" panose="020B0604020202020204" pitchFamily="34" charset="0"/>
              <a:buChar char="•"/>
            </a:pPr>
            <a:r>
              <a:rPr lang="de-DE" sz="1000" dirty="0">
                <a:solidFill>
                  <a:srgbClr val="000000"/>
                </a:solidFill>
              </a:rPr>
              <a:t>Umweltbundesamt UBA (2020): Boden und Biodiversität – Forderungen an die Politik. Positionspapier. Juli 2020. </a:t>
            </a:r>
            <a:r>
              <a:rPr lang="de-DE" sz="1000" u="sng" dirty="0">
                <a:solidFill>
                  <a:schemeClr val="hlink"/>
                </a:solidFill>
                <a:hlinkClick r:id="rId3"/>
              </a:rPr>
              <a:t>https://www.umweltbundesamt.de/sites/default/files/medien/1410/publikationen/2020_07_20_kbu_boden_und_biodiversitaet_bf.pdf</a:t>
            </a:r>
            <a:endParaRPr sz="1000" dirty="0">
              <a:solidFill>
                <a:srgbClr val="000000"/>
              </a:solidFill>
            </a:endParaRPr>
          </a:p>
          <a:p>
            <a:pPr marL="0" lvl="0" indent="0" algn="l" rtl="0">
              <a:lnSpc>
                <a:spcPct val="100000"/>
              </a:lnSpc>
              <a:spcBef>
                <a:spcPts val="400"/>
              </a:spcBef>
              <a:spcAft>
                <a:spcPts val="0"/>
              </a:spcAft>
              <a:buSzPts val="1400"/>
              <a:buNone/>
            </a:pPr>
            <a:endParaRPr sz="1000" dirty="0"/>
          </a:p>
        </p:txBody>
      </p:sp>
      <p:sp>
        <p:nvSpPr>
          <p:cNvPr id="174" name="Google Shape;174;g1915bba6a60_0_10: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0: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30:notes"/>
          <p:cNvSpPr txBox="1">
            <a:spLocks noGrp="1"/>
          </p:cNvSpPr>
          <p:nvPr>
            <p:ph type="body" idx="1"/>
          </p:nvPr>
        </p:nvSpPr>
        <p:spPr>
          <a:xfrm>
            <a:off x="222895" y="4222801"/>
            <a:ext cx="6651924" cy="5498307"/>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400"/>
              <a:buFont typeface="Arial"/>
              <a:buNone/>
            </a:pPr>
            <a:r>
              <a:rPr lang="de-DE" b="1" dirty="0">
                <a:latin typeface="Calibri" panose="020F0502020204030204" pitchFamily="34" charset="0"/>
                <a:cs typeface="Calibri" panose="020F0502020204030204" pitchFamily="34" charset="0"/>
              </a:rPr>
              <a:t>Beschreibung</a:t>
            </a:r>
            <a:r>
              <a:rPr lang="de-DE"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400"/>
              <a:buFont typeface="Arial"/>
              <a:buNone/>
            </a:pPr>
            <a:r>
              <a:rPr lang="de-DE" dirty="0">
                <a:latin typeface="Calibri" panose="020F0502020204030204" pitchFamily="34" charset="0"/>
                <a:cs typeface="Calibri" panose="020F0502020204030204" pitchFamily="34" charset="0"/>
              </a:rPr>
              <a:t>Die Abbildung zeigt die Kohlenstoffaufnahmekapazität in Tonnen je Hektar und Jahr. Auf dieser Grundlage will die im Nachgang der Pariser Klimaverhandlungen entstandene „4-per-mil“-Initiative, einen Teil unserer Emissionen durch eine jährliche Steigerung des Humusgehalts der Böden um ca. 4 ‰ ausgleichen. Eine spätere Studie kommt zu dem Schluss, dass unter Ausschöpfung aller Möglichkeiten etwa 20 Jahre lang (danach beginnt Sättigungseffekt) etwa 20-35 % unserer Emissionen ausgeglichen werden können. Keine andere bekannte Maßnahme kann beim Klimaschutz weltweit ähnlich große Effekte erreichen. Die Voraussetzungen, die hierfür nötig werden, sind durch politische und gesetzliche Rahmensetzung erreichbar. Zugleich kann die berufliche Bildung im landwirtschaftlichen Bereich beitragen. Die Land- und </a:t>
            </a:r>
            <a:r>
              <a:rPr lang="de-DE" dirty="0" err="1">
                <a:latin typeface="Calibri" panose="020F0502020204030204" pitchFamily="34" charset="0"/>
                <a:cs typeface="Calibri" panose="020F0502020204030204" pitchFamily="34" charset="0"/>
              </a:rPr>
              <a:t>Tierwirt:innen</a:t>
            </a:r>
            <a:r>
              <a:rPr lang="de-DE" dirty="0">
                <a:latin typeface="Calibri" panose="020F0502020204030204" pitchFamily="34" charset="0"/>
                <a:cs typeface="Calibri" panose="020F0502020204030204" pitchFamily="34" charset="0"/>
              </a:rPr>
              <a:t> im geografischen Süden haben diese Möglichkeiten nicht im selben Umfang, wie die im Norden. Die Gründe für die Verhältnisse der Einflussmöglichkeiten liegen in den natürlich gegebenen Umsetzungsprozessen, gemeinsam mit den zusätzlichen Effekten der Klimakrise. Einerseits sind in einigen Regionen Deutschlands die Viehbesatzdichten zugunsten des Exports unverhältnismäßig hoch.  Andererseits werden für die Futtermittelbedarfe der hiesigen Fleischproduktion die fruchtbaren Böden anderer Länder beansprucht. Mit einem auf Freilandhaltung basierendem regional angepasstem Viehbesatz könnte hierzulande der Boden verbessert und seine Kohlenstoff-Speicherkapazität genutzt ggfs. sogar angehoben werden.</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400"/>
              <a:buFont typeface="Arial"/>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400"/>
              <a:buFont typeface="Arial"/>
              <a:buNone/>
            </a:pPr>
            <a:r>
              <a:rPr lang="de-DE" b="1" dirty="0">
                <a:latin typeface="Calibri" panose="020F0502020204030204" pitchFamily="34" charset="0"/>
                <a:cs typeface="Calibri" panose="020F0502020204030204" pitchFamily="34" charset="0"/>
              </a:rPr>
              <a:t>Aufgabe: </a:t>
            </a:r>
          </a:p>
          <a:p>
            <a:pPr marL="171450" lvl="0" indent="-171450" algn="l" rtl="0">
              <a:spcBef>
                <a:spcPts val="0"/>
              </a:spcBef>
              <a:spcAft>
                <a:spcPts val="0"/>
              </a:spcAft>
              <a:buClr>
                <a:schemeClr val="dk1"/>
              </a:buClr>
              <a:buSzPts val="1400"/>
              <a:buFont typeface="Arial" panose="020B0604020202020204" pitchFamily="34" charset="0"/>
              <a:buChar char="•"/>
            </a:pPr>
            <a:r>
              <a:rPr lang="de-DE" dirty="0">
                <a:latin typeface="Calibri" panose="020F0502020204030204" pitchFamily="34" charset="0"/>
                <a:cs typeface="Calibri" panose="020F0502020204030204" pitchFamily="34" charset="0"/>
              </a:rPr>
              <a:t>Warum hat Deutschland eine verantwortungsvolle Rolle, mit Hilfe der Tierhaltung, die Kohlenstoffspeicherkapazitäten von Böden zu nutzen?</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400"/>
              <a:buNone/>
            </a:pP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Clr>
                <a:srgbClr val="000000"/>
              </a:buClr>
              <a:buSzPts val="1400"/>
              <a:buFont typeface="Arial"/>
              <a:buNone/>
            </a:pPr>
            <a:r>
              <a:rPr lang="de-DE" b="1" dirty="0">
                <a:latin typeface="Calibri" panose="020F0502020204030204" pitchFamily="34" charset="0"/>
                <a:cs typeface="Calibri" panose="020F0502020204030204" pitchFamily="34" charset="0"/>
              </a:rPr>
              <a:t>Quelle/ Bildquelle: </a:t>
            </a:r>
          </a:p>
          <a:p>
            <a:pPr marL="171450" marR="0" lvl="0" indent="-171450" algn="l" rtl="0">
              <a:spcBef>
                <a:spcPts val="0"/>
              </a:spcBef>
              <a:spcAft>
                <a:spcPts val="0"/>
              </a:spcAft>
              <a:buClr>
                <a:srgbClr val="000000"/>
              </a:buClr>
              <a:buSzPts val="1400"/>
              <a:buFont typeface="Arial" panose="020B0604020202020204" pitchFamily="34" charset="0"/>
              <a:buChar char="•"/>
            </a:pP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Budiman et al 2017: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Minasny</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Brendan P. Malone, Alex B.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McBratney</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Denis A. Angers, Dominique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Arrouays</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Adam Chambers, Vincent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Chaplot</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Zueng</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-Sang Chen, Kun Cheng,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Bhabani</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S. Das, Damien J. Field, Alessandro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Gimona</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Carolyn B.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Hedley</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Suk Young Hong,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Biswapati</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Mandal</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Ben P.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Marchant</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Manuel Martin, Brian G.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McConkey</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Vera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Leatitia</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Mulder, Sharon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O'Rourke</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Anne C.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Richer</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-de-</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Forges</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Inakwu</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Odeh</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José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Padarian</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Keith Paustian,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Genxing</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Pan, Laura Poggio, Igor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Savin</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Vladimir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Stolbovoy</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Uta Stockmann,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Yiyi</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Sulaeman</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Chun-Chih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Tsui</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Tor-Gunnar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Vågen</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Bas van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Wesemael</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Leigh </a:t>
            </a:r>
            <a:r>
              <a:rPr lang="de-DE" sz="1000" dirty="0" err="1">
                <a:solidFill>
                  <a:srgbClr val="181717"/>
                </a:solidFill>
                <a:latin typeface="Calibri" panose="020F0502020204030204" pitchFamily="34" charset="0"/>
                <a:ea typeface="Times New Roman"/>
                <a:cs typeface="Calibri" panose="020F0502020204030204" pitchFamily="34" charset="0"/>
                <a:sym typeface="Times New Roman"/>
              </a:rPr>
              <a:t>Winowiecki</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b="1" dirty="0" err="1">
                <a:solidFill>
                  <a:srgbClr val="181717"/>
                </a:solidFill>
                <a:latin typeface="Calibri" panose="020F0502020204030204" pitchFamily="34" charset="0"/>
                <a:ea typeface="Times New Roman"/>
                <a:cs typeface="Calibri" panose="020F0502020204030204" pitchFamily="34" charset="0"/>
                <a:sym typeface="Times New Roman"/>
              </a:rPr>
              <a:t>Soil</a:t>
            </a:r>
            <a:r>
              <a:rPr lang="de-DE" sz="1000" b="1"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b="1" dirty="0" err="1">
                <a:solidFill>
                  <a:srgbClr val="181717"/>
                </a:solidFill>
                <a:latin typeface="Calibri" panose="020F0502020204030204" pitchFamily="34" charset="0"/>
                <a:ea typeface="Times New Roman"/>
                <a:cs typeface="Calibri" panose="020F0502020204030204" pitchFamily="34" charset="0"/>
                <a:sym typeface="Times New Roman"/>
              </a:rPr>
              <a:t>carbon</a:t>
            </a:r>
            <a:r>
              <a:rPr lang="de-DE" sz="1000" b="1" dirty="0">
                <a:solidFill>
                  <a:srgbClr val="181717"/>
                </a:solidFill>
                <a:latin typeface="Calibri" panose="020F0502020204030204" pitchFamily="34" charset="0"/>
                <a:ea typeface="Times New Roman"/>
                <a:cs typeface="Calibri" panose="020F0502020204030204" pitchFamily="34" charset="0"/>
                <a:sym typeface="Times New Roman"/>
              </a:rPr>
              <a:t> 4 per </a:t>
            </a:r>
            <a:r>
              <a:rPr lang="de-DE" sz="1000" b="1" dirty="0" err="1">
                <a:solidFill>
                  <a:srgbClr val="181717"/>
                </a:solidFill>
                <a:latin typeface="Calibri" panose="020F0502020204030204" pitchFamily="34" charset="0"/>
                <a:ea typeface="Times New Roman"/>
                <a:cs typeface="Calibri" panose="020F0502020204030204" pitchFamily="34" charset="0"/>
                <a:sym typeface="Times New Roman"/>
              </a:rPr>
              <a:t>mille</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IN: </a:t>
            </a:r>
            <a:r>
              <a:rPr lang="de-DE" sz="1000" dirty="0" err="1">
                <a:solidFill>
                  <a:srgbClr val="422874"/>
                </a:solidFill>
                <a:latin typeface="Calibri" panose="020F0502020204030204" pitchFamily="34" charset="0"/>
                <a:ea typeface="Times New Roman"/>
                <a:cs typeface="Calibri" panose="020F0502020204030204" pitchFamily="34" charset="0"/>
                <a:sym typeface="Times New Roman"/>
              </a:rPr>
              <a:t>Geoderma</a:t>
            </a:r>
            <a:r>
              <a:rPr lang="de-DE" sz="1000" dirty="0">
                <a:solidFill>
                  <a:srgbClr val="422874"/>
                </a:solidFill>
                <a:latin typeface="Calibri" panose="020F0502020204030204" pitchFamily="34" charset="0"/>
                <a:ea typeface="Times New Roman"/>
                <a:cs typeface="Calibri" panose="020F0502020204030204" pitchFamily="34" charset="0"/>
                <a:sym typeface="Times New Roman"/>
              </a:rPr>
              <a:t> 292. 2017. S. 59 – 86.</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 </a:t>
            </a:r>
            <a:r>
              <a:rPr lang="de-DE" sz="1000" b="1" dirty="0">
                <a:latin typeface="Calibri" panose="020F0502020204030204" pitchFamily="34" charset="0"/>
                <a:cs typeface="Calibri" panose="020F0502020204030204" pitchFamily="34" charset="0"/>
              </a:rPr>
              <a:t> </a:t>
            </a:r>
            <a:r>
              <a:rPr lang="de-DE" sz="1000" u="sng" dirty="0">
                <a:solidFill>
                  <a:schemeClr val="hlink"/>
                </a:solidFill>
                <a:latin typeface="Calibri" panose="020F0502020204030204" pitchFamily="34" charset="0"/>
                <a:cs typeface="Calibri" panose="020F0502020204030204" pitchFamily="34" charset="0"/>
                <a:hlinkClick r:id="rId3"/>
              </a:rPr>
              <a:t>https://doi.org/10.1016/j.geoderma.2017.01.002</a:t>
            </a:r>
            <a:r>
              <a:rPr lang="de-DE" sz="1000" dirty="0">
                <a:latin typeface="Calibri" panose="020F0502020204030204" pitchFamily="34" charset="0"/>
                <a:cs typeface="Calibri" panose="020F0502020204030204" pitchFamily="34" charset="0"/>
              </a:rPr>
              <a:t> </a:t>
            </a:r>
            <a:r>
              <a:rPr lang="de-DE" sz="1000" dirty="0">
                <a:solidFill>
                  <a:srgbClr val="181717"/>
                </a:solidFill>
                <a:latin typeface="Calibri" panose="020F0502020204030204" pitchFamily="34" charset="0"/>
                <a:ea typeface="Times New Roman"/>
                <a:cs typeface="Calibri" panose="020F0502020204030204" pitchFamily="34" charset="0"/>
                <a:sym typeface="Times New Roman"/>
              </a:rPr>
              <a:t>CC BY-NC-ND </a:t>
            </a:r>
            <a:endParaRPr sz="1000" dirty="0">
              <a:latin typeface="Calibri" panose="020F0502020204030204" pitchFamily="34" charset="0"/>
              <a:cs typeface="Calibri" panose="020F0502020204030204" pitchFamily="34" charset="0"/>
            </a:endParaRPr>
          </a:p>
          <a:p>
            <a:pPr marL="0" lvl="0" indent="0" algn="l" rtl="0">
              <a:lnSpc>
                <a:spcPct val="100000"/>
              </a:lnSpc>
              <a:spcBef>
                <a:spcPts val="5"/>
              </a:spcBef>
              <a:spcAft>
                <a:spcPts val="0"/>
              </a:spcAft>
              <a:buSzPts val="1400"/>
              <a:buNone/>
            </a:pPr>
            <a:endParaRPr sz="1100" dirty="0"/>
          </a:p>
        </p:txBody>
      </p:sp>
      <p:sp>
        <p:nvSpPr>
          <p:cNvPr id="188" name="Google Shape;188;p30: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9: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9:notes"/>
          <p:cNvSpPr txBox="1">
            <a:spLocks noGrp="1"/>
          </p:cNvSpPr>
          <p:nvPr>
            <p:ph type="body" idx="1"/>
          </p:nvPr>
        </p:nvSpPr>
        <p:spPr>
          <a:xfrm>
            <a:off x="223688" y="4145435"/>
            <a:ext cx="6651924"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b="1" i="0" u="none" strike="noStrike" cap="none" dirty="0">
                <a:solidFill>
                  <a:schemeClr val="dk1"/>
                </a:solidFill>
                <a:latin typeface="Calibri" panose="020F0502020204030204" pitchFamily="34" charset="0"/>
                <a:cs typeface="Calibri" panose="020F0502020204030204" pitchFamily="34" charset="0"/>
                <a:sym typeface="Calibri"/>
              </a:rPr>
              <a:t>Beschreibung</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50"/>
              <a:buFont typeface="Calibri"/>
              <a:buNone/>
            </a:pPr>
            <a:r>
              <a:rPr lang="de-DE" dirty="0">
                <a:latin typeface="Calibri" panose="020F0502020204030204" pitchFamily="34" charset="0"/>
                <a:cs typeface="Calibri" panose="020F0502020204030204" pitchFamily="34" charset="0"/>
              </a:rPr>
              <a:t>Der Bildungsauftrag im Zusammenhang mit der Kohlenstoffspeicherung im Boden besteht für </a:t>
            </a:r>
            <a:r>
              <a:rPr lang="de-DE" dirty="0" err="1">
                <a:latin typeface="Calibri" panose="020F0502020204030204" pitchFamily="34" charset="0"/>
                <a:cs typeface="Calibri" panose="020F0502020204030204" pitchFamily="34" charset="0"/>
              </a:rPr>
              <a:t>Tierwirt:innen</a:t>
            </a:r>
            <a:r>
              <a:rPr lang="de-DE" dirty="0">
                <a:latin typeface="Calibri" panose="020F0502020204030204" pitchFamily="34" charset="0"/>
                <a:cs typeface="Calibri" panose="020F0502020204030204" pitchFamily="34" charset="0"/>
              </a:rPr>
              <a:t> darin, die zugrunde liegenden Prozesse verstehen zu lernen.  </a:t>
            </a:r>
            <a:r>
              <a:rPr lang="de-DE" b="0" i="0" u="none" strike="noStrike" cap="none" dirty="0">
                <a:solidFill>
                  <a:schemeClr val="dk1"/>
                </a:solidFill>
                <a:latin typeface="Calibri" panose="020F0502020204030204" pitchFamily="34" charset="0"/>
                <a:cs typeface="Calibri" panose="020F0502020204030204" pitchFamily="34" charset="0"/>
                <a:sym typeface="Calibri"/>
              </a:rPr>
              <a:t>Bei dem im Boden gespeicherten Kohlenstoff handelt es sich vor allem um organischen Kohlenstoff im Humus. Er gelangt durch Photosynthese und anschließende Zersetzung von Biomasse in den Boden. Durch Atmung (Respiration) gelangt </a:t>
            </a:r>
            <a:r>
              <a:rPr lang="de-DE" dirty="0">
                <a:latin typeface="Calibri" panose="020F0502020204030204" pitchFamily="34" charset="0"/>
                <a:cs typeface="Calibri" panose="020F0502020204030204" pitchFamily="34" charset="0"/>
              </a:rPr>
              <a:t>ein Teil des Kohlenstoffes</a:t>
            </a:r>
            <a:r>
              <a:rPr lang="de-DE" b="0" i="0" u="none" strike="noStrike" cap="none" dirty="0">
                <a:solidFill>
                  <a:schemeClr val="dk1"/>
                </a:solidFill>
                <a:latin typeface="Calibri" panose="020F0502020204030204" pitchFamily="34" charset="0"/>
                <a:cs typeface="Calibri" panose="020F0502020204030204" pitchFamily="34" charset="0"/>
                <a:sym typeface="Calibri"/>
              </a:rPr>
              <a:t> wieder zurück in die Atmosphäre. Ohne menschliche Eingriffe würde die </a:t>
            </a:r>
            <a:r>
              <a:rPr lang="de-DE" dirty="0">
                <a:latin typeface="Calibri" panose="020F0502020204030204" pitchFamily="34" charset="0"/>
                <a:cs typeface="Calibri" panose="020F0502020204030204" pitchFamily="34" charset="0"/>
              </a:rPr>
              <a:t>H</a:t>
            </a:r>
            <a:r>
              <a:rPr lang="de-DE" b="0" i="0" u="none" strike="noStrike" cap="none" dirty="0">
                <a:solidFill>
                  <a:schemeClr val="dk1"/>
                </a:solidFill>
                <a:latin typeface="Calibri" panose="020F0502020204030204" pitchFamily="34" charset="0"/>
                <a:cs typeface="Calibri" panose="020F0502020204030204" pitchFamily="34" charset="0"/>
                <a:sym typeface="Calibri"/>
              </a:rPr>
              <a:t>umusschicht wachsen. Jedoch </a:t>
            </a:r>
            <a:r>
              <a:rPr lang="de-DE" dirty="0">
                <a:latin typeface="Calibri" panose="020F0502020204030204" pitchFamily="34" charset="0"/>
                <a:cs typeface="Calibri" panose="020F0502020204030204" pitchFamily="34" charset="0"/>
              </a:rPr>
              <a:t>wirken die menschlichen Tätigkeiten in der industriellen Landwirtschaft der Humusbildung eher entgegen (Bodenverdichtung durch schwere Maschinen, Überdüngung, Pestizideinsatz). Deshalb soll ein Umwandlungsverbot von Grünland in Ackerland gegensteuern: “Der Erhalt von Dauergrünland verhindert jene negativen Umwelteffekte, die bei einem Umbruch von Grünlandflächen unvermeidlich eintreten. Unter Dauergrünland werden in der Regel größere Mengen Kohlenstoff gespeichert als unter Ackernutzung. Daher ist ein Dauergrünlandumbruchverbot ein probates Mittel, um die beim Grünlandumbruch entstehenden CO2-Emissionen zu verhindern. Durch die ganzjährige Bodenbedeckung und die intensive Durchwurzelung des Bodens trägt die Beibehaltung einer Grünlandnutzung ferner zur Erhaltung und Förderung der Bodenfruchtbarkeit und zur Reduzierung der Eutrophierungsgefahr bei. Durch den größeren Nährstoffrückhalt wird darüber hinaus die Ressourceneffizienz gesteigert. Dauergrünland an sich ist ein wertvoller Beitrag zur landschaftlichen Vielfalt. Gerade extensiv genutztes Dauergrünland trägt auch zur Förderung der biologischen Vielfalt bei.” UBA (2011)</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de-DE"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r>
              <a:rPr lang="de-DE" b="1" dirty="0">
                <a:latin typeface="Calibri" panose="020F0502020204030204" pitchFamily="34" charset="0"/>
                <a:cs typeface="Calibri" panose="020F0502020204030204" pitchFamily="34" charset="0"/>
              </a:rPr>
              <a:t>Aufgabe </a:t>
            </a: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de-DE" dirty="0">
                <a:latin typeface="Calibri" panose="020F0502020204030204" pitchFamily="34" charset="0"/>
                <a:ea typeface="Trebuchet MS"/>
                <a:cs typeface="Calibri" panose="020F0502020204030204" pitchFamily="34" charset="0"/>
                <a:sym typeface="Trebuchet MS"/>
              </a:rPr>
              <a:t>Betrachten sie die Kohlenstoffkreisläufe Wo</a:t>
            </a:r>
            <a:r>
              <a:rPr lang="de-DE" b="0" i="0" u="none" strike="noStrike" cap="none" dirty="0">
                <a:latin typeface="Calibri" panose="020F0502020204030204" pitchFamily="34" charset="0"/>
                <a:ea typeface="Trebuchet MS"/>
                <a:cs typeface="Calibri" panose="020F0502020204030204" pitchFamily="34" charset="0"/>
                <a:sym typeface="Trebuchet MS"/>
              </a:rPr>
              <a:t> könnte </a:t>
            </a:r>
            <a:r>
              <a:rPr lang="de-DE" dirty="0">
                <a:latin typeface="Calibri" panose="020F0502020204030204" pitchFamily="34" charset="0"/>
                <a:ea typeface="Trebuchet MS"/>
                <a:cs typeface="Calibri" panose="020F0502020204030204" pitchFamily="34" charset="0"/>
                <a:sym typeface="Trebuchet MS"/>
              </a:rPr>
              <a:t>die C-Menge mit welchen </a:t>
            </a:r>
            <a:r>
              <a:rPr lang="de-DE" b="0" i="0" u="none" strike="noStrike" cap="none" dirty="0">
                <a:latin typeface="Calibri" panose="020F0502020204030204" pitchFamily="34" charset="0"/>
                <a:ea typeface="Trebuchet MS"/>
                <a:cs typeface="Calibri" panose="020F0502020204030204" pitchFamily="34" charset="0"/>
                <a:sym typeface="Trebuchet MS"/>
              </a:rPr>
              <a:t>positiven Effekten „wachsen“?</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700"/>
              <a:buFont typeface="Arial"/>
              <a:buNone/>
            </a:pPr>
            <a:endParaRPr lang="de-DE" sz="1000" b="1" i="0" u="none" strike="noStrike" cap="none" dirty="0">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rgbClr val="000000"/>
              </a:buClr>
              <a:buSzPts val="1700"/>
              <a:buFont typeface="Arial"/>
              <a:buNone/>
            </a:pPr>
            <a:r>
              <a:rPr lang="de-DE" sz="1000" b="1" i="0" u="none" strike="noStrike" cap="none" dirty="0">
                <a:latin typeface="Calibri" panose="020F0502020204030204" pitchFamily="34" charset="0"/>
                <a:ea typeface="Trebuchet MS"/>
                <a:cs typeface="Calibri" panose="020F0502020204030204" pitchFamily="34" charset="0"/>
                <a:sym typeface="Trebuchet MS"/>
              </a:rPr>
              <a:t>Quellen </a:t>
            </a:r>
          </a:p>
          <a:p>
            <a:pPr marL="171450" marR="0" lvl="0" indent="-171450" algn="l" rtl="0">
              <a:lnSpc>
                <a:spcPct val="100000"/>
              </a:lnSpc>
              <a:spcBef>
                <a:spcPts val="0"/>
              </a:spcBef>
              <a:spcAft>
                <a:spcPts val="0"/>
              </a:spcAft>
              <a:buClr>
                <a:srgbClr val="000000"/>
              </a:buClr>
              <a:buSzPct val="117000"/>
              <a:buFont typeface="Arial" panose="020B0604020202020204" pitchFamily="34" charset="0"/>
              <a:buChar char="•"/>
            </a:pPr>
            <a:r>
              <a:rPr lang="de-DE" sz="1000" dirty="0">
                <a:latin typeface="Calibri" panose="020F0502020204030204" pitchFamily="34" charset="0"/>
                <a:ea typeface="Arial"/>
                <a:cs typeface="Calibri" panose="020F0502020204030204" pitchFamily="34" charset="0"/>
                <a:sym typeface="Arial"/>
              </a:rPr>
              <a:t>IPCC, 2021: Climate Change 2021: The </a:t>
            </a:r>
            <a:r>
              <a:rPr lang="de-DE" sz="1000" dirty="0" err="1">
                <a:latin typeface="Calibri" panose="020F0502020204030204" pitchFamily="34" charset="0"/>
                <a:ea typeface="Arial"/>
                <a:cs typeface="Calibri" panose="020F0502020204030204" pitchFamily="34" charset="0"/>
                <a:sym typeface="Arial"/>
              </a:rPr>
              <a:t>Physical</a:t>
            </a:r>
            <a:r>
              <a:rPr lang="de-DE" sz="1000" dirty="0">
                <a:latin typeface="Calibri" panose="020F0502020204030204" pitchFamily="34" charset="0"/>
                <a:ea typeface="Arial"/>
                <a:cs typeface="Calibri" panose="020F0502020204030204" pitchFamily="34" charset="0"/>
                <a:sym typeface="Arial"/>
              </a:rPr>
              <a:t> Science Basis. </a:t>
            </a:r>
            <a:r>
              <a:rPr lang="de-DE" sz="1000" dirty="0" err="1">
                <a:latin typeface="Calibri" panose="020F0502020204030204" pitchFamily="34" charset="0"/>
                <a:ea typeface="Arial"/>
                <a:cs typeface="Calibri" panose="020F0502020204030204" pitchFamily="34" charset="0"/>
                <a:sym typeface="Arial"/>
              </a:rPr>
              <a:t>Contribution</a:t>
            </a:r>
            <a:r>
              <a:rPr lang="de-DE" sz="1000" dirty="0">
                <a:latin typeface="Calibri" panose="020F0502020204030204" pitchFamily="34" charset="0"/>
                <a:ea typeface="Arial"/>
                <a:cs typeface="Calibri" panose="020F0502020204030204" pitchFamily="34" charset="0"/>
                <a:sym typeface="Arial"/>
              </a:rPr>
              <a:t> </a:t>
            </a:r>
            <a:r>
              <a:rPr lang="de-DE" sz="1000" dirty="0" err="1">
                <a:latin typeface="Calibri" panose="020F0502020204030204" pitchFamily="34" charset="0"/>
                <a:ea typeface="Arial"/>
                <a:cs typeface="Calibri" panose="020F0502020204030204" pitchFamily="34" charset="0"/>
                <a:sym typeface="Arial"/>
              </a:rPr>
              <a:t>of</a:t>
            </a:r>
            <a:r>
              <a:rPr lang="de-DE" sz="1000" dirty="0">
                <a:latin typeface="Calibri" panose="020F0502020204030204" pitchFamily="34" charset="0"/>
                <a:ea typeface="Arial"/>
                <a:cs typeface="Calibri" panose="020F0502020204030204" pitchFamily="34" charset="0"/>
                <a:sym typeface="Arial"/>
              </a:rPr>
              <a:t> Working Group I </a:t>
            </a:r>
            <a:r>
              <a:rPr lang="de-DE" sz="1000" dirty="0" err="1">
                <a:latin typeface="Calibri" panose="020F0502020204030204" pitchFamily="34" charset="0"/>
                <a:ea typeface="Arial"/>
                <a:cs typeface="Calibri" panose="020F0502020204030204" pitchFamily="34" charset="0"/>
                <a:sym typeface="Arial"/>
              </a:rPr>
              <a:t>to</a:t>
            </a:r>
            <a:r>
              <a:rPr lang="de-DE" sz="1000" dirty="0">
                <a:latin typeface="Calibri" panose="020F0502020204030204" pitchFamily="34" charset="0"/>
                <a:ea typeface="Arial"/>
                <a:cs typeface="Calibri" panose="020F0502020204030204" pitchFamily="34" charset="0"/>
                <a:sym typeface="Arial"/>
              </a:rPr>
              <a:t> </a:t>
            </a:r>
            <a:r>
              <a:rPr lang="de-DE" sz="1000" dirty="0" err="1">
                <a:latin typeface="Calibri" panose="020F0502020204030204" pitchFamily="34" charset="0"/>
                <a:ea typeface="Arial"/>
                <a:cs typeface="Calibri" panose="020F0502020204030204" pitchFamily="34" charset="0"/>
                <a:sym typeface="Arial"/>
              </a:rPr>
              <a:t>the</a:t>
            </a:r>
            <a:r>
              <a:rPr lang="de-DE" sz="1000" dirty="0">
                <a:latin typeface="Calibri" panose="020F0502020204030204" pitchFamily="34" charset="0"/>
                <a:ea typeface="Arial"/>
                <a:cs typeface="Calibri" panose="020F0502020204030204" pitchFamily="34" charset="0"/>
                <a:sym typeface="Arial"/>
              </a:rPr>
              <a:t> </a:t>
            </a:r>
            <a:r>
              <a:rPr lang="de-DE" sz="1000" dirty="0" err="1">
                <a:latin typeface="Calibri" panose="020F0502020204030204" pitchFamily="34" charset="0"/>
                <a:ea typeface="Arial"/>
                <a:cs typeface="Calibri" panose="020F0502020204030204" pitchFamily="34" charset="0"/>
                <a:sym typeface="Arial"/>
              </a:rPr>
              <a:t>Sixth</a:t>
            </a:r>
            <a:r>
              <a:rPr lang="de-DE" sz="1000" dirty="0">
                <a:latin typeface="Calibri" panose="020F0502020204030204" pitchFamily="34" charset="0"/>
                <a:ea typeface="Arial"/>
                <a:cs typeface="Calibri" panose="020F0502020204030204" pitchFamily="34" charset="0"/>
                <a:sym typeface="Arial"/>
              </a:rPr>
              <a:t> Assessment Report </a:t>
            </a:r>
            <a:r>
              <a:rPr lang="de-DE" sz="1000" dirty="0" err="1">
                <a:latin typeface="Calibri" panose="020F0502020204030204" pitchFamily="34" charset="0"/>
                <a:ea typeface="Arial"/>
                <a:cs typeface="Calibri" panose="020F0502020204030204" pitchFamily="34" charset="0"/>
                <a:sym typeface="Arial"/>
              </a:rPr>
              <a:t>of</a:t>
            </a:r>
            <a:r>
              <a:rPr lang="de-DE" sz="1000" dirty="0">
                <a:latin typeface="Calibri" panose="020F0502020204030204" pitchFamily="34" charset="0"/>
                <a:ea typeface="Arial"/>
                <a:cs typeface="Calibri" panose="020F0502020204030204" pitchFamily="34" charset="0"/>
                <a:sym typeface="Arial"/>
              </a:rPr>
              <a:t> </a:t>
            </a:r>
            <a:r>
              <a:rPr lang="de-DE" sz="1000" dirty="0" err="1">
                <a:latin typeface="Calibri" panose="020F0502020204030204" pitchFamily="34" charset="0"/>
                <a:ea typeface="Arial"/>
                <a:cs typeface="Calibri" panose="020F0502020204030204" pitchFamily="34" charset="0"/>
                <a:sym typeface="Arial"/>
              </a:rPr>
              <a:t>the</a:t>
            </a:r>
            <a:r>
              <a:rPr lang="de-DE" sz="1000" dirty="0">
                <a:latin typeface="Calibri" panose="020F0502020204030204" pitchFamily="34" charset="0"/>
                <a:ea typeface="Arial"/>
                <a:cs typeface="Calibri" panose="020F0502020204030204" pitchFamily="34" charset="0"/>
                <a:sym typeface="Arial"/>
              </a:rPr>
              <a:t> </a:t>
            </a:r>
            <a:r>
              <a:rPr lang="de-DE" sz="1000" dirty="0" err="1">
                <a:latin typeface="Calibri" panose="020F0502020204030204" pitchFamily="34" charset="0"/>
                <a:ea typeface="Arial"/>
                <a:cs typeface="Calibri" panose="020F0502020204030204" pitchFamily="34" charset="0"/>
                <a:sym typeface="Arial"/>
              </a:rPr>
              <a:t>Intergovernmental</a:t>
            </a:r>
            <a:r>
              <a:rPr lang="de-DE" sz="1000" dirty="0">
                <a:latin typeface="Calibri" panose="020F0502020204030204" pitchFamily="34" charset="0"/>
                <a:ea typeface="Arial"/>
                <a:cs typeface="Calibri" panose="020F0502020204030204" pitchFamily="34" charset="0"/>
                <a:sym typeface="Arial"/>
              </a:rPr>
              <a:t> Panel on Climate Change [Masson-</a:t>
            </a:r>
            <a:r>
              <a:rPr lang="de-DE" sz="1000" dirty="0" err="1">
                <a:latin typeface="Calibri" panose="020F0502020204030204" pitchFamily="34" charset="0"/>
                <a:ea typeface="Arial"/>
                <a:cs typeface="Calibri" panose="020F0502020204030204" pitchFamily="34" charset="0"/>
                <a:sym typeface="Arial"/>
              </a:rPr>
              <a:t>Delmotte</a:t>
            </a:r>
            <a:r>
              <a:rPr lang="de-DE" sz="1000" dirty="0">
                <a:latin typeface="Calibri" panose="020F0502020204030204" pitchFamily="34" charset="0"/>
                <a:ea typeface="Arial"/>
                <a:cs typeface="Calibri" panose="020F0502020204030204" pitchFamily="34" charset="0"/>
                <a:sym typeface="Arial"/>
              </a:rPr>
              <a:t>, V., P. </a:t>
            </a:r>
            <a:r>
              <a:rPr lang="de-DE" sz="1000" dirty="0" err="1">
                <a:latin typeface="Calibri" panose="020F0502020204030204" pitchFamily="34" charset="0"/>
                <a:ea typeface="Arial"/>
                <a:cs typeface="Calibri" panose="020F0502020204030204" pitchFamily="34" charset="0"/>
                <a:sym typeface="Arial"/>
              </a:rPr>
              <a:t>Zhai</a:t>
            </a:r>
            <a:r>
              <a:rPr lang="de-DE" sz="1000" dirty="0">
                <a:latin typeface="Calibri" panose="020F0502020204030204" pitchFamily="34" charset="0"/>
                <a:ea typeface="Arial"/>
                <a:cs typeface="Calibri" panose="020F0502020204030204" pitchFamily="34" charset="0"/>
                <a:sym typeface="Arial"/>
              </a:rPr>
              <a:t>, A. </a:t>
            </a:r>
            <a:r>
              <a:rPr lang="de-DE" sz="1000" dirty="0" err="1">
                <a:latin typeface="Calibri" panose="020F0502020204030204" pitchFamily="34" charset="0"/>
                <a:ea typeface="Arial"/>
                <a:cs typeface="Calibri" panose="020F0502020204030204" pitchFamily="34" charset="0"/>
                <a:sym typeface="Arial"/>
              </a:rPr>
              <a:t>Pirani</a:t>
            </a:r>
            <a:r>
              <a:rPr lang="de-DE" sz="1000" dirty="0">
                <a:latin typeface="Calibri" panose="020F0502020204030204" pitchFamily="34" charset="0"/>
                <a:ea typeface="Arial"/>
                <a:cs typeface="Calibri" panose="020F0502020204030204" pitchFamily="34" charset="0"/>
                <a:sym typeface="Arial"/>
              </a:rPr>
              <a:t>, S.L. Connors, C. Péan, S. Berger, N. </a:t>
            </a:r>
            <a:r>
              <a:rPr lang="de-DE" sz="1000" dirty="0" err="1">
                <a:latin typeface="Calibri" panose="020F0502020204030204" pitchFamily="34" charset="0"/>
                <a:ea typeface="Arial"/>
                <a:cs typeface="Calibri" panose="020F0502020204030204" pitchFamily="34" charset="0"/>
                <a:sym typeface="Arial"/>
              </a:rPr>
              <a:t>Caud</a:t>
            </a:r>
            <a:r>
              <a:rPr lang="de-DE" sz="1000" dirty="0">
                <a:latin typeface="Calibri" panose="020F0502020204030204" pitchFamily="34" charset="0"/>
                <a:ea typeface="Arial"/>
                <a:cs typeface="Calibri" panose="020F0502020204030204" pitchFamily="34" charset="0"/>
                <a:sym typeface="Arial"/>
              </a:rPr>
              <a:t>, Y. Chen, L. </a:t>
            </a:r>
            <a:r>
              <a:rPr lang="de-DE" sz="1000" dirty="0" err="1">
                <a:latin typeface="Calibri" panose="020F0502020204030204" pitchFamily="34" charset="0"/>
                <a:ea typeface="Arial"/>
                <a:cs typeface="Calibri" panose="020F0502020204030204" pitchFamily="34" charset="0"/>
                <a:sym typeface="Arial"/>
              </a:rPr>
              <a:t>Goldfarb</a:t>
            </a:r>
            <a:r>
              <a:rPr lang="de-DE" sz="1000" dirty="0">
                <a:latin typeface="Calibri" panose="020F0502020204030204" pitchFamily="34" charset="0"/>
                <a:ea typeface="Arial"/>
                <a:cs typeface="Calibri" panose="020F0502020204030204" pitchFamily="34" charset="0"/>
                <a:sym typeface="Arial"/>
              </a:rPr>
              <a:t>, M.I. </a:t>
            </a:r>
            <a:r>
              <a:rPr lang="de-DE" sz="1000" dirty="0" err="1">
                <a:latin typeface="Calibri" panose="020F0502020204030204" pitchFamily="34" charset="0"/>
                <a:ea typeface="Arial"/>
                <a:cs typeface="Calibri" panose="020F0502020204030204" pitchFamily="34" charset="0"/>
                <a:sym typeface="Arial"/>
              </a:rPr>
              <a:t>Gomis</a:t>
            </a:r>
            <a:r>
              <a:rPr lang="de-DE" sz="1000" dirty="0">
                <a:latin typeface="Calibri" panose="020F0502020204030204" pitchFamily="34" charset="0"/>
                <a:ea typeface="Arial"/>
                <a:cs typeface="Calibri" panose="020F0502020204030204" pitchFamily="34" charset="0"/>
                <a:sym typeface="Arial"/>
              </a:rPr>
              <a:t>, M. Huang, K. </a:t>
            </a:r>
            <a:r>
              <a:rPr lang="de-DE" sz="1000" dirty="0" err="1">
                <a:latin typeface="Calibri" panose="020F0502020204030204" pitchFamily="34" charset="0"/>
                <a:ea typeface="Arial"/>
                <a:cs typeface="Calibri" panose="020F0502020204030204" pitchFamily="34" charset="0"/>
                <a:sym typeface="Arial"/>
              </a:rPr>
              <a:t>Leitzell</a:t>
            </a:r>
            <a:r>
              <a:rPr lang="de-DE" sz="1000" dirty="0">
                <a:latin typeface="Calibri" panose="020F0502020204030204" pitchFamily="34" charset="0"/>
                <a:ea typeface="Arial"/>
                <a:cs typeface="Calibri" panose="020F0502020204030204" pitchFamily="34" charset="0"/>
                <a:sym typeface="Arial"/>
              </a:rPr>
              <a:t>, E. </a:t>
            </a:r>
            <a:r>
              <a:rPr lang="de-DE" sz="1000" dirty="0" err="1">
                <a:latin typeface="Calibri" panose="020F0502020204030204" pitchFamily="34" charset="0"/>
                <a:ea typeface="Arial"/>
                <a:cs typeface="Calibri" panose="020F0502020204030204" pitchFamily="34" charset="0"/>
                <a:sym typeface="Arial"/>
              </a:rPr>
              <a:t>Lonnoy</a:t>
            </a:r>
            <a:r>
              <a:rPr lang="de-DE" sz="1000" dirty="0">
                <a:latin typeface="Calibri" panose="020F0502020204030204" pitchFamily="34" charset="0"/>
                <a:ea typeface="Arial"/>
                <a:cs typeface="Calibri" panose="020F0502020204030204" pitchFamily="34" charset="0"/>
                <a:sym typeface="Arial"/>
              </a:rPr>
              <a:t>, J.B.R.</a:t>
            </a:r>
            <a:r>
              <a:rPr lang="de-DE" sz="1000" dirty="0">
                <a:latin typeface="Calibri" panose="020F0502020204030204" pitchFamily="34" charset="0"/>
                <a:cs typeface="Calibri" panose="020F0502020204030204" pitchFamily="34" charset="0"/>
              </a:rPr>
              <a:t/>
            </a:r>
            <a:br>
              <a:rPr lang="de-DE" sz="1000" dirty="0">
                <a:latin typeface="Calibri" panose="020F0502020204030204" pitchFamily="34" charset="0"/>
                <a:cs typeface="Calibri" panose="020F0502020204030204" pitchFamily="34" charset="0"/>
              </a:rPr>
            </a:br>
            <a:r>
              <a:rPr lang="de-DE" sz="1000" dirty="0">
                <a:latin typeface="Calibri" panose="020F0502020204030204" pitchFamily="34" charset="0"/>
                <a:ea typeface="Arial"/>
                <a:cs typeface="Calibri" panose="020F0502020204030204" pitchFamily="34" charset="0"/>
                <a:sym typeface="Arial"/>
              </a:rPr>
              <a:t>Matthews, T.K. </a:t>
            </a:r>
            <a:r>
              <a:rPr lang="de-DE" sz="1000" dirty="0" err="1">
                <a:latin typeface="Calibri" panose="020F0502020204030204" pitchFamily="34" charset="0"/>
                <a:ea typeface="Arial"/>
                <a:cs typeface="Calibri" panose="020F0502020204030204" pitchFamily="34" charset="0"/>
                <a:sym typeface="Arial"/>
              </a:rPr>
              <a:t>Maycock</a:t>
            </a:r>
            <a:r>
              <a:rPr lang="de-DE" sz="1000" dirty="0">
                <a:latin typeface="Calibri" panose="020F0502020204030204" pitchFamily="34" charset="0"/>
                <a:ea typeface="Arial"/>
                <a:cs typeface="Calibri" panose="020F0502020204030204" pitchFamily="34" charset="0"/>
                <a:sym typeface="Arial"/>
              </a:rPr>
              <a:t>, T. </a:t>
            </a:r>
            <a:r>
              <a:rPr lang="de-DE" sz="1000" dirty="0" err="1">
                <a:latin typeface="Calibri" panose="020F0502020204030204" pitchFamily="34" charset="0"/>
                <a:ea typeface="Arial"/>
                <a:cs typeface="Calibri" panose="020F0502020204030204" pitchFamily="34" charset="0"/>
                <a:sym typeface="Arial"/>
              </a:rPr>
              <a:t>Waterfield</a:t>
            </a:r>
            <a:r>
              <a:rPr lang="de-DE" sz="1000" dirty="0">
                <a:latin typeface="Calibri" panose="020F0502020204030204" pitchFamily="34" charset="0"/>
                <a:ea typeface="Arial"/>
                <a:cs typeface="Calibri" panose="020F0502020204030204" pitchFamily="34" charset="0"/>
                <a:sym typeface="Arial"/>
              </a:rPr>
              <a:t>, O. </a:t>
            </a:r>
            <a:r>
              <a:rPr lang="de-DE" sz="1000" dirty="0" err="1">
                <a:latin typeface="Calibri" panose="020F0502020204030204" pitchFamily="34" charset="0"/>
                <a:ea typeface="Arial"/>
                <a:cs typeface="Calibri" panose="020F0502020204030204" pitchFamily="34" charset="0"/>
                <a:sym typeface="Arial"/>
              </a:rPr>
              <a:t>Yelekçi</a:t>
            </a:r>
            <a:r>
              <a:rPr lang="de-DE" sz="1000" dirty="0">
                <a:latin typeface="Calibri" panose="020F0502020204030204" pitchFamily="34" charset="0"/>
                <a:ea typeface="Arial"/>
                <a:cs typeface="Calibri" panose="020F0502020204030204" pitchFamily="34" charset="0"/>
                <a:sym typeface="Arial"/>
              </a:rPr>
              <a:t>, R. </a:t>
            </a:r>
            <a:r>
              <a:rPr lang="de-DE" sz="1000" dirty="0" err="1">
                <a:latin typeface="Calibri" panose="020F0502020204030204" pitchFamily="34" charset="0"/>
                <a:ea typeface="Arial"/>
                <a:cs typeface="Calibri" panose="020F0502020204030204" pitchFamily="34" charset="0"/>
                <a:sym typeface="Arial"/>
              </a:rPr>
              <a:t>Yu</a:t>
            </a:r>
            <a:r>
              <a:rPr lang="de-DE" sz="1000" dirty="0">
                <a:latin typeface="Calibri" panose="020F0502020204030204" pitchFamily="34" charset="0"/>
                <a:ea typeface="Arial"/>
                <a:cs typeface="Calibri" panose="020F0502020204030204" pitchFamily="34" charset="0"/>
                <a:sym typeface="Arial"/>
              </a:rPr>
              <a:t>, and B. Zhou (</a:t>
            </a:r>
            <a:r>
              <a:rPr lang="de-DE" sz="1000" dirty="0" err="1">
                <a:latin typeface="Calibri" panose="020F0502020204030204" pitchFamily="34" charset="0"/>
                <a:ea typeface="Arial"/>
                <a:cs typeface="Calibri" panose="020F0502020204030204" pitchFamily="34" charset="0"/>
                <a:sym typeface="Arial"/>
              </a:rPr>
              <a:t>eds</a:t>
            </a:r>
            <a:r>
              <a:rPr lang="de-DE" sz="1000" dirty="0">
                <a:latin typeface="Calibri" panose="020F0502020204030204" pitchFamily="34" charset="0"/>
                <a:ea typeface="Arial"/>
                <a:cs typeface="Calibri" panose="020F0502020204030204" pitchFamily="34" charset="0"/>
                <a:sym typeface="Arial"/>
              </a:rPr>
              <a:t>.)]. Cambridge University Press, Cambridge, United Kingdom and New York, NY, USA, 2391 pp. doi:10.1017/9781009157896. </a:t>
            </a:r>
            <a:r>
              <a:rPr lang="de-DE" sz="1000" dirty="0">
                <a:latin typeface="Calibri" panose="020F0502020204030204" pitchFamily="34" charset="0"/>
                <a:cs typeface="Calibri" panose="020F0502020204030204" pitchFamily="34" charset="0"/>
              </a:rPr>
              <a:t>AR6 WG I. Chapter 5. Fig. 5.12. S. 700. https://www.ipcc.ch/report/ar6/wg1/downloads/report/IPCC_AR6_WGI_FullReport_small.pdf</a:t>
            </a:r>
            <a:endParaRPr sz="1000"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ct val="117000"/>
              <a:buFont typeface="Arial" panose="020B0604020202020204" pitchFamily="34" charset="0"/>
              <a:buChar char="•"/>
            </a:pPr>
            <a:r>
              <a:rPr lang="de-DE" sz="1000" dirty="0">
                <a:latin typeface="Calibri" panose="020F0502020204030204" pitchFamily="34" charset="0"/>
                <a:ea typeface="Trebuchet MS"/>
                <a:cs typeface="Calibri" panose="020F0502020204030204" pitchFamily="34" charset="0"/>
                <a:sym typeface="Trebuchet MS"/>
              </a:rPr>
              <a:t>Umweltbundesamt UBA (2011): Die Landwirtschaft grüner gestalten. Stellungnahmen der Kommission Landwirtschaft beim Umweltbundesamt 2010 - 2015. Sammelband. </a:t>
            </a:r>
            <a:r>
              <a:rPr lang="de-DE" sz="1000" u="sng" dirty="0">
                <a:solidFill>
                  <a:schemeClr val="hlink"/>
                </a:solidFill>
                <a:latin typeface="Calibri" panose="020F0502020204030204" pitchFamily="34" charset="0"/>
                <a:ea typeface="Trebuchet MS"/>
                <a:cs typeface="Calibri" panose="020F0502020204030204" pitchFamily="34" charset="0"/>
                <a:sym typeface="Trebuchet MS"/>
                <a:hlinkClick r:id="rId3"/>
              </a:rPr>
              <a:t>https://www.bodenwelten.de/sites/default/files/die_landwirtschaft_gruener_gestalten_klu-sammelband.pdf</a:t>
            </a:r>
            <a:r>
              <a:rPr lang="de-DE" sz="1000" dirty="0">
                <a:latin typeface="Calibri" panose="020F0502020204030204" pitchFamily="34" charset="0"/>
                <a:ea typeface="Trebuchet MS"/>
                <a:cs typeface="Calibri" panose="020F0502020204030204" pitchFamily="34" charset="0"/>
                <a:sym typeface="Trebuchet MS"/>
              </a:rPr>
              <a:t> </a:t>
            </a:r>
            <a:endParaRPr sz="1000" dirty="0">
              <a:latin typeface="Calibri" panose="020F0502020204030204" pitchFamily="34" charset="0"/>
              <a:ea typeface="Trebuchet MS"/>
              <a:cs typeface="Calibri" panose="020F0502020204030204" pitchFamily="34" charset="0"/>
              <a:sym typeface="Trebuchet MS"/>
            </a:endParaRPr>
          </a:p>
        </p:txBody>
      </p:sp>
      <p:sp>
        <p:nvSpPr>
          <p:cNvPr id="199" name="Google Shape;199;p29: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222895" y="4222801"/>
            <a:ext cx="6651924"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400"/>
              <a:buFont typeface="Arial"/>
              <a:buNone/>
            </a:pPr>
            <a:r>
              <a:rPr lang="de-DE" dirty="0"/>
              <a:t>Die Böden, insbesondere die feuchten und nassen, sowie die nicht intensiv genutzte Böden, speichern mit Hilfe der Wurzeln und Bodenlebewesen die größte Menge an Kohlenstoff im Vergleich aller Ökosysteme. Bodenerosion, Düngung und intensive Bewirtschaftung verringert die Aufnahmefähigkeit. Die höchsten Bedeutung für die Kohlenstoffspeicherung bieten Feuchtgebiete, Moore, Grasland und in geringerem Maße auch Wälder. Für die Bewirtschaftung von Feuchtgebieten, Grasland und auch Wäldern eignen sich verschiedene Nutztiere, Rinder, Schafe, Schweine und auch Ziegen. Die damit verbundenen Prozesse müssen größtenteils neu beschrieben, definiert und  gelernt werden. Da diese Leistungen eher einen Servicecharakter für das Gemeinwohl darstellen, werden die zu erzielenden Einnahmen  auf neuen Geschäftsmodellen, veränderten Rechtsgrundlagen und vertraglichen Beziehungen beruhen. Die nächste Generation von </a:t>
            </a:r>
            <a:r>
              <a:rPr lang="de-DE" dirty="0" err="1"/>
              <a:t>Tierwirt:innen</a:t>
            </a:r>
            <a:r>
              <a:rPr lang="de-DE" dirty="0"/>
              <a:t> wird auf diese Weise resilientere berufliche Perspektiven gewinnen können.</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de-DE" b="1" dirty="0"/>
              <a:t>Aufgabe</a:t>
            </a: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de-DE" dirty="0"/>
              <a:t>Welche Schlussfolgerung ließe sich für die Tierhaltungsformen in ihrem Betrieb ziehen?</a:t>
            </a:r>
            <a:endParaRPr dirty="0"/>
          </a:p>
          <a:p>
            <a:pPr marL="0" lvl="0" indent="0" algn="l" rtl="0">
              <a:lnSpc>
                <a:spcPct val="100000"/>
              </a:lnSpc>
              <a:spcBef>
                <a:spcPts val="0"/>
              </a:spcBef>
              <a:spcAft>
                <a:spcPts val="0"/>
              </a:spcAft>
              <a:buClr>
                <a:schemeClr val="dk1"/>
              </a:buClr>
              <a:buSzPts val="300"/>
              <a:buFont typeface="Arial"/>
              <a:buNone/>
            </a:pPr>
            <a:endParaRPr lang="de-DE" b="1" dirty="0"/>
          </a:p>
          <a:p>
            <a:pPr marL="0" lvl="0" indent="0" algn="l" rtl="0">
              <a:lnSpc>
                <a:spcPct val="100000"/>
              </a:lnSpc>
              <a:spcBef>
                <a:spcPts val="0"/>
              </a:spcBef>
              <a:spcAft>
                <a:spcPts val="0"/>
              </a:spcAft>
              <a:buClr>
                <a:schemeClr val="dk1"/>
              </a:buClr>
              <a:buSzPts val="300"/>
              <a:buFont typeface="Arial"/>
              <a:buNone/>
            </a:pPr>
            <a:r>
              <a:rPr lang="de-DE" b="1" dirty="0"/>
              <a:t>Quelle/ Bildquelle </a:t>
            </a:r>
          </a:p>
          <a:p>
            <a:pPr marL="171450" lvl="0" indent="-171450" algn="l" rtl="0">
              <a:lnSpc>
                <a:spcPct val="100000"/>
              </a:lnSpc>
              <a:spcBef>
                <a:spcPts val="0"/>
              </a:spcBef>
              <a:spcAft>
                <a:spcPts val="0"/>
              </a:spcAft>
              <a:buClr>
                <a:schemeClr val="dk1"/>
              </a:buClr>
              <a:buSzPct val="117000"/>
              <a:buFont typeface="Arial" panose="020B0604020202020204" pitchFamily="34" charset="0"/>
              <a:buChar char="•"/>
            </a:pPr>
            <a:r>
              <a:rPr lang="de-DE" sz="1000" dirty="0"/>
              <a:t>G. Hagedorn &amp; Eckhard </a:t>
            </a:r>
            <a:r>
              <a:rPr lang="de-DE" sz="1000" dirty="0" err="1"/>
              <a:t>Jedicke</a:t>
            </a:r>
            <a:r>
              <a:rPr lang="de-DE" sz="1000" dirty="0"/>
              <a:t>, CC BY-SA 4.0, nach Chemnitz &amp; Weigelt 2015, Bodenatlas, S. 17.</a:t>
            </a:r>
            <a:endParaRPr sz="1000" dirty="0"/>
          </a:p>
          <a:p>
            <a:pPr marL="0" lvl="0" indent="0" algn="l" rtl="0">
              <a:lnSpc>
                <a:spcPct val="100000"/>
              </a:lnSpc>
              <a:spcBef>
                <a:spcPts val="0"/>
              </a:spcBef>
              <a:spcAft>
                <a:spcPts val="0"/>
              </a:spcAft>
              <a:buClr>
                <a:schemeClr val="dk1"/>
              </a:buClr>
              <a:buSzPts val="1400"/>
              <a:buFont typeface="Arial"/>
              <a:buNone/>
            </a:pPr>
            <a:endParaRPr sz="1100" dirty="0"/>
          </a:p>
          <a:p>
            <a:pPr marL="0" lvl="0" indent="0" algn="l" rtl="0">
              <a:lnSpc>
                <a:spcPct val="100000"/>
              </a:lnSpc>
              <a:spcBef>
                <a:spcPts val="0"/>
              </a:spcBef>
              <a:spcAft>
                <a:spcPts val="0"/>
              </a:spcAft>
              <a:buSzPts val="1400"/>
              <a:buNone/>
            </a:pPr>
            <a:endParaRPr sz="1100" dirty="0"/>
          </a:p>
        </p:txBody>
      </p:sp>
      <p:sp>
        <p:nvSpPr>
          <p:cNvPr id="225" name="Google Shape;225;p1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3:notes"/>
          <p:cNvSpPr txBox="1">
            <a:spLocks noGrp="1"/>
          </p:cNvSpPr>
          <p:nvPr>
            <p:ph type="body" idx="1"/>
          </p:nvPr>
        </p:nvSpPr>
        <p:spPr>
          <a:xfrm>
            <a:off x="222895" y="4222801"/>
            <a:ext cx="6651924"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solidFill>
                  <a:srgbClr val="000000"/>
                </a:solidFill>
              </a:rPr>
              <a:t>Beschreibung</a:t>
            </a:r>
            <a:endParaRPr b="1"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de-DE" dirty="0">
                <a:solidFill>
                  <a:srgbClr val="000000"/>
                </a:solidFill>
              </a:rPr>
              <a:t>“Der ökologische Landbau ist eine besonders ressourcenschonende, umweltverträgliche und nachhaltige Wirtschaftsform, die einen wichtigen Beitrag zum Erhalt der Artenvielfalt und der Biodiversität leistet. Im Rahmen des systemorientierten Ansatzes der ökologischen Landbewirtschaftung werden pro Flächeneinheit in der Regel geringere Treibhausgasmengen (CO2-equivalent je Hektar) als bei der konventionellen Produktion emittiert.” </a:t>
            </a:r>
            <a:r>
              <a:rPr lang="de-DE" dirty="0" err="1">
                <a:solidFill>
                  <a:srgbClr val="000000"/>
                </a:solidFill>
              </a:rPr>
              <a:t>Thuenen</a:t>
            </a:r>
            <a:r>
              <a:rPr lang="de-DE" dirty="0">
                <a:solidFill>
                  <a:srgbClr val="000000"/>
                </a:solidFill>
              </a:rPr>
              <a:t> (2019). </a:t>
            </a:r>
          </a:p>
          <a:p>
            <a:pPr marL="0" marR="0" lvl="0" indent="0" algn="l" rtl="0">
              <a:lnSpc>
                <a:spcPct val="100000"/>
              </a:lnSpc>
              <a:spcBef>
                <a:spcPts val="0"/>
              </a:spcBef>
              <a:spcAft>
                <a:spcPts val="0"/>
              </a:spcAft>
              <a:buClr>
                <a:srgbClr val="000000"/>
              </a:buClr>
              <a:buSzPts val="1400"/>
              <a:buFont typeface="Arial"/>
              <a:buNone/>
            </a:pPr>
            <a:r>
              <a:rPr lang="de-DE" dirty="0">
                <a:solidFill>
                  <a:srgbClr val="000000"/>
                </a:solidFill>
              </a:rPr>
              <a:t>Darüber hinaus bietet der Ökolandbau gerade in den Regionen großes Potenzial für die künftigen Tätigkeiten von </a:t>
            </a:r>
            <a:r>
              <a:rPr lang="de-DE" dirty="0" err="1">
                <a:solidFill>
                  <a:srgbClr val="000000"/>
                </a:solidFill>
              </a:rPr>
              <a:t>Tierwirt:innen</a:t>
            </a:r>
            <a:r>
              <a:rPr lang="de-DE" dirty="0">
                <a:solidFill>
                  <a:srgbClr val="000000"/>
                </a:solidFill>
              </a:rPr>
              <a:t>, in denen sie bislang aufgrund von Viehbesatzdichte und Haltungsformen zu Stickstoff (N)-überschüssen beitragen. </a:t>
            </a:r>
            <a:r>
              <a:rPr lang="de-DE" b="0" dirty="0">
                <a:solidFill>
                  <a:srgbClr val="000000"/>
                </a:solidFill>
              </a:rPr>
              <a:t>Die N-Salden</a:t>
            </a:r>
            <a:r>
              <a:rPr lang="de-DE" dirty="0">
                <a:solidFill>
                  <a:srgbClr val="000000"/>
                </a:solidFill>
              </a:rPr>
              <a:t>, hier </a:t>
            </a:r>
            <a:r>
              <a:rPr lang="de-DE" b="0" dirty="0">
                <a:solidFill>
                  <a:srgbClr val="000000"/>
                </a:solidFill>
              </a:rPr>
              <a:t>dargestellt als Flächenbilanz in den deutschen Landkreisen, weis</a:t>
            </a:r>
            <a:r>
              <a:rPr lang="de-DE" dirty="0">
                <a:solidFill>
                  <a:srgbClr val="000000"/>
                </a:solidFill>
              </a:rPr>
              <a:t>en</a:t>
            </a:r>
            <a:r>
              <a:rPr lang="de-DE" b="0" dirty="0">
                <a:solidFill>
                  <a:srgbClr val="000000"/>
                </a:solidFill>
              </a:rPr>
              <a:t> auf die tatsächlichen Zusammenhänge zur Tierbesatzdichte und den dazugehörenden Futteranbau auf Moorstandorten hin. Der umgekehrt proportionale Anteil an Ökobetrieben, verweist auf bestehende Potenziale</a:t>
            </a:r>
            <a:r>
              <a:rPr lang="de-DE" dirty="0">
                <a:solidFill>
                  <a:srgbClr val="000000"/>
                </a:solidFill>
              </a:rPr>
              <a:t> für die Verbesserung der Bodenqualität hinsichtlich des Humusgehaltes sowie der Kohlenstoff- und Wasserspeicherkapazität in der Zukunft. Die weitaus größeren Potenziale bietet der Ökolandbau in diesen Regionen allerdings für die Verbesserung der Lebensbedingungen der Allgemeinheit, durch Verringerung der Gesundheitsgefahren insbesondere durch die Belastung des Grund- und Trinkwassers mit Stickstoffüberschüssen aus der Gülleausbringung.</a:t>
            </a:r>
            <a:endParaRPr dirty="0"/>
          </a:p>
          <a:p>
            <a:pPr marL="0" marR="0" lvl="0" indent="0" algn="l" rtl="0">
              <a:lnSpc>
                <a:spcPct val="100000"/>
              </a:lnSpc>
              <a:spcBef>
                <a:spcPts val="0"/>
              </a:spcBef>
              <a:spcAft>
                <a:spcPts val="0"/>
              </a:spcAft>
              <a:buClr>
                <a:srgbClr val="000000"/>
              </a:buClr>
              <a:buSzPts val="1400"/>
              <a:buFont typeface="Arial"/>
              <a:buNone/>
            </a:pPr>
            <a:endParaRPr lang="de-DE" b="1" dirty="0"/>
          </a:p>
          <a:p>
            <a:pPr marL="0" marR="0" lvl="0" indent="0" algn="l" rtl="0">
              <a:lnSpc>
                <a:spcPct val="100000"/>
              </a:lnSpc>
              <a:spcBef>
                <a:spcPts val="0"/>
              </a:spcBef>
              <a:spcAft>
                <a:spcPts val="0"/>
              </a:spcAft>
              <a:buClr>
                <a:srgbClr val="000000"/>
              </a:buClr>
              <a:buSzPts val="1400"/>
              <a:buFont typeface="Arial"/>
              <a:buNone/>
            </a:pPr>
            <a:r>
              <a:rPr lang="de-DE" b="1" dirty="0"/>
              <a:t>Aufgabe </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t>Argumentieren Sie! Wo sind die Zukunftsaussichten für Ökobetriebe besonders gut und warum?</a:t>
            </a:r>
            <a:endParaRPr dirty="0"/>
          </a:p>
          <a:p>
            <a:pPr marL="0" marR="0" lvl="0" indent="0" algn="l" rtl="0">
              <a:lnSpc>
                <a:spcPct val="100000"/>
              </a:lnSpc>
              <a:spcBef>
                <a:spcPts val="0"/>
              </a:spcBef>
              <a:spcAft>
                <a:spcPts val="0"/>
              </a:spcAft>
              <a:buClr>
                <a:srgbClr val="000000"/>
              </a:buClr>
              <a:buSzPts val="1400"/>
              <a:buFont typeface="Arial"/>
              <a:buNone/>
            </a:pPr>
            <a:endParaRPr lang="de-DE" b="1"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de-DE" b="1" dirty="0">
                <a:solidFill>
                  <a:srgbClr val="000000"/>
                </a:solidFill>
              </a:rPr>
              <a:t>Quellen </a:t>
            </a:r>
            <a:endParaRPr b="1" dirty="0">
              <a:solidFill>
                <a:srgbClr val="000000"/>
              </a:solidFill>
            </a:endParaRPr>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000" dirty="0"/>
              <a:t>Sanders J, Heß J (</a:t>
            </a:r>
            <a:r>
              <a:rPr lang="de-DE" sz="1000" dirty="0" err="1"/>
              <a:t>eds</a:t>
            </a:r>
            <a:r>
              <a:rPr lang="de-DE" sz="1000" dirty="0"/>
              <a:t>) (2019) Leistungen des ökologischen Landbaus für Umwelt und Gesellschaft. 2. überarbeitete und ergänzte Auflage. Braunschweig: Johann Heinrich von Thünen-Institut, 398 p, Thünen Rep 65, DOI:10.3220/REP1576488624000</a:t>
            </a:r>
            <a:endParaRPr sz="1000" dirty="0"/>
          </a:p>
          <a:p>
            <a:pPr marL="171450" marR="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000" dirty="0"/>
              <a:t>Wiegmann, Kirsten (2022): Transformation in der Landwirtschaft &amp; Ernährung. Vortrag und Präsentation. Jahrestagung Öko-Institut. 22.06.2022. </a:t>
            </a:r>
            <a:r>
              <a:rPr lang="de-DE" sz="1000" u="sng" dirty="0">
                <a:solidFill>
                  <a:schemeClr val="hlink"/>
                </a:solidFill>
                <a:hlinkClick r:id="rId3"/>
              </a:rPr>
              <a:t>https://de.slideshare.net/Oeko-Institut/landwende</a:t>
            </a:r>
            <a:r>
              <a:rPr lang="de-DE" sz="1000" dirty="0"/>
              <a:t>; © Öko-Institut; CC-BY-SA-NC</a:t>
            </a:r>
            <a:endParaRPr sz="1000" dirty="0"/>
          </a:p>
        </p:txBody>
      </p:sp>
      <p:sp>
        <p:nvSpPr>
          <p:cNvPr id="280" name="Google Shape;280;p13: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2: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32:notes"/>
          <p:cNvSpPr txBox="1">
            <a:spLocks noGrp="1"/>
          </p:cNvSpPr>
          <p:nvPr>
            <p:ph type="body" idx="1"/>
          </p:nvPr>
        </p:nvSpPr>
        <p:spPr>
          <a:xfrm>
            <a:off x="222895" y="4222801"/>
            <a:ext cx="6651924"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solidFill>
                  <a:srgbClr val="000000"/>
                </a:solidFill>
              </a:rPr>
              <a:t>Beschreibung</a:t>
            </a:r>
            <a:endParaRPr b="1"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de-DE" b="0" dirty="0">
                <a:solidFill>
                  <a:srgbClr val="000000"/>
                </a:solidFill>
              </a:rPr>
              <a:t>Die landwirtschaftliche Nutzfläche wird Heute nur zu 22% für pflanzliche Nahrungsmittel verwendet. 60% der Fläche werden für den Anbau von Futterpflanzen verwendet, die Restflächen für sogenannte Energiepflanzen, zur Gewinnung von industriellen Grund- und Baustoffen sowie als Brache. Die Flächenansprüche für Umweltziele liegen bei 10% für Biodiversitätsflächen, 25-30% für Ökolandbau und 6-7% für die Moorvernässung. Insgesamt unterliegt 1/3 der Fläche einer Nutzungsänderung. Die heutige Produktion &amp; Verwendung ist damit ohne Überlagerungseffekte nicht mehr realisierbar (z.B. Brache im Ökolandbau, Biodiversität bei der Moorvernässung usw.). Die bisherigen Bestände an landwirtschaftlichen Nutztieren sind unter nachhaltig definierten Bedingungen nicht zu halten. Die Ackerflächen werden vorrangig für d</a:t>
            </a:r>
            <a:r>
              <a:rPr lang="de-DE" dirty="0">
                <a:solidFill>
                  <a:srgbClr val="000000"/>
                </a:solidFill>
              </a:rPr>
              <a:t>ie pflanzliche Nahrungsmittelproduktion benötigt, zur Wiedervernässung von Feuchtgebieten und Moorstandorten sowie den zusätzlichen Flächenbedarf für den Ökolandbau und auch den künftig steigenden Bedarf an nachwachsenden Rohstoffen für die Bau- und Chemieindustrie.</a:t>
            </a:r>
            <a:endParaRPr b="0" dirty="0"/>
          </a:p>
          <a:p>
            <a:pPr marL="0" marR="0" lvl="0" indent="0" algn="l" rtl="0">
              <a:lnSpc>
                <a:spcPct val="100000"/>
              </a:lnSpc>
              <a:spcBef>
                <a:spcPts val="0"/>
              </a:spcBef>
              <a:spcAft>
                <a:spcPts val="0"/>
              </a:spcAft>
              <a:buClr>
                <a:srgbClr val="000000"/>
              </a:buClr>
              <a:buSzPts val="1400"/>
              <a:buFont typeface="Arial"/>
              <a:buNone/>
            </a:pPr>
            <a:endParaRPr lang="de-DE" b="1" dirty="0"/>
          </a:p>
          <a:p>
            <a:pPr marL="0" marR="0" lvl="0" indent="0" algn="l" rtl="0">
              <a:lnSpc>
                <a:spcPct val="100000"/>
              </a:lnSpc>
              <a:spcBef>
                <a:spcPts val="0"/>
              </a:spcBef>
              <a:spcAft>
                <a:spcPts val="0"/>
              </a:spcAft>
              <a:buClr>
                <a:srgbClr val="000000"/>
              </a:buClr>
              <a:buSzPts val="1400"/>
              <a:buFont typeface="Arial"/>
              <a:buNone/>
            </a:pPr>
            <a:r>
              <a:rPr lang="de-DE" b="1" dirty="0"/>
              <a:t>Aufgabe </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b="0" dirty="0"/>
              <a:t>Was schlussfolgern sie für die Tierhaltung und  -produktion in ihrem Betrieb?</a:t>
            </a:r>
            <a:endParaRPr b="0" dirty="0"/>
          </a:p>
          <a:p>
            <a:pPr marL="0" lvl="0" indent="0" algn="l" rtl="0">
              <a:lnSpc>
                <a:spcPct val="100000"/>
              </a:lnSpc>
              <a:spcBef>
                <a:spcPts val="400"/>
              </a:spcBef>
              <a:spcAft>
                <a:spcPts val="0"/>
              </a:spcAft>
              <a:buClr>
                <a:srgbClr val="000000"/>
              </a:buClr>
              <a:buSzPts val="300"/>
              <a:buNone/>
            </a:pPr>
            <a:r>
              <a:rPr lang="de-DE" b="1" dirty="0">
                <a:solidFill>
                  <a:srgbClr val="000000"/>
                </a:solidFill>
              </a:rPr>
              <a:t>Quellen </a:t>
            </a:r>
          </a:p>
          <a:p>
            <a:pPr marL="171450" lvl="0" indent="-171450" algn="l" rtl="0">
              <a:lnSpc>
                <a:spcPct val="100000"/>
              </a:lnSpc>
              <a:spcBef>
                <a:spcPts val="400"/>
              </a:spcBef>
              <a:spcAft>
                <a:spcPts val="0"/>
              </a:spcAft>
              <a:buClr>
                <a:srgbClr val="000000"/>
              </a:buClr>
              <a:buSzPct val="117000"/>
              <a:buFont typeface="Arial" panose="020B0604020202020204" pitchFamily="34" charset="0"/>
              <a:buChar char="•"/>
            </a:pPr>
            <a:r>
              <a:rPr lang="de-DE" sz="1000" dirty="0"/>
              <a:t>Wiegmann, Kirsten (2022): Transformation in der Landwirtschaft &amp; Ernährung. Vortrag und Präsentation. Jahrestagung Öko-Institut. 22.06.2022. </a:t>
            </a:r>
            <a:r>
              <a:rPr lang="de-DE" sz="1000" u="sng" dirty="0">
                <a:solidFill>
                  <a:schemeClr val="hlink"/>
                </a:solidFill>
                <a:hlinkClick r:id="rId3"/>
              </a:rPr>
              <a:t>https://de.slideshare.net/Oeko-Institut/landwende</a:t>
            </a:r>
            <a:r>
              <a:rPr lang="de-DE" sz="1000" dirty="0"/>
              <a:t>; © Öko-Institut; CC-BY-SA-NC</a:t>
            </a:r>
            <a:endParaRPr sz="1000" dirty="0"/>
          </a:p>
        </p:txBody>
      </p:sp>
      <p:sp>
        <p:nvSpPr>
          <p:cNvPr id="302" name="Google Shape;302;p32: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4:notes"/>
          <p:cNvSpPr txBox="1">
            <a:spLocks noGrp="1"/>
          </p:cNvSpPr>
          <p:nvPr>
            <p:ph type="body" idx="1"/>
          </p:nvPr>
        </p:nvSpPr>
        <p:spPr>
          <a:xfrm>
            <a:off x="223688" y="4032001"/>
            <a:ext cx="6650337" cy="619079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000" b="1" dirty="0"/>
              <a:t>Beschreibung</a:t>
            </a:r>
            <a:r>
              <a:rPr lang="de-DE" sz="1000" dirty="0"/>
              <a:t>: </a:t>
            </a:r>
            <a:endParaRPr dirty="0"/>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dirty="0">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a:t>
            </a:r>
            <a:r>
              <a:rPr lang="de-DE" sz="1000" dirty="0"/>
              <a:t>30% davon</a:t>
            </a:r>
            <a:r>
              <a:rPr lang="de-DE" sz="1000" b="0" i="0" u="none" strike="noStrike" cap="none" dirty="0">
                <a:solidFill>
                  <a:schemeClr val="dk1"/>
                </a:solidFill>
                <a:latin typeface="Calibri"/>
                <a:ea typeface="Calibri"/>
                <a:cs typeface="Calibri"/>
                <a:sym typeface="Calibri"/>
              </a:rPr>
              <a:t>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a:t>
            </a:r>
            <a:r>
              <a:rPr lang="de-DE" sz="1000" dirty="0"/>
              <a:t>Menschen, die</a:t>
            </a:r>
            <a:r>
              <a:rPr lang="de-DE" sz="1000" b="0" i="0" u="none" strike="noStrike" cap="none" dirty="0">
                <a:solidFill>
                  <a:schemeClr val="dk1"/>
                </a:solidFill>
                <a:latin typeface="Calibri"/>
                <a:ea typeface="Calibri"/>
                <a:cs typeface="Calibri"/>
                <a:sym typeface="Calibri"/>
              </a:rPr>
              <a:t> </a:t>
            </a:r>
            <a:r>
              <a:rPr lang="de-DE" sz="1000" dirty="0"/>
              <a:t>hungern.</a:t>
            </a:r>
            <a:r>
              <a:rPr lang="de-DE" sz="1000" b="0" i="0" u="none" strike="noStrike" cap="none" dirty="0">
                <a:solidFill>
                  <a:schemeClr val="dk1"/>
                </a:solidFill>
                <a:latin typeface="Calibri"/>
                <a:ea typeface="Calibri"/>
                <a:cs typeface="Calibri"/>
                <a:sym typeface="Calibri"/>
              </a:rPr>
              <a:t> Zum anderen braucht ein Rindvieh sehr viel Getreide, um Fleisch anzusetzen. Und dabei geht die Energie des Weizens verloren. Mit anderen </a:t>
            </a:r>
            <a:r>
              <a:rPr lang="de-DE" sz="1000" dirty="0"/>
              <a:t>Worten:</a:t>
            </a:r>
            <a:r>
              <a:rPr lang="de-DE" sz="1000" b="0" i="0" u="none" strike="noStrike" cap="none" dirty="0">
                <a:solidFill>
                  <a:schemeClr val="dk1"/>
                </a:solidFill>
                <a:latin typeface="Calibri"/>
                <a:ea typeface="Calibri"/>
                <a:cs typeface="Calibri"/>
                <a:sym typeface="Calibri"/>
              </a:rPr>
              <a:t> Mit dem Weizen könnte man mehr Menschen </a:t>
            </a:r>
            <a:r>
              <a:rPr lang="de-DE" sz="1000" dirty="0"/>
              <a:t>ernähren, als</a:t>
            </a:r>
            <a:r>
              <a:rPr lang="de-DE" sz="1000" b="0" i="0" u="none" strike="noStrike" cap="none" dirty="0">
                <a:solidFill>
                  <a:schemeClr val="dk1"/>
                </a:solidFill>
                <a:latin typeface="Calibri"/>
                <a:ea typeface="Calibri"/>
                <a:cs typeface="Calibri"/>
                <a:sym typeface="Calibri"/>
              </a:rPr>
              <a:t> wenn wir es zur Erzeugung von Rindfleisch nutzen.</a:t>
            </a:r>
            <a:endParaRPr dirty="0"/>
          </a:p>
          <a:p>
            <a:pPr marL="0" marR="0" lvl="0" indent="0" algn="l" rtl="0">
              <a:lnSpc>
                <a:spcPct val="100000"/>
              </a:lnSpc>
              <a:spcBef>
                <a:spcPts val="400"/>
              </a:spcBef>
              <a:spcAft>
                <a:spcPts val="0"/>
              </a:spcAft>
              <a:buClr>
                <a:srgbClr val="000000"/>
              </a:buClr>
              <a:buSzPts val="1400"/>
              <a:buFont typeface="Arial"/>
              <a:buNone/>
            </a:pPr>
            <a:r>
              <a:rPr lang="de-DE" sz="1000" b="1" dirty="0"/>
              <a:t>Aufgabe</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Aus ca. 670 g Weizen wird ein Brot von einem Kilogramm gewonnen.</a:t>
            </a:r>
            <a:r>
              <a:rPr lang="de-DE" dirty="0"/>
              <a:t/>
            </a:r>
            <a:br>
              <a:rPr lang="de-DE" dirty="0"/>
            </a:br>
            <a:r>
              <a:rPr lang="de-DE" sz="1000" dirty="0"/>
              <a:t>Der Kaloriengehalt von 1 Kilogramm Brot beträgt ca. 2.650 kcal.</a:t>
            </a:r>
            <a:r>
              <a:rPr lang="de-DE" dirty="0"/>
              <a:t/>
            </a:r>
            <a:br>
              <a:rPr lang="de-DE" dirty="0"/>
            </a:br>
            <a:r>
              <a:rPr lang="de-DE" sz="1000" dirty="0"/>
              <a:t>Ein durchschnittlicher Mann (25 bis 51 Jahre) braucht pro Tag 2.400 Kcal.</a:t>
            </a:r>
            <a:r>
              <a:rPr lang="de-DE" dirty="0"/>
              <a:t/>
            </a:r>
            <a:br>
              <a:rPr lang="de-DE" dirty="0"/>
            </a:br>
            <a:r>
              <a:rPr lang="de-DE" sz="1000" dirty="0"/>
              <a:t>Nehmen wir der Einfachheit an, dass jeder Mann jeden Tag ein ganzes Brot isst (weil er schwer arbeitet).</a:t>
            </a:r>
            <a:r>
              <a:rPr lang="de-DE" dirty="0"/>
              <a:t/>
            </a:r>
            <a:br>
              <a:rPr lang="de-DE" dirty="0"/>
            </a:br>
            <a:r>
              <a:rPr lang="de-DE" sz="1000" dirty="0"/>
              <a:t>Wie viele Menschen könnten sich 1 Jahr von Getreide, das wir als Viehfutter verwenden, ernähren?</a:t>
            </a:r>
            <a:endParaRPr dirty="0"/>
          </a:p>
          <a:p>
            <a:pPr marL="0" marR="0" lvl="0" indent="0" algn="l" rtl="0">
              <a:lnSpc>
                <a:spcPct val="100000"/>
              </a:lnSpc>
              <a:spcBef>
                <a:spcPts val="400"/>
              </a:spcBef>
              <a:spcAft>
                <a:spcPts val="0"/>
              </a:spcAft>
              <a:buClr>
                <a:srgbClr val="000000"/>
              </a:buClr>
              <a:buSzPts val="1400"/>
              <a:buNone/>
            </a:pPr>
            <a:r>
              <a:rPr lang="de-DE" sz="1000" b="1" dirty="0"/>
              <a:t>Lösung</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Anzahl der Brote: 25.000.000.000 kg / 0,65 kg = 37.300.000.000 Stück</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Anzahl der Brote im Jahr: 365 Stück</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Anzahl der Männer, die ein Jahr jeden Tag ein Brot essen: 102.000.000</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Demokratische Republik Kongo: 99 Millionen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Einwohnerzahl Deutschland: ca. 84 Millionen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Einwohnerzahl Irak: ca. 44,5 Millionen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Einwohnerzahl Afghanistan: ca. 44,5 Millionen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Einwohnerzahl Mali: ca. 22 Millionen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dirty="0"/>
              <a:t>Ergebnis: Wenn wir Getreide nicht als Viehfutter nutzen würden, könnten wir arme Länder wie die Demokratische Republik Kongo oder z.B. Mali damit unterstützen. </a:t>
            </a:r>
            <a:endParaRPr dirty="0"/>
          </a:p>
          <a:p>
            <a:pPr marL="0" marR="0" lvl="0" indent="0" algn="l" rtl="0">
              <a:lnSpc>
                <a:spcPct val="100000"/>
              </a:lnSpc>
              <a:spcBef>
                <a:spcPts val="500"/>
              </a:spcBef>
              <a:spcAft>
                <a:spcPts val="0"/>
              </a:spcAft>
              <a:buClr>
                <a:srgbClr val="000000"/>
              </a:buClr>
              <a:buSzPts val="1400"/>
              <a:buNone/>
            </a:pPr>
            <a:r>
              <a:rPr lang="de-DE" sz="1000" b="1" dirty="0"/>
              <a:t>Quellen</a:t>
            </a:r>
            <a:r>
              <a:rPr lang="de-DE" sz="1000" dirty="0"/>
              <a:t>:</a:t>
            </a:r>
            <a:endParaRPr sz="1000" dirty="0"/>
          </a:p>
          <a:p>
            <a:pPr marL="171450" marR="0" lvl="0" indent="-171450" algn="l" rtl="0">
              <a:lnSpc>
                <a:spcPct val="100000"/>
              </a:lnSpc>
              <a:spcBef>
                <a:spcPts val="0"/>
              </a:spcBef>
              <a:spcAft>
                <a:spcPts val="0"/>
              </a:spcAft>
              <a:buClr>
                <a:srgbClr val="000000"/>
              </a:buClr>
              <a:buSzPts val="1400"/>
              <a:buFont typeface="Arial"/>
              <a:buChar char="•"/>
            </a:pPr>
            <a:r>
              <a:rPr lang="de-DE" sz="900" dirty="0"/>
              <a:t>Getreideerzeugung: Bundesinformationszentrum Landwirtschaft(o.J.): </a:t>
            </a:r>
            <a:r>
              <a:rPr lang="de-DE" sz="900" b="0" i="0" u="none" strike="noStrike" cap="none" dirty="0">
                <a:solidFill>
                  <a:schemeClr val="dk1"/>
                </a:solidFill>
                <a:latin typeface="Calibri"/>
                <a:ea typeface="Calibri"/>
                <a:cs typeface="Calibri"/>
                <a:sym typeface="Calibri"/>
              </a:rPr>
              <a:t>Was wächst auf Deutschlands Feldern? </a:t>
            </a:r>
            <a:r>
              <a:rPr lang="de-DE" sz="900" dirty="0"/>
              <a:t>https://www.landwirtschaft.de/landwirtschaft-verstehen/wie-arbeiten-foerster-und-pflanzenbauer/was-waechst-auf-deutschlands-feldern/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900" dirty="0"/>
              <a:t>Mehl für Brot: Mein Mehl</a:t>
            </a:r>
            <a:r>
              <a:rPr lang="de-DE" sz="900" i="0" dirty="0"/>
              <a:t>: </a:t>
            </a:r>
            <a:r>
              <a:rPr lang="de-DE" sz="900" b="0" i="0" u="none" strike="noStrike" cap="none" dirty="0">
                <a:solidFill>
                  <a:schemeClr val="dk1"/>
                </a:solidFill>
                <a:latin typeface="Calibri"/>
                <a:ea typeface="Calibri"/>
                <a:cs typeface="Calibri"/>
                <a:sym typeface="Calibri"/>
              </a:rPr>
              <a:t>Wie viele Weizenkörner stecken eigentlich in einem Kilo Brot?</a:t>
            </a:r>
            <a:r>
              <a:rPr lang="de-DE" sz="900" dirty="0"/>
              <a:t> https://www.mein-mehl.de/mehlblog/nachricht/?tx_news_pi1%5Bnews%5D=200&amp;cHash=9c7cf4ca8803971c7dd3e5e6358ec0e7%C2%A0</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900" dirty="0"/>
              <a:t>Kalorienverbrauch: TK Techniker Krankenkasse (o.J.): </a:t>
            </a:r>
            <a:r>
              <a:rPr lang="de-DE" sz="900" b="0" i="0" u="none" strike="noStrike" cap="none" dirty="0">
                <a:solidFill>
                  <a:schemeClr val="dk1"/>
                </a:solidFill>
                <a:latin typeface="Calibri"/>
                <a:ea typeface="Calibri"/>
                <a:cs typeface="Calibri"/>
                <a:sym typeface="Calibri"/>
              </a:rPr>
              <a:t>Wie viele Kalo­rien brau­chen wir? </a:t>
            </a:r>
            <a:r>
              <a:rPr lang="de-DE" sz="900" dirty="0"/>
              <a:t>https://www.tk.de/techniker/magazin/ernaehrung/uebergewicht-und-diaet/wie-viele-kalorien-pro-tag-2006758?tkcm=aaus</a:t>
            </a:r>
            <a:endParaRPr sz="900" dirty="0"/>
          </a:p>
          <a:p>
            <a:pPr marL="171450" marR="0" lvl="0" indent="-171450" algn="l" rtl="0">
              <a:lnSpc>
                <a:spcPct val="100000"/>
              </a:lnSpc>
              <a:spcBef>
                <a:spcPts val="0"/>
              </a:spcBef>
              <a:spcAft>
                <a:spcPts val="0"/>
              </a:spcAft>
              <a:buClr>
                <a:srgbClr val="000000"/>
              </a:buClr>
              <a:buSzPts val="1400"/>
              <a:buFont typeface="Arial"/>
              <a:buChar char="•"/>
            </a:pPr>
            <a:r>
              <a:rPr lang="de-DE" sz="900" dirty="0"/>
              <a:t>Einwohnerzahlen: Wikipedia o.J.: Länder nach Einwohnerzahlen. https://de.wikipedia.org/wiki/Liste_von_Staaten_und_Territorien_nach_Einwohnerzahl</a:t>
            </a:r>
            <a:endParaRPr sz="900" dirty="0"/>
          </a:p>
          <a:p>
            <a:pPr marL="171450" marR="0" lvl="0" indent="-171450" algn="l" rtl="0">
              <a:lnSpc>
                <a:spcPct val="100000"/>
              </a:lnSpc>
              <a:spcBef>
                <a:spcPts val="0"/>
              </a:spcBef>
              <a:spcAft>
                <a:spcPts val="0"/>
              </a:spcAft>
              <a:buClr>
                <a:srgbClr val="000000"/>
              </a:buClr>
              <a:buSzPts val="1400"/>
              <a:buFont typeface="Arial"/>
              <a:buChar char="•"/>
            </a:pPr>
            <a:r>
              <a:rPr lang="de-DE" sz="900" dirty="0"/>
              <a:t>Abbildung: Eigene </a:t>
            </a:r>
            <a:r>
              <a:rPr lang="de-DE" sz="900" dirty="0" err="1"/>
              <a:t>Darstellng</a:t>
            </a:r>
            <a:r>
              <a:rPr lang="de-DE" sz="900" dirty="0"/>
              <a:t> nach Bundesinformationszentrum Landwirtschaft</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900" dirty="0"/>
              <a:t>Icons: Noun-project.com (lizenzfreie Icons)</a:t>
            </a:r>
            <a:endParaRPr sz="900" dirty="0"/>
          </a:p>
        </p:txBody>
      </p:sp>
      <p:sp>
        <p:nvSpPr>
          <p:cNvPr id="271" name="Google Shape;271;p24: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6805bd2549_0_1674: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6805bd2549_0_1674:notes"/>
          <p:cNvSpPr txBox="1">
            <a:spLocks noGrp="1"/>
          </p:cNvSpPr>
          <p:nvPr>
            <p:ph type="body" idx="1"/>
          </p:nvPr>
        </p:nvSpPr>
        <p:spPr>
          <a:xfrm>
            <a:off x="479103" y="3888001"/>
            <a:ext cx="6141093" cy="565158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latin typeface="Calibri" panose="020F0502020204030204" pitchFamily="34" charset="0"/>
                <a:cs typeface="Calibri" panose="020F0502020204030204" pitchFamily="34" charset="0"/>
              </a:rPr>
              <a:t>Beschreibung</a:t>
            </a:r>
            <a:endParaRPr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de-DE" dirty="0">
                <a:latin typeface="Calibri" panose="020F0502020204030204" pitchFamily="34" charset="0"/>
                <a:cs typeface="Calibri" panose="020F0502020204030204" pitchFamily="34" charset="0"/>
              </a:rPr>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p>
          <a:p>
            <a:pPr marL="0" marR="0" lvl="0" indent="0" algn="l" rtl="0">
              <a:lnSpc>
                <a:spcPct val="100000"/>
              </a:lnSpc>
              <a:spcBef>
                <a:spcPts val="0"/>
              </a:spcBef>
              <a:spcAft>
                <a:spcPts val="0"/>
              </a:spcAft>
              <a:buClr>
                <a:srgbClr val="000000"/>
              </a:buClr>
              <a:buSzPts val="1400"/>
              <a:buFont typeface="Arial"/>
              <a:buNone/>
            </a:pPr>
            <a:endParaRPr dirty="0">
              <a:latin typeface="Calibri" panose="020F0502020204030204" pitchFamily="34" charset="0"/>
              <a:cs typeface="Calibri" panose="020F0502020204030204" pitchFamily="34" charset="0"/>
            </a:endParaRPr>
          </a:p>
          <a:p>
            <a:pPr marL="0" marR="0" lvl="0" indent="-3600" algn="l" rtl="0">
              <a:lnSpc>
                <a:spcPct val="100000"/>
              </a:lnSpc>
              <a:spcBef>
                <a:spcPts val="0"/>
              </a:spcBef>
              <a:spcAft>
                <a:spcPts val="0"/>
              </a:spcAft>
              <a:buClr>
                <a:srgbClr val="000000"/>
              </a:buClr>
              <a:buSzPts val="1400"/>
              <a:buFont typeface="Arial"/>
              <a:buNone/>
            </a:pPr>
            <a:r>
              <a:rPr lang="de-DE" b="1" dirty="0">
                <a:latin typeface="Calibri" panose="020F0502020204030204" pitchFamily="34" charset="0"/>
                <a:cs typeface="Calibri" panose="020F0502020204030204" pitchFamily="34" charset="0"/>
              </a:rPr>
              <a:t>Arbeitsaufgaben:</a:t>
            </a:r>
            <a:endParaRPr dirty="0">
              <a:latin typeface="Calibri" panose="020F0502020204030204" pitchFamily="34" charset="0"/>
              <a:cs typeface="Calibri" panose="020F0502020204030204" pitchFamily="34" charset="0"/>
            </a:endParaRPr>
          </a:p>
          <a:p>
            <a:pPr marL="176213" marR="0" lvl="0" indent="-176213" algn="l" rtl="0">
              <a:lnSpc>
                <a:spcPct val="100000"/>
              </a:lnSpc>
              <a:spcAft>
                <a:spcPts val="0"/>
              </a:spcAft>
              <a:buClr>
                <a:schemeClr val="tx1"/>
              </a:buClr>
              <a:buSzPct val="120000"/>
              <a:buFont typeface="Arial"/>
              <a:buChar char="•"/>
            </a:pPr>
            <a:r>
              <a:rPr lang="de-DE" sz="1200" b="0" i="0" u="none" strike="noStrike" cap="none" dirty="0">
                <a:solidFill>
                  <a:schemeClr val="tx1"/>
                </a:solidFill>
                <a:latin typeface="Calibri" panose="020F0502020204030204" pitchFamily="34" charset="0"/>
                <a:ea typeface="Arial"/>
                <a:cs typeface="Calibri" panose="020F0502020204030204" pitchFamily="34" charset="0"/>
                <a:sym typeface="Arial"/>
              </a:rPr>
              <a:t>Welche Aufgaben von Tieraufzucht und -pflege wurden in den letzten Jahren (zusätzlich) digitalisiert?</a:t>
            </a:r>
          </a:p>
          <a:p>
            <a:pPr marL="176213" marR="0" lvl="0" indent="-176213" algn="l" rtl="0">
              <a:lnSpc>
                <a:spcPct val="100000"/>
              </a:lnSpc>
              <a:spcAft>
                <a:spcPts val="0"/>
              </a:spcAft>
              <a:buClr>
                <a:schemeClr val="tx1"/>
              </a:buClr>
              <a:buSzPct val="120000"/>
              <a:buFont typeface="Arial"/>
              <a:buChar char="•"/>
            </a:pPr>
            <a:r>
              <a:rPr lang="de-DE" sz="1200" b="0" i="0" u="none" strike="noStrike" cap="none" dirty="0">
                <a:solidFill>
                  <a:schemeClr val="tx1"/>
                </a:solidFill>
                <a:latin typeface="Calibri" panose="020F0502020204030204" pitchFamily="34" charset="0"/>
                <a:ea typeface="Arial"/>
                <a:cs typeface="Calibri" panose="020F0502020204030204" pitchFamily="34" charset="0"/>
                <a:sym typeface="Arial"/>
              </a:rPr>
              <a:t>Welche Vor- und Nachteile waren die Folgen? </a:t>
            </a:r>
          </a:p>
          <a:p>
            <a:pPr marL="176213" marR="0" lvl="0" indent="-176213" algn="l" rtl="0">
              <a:lnSpc>
                <a:spcPct val="100000"/>
              </a:lnSpc>
              <a:spcAft>
                <a:spcPts val="0"/>
              </a:spcAft>
              <a:buClr>
                <a:schemeClr val="tx1"/>
              </a:buClr>
              <a:buSzPct val="120000"/>
              <a:buFont typeface="Arial"/>
              <a:buChar char="•"/>
            </a:pPr>
            <a:r>
              <a:rPr lang="de-DE" sz="1200" b="0" dirty="0">
                <a:solidFill>
                  <a:schemeClr val="tx1"/>
                </a:solidFill>
                <a:latin typeface="Calibri" panose="020F0502020204030204" pitchFamily="34" charset="0"/>
                <a:ea typeface="Calibri"/>
                <a:cs typeface="Calibri" panose="020F0502020204030204" pitchFamily="34" charset="0"/>
                <a:sym typeface="Calibri"/>
              </a:rPr>
              <a:t>Wie gehen Sie im Unternehmen bei der Einführung neuer Technologien und Abläufe vor? </a:t>
            </a:r>
          </a:p>
          <a:p>
            <a:pPr marL="176213" marR="0" lvl="0" indent="-176213" algn="l" defTabSz="914400" rtl="0" eaLnBrk="1" fontAlgn="auto" latinLnBrk="0" hangingPunct="1">
              <a:lnSpc>
                <a:spcPct val="100000"/>
              </a:lnSpc>
              <a:spcAft>
                <a:spcPts val="0"/>
              </a:spcAft>
              <a:buClr>
                <a:schemeClr val="tx1"/>
              </a:buClr>
              <a:buSzPts val="1400"/>
              <a:buFont typeface="Arial" panose="020B0604020202020204" pitchFamily="34" charset="0"/>
              <a:buChar char="•"/>
              <a:tabLst/>
              <a:defRPr/>
            </a:pPr>
            <a:r>
              <a:rPr lang="de-DE" sz="1200" b="0" dirty="0">
                <a:solidFill>
                  <a:schemeClr val="tx1"/>
                </a:solidFill>
                <a:latin typeface="Calibri" panose="020F0502020204030204" pitchFamily="34" charset="0"/>
                <a:cs typeface="Calibri" panose="020F0502020204030204" pitchFamily="34" charset="0"/>
              </a:rPr>
              <a:t>Welche Veränderungen sind für die Zukunft geplant?</a:t>
            </a:r>
            <a:endParaRPr b="0" dirty="0">
              <a:solidFill>
                <a:schemeClr val="tx1"/>
              </a:solidFill>
              <a:latin typeface="Calibri" panose="020F0502020204030204" pitchFamily="34" charset="0"/>
              <a:cs typeface="Calibri" panose="020F0502020204030204" pitchFamily="34" charset="0"/>
            </a:endParaRPr>
          </a:p>
          <a:p>
            <a:pPr marL="176213" marR="0" lvl="0" indent="-176213" algn="l" rtl="0">
              <a:lnSpc>
                <a:spcPct val="100000"/>
              </a:lnSpc>
              <a:spcAft>
                <a:spcPts val="0"/>
              </a:spcAft>
              <a:buClr>
                <a:schemeClr val="tx1"/>
              </a:buClr>
              <a:buSzPts val="1400"/>
              <a:buFont typeface="Arial" panose="020B0604020202020204" pitchFamily="34" charset="0"/>
              <a:buChar char="•"/>
            </a:pPr>
            <a:r>
              <a:rPr lang="de-DE" sz="1200" b="0" dirty="0">
                <a:solidFill>
                  <a:schemeClr val="tx1"/>
                </a:solidFill>
                <a:latin typeface="Calibri" panose="020F0502020204030204" pitchFamily="34" charset="0"/>
                <a:cs typeface="Calibri" panose="020F0502020204030204" pitchFamily="34" charset="0"/>
                <a:sym typeface="Calibri"/>
              </a:rPr>
              <a:t>Wer ist in die Vorbereitung einbezogen?</a:t>
            </a:r>
            <a:endParaRPr b="0" dirty="0">
              <a:solidFill>
                <a:schemeClr val="tx1"/>
              </a:solidFill>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b="1" dirty="0">
              <a:solidFill>
                <a:schemeClr val="dk1"/>
              </a:solidFill>
              <a:latin typeface="Calibri" panose="020F0502020204030204" pitchFamily="34" charset="0"/>
              <a:ea typeface="Calibri"/>
              <a:cs typeface="Calibri" panose="020F0502020204030204" pitchFamily="34" charset="0"/>
              <a:sym typeface="Calibri"/>
            </a:endParaRPr>
          </a:p>
          <a:p>
            <a:pPr marL="172800" marR="0" lvl="0" indent="-230399" algn="l" rtl="0">
              <a:lnSpc>
                <a:spcPct val="100000"/>
              </a:lnSpc>
              <a:spcBef>
                <a:spcPts val="0"/>
              </a:spcBef>
              <a:spcAft>
                <a:spcPts val="0"/>
              </a:spcAft>
              <a:buClr>
                <a:srgbClr val="000000"/>
              </a:buClr>
              <a:buSzPts val="1400"/>
              <a:buFont typeface="Arial"/>
              <a:buNone/>
            </a:pPr>
            <a:r>
              <a:rPr lang="de-DE" sz="1200" b="1" dirty="0">
                <a:solidFill>
                  <a:schemeClr val="dk1"/>
                </a:solidFill>
                <a:latin typeface="Calibri" panose="020F0502020204030204" pitchFamily="34" charset="0"/>
                <a:ea typeface="Calibri"/>
                <a:cs typeface="Calibri" panose="020F0502020204030204" pitchFamily="34" charset="0"/>
                <a:sym typeface="Calibri"/>
              </a:rPr>
              <a:t>Quellen:</a:t>
            </a:r>
            <a:endParaRPr dirty="0">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sz="1000" dirty="0">
                <a:solidFill>
                  <a:schemeClr val="dk1"/>
                </a:solidFill>
                <a:latin typeface="Calibri" panose="020F0502020204030204" pitchFamily="34" charset="0"/>
                <a:ea typeface="Calibri"/>
                <a:cs typeface="Calibri" panose="020F0502020204030204" pitchFamily="34" charset="0"/>
                <a:sym typeface="Calibri"/>
              </a:rPr>
              <a:t>Lucas (2022) 7 Vorteile der Digitalisierung: </a:t>
            </a:r>
            <a:r>
              <a:rPr lang="de-DE" sz="1000" u="sng" dirty="0">
                <a:solidFill>
                  <a:schemeClr val="dk1"/>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xmlns="" val="tx"/>
                    </a:ext>
                  </a:extLst>
                </a:hlinkClick>
              </a:rPr>
              <a:t>https://framr.tv/de/blog/7-unterschatzte-vorteile-der-digitalisierung-im-unternehmen/</a:t>
            </a:r>
            <a:endParaRPr sz="100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sz="1000" dirty="0" err="1">
                <a:solidFill>
                  <a:schemeClr val="dk1"/>
                </a:solidFill>
                <a:latin typeface="Calibri" panose="020F0502020204030204" pitchFamily="34" charset="0"/>
                <a:ea typeface="Calibri"/>
                <a:cs typeface="Calibri" panose="020F0502020204030204" pitchFamily="34" charset="0"/>
                <a:sym typeface="Calibri"/>
              </a:rPr>
              <a:t>Flixcheck</a:t>
            </a:r>
            <a:r>
              <a:rPr lang="de-DE" sz="1000" dirty="0">
                <a:solidFill>
                  <a:schemeClr val="dk1"/>
                </a:solidFill>
                <a:latin typeface="Calibri" panose="020F0502020204030204" pitchFamily="34" charset="0"/>
                <a:ea typeface="Calibri"/>
                <a:cs typeface="Calibri" panose="020F0502020204030204" pitchFamily="34" charset="0"/>
                <a:sym typeface="Calibri"/>
              </a:rPr>
              <a:t> (2022) Die Vor- und Nachteile der Digitalisierung. </a:t>
            </a:r>
            <a:r>
              <a:rPr lang="de-DE" sz="1000" u="sng" dirty="0">
                <a:solidFill>
                  <a:schemeClr val="dk1"/>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xmlns="" val="tx"/>
                    </a:ext>
                  </a:extLst>
                </a:hlinkClick>
              </a:rPr>
              <a:t>https://www.flixcheck.de/vor-und-nachteile-digitalisierung/</a:t>
            </a:r>
            <a:endParaRPr sz="10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93" name="Google Shape;493;g26805bd2549_0_1674: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b69282d6ca_1_0:notes"/>
          <p:cNvSpPr>
            <a:spLocks noGrp="1" noRot="1" noChangeAspect="1"/>
          </p:cNvSpPr>
          <p:nvPr>
            <p:ph type="sldImg" idx="2"/>
          </p:nvPr>
        </p:nvSpPr>
        <p:spPr>
          <a:xfrm>
            <a:off x="371475" y="549275"/>
            <a:ext cx="6327775" cy="35607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b69282d6ca_1_0:notes"/>
          <p:cNvSpPr txBox="1">
            <a:spLocks noGrp="1"/>
          </p:cNvSpPr>
          <p:nvPr>
            <p:ph type="body" idx="1"/>
          </p:nvPr>
        </p:nvSpPr>
        <p:spPr>
          <a:xfrm>
            <a:off x="293505" y="4410982"/>
            <a:ext cx="6404426" cy="5545818"/>
          </a:xfrm>
          <a:prstGeom prst="rect">
            <a:avLst/>
          </a:prstGeom>
        </p:spPr>
        <p:txBody>
          <a:bodyPr spcFirstLastPara="1" wrap="square" lIns="94825" tIns="47400" rIns="94825" bIns="47400" anchor="t" anchorCtr="0">
            <a:noAutofit/>
          </a:bodyPr>
          <a:lstStyle/>
          <a:p>
            <a:pPr marL="0" lvl="0" indent="0" algn="l" rtl="0">
              <a:spcBef>
                <a:spcPts val="0"/>
              </a:spcBef>
              <a:spcAft>
                <a:spcPts val="0"/>
              </a:spcAft>
              <a:buNone/>
            </a:pPr>
            <a:r>
              <a:rPr lang="de-DE" sz="1000" b="1" dirty="0"/>
              <a:t>Beschreibung</a:t>
            </a:r>
          </a:p>
          <a:p>
            <a:pPr marL="0" lvl="0" indent="0" algn="l" rtl="0">
              <a:spcBef>
                <a:spcPts val="0"/>
              </a:spcBef>
              <a:spcAft>
                <a:spcPts val="0"/>
              </a:spcAft>
              <a:buNone/>
            </a:pPr>
            <a:r>
              <a:rPr lang="de-DE" sz="1000" dirty="0"/>
              <a:t>Deutschland ist der drittgrößte Lebensmittelexporteur der Welt. Vor allem Fleischerzeugnisse, Süßwaren, Milchprodukte und Fertiggerichte werden exportiert. Dabei  gehen ca. 70 Prozent in die EU. Diese Exporte können nur durch ein komplexes Logistiknetzwerk ausgeführt werden, das sehr geringe Gewinnspannen aufzeigt. So legen Lebensmittel im Durchschnitt eine Transportstrecke von 2500 Kilometer zurück, bevor sich bei den Verbraucher*innen ankommen (Wenzel 2021). Neben den Emissionen, die durch den Transport entstehen (siehe SDG 12: “Nachhaltige/r Konsum und Produktion”), ist im Rahmen der komplexen Wertschöpfungskette in der Lebensmittelindustrie auch die Marktkonzentration und die daraus entstehenden Folgen für die globale Nahrungsmittelversorgung zu beachten (ebd.). </a:t>
            </a:r>
          </a:p>
          <a:p>
            <a:pPr marL="0" lvl="0" indent="0" algn="l" rtl="0">
              <a:spcBef>
                <a:spcPts val="0"/>
              </a:spcBef>
              <a:spcAft>
                <a:spcPts val="0"/>
              </a:spcAft>
              <a:buNone/>
            </a:pPr>
            <a:r>
              <a:rPr lang="de-DE" sz="1000" dirty="0"/>
              <a:t>Heute bestimmen “einige wenige globale Konzerne die großen Trends in der Landwirtschaft und beim Nahrungskonsum” (Wilkinson 2017: 11). Mittlerweile verschiebt sich der Fokus der globalen Konzerne auch auf Entwicklungsländer und Asien. Vor allem die großen globalen Lebensmittelkonzerne sind häufig mit der Kritik konfrontiert, dass sie zu wenig gesellschaftliche Verantwortung übernehmen (ebd.). Zahlreiche Skandale (siehe auch SDG 3: “Gesundheit und Wohlergehen) zeugen von einer geringen unternehmerischen Verantwortung der Lebensmittelindustrie, die oft globale Auswirkungen hat. Immer wieder werden zum Beispiel Missstände, wie Ausbeutung und Kinderarbeit innerhalb der Wertschöpfungsketten global agierender Lebensmittelkonzerne bekannt (Klawitter &amp; </a:t>
            </a:r>
            <a:r>
              <a:rPr lang="de-DE" sz="1000" dirty="0" err="1"/>
              <a:t>Höflinger</a:t>
            </a:r>
            <a:r>
              <a:rPr lang="de-DE" sz="1000" dirty="0"/>
              <a:t> 2022; Hirschi 2020; Amann et al. 2017).</a:t>
            </a:r>
            <a:br>
              <a:rPr lang="de-DE" sz="1000" dirty="0"/>
            </a:br>
            <a:endParaRPr lang="de-DE" sz="1000" dirty="0"/>
          </a:p>
          <a:p>
            <a:pPr marL="0" lvl="0" indent="0" algn="l" rtl="0">
              <a:spcBef>
                <a:spcPts val="0"/>
              </a:spcBef>
              <a:spcAft>
                <a:spcPts val="0"/>
              </a:spcAft>
              <a:buNone/>
            </a:pPr>
            <a:r>
              <a:rPr lang="de-DE" sz="1000" b="1" dirty="0"/>
              <a:t>Aufgaben: </a:t>
            </a:r>
          </a:p>
          <a:p>
            <a:pPr marL="171450" lvl="0" indent="-171450" algn="l" rtl="0">
              <a:spcBef>
                <a:spcPts val="0"/>
              </a:spcBef>
              <a:spcAft>
                <a:spcPts val="0"/>
              </a:spcAft>
              <a:buFont typeface="Arial" panose="020B0604020202020204" pitchFamily="34" charset="0"/>
              <a:buChar char="•"/>
            </a:pPr>
            <a:r>
              <a:rPr lang="de-DE" sz="1000" dirty="0"/>
              <a:t>Überlegen Sie wie die wie die einzelnen SDGs der Grafik global zu einer nachhaltigen Lebensmittelproduktion beitragen können, wenn Sie zunehmend als wichtige Rahmenziele und Regeln wirtschaftlichen Handelns akzeptiert werden!</a:t>
            </a:r>
          </a:p>
          <a:p>
            <a:pPr marL="171450" lvl="0" indent="-171450" algn="l" rtl="0">
              <a:spcBef>
                <a:spcPts val="0"/>
              </a:spcBef>
              <a:spcAft>
                <a:spcPts val="0"/>
              </a:spcAft>
              <a:buFont typeface="Arial" panose="020B0604020202020204" pitchFamily="34" charset="0"/>
              <a:buChar char="•"/>
            </a:pPr>
            <a:r>
              <a:rPr lang="de-DE" sz="1000" dirty="0"/>
              <a:t>Diskutieren Sie welche SDGs für die Lebensmittelindustrie und deren weltweiten Handelsstrukturen von besonderer Bedeutung sind und welche weniger. Haben wir SDGs vergessen? Oder hat </a:t>
            </a:r>
            <a:r>
              <a:rPr lang="de-DE" sz="1000" dirty="0" err="1"/>
              <a:t>NaReLe</a:t>
            </a:r>
            <a:r>
              <a:rPr lang="de-DE" sz="1000" dirty="0"/>
              <a:t> Nachhaltigkeitsziele aufgenommen, die für den Lebensmittelbereich weniger wichtig sind</a:t>
            </a:r>
            <a:r>
              <a:rPr lang="de-DE" sz="1000"/>
              <a:t>?   </a:t>
            </a:r>
            <a:br>
              <a:rPr lang="de-DE" sz="1000"/>
            </a:br>
            <a:endParaRPr lang="de-DE" sz="1000" dirty="0"/>
          </a:p>
          <a:p>
            <a:pPr marL="0" lvl="0" indent="0" algn="l" rtl="0">
              <a:spcBef>
                <a:spcPts val="0"/>
              </a:spcBef>
              <a:spcAft>
                <a:spcPts val="0"/>
              </a:spcAft>
              <a:buFont typeface="Arial" panose="020B0604020202020204" pitchFamily="34" charset="0"/>
              <a:buNone/>
            </a:pPr>
            <a:r>
              <a:rPr lang="de-DE" sz="1000" b="1" dirty="0"/>
              <a:t>Quellen: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00" b="0" i="0" u="none" strike="noStrike" cap="none" dirty="0">
                <a:solidFill>
                  <a:schemeClr val="dk1"/>
                </a:solidFill>
                <a:effectLst/>
                <a:latin typeface="Calibri"/>
                <a:ea typeface="Calibri"/>
                <a:cs typeface="Calibri"/>
                <a:sym typeface="Calibri"/>
              </a:rPr>
              <a:t>Wenzel, Eike (2021): Wertschöpfung und Wertschätzung: Fünf Ideen für die Ernährung der Zukunft. Online: </a:t>
            </a:r>
            <a:r>
              <a:rPr lang="de-DE" sz="900" b="0" i="0" u="sng" strike="noStrike" cap="none" dirty="0">
                <a:solidFill>
                  <a:schemeClr val="dk1"/>
                </a:solidFill>
                <a:effectLst/>
                <a:latin typeface="Calibri"/>
                <a:ea typeface="Calibri"/>
                <a:cs typeface="Calibri"/>
                <a:sym typeface="Calibri"/>
                <a:hlinkClick r:id="rId3"/>
              </a:rPr>
              <a:t>https://www.handelsblatt.com/meinung/gastbeitraege/expertenrat/wenzel/expertenrat-eike-wenzel-wertschoepfung-und-wertschaetzung-fuenf-ideen-fuer-die-ernaehrung-der-zukunft/26996104.html</a:t>
            </a:r>
            <a:r>
              <a:rPr lang="de-DE" sz="9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00" b="0" i="0" u="none" strike="noStrike" cap="none" dirty="0">
                <a:solidFill>
                  <a:schemeClr val="dk1"/>
                </a:solidFill>
                <a:effectLst/>
                <a:latin typeface="Calibri"/>
                <a:ea typeface="Calibri"/>
                <a:cs typeface="Calibri"/>
                <a:sym typeface="Calibri"/>
              </a:rPr>
              <a:t>Wilkinson, John (2017): Der Trend zum global Player. Online: </a:t>
            </a:r>
            <a:r>
              <a:rPr lang="de-DE" sz="900" b="0" i="0" u="sng" strike="noStrike" cap="none" dirty="0">
                <a:solidFill>
                  <a:schemeClr val="dk1"/>
                </a:solidFill>
                <a:effectLst/>
                <a:latin typeface="Calibri"/>
                <a:ea typeface="Calibri"/>
                <a:cs typeface="Calibri"/>
                <a:sym typeface="Calibri"/>
                <a:hlinkClick r:id="rId4"/>
              </a:rPr>
              <a:t>https://www.bund.net/fileadmin/user_upload_bund/publikationen/landwirtschaft/landwirtschaft_konzernatlas_2017_01.pdf</a:t>
            </a:r>
            <a:r>
              <a:rPr lang="de-DE" sz="9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00" b="0" i="0" u="none" strike="noStrike" cap="none" dirty="0">
                <a:solidFill>
                  <a:schemeClr val="dk1"/>
                </a:solidFill>
                <a:effectLst/>
                <a:latin typeface="Calibri"/>
                <a:ea typeface="Calibri"/>
                <a:cs typeface="Calibri"/>
                <a:sym typeface="Calibri"/>
              </a:rPr>
              <a:t>Klawitter, Nils; </a:t>
            </a:r>
            <a:r>
              <a:rPr lang="de-DE" sz="900" b="0" i="0" u="none" strike="noStrike" cap="none" dirty="0" err="1">
                <a:solidFill>
                  <a:schemeClr val="dk1"/>
                </a:solidFill>
                <a:effectLst/>
                <a:latin typeface="Calibri"/>
                <a:ea typeface="Calibri"/>
                <a:cs typeface="Calibri"/>
                <a:sym typeface="Calibri"/>
              </a:rPr>
              <a:t>Höflinger</a:t>
            </a:r>
            <a:r>
              <a:rPr lang="de-DE" sz="900" b="0" i="0" u="none" strike="noStrike" cap="none" dirty="0">
                <a:solidFill>
                  <a:schemeClr val="dk1"/>
                </a:solidFill>
                <a:effectLst/>
                <a:latin typeface="Calibri"/>
                <a:ea typeface="Calibri"/>
                <a:cs typeface="Calibri"/>
                <a:sym typeface="Calibri"/>
              </a:rPr>
              <a:t>, Laura (2022): Die Nutella-Macher. Online: </a:t>
            </a:r>
            <a:r>
              <a:rPr lang="de-DE" sz="900" b="0" i="0" u="sng" strike="noStrike" cap="none" dirty="0">
                <a:solidFill>
                  <a:schemeClr val="dk1"/>
                </a:solidFill>
                <a:effectLst/>
                <a:latin typeface="Calibri"/>
                <a:ea typeface="Calibri"/>
                <a:cs typeface="Calibri"/>
                <a:sym typeface="Calibri"/>
                <a:hlinkClick r:id="rId5"/>
              </a:rPr>
              <a:t>https://www.spiegel.de/wirtschaft/ferrero-wie-viel-ausbeutung-steckt-in-der-ernte-von-haselnuessen-palmoel-und-kakao-a-577060b9-015f-4a4b-8348-121c62aa4e33</a:t>
            </a:r>
            <a:r>
              <a:rPr lang="de-DE" sz="9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900" b="0" i="0" u="none" strike="noStrike" cap="none" dirty="0" err="1">
                <a:solidFill>
                  <a:schemeClr val="dk1"/>
                </a:solidFill>
                <a:effectLst/>
                <a:latin typeface="Calibri"/>
                <a:ea typeface="Calibri"/>
                <a:cs typeface="Calibri"/>
                <a:sym typeface="Calibri"/>
              </a:rPr>
              <a:t>NaReLe</a:t>
            </a:r>
            <a:r>
              <a:rPr lang="de-DE" sz="900" b="0" i="0" u="none" strike="noStrike" cap="none" dirty="0">
                <a:solidFill>
                  <a:schemeClr val="dk1"/>
                </a:solidFill>
                <a:effectLst/>
                <a:latin typeface="Calibri"/>
                <a:ea typeface="Calibri"/>
                <a:cs typeface="Calibri"/>
                <a:sym typeface="Calibri"/>
              </a:rPr>
              <a:t>: BASISMODULE – Nachhaltige Resonanzräume in der Lebensmittelindustrie. Online:  https://narele.de/wp-content/uploads/2021/11/NaReLe_gesamt_Auszubildende_A5_lowRes_Formular.pdf </a:t>
            </a:r>
          </a:p>
        </p:txBody>
      </p:sp>
      <p:sp>
        <p:nvSpPr>
          <p:cNvPr id="342" name="Google Shape;342;g1b69282d6ca_1_0:notes"/>
          <p:cNvSpPr txBox="1">
            <a:spLocks noGrp="1"/>
          </p:cNvSpPr>
          <p:nvPr>
            <p:ph type="sldNum" idx="12"/>
          </p:nvPr>
        </p:nvSpPr>
        <p:spPr>
          <a:xfrm>
            <a:off x="4021293" y="9721107"/>
            <a:ext cx="3076236" cy="513600"/>
          </a:xfrm>
          <a:prstGeom prst="rect">
            <a:avLst/>
          </a:prstGeom>
        </p:spPr>
        <p:txBody>
          <a:bodyPr spcFirstLastPara="1" wrap="square" lIns="94825" tIns="47400" rIns="94825" bIns="474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805bd2549_0_0:notes"/>
          <p:cNvSpPr>
            <a:spLocks noGrp="1" noRot="1" noChangeAspect="1"/>
          </p:cNvSpPr>
          <p:nvPr>
            <p:ph type="sldImg" idx="2"/>
          </p:nvPr>
        </p:nvSpPr>
        <p:spPr>
          <a:xfrm>
            <a:off x="477838"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6805bd2549_0_0:notes"/>
          <p:cNvSpPr txBox="1">
            <a:spLocks noGrp="1"/>
          </p:cNvSpPr>
          <p:nvPr>
            <p:ph type="body" idx="1"/>
          </p:nvPr>
        </p:nvSpPr>
        <p:spPr>
          <a:xfrm>
            <a:off x="479116" y="3888001"/>
            <a:ext cx="6141080" cy="546298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dirty="0"/>
              <a:t>2</a:t>
            </a:r>
            <a:r>
              <a:rPr lang="de-DE" sz="12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0" lvl="0" indent="0" algn="l" rtl="0">
              <a:lnSpc>
                <a:spcPct val="100000"/>
              </a:lnSpc>
              <a:spcBef>
                <a:spcPts val="0"/>
              </a:spcBef>
              <a:spcAft>
                <a:spcPts val="0"/>
              </a:spcAft>
              <a:buSzPts val="1100"/>
              <a:buFont typeface="Arial"/>
              <a:buNone/>
            </a:pPr>
            <a:endParaRPr lang="de-DE" sz="1200" b="1"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SzPts val="1400"/>
              <a:buNone/>
            </a:pPr>
            <a:endParaRPr lang="de-DE" sz="1200" b="1"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Umweltbundesamt 2021: Konsum und Umwelt: Zentrale Handlungsfelder. Online: https://www.umweltbundesamt.de/themen/wirtschaft-konsum/konsum-umwelt-zentrale-handlungsfelder#bedarfsfelder</a:t>
            </a:r>
            <a:endParaRPr sz="1000" dirty="0"/>
          </a:p>
        </p:txBody>
      </p:sp>
      <p:sp>
        <p:nvSpPr>
          <p:cNvPr id="154" name="Google Shape;154;g26805bd2549_0_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7838" y="331788"/>
            <a:ext cx="6142037"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104" y="3888000"/>
            <a:ext cx="6139506"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45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223689" y="4222801"/>
            <a:ext cx="6650337" cy="46389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dirty="0"/>
          </a:p>
          <a:p>
            <a:pPr marL="0" lvl="0" indent="0" algn="l" rtl="0">
              <a:lnSpc>
                <a:spcPct val="100000"/>
              </a:lnSpc>
              <a:spcBef>
                <a:spcPts val="200"/>
              </a:spcBef>
              <a:spcAft>
                <a:spcPts val="0"/>
              </a:spcAft>
              <a:buSzPts val="1400"/>
              <a:buNone/>
            </a:pPr>
            <a:r>
              <a:rPr lang="de-DE" dirty="0"/>
              <a:t>Zielkonflikte sind unumgänglich. Sie begleiten und kennzeichnen zugleich derzeitige Übergänge bspw. in der sogenannten Energie-, Mobilitäts-, Nahrungsmittel- und Agrarwende. Denn es gibt für viele der derzeitigen Krisen und Probleme mit ihren Auswirkungen in der Arbeitswelt und ihrem Abbild in der Ausbildung keine optimalen Lösungen. </a:t>
            </a:r>
          </a:p>
          <a:p>
            <a:pPr marL="0" lvl="0" indent="0" algn="l" rtl="0">
              <a:lnSpc>
                <a:spcPct val="100000"/>
              </a:lnSpc>
              <a:spcBef>
                <a:spcPts val="200"/>
              </a:spcBef>
              <a:spcAft>
                <a:spcPts val="0"/>
              </a:spcAft>
              <a:buSzPts val="1400"/>
              <a:buNone/>
            </a:pPr>
            <a:r>
              <a:rPr lang="de-DE" dirty="0"/>
              <a:t>Oftmals muss zwischen unterschiedlichen aber jeweils für sich  weniger guten, oder auch sehr guten aber gegensätzlichem Lösungen entschieden werden, obwohl das schwierig scheint. Manchmal liegt die Lösung in so weiter Ferne, das es unmöglich scheint, das eigene Handeln darauf auszurichten, weil viele - manchmal auch schwierige, ungute oder noch unsichere Teilschritte dorthin führen.  Das Aushalten solcher Situationen gehört unter anderem zu den sogenannten Zukunftskompetenzen, die unerlässlich sind, um für die anstehenden Transformationsprozesse Verantwortung übernehmen und sie erfolgreich gestalten zu können.  </a:t>
            </a:r>
            <a:endParaRPr dirty="0"/>
          </a:p>
          <a:p>
            <a:pPr marL="0" lvl="0" indent="0" algn="l" rtl="0">
              <a:lnSpc>
                <a:spcPct val="100000"/>
              </a:lnSpc>
              <a:spcBef>
                <a:spcPts val="0"/>
              </a:spcBef>
              <a:spcAft>
                <a:spcPts val="0"/>
              </a:spcAft>
              <a:buSzPts val="1100"/>
              <a:buFont typeface="Arial"/>
              <a:buNone/>
            </a:pPr>
            <a:endParaRPr lang="de-DE" b="1" dirty="0"/>
          </a:p>
          <a:p>
            <a:pPr marL="0" lvl="0" indent="0" algn="l" rtl="0">
              <a:lnSpc>
                <a:spcPct val="100000"/>
              </a:lnSpc>
              <a:spcBef>
                <a:spcPts val="0"/>
              </a:spcBef>
              <a:spcAft>
                <a:spcPts val="0"/>
              </a:spcAft>
              <a:buSzPts val="1100"/>
              <a:buFont typeface="Arial"/>
              <a:buNone/>
            </a:pPr>
            <a:r>
              <a:rPr lang="de-DE" b="1" dirty="0"/>
              <a:t>Aufgabe </a:t>
            </a:r>
          </a:p>
          <a:p>
            <a:pPr marL="171450" lvl="0" indent="-171450" algn="l" rtl="0">
              <a:lnSpc>
                <a:spcPct val="100000"/>
              </a:lnSpc>
              <a:spcBef>
                <a:spcPts val="0"/>
              </a:spcBef>
              <a:spcAft>
                <a:spcPts val="0"/>
              </a:spcAft>
              <a:buSzPct val="100000"/>
              <a:buFont typeface="Arial" panose="020B0604020202020204" pitchFamily="34" charset="0"/>
              <a:buChar char="•"/>
            </a:pPr>
            <a:r>
              <a:rPr lang="de-DE" dirty="0"/>
              <a:t>Beschreiben Sie eine Situation ihrer Tätigkeit, in der Zielkonflikte bestehen.</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 </a:t>
            </a:r>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Duden (2022): Zielkonflikt. </a:t>
            </a:r>
            <a:r>
              <a:rPr lang="de-DE" sz="1000" u="sng" dirty="0">
                <a:solidFill>
                  <a:schemeClr val="hlink"/>
                </a:solidFill>
                <a:hlinkClick r:id="rId3"/>
              </a:rPr>
              <a:t>https://www.duden.de/rechtschreibung/Zielkonflikt</a:t>
            </a:r>
            <a:endParaRPr sz="1000"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Gerhard de Haan (2015): Nachhaltigkeit ist für junge Menschen relevant. Interview. IN: LERNWELT ELEKTROMOBILITÄT. Schriftenreihe. Ausgabe 3.Oktober 2025. </a:t>
            </a:r>
            <a:r>
              <a:rPr lang="de-DE" sz="1000" u="sng" dirty="0">
                <a:solidFill>
                  <a:schemeClr val="hlink"/>
                </a:solidFill>
                <a:hlinkClick r:id="rId4"/>
              </a:rPr>
              <a:t>https://ibbf.berlin/assets/images/Dokumente/e_mob-Publikation_NR3_2015.pdf</a:t>
            </a:r>
            <a:endParaRPr sz="1000" dirty="0"/>
          </a:p>
        </p:txBody>
      </p:sp>
      <p:sp>
        <p:nvSpPr>
          <p:cNvPr id="69" name="Google Shape;69;p1: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7ce8c3923_0_36: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67ce8c3923_0_36:notes"/>
          <p:cNvSpPr txBox="1">
            <a:spLocks noGrp="1"/>
          </p:cNvSpPr>
          <p:nvPr>
            <p:ph type="body" idx="1"/>
          </p:nvPr>
        </p:nvSpPr>
        <p:spPr>
          <a:xfrm>
            <a:off x="223688" y="4222800"/>
            <a:ext cx="6650438" cy="463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dirty="0">
                <a:latin typeface="Calibri" panose="020F0502020204030204" pitchFamily="34" charset="0"/>
                <a:cs typeface="Calibri" panose="020F0502020204030204" pitchFamily="34" charset="0"/>
              </a:rPr>
              <a:t>Die gegenwärtige Produktion von Tierprodukten hat neben ihren erwünschten Ergebnissen auch unerwünschte Effekte. Wie in allen anderen Wirtschaftsbereiche auch, ist die Wirtschaftsweise in der Landwirtschaft dafür ungeeignet, dauerhaft innerhalb der planetaren Grenzen zu funktionieren, oder zu einer nachhaltigen Entwicklung beizutragen. Vielmehr trägt sie bislang auch zu gegenteiligen Effekten bei. Das wissenschaftliche Erkenntnisse nicht umgesetzt und politisch verbindliche Ziele noch nicht eingehalten werden, bedeutet, dass die Realität noch angepasst, verändert werden muss. Es bedeutet auch, dass wahrscheinlich etablierte Wirtschaftsweisen und deren gegenwärtige Ziele nicht mehr passend sind. Dennoch muss das “alte” System noch einige Zeit aufrechterhalten werden, während das neue erst entsteht. Gerade in der beruflichen und betrieblichen Bildung kann der Arbeitsalltag von zunehmend mehr Fragen und Widersprüchen geprägt sein. Der Rolle von Lehrpersonen kommt deshalb große Bedeutung mit hoher Verantwortung zu, ohne dass sie sich dessen bereits bewusst sind, oder in ausreichender Weise vorbereitet werden (Wolter, 2022).</a:t>
            </a:r>
            <a:endParaRPr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endParaRPr lang="de-DE"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r>
              <a:rPr lang="de-DE" b="1" dirty="0">
                <a:latin typeface="Calibri" panose="020F0502020204030204" pitchFamily="34" charset="0"/>
                <a:cs typeface="Calibri" panose="020F0502020204030204" pitchFamily="34" charset="0"/>
              </a:rPr>
              <a:t>Aufgabe </a:t>
            </a:r>
          </a:p>
          <a:p>
            <a:pPr marL="171450" lvl="0" indent="-171450" algn="l" rtl="0">
              <a:lnSpc>
                <a:spcPct val="100000"/>
              </a:lnSpc>
              <a:spcBef>
                <a:spcPts val="0"/>
              </a:spcBef>
              <a:spcAft>
                <a:spcPts val="0"/>
              </a:spcAft>
              <a:buSzPct val="100000"/>
              <a:buFont typeface="Arial" panose="020B0604020202020204" pitchFamily="34" charset="0"/>
              <a:buChar char="•"/>
            </a:pPr>
            <a:r>
              <a:rPr lang="de-DE" dirty="0">
                <a:latin typeface="Calibri" panose="020F0502020204030204" pitchFamily="34" charset="0"/>
                <a:cs typeface="Calibri" panose="020F0502020204030204" pitchFamily="34" charset="0"/>
              </a:rPr>
              <a:t>Beschreiben Sie bitte, w</a:t>
            </a:r>
            <a:r>
              <a:rPr lang="de-DE" dirty="0">
                <a:latin typeface="Calibri" panose="020F0502020204030204" pitchFamily="34" charset="0"/>
                <a:ea typeface="Trebuchet MS"/>
                <a:cs typeface="Calibri" panose="020F0502020204030204" pitchFamily="34" charset="0"/>
                <a:sym typeface="Trebuchet MS"/>
              </a:rPr>
              <a:t>ie Sie die Menge an beruflichen Zielkonflikten erleben. Nennen Sie Beispiele für solche Konflikte.</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de-DE"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Quelle </a:t>
            </a:r>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Christoph Wolter (2022): Ziele für nachhaltige Entwicklung und deren Zielkonflikte in Ausbildung und Lehre von Lehrenden für Elektromobilität und Informations- und Kommunikationstechnik. Masterarbeit. </a:t>
            </a:r>
            <a:r>
              <a:rPr lang="de-DE" sz="1000" u="sng" dirty="0">
                <a:solidFill>
                  <a:schemeClr val="hlink"/>
                </a:solidFill>
                <a:latin typeface="Calibri" panose="020F0502020204030204" pitchFamily="34" charset="0"/>
                <a:cs typeface="Calibri" panose="020F0502020204030204" pitchFamily="34" charset="0"/>
                <a:hlinkClick r:id="rId3" invalidUrl="https://ibbf.berlin/assets/images/Dokumente/MA BWBNE Wolter_220816.pdf"/>
              </a:rPr>
              <a:t>https://ibbf.berlin/assets/images/Dokumente/MA%20BWBNE%20Wolter_220816.pdf</a:t>
            </a:r>
            <a:endParaRPr sz="10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sz="1000" b="1" dirty="0"/>
          </a:p>
        </p:txBody>
      </p:sp>
      <p:sp>
        <p:nvSpPr>
          <p:cNvPr id="80" name="Google Shape;80;g267ce8c3923_0_36: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7ce8c3923_0_19: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67ce8c3923_0_19:notes"/>
          <p:cNvSpPr txBox="1">
            <a:spLocks noGrp="1"/>
          </p:cNvSpPr>
          <p:nvPr>
            <p:ph type="body" idx="1"/>
          </p:nvPr>
        </p:nvSpPr>
        <p:spPr>
          <a:xfrm>
            <a:off x="223688" y="4222800"/>
            <a:ext cx="6650438" cy="518125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dirty="0"/>
          </a:p>
          <a:p>
            <a:pPr marL="0" lvl="0" indent="0" algn="l" rtl="0">
              <a:lnSpc>
                <a:spcPct val="100000"/>
              </a:lnSpc>
              <a:spcBef>
                <a:spcPts val="200"/>
              </a:spcBef>
              <a:spcAft>
                <a:spcPts val="0"/>
              </a:spcAft>
              <a:buSzPts val="1400"/>
              <a:buNone/>
            </a:pPr>
            <a:r>
              <a:rPr lang="de-DE" dirty="0"/>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 und Phosphorkreisläufe, muss nun auch das pflanzenverfügbare Süßwasser als gefährdet angesehen werden, weil es über mehrere Jahre hinweg nicht mehr ausreichend zur Verfügung steht. Auch die chemische Verschmutzung, die Abholzung und Ozeanversauerung haben kritische Größen erlangt. Das Konzept wurde ursprünglich von einer 28-köpfigen Gruppe von Erdsystem- und Umweltwissenschaftlern unter Leitung von Johan Rockström im Stockholm </a:t>
            </a:r>
            <a:r>
              <a:rPr lang="de-DE" dirty="0" err="1"/>
              <a:t>Resilience</a:t>
            </a:r>
            <a:r>
              <a:rPr lang="de-DE" dirty="0"/>
              <a:t> </a:t>
            </a:r>
            <a:r>
              <a:rPr lang="de-DE" dirty="0" err="1"/>
              <a:t>Centre</a:t>
            </a:r>
            <a:r>
              <a:rPr lang="de-DE" dirty="0"/>
              <a:t> entwickelt und 2009 erstmals veröffentlicht. Zu den Verfassern gehören unter anderem Will Steffen (</a:t>
            </a:r>
            <a:r>
              <a:rPr lang="de-DE" dirty="0" err="1"/>
              <a:t>Australian</a:t>
            </a:r>
            <a:r>
              <a:rPr lang="de-DE" dirty="0"/>
              <a:t> National University), Hans-Joachim Schellnhuber (Potsdam-Institut für Klimafolgenforschung), der Nobelpreisträger Paul Crutzen und zuletzt Linn Persson.</a:t>
            </a:r>
            <a:endParaRPr dirty="0"/>
          </a:p>
          <a:p>
            <a:pPr marL="0" lvl="0" indent="0" algn="l" rtl="0">
              <a:lnSpc>
                <a:spcPct val="100000"/>
              </a:lnSpc>
              <a:spcBef>
                <a:spcPts val="0"/>
              </a:spcBef>
              <a:spcAft>
                <a:spcPts val="0"/>
              </a:spcAft>
              <a:buSzPts val="1100"/>
              <a:buFont typeface="Arial"/>
              <a:buNone/>
            </a:pPr>
            <a:endParaRPr b="1" dirty="0"/>
          </a:p>
          <a:p>
            <a:pPr marL="0" lvl="0" indent="0" algn="l" rtl="0">
              <a:lnSpc>
                <a:spcPct val="100000"/>
              </a:lnSpc>
              <a:spcBef>
                <a:spcPts val="0"/>
              </a:spcBef>
              <a:spcAft>
                <a:spcPts val="0"/>
              </a:spcAft>
              <a:buSzPts val="1100"/>
              <a:buFont typeface="Arial"/>
              <a:buNone/>
            </a:pPr>
            <a:r>
              <a:rPr lang="de-DE" b="1" dirty="0"/>
              <a:t>Aufgabe </a:t>
            </a:r>
          </a:p>
          <a:p>
            <a:pPr marL="171450" lvl="0" indent="-171450" algn="l" rtl="0">
              <a:lnSpc>
                <a:spcPct val="100000"/>
              </a:lnSpc>
              <a:spcBef>
                <a:spcPts val="0"/>
              </a:spcBef>
              <a:spcAft>
                <a:spcPts val="0"/>
              </a:spcAft>
              <a:buSzPts val="1100"/>
              <a:buFont typeface="Arial" panose="020B0604020202020204" pitchFamily="34" charset="0"/>
              <a:buChar char="•"/>
            </a:pPr>
            <a:r>
              <a:rPr lang="de-DE" dirty="0"/>
              <a:t>In welchen Bereichen, für die die Entwicklungen beobachtet werden, trägt Ihr Betrieb bei?</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 Grafik </a:t>
            </a:r>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Planetare Grenzen überschritten, Schmidt C. Transformierendes Arbeiten und </a:t>
            </a:r>
            <a:r>
              <a:rPr lang="de-DE" sz="1000" dirty="0" err="1"/>
              <a:t>Lernen,In</a:t>
            </a:r>
            <a:r>
              <a:rPr lang="de-DE" sz="1000" dirty="0"/>
              <a:t>: Systemwissen für die vernetzte Energie- und Mobilitätswende. 2022. S. 243.</a:t>
            </a:r>
            <a:r>
              <a:rPr lang="de-DE" sz="1000" dirty="0">
                <a:solidFill>
                  <a:schemeClr val="hlink"/>
                </a:solidFill>
                <a:uFill>
                  <a:noFill/>
                </a:uFill>
                <a:hlinkClick r:id="rId3" invalidUrl="https://ibbf.berlin/assets/images/Dokumente/220627_IBBF_Kompendium_2022_WEB_final (1).pdf"/>
              </a:rPr>
              <a:t> </a:t>
            </a:r>
            <a:r>
              <a:rPr lang="de-DE" sz="1000" u="sng" dirty="0">
                <a:solidFill>
                  <a:schemeClr val="hlink"/>
                </a:solidFill>
                <a:hlinkClick r:id="rId4" invalidUrl="https://ibbf.berlin/assets/images/Dokumente/220627_IBBF_Kompendium_2022_WEB_final (1).pdf"/>
              </a:rPr>
              <a:t>https://ibbf.berlin/assets/images/Dokumente/220627_IBBF_Kompendium_2022_WEB_final%20(1).pdf</a:t>
            </a:r>
            <a:r>
              <a:rPr lang="de-DE" sz="1000" dirty="0"/>
              <a:t>  in Anlehnung an </a:t>
            </a:r>
            <a:br>
              <a:rPr lang="de-DE" sz="1000" dirty="0"/>
            </a:br>
            <a:r>
              <a:rPr lang="de-DE" sz="1000" i="0" u="none" strike="noStrike" dirty="0">
                <a:solidFill>
                  <a:srgbClr val="000000"/>
                </a:solidFill>
              </a:rPr>
              <a:t>Persson (2022):  Outside </a:t>
            </a:r>
            <a:r>
              <a:rPr lang="de-DE" sz="1000" i="0" u="none" strike="noStrike" dirty="0" err="1">
                <a:solidFill>
                  <a:srgbClr val="000000"/>
                </a:solidFill>
              </a:rPr>
              <a:t>the</a:t>
            </a:r>
            <a:r>
              <a:rPr lang="de-DE" sz="1000" i="0" u="none" strike="noStrike" dirty="0">
                <a:solidFill>
                  <a:srgbClr val="000000"/>
                </a:solidFill>
              </a:rPr>
              <a:t> Safe Operating Space </a:t>
            </a:r>
            <a:r>
              <a:rPr lang="de-DE" sz="1000" i="0" u="none" strike="noStrike" dirty="0" err="1">
                <a:solidFill>
                  <a:srgbClr val="000000"/>
                </a:solidFill>
              </a:rPr>
              <a:t>of</a:t>
            </a:r>
            <a:r>
              <a:rPr lang="de-DE" sz="1000" i="0" u="none" strike="noStrike" dirty="0">
                <a:solidFill>
                  <a:srgbClr val="000000"/>
                </a:solidFill>
              </a:rPr>
              <a:t> </a:t>
            </a:r>
            <a:r>
              <a:rPr lang="de-DE" sz="1000" i="0" u="none" strike="noStrike" dirty="0" err="1">
                <a:solidFill>
                  <a:srgbClr val="000000"/>
                </a:solidFill>
              </a:rPr>
              <a:t>the</a:t>
            </a:r>
            <a:r>
              <a:rPr lang="de-DE" sz="1000" i="0" u="none" strike="noStrike" dirty="0">
                <a:solidFill>
                  <a:srgbClr val="000000"/>
                </a:solidFill>
              </a:rPr>
              <a:t> Planetary Boundary </a:t>
            </a:r>
            <a:r>
              <a:rPr lang="de-DE" sz="1000" i="0" u="none" strike="noStrike" dirty="0" err="1">
                <a:solidFill>
                  <a:srgbClr val="000000"/>
                </a:solidFill>
              </a:rPr>
              <a:t>for</a:t>
            </a:r>
            <a:r>
              <a:rPr lang="de-DE" sz="1000" i="0" u="none" strike="noStrike" dirty="0">
                <a:solidFill>
                  <a:srgbClr val="000000"/>
                </a:solidFill>
              </a:rPr>
              <a:t> </a:t>
            </a:r>
            <a:r>
              <a:rPr lang="de-DE" sz="1000" i="0" u="none" strike="noStrike" dirty="0" err="1">
                <a:solidFill>
                  <a:srgbClr val="000000"/>
                </a:solidFill>
              </a:rPr>
              <a:t>Novel</a:t>
            </a:r>
            <a:r>
              <a:rPr lang="de-DE" sz="1000" i="0" u="none" strike="noStrike" dirty="0">
                <a:solidFill>
                  <a:srgbClr val="000000"/>
                </a:solidFill>
              </a:rPr>
              <a:t> </a:t>
            </a:r>
            <a:r>
              <a:rPr lang="de-DE" sz="1000" i="0" u="none" strike="noStrike" dirty="0" err="1">
                <a:solidFill>
                  <a:srgbClr val="000000"/>
                </a:solidFill>
              </a:rPr>
              <a:t>Entities</a:t>
            </a:r>
            <a:r>
              <a:rPr lang="de-DE" sz="1000" i="0" u="none" strike="noStrike" dirty="0">
                <a:solidFill>
                  <a:srgbClr val="000000"/>
                </a:solidFill>
              </a:rPr>
              <a:t>. Linn Persson, </a:t>
            </a:r>
            <a:r>
              <a:rPr lang="de-DE" sz="1000" i="0" u="none" strike="noStrike" dirty="0" err="1">
                <a:solidFill>
                  <a:srgbClr val="000000"/>
                </a:solidFill>
              </a:rPr>
              <a:t>Bethanie</a:t>
            </a:r>
            <a:r>
              <a:rPr lang="de-DE" sz="1000" i="0" u="none" strike="noStrike" dirty="0">
                <a:solidFill>
                  <a:srgbClr val="000000"/>
                </a:solidFill>
              </a:rPr>
              <a:t> M. Carney </a:t>
            </a:r>
            <a:r>
              <a:rPr lang="de-DE" sz="1000" i="0" u="none" strike="noStrike" dirty="0" err="1">
                <a:solidFill>
                  <a:srgbClr val="000000"/>
                </a:solidFill>
              </a:rPr>
              <a:t>Almroth</a:t>
            </a:r>
            <a:r>
              <a:rPr lang="de-DE" sz="1000" i="0" u="none" strike="noStrike" dirty="0">
                <a:solidFill>
                  <a:srgbClr val="000000"/>
                </a:solidFill>
              </a:rPr>
              <a:t>, Christopher D. Collins, Sarah Cornell, Cynthia A. de </a:t>
            </a:r>
            <a:r>
              <a:rPr lang="de-DE" sz="1000" i="0" u="none" strike="noStrike" dirty="0" err="1">
                <a:solidFill>
                  <a:srgbClr val="000000"/>
                </a:solidFill>
              </a:rPr>
              <a:t>Wit</a:t>
            </a:r>
            <a:r>
              <a:rPr lang="de-DE" sz="1000" i="0" u="none" strike="noStrike" dirty="0">
                <a:solidFill>
                  <a:srgbClr val="000000"/>
                </a:solidFill>
              </a:rPr>
              <a:t>, Miriam L. Diamond, Peter </a:t>
            </a:r>
            <a:r>
              <a:rPr lang="de-DE" sz="1000" i="0" u="none" strike="noStrike" dirty="0" err="1">
                <a:solidFill>
                  <a:srgbClr val="000000"/>
                </a:solidFill>
              </a:rPr>
              <a:t>Fantke</a:t>
            </a:r>
            <a:r>
              <a:rPr lang="de-DE" sz="1000" i="0" u="none" strike="noStrike" dirty="0">
                <a:solidFill>
                  <a:srgbClr val="000000"/>
                </a:solidFill>
              </a:rPr>
              <a:t>, Martin </a:t>
            </a:r>
            <a:r>
              <a:rPr lang="de-DE" sz="1000" i="0" u="none" strike="noStrike" dirty="0" err="1">
                <a:solidFill>
                  <a:srgbClr val="000000"/>
                </a:solidFill>
              </a:rPr>
              <a:t>Hassellöv</a:t>
            </a:r>
            <a:r>
              <a:rPr lang="de-DE" sz="1000" i="0" u="none" strike="noStrike" dirty="0">
                <a:solidFill>
                  <a:srgbClr val="000000"/>
                </a:solidFill>
              </a:rPr>
              <a:t>, Matthew MacLeod, Morten W. </a:t>
            </a:r>
            <a:r>
              <a:rPr lang="de-DE" sz="1000" i="0" u="none" strike="noStrike" dirty="0" err="1">
                <a:solidFill>
                  <a:srgbClr val="000000"/>
                </a:solidFill>
              </a:rPr>
              <a:t>Ryberg</a:t>
            </a:r>
            <a:r>
              <a:rPr lang="de-DE" sz="1000" i="0" u="none" strike="noStrike" dirty="0">
                <a:solidFill>
                  <a:srgbClr val="000000"/>
                </a:solidFill>
              </a:rPr>
              <a:t>, Peter </a:t>
            </a:r>
            <a:r>
              <a:rPr lang="de-DE" sz="1000" i="0" u="none" strike="noStrike" dirty="0" err="1">
                <a:solidFill>
                  <a:srgbClr val="000000"/>
                </a:solidFill>
              </a:rPr>
              <a:t>Søgaard</a:t>
            </a:r>
            <a:r>
              <a:rPr lang="de-DE" sz="1000" i="0" u="none" strike="noStrike" dirty="0">
                <a:solidFill>
                  <a:srgbClr val="000000"/>
                </a:solidFill>
              </a:rPr>
              <a:t> Jørgensen, Patricia </a:t>
            </a:r>
            <a:r>
              <a:rPr lang="de-DE" sz="1000" i="0" u="none" strike="noStrike" dirty="0" err="1">
                <a:solidFill>
                  <a:srgbClr val="000000"/>
                </a:solidFill>
              </a:rPr>
              <a:t>Villarrubia</a:t>
            </a:r>
            <a:r>
              <a:rPr lang="de-DE" sz="1000" i="0" u="none" strike="noStrike" dirty="0">
                <a:solidFill>
                  <a:srgbClr val="000000"/>
                </a:solidFill>
              </a:rPr>
              <a:t>-Gómez, </a:t>
            </a:r>
            <a:r>
              <a:rPr lang="de-DE" sz="1000" i="0" u="none" strike="noStrike" dirty="0" err="1">
                <a:solidFill>
                  <a:srgbClr val="000000"/>
                </a:solidFill>
              </a:rPr>
              <a:t>Zhanyun</a:t>
            </a:r>
            <a:r>
              <a:rPr lang="de-DE" sz="1000" i="0" u="none" strike="noStrike" dirty="0">
                <a:solidFill>
                  <a:srgbClr val="000000"/>
                </a:solidFill>
              </a:rPr>
              <a:t> Wang, and Michael Zwicky Hauschild. </a:t>
            </a:r>
            <a:r>
              <a:rPr lang="de-DE" sz="1000" i="1" u="none" strike="noStrike" dirty="0" err="1">
                <a:solidFill>
                  <a:srgbClr val="000000"/>
                </a:solidFill>
              </a:rPr>
              <a:t>Environ</a:t>
            </a:r>
            <a:r>
              <a:rPr lang="de-DE" sz="1000" i="1" u="none" strike="noStrike" dirty="0">
                <a:solidFill>
                  <a:srgbClr val="000000"/>
                </a:solidFill>
              </a:rPr>
              <a:t>. </a:t>
            </a:r>
            <a:r>
              <a:rPr lang="de-DE" sz="1000" i="1" u="none" strike="noStrike" dirty="0" err="1">
                <a:solidFill>
                  <a:srgbClr val="000000"/>
                </a:solidFill>
              </a:rPr>
              <a:t>Sci</a:t>
            </a:r>
            <a:r>
              <a:rPr lang="de-DE" sz="1000" i="1" u="none" strike="noStrike" dirty="0">
                <a:solidFill>
                  <a:srgbClr val="000000"/>
                </a:solidFill>
              </a:rPr>
              <a:t>. </a:t>
            </a:r>
            <a:r>
              <a:rPr lang="de-DE" sz="1000" i="1" u="none" strike="noStrike" dirty="0" err="1">
                <a:solidFill>
                  <a:srgbClr val="000000"/>
                </a:solidFill>
              </a:rPr>
              <a:t>Technol</a:t>
            </a:r>
            <a:r>
              <a:rPr lang="de-DE" sz="1000" i="1" u="none" strike="noStrike" dirty="0">
                <a:solidFill>
                  <a:srgbClr val="000000"/>
                </a:solidFill>
              </a:rPr>
              <a:t>.</a:t>
            </a:r>
            <a:r>
              <a:rPr lang="de-DE" sz="1000" i="0" u="none" strike="noStrike" dirty="0">
                <a:solidFill>
                  <a:srgbClr val="000000"/>
                </a:solidFill>
              </a:rPr>
              <a:t> 2022, 56, 3, 1510–1521. </a:t>
            </a:r>
            <a:r>
              <a:rPr lang="de-DE" sz="1000" i="0" u="none" strike="noStrike" dirty="0" err="1">
                <a:solidFill>
                  <a:srgbClr val="000000"/>
                </a:solidFill>
              </a:rPr>
              <a:t>January</a:t>
            </a:r>
            <a:r>
              <a:rPr lang="de-DE" sz="1000" i="0" u="none" strike="noStrike" dirty="0">
                <a:solidFill>
                  <a:srgbClr val="000000"/>
                </a:solidFill>
              </a:rPr>
              <a:t> 18, 2022. </a:t>
            </a:r>
            <a:r>
              <a:rPr lang="de-DE" sz="1000" i="0" u="sng" strike="noStrike" dirty="0">
                <a:solidFill>
                  <a:srgbClr val="1155CC"/>
                </a:solidFill>
                <a:hlinkClick r:id="rId5">
                  <a:extLst>
                    <a:ext uri="{A12FA001-AC4F-418D-AE19-62706E023703}">
                      <ahyp:hlinkClr xmlns:ahyp="http://schemas.microsoft.com/office/drawing/2018/hyperlinkcolor" xmlns="" val="tx"/>
                    </a:ext>
                  </a:extLst>
                </a:hlinkClick>
              </a:rPr>
              <a:t>https://doi.org/10.1021/acs.est.1c04158</a:t>
            </a:r>
            <a:endParaRPr sz="1000" dirty="0"/>
          </a:p>
        </p:txBody>
      </p:sp>
      <p:sp>
        <p:nvSpPr>
          <p:cNvPr id="100" name="Google Shape;100;g267ce8c3923_0_19: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140ba1ab54_0_3: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140ba1ab54_0_3:notes"/>
          <p:cNvSpPr txBox="1">
            <a:spLocks noGrp="1"/>
          </p:cNvSpPr>
          <p:nvPr>
            <p:ph type="body" idx="1"/>
          </p:nvPr>
        </p:nvSpPr>
        <p:spPr>
          <a:xfrm>
            <a:off x="223688" y="4222800"/>
            <a:ext cx="6650438" cy="5498307"/>
          </a:xfrm>
          <a:prstGeom prst="rect">
            <a:avLst/>
          </a:prstGeom>
          <a:noFill/>
          <a:ln>
            <a:noFill/>
          </a:ln>
        </p:spPr>
        <p:txBody>
          <a:bodyPr spcFirstLastPara="1" wrap="square" lIns="94825" tIns="47400" rIns="94825" bIns="47400" anchor="t" anchorCtr="0">
            <a:noAutofit/>
          </a:bodyPr>
          <a:lstStyle/>
          <a:p>
            <a:pPr marL="0" lvl="0" indent="0" algn="l" rtl="0">
              <a:spcAft>
                <a:spcPts val="0"/>
              </a:spcAft>
              <a:buSzPts val="1400"/>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spcAft>
                <a:spcPts val="0"/>
              </a:spcAft>
              <a:buSzPts val="1100"/>
              <a:buNone/>
            </a:pPr>
            <a:r>
              <a:rPr lang="de-DE" dirty="0">
                <a:latin typeface="Calibri" panose="020F0502020204030204" pitchFamily="34" charset="0"/>
                <a:cs typeface="Calibri" panose="020F0502020204030204" pitchFamily="34" charset="0"/>
              </a:rPr>
              <a:t>Die industrielle Tierproduktion verantwortet bislang erhebliche Ursachen für die Überschreitung der planetaren Grenzen in den sechs Bereichen Artensterben, Landnutzungsänderung, Süßwasser, bio-/geochemische Kreisläufe, Ozeanversauerung und Klimakrise. Der zentrale Zielkonflikt von Tierwirten und Tierwirtinnen besteht in der Verantwortung für eine kontinuierliche Nahrungsmittelproduktion mit genormten Qualitätsmerkmalen, die zur menschlichen Gesundheit beiträgt, ohne die Existenzgrundlagen (andere Tier- und Pflanzenarten, Böden, Klima, Wasser) zu schädigen. Daraus folgen grundsätzliche Änderungen der Produktionsweise, die einem Ende der industrieähnlichen Prozesse gleichkommen, die weder jetzt nachhaltig sind noch zukünftig sein werden. Denn das Ziel maximaler Erträge, wird bislang mit Übernutzung von Tieren und Böden sowie Gefahren für Gesundheit, Klima und Wasser erreicht.  Wenn </a:t>
            </a:r>
            <a:r>
              <a:rPr lang="de-DE" dirty="0" err="1">
                <a:latin typeface="Calibri" panose="020F0502020204030204" pitchFamily="34" charset="0"/>
                <a:cs typeface="Calibri" panose="020F0502020204030204" pitchFamily="34" charset="0"/>
              </a:rPr>
              <a:t>Tierwirt:innen</a:t>
            </a:r>
            <a:r>
              <a:rPr lang="de-DE" dirty="0">
                <a:latin typeface="Calibri" panose="020F0502020204030204" pitchFamily="34" charset="0"/>
                <a:cs typeface="Calibri" panose="020F0502020204030204" pitchFamily="34" charset="0"/>
              </a:rPr>
              <a:t> zu einer nachhaltigen Entwicklung beitragen wollen, müssen wesentliche Merkmale ihrer Tätigkeiten an regionale Gegebenheiten und im Sinne der planetaren Grenzen angepasst werden: Im Wesentlichen sind das Besatzdichte, Fütterung und Haltungsformen. In der Kommunikation mit ihren </a:t>
            </a:r>
            <a:r>
              <a:rPr lang="de-DE" dirty="0" err="1">
                <a:latin typeface="Calibri" panose="020F0502020204030204" pitchFamily="34" charset="0"/>
                <a:cs typeface="Calibri" panose="020F0502020204030204" pitchFamily="34" charset="0"/>
              </a:rPr>
              <a:t>Kund:innen</a:t>
            </a:r>
            <a:r>
              <a:rPr lang="de-DE" dirty="0">
                <a:latin typeface="Calibri" panose="020F0502020204030204" pitchFamily="34" charset="0"/>
                <a:cs typeface="Calibri" panose="020F0502020204030204" pitchFamily="34" charset="0"/>
              </a:rPr>
              <a:t> werden sie gut begründen müssen, weshalb es zukünftig nur weniger Tierprodukte zu wesentlich höheren Preisen geben kann. Bei der Auswahl  ihrer </a:t>
            </a:r>
            <a:r>
              <a:rPr lang="de-DE" dirty="0" err="1">
                <a:latin typeface="Calibri" panose="020F0502020204030204" pitchFamily="34" charset="0"/>
                <a:cs typeface="Calibri" panose="020F0502020204030204" pitchFamily="34" charset="0"/>
              </a:rPr>
              <a:t>Lieferant:innen</a:t>
            </a:r>
            <a:r>
              <a:rPr lang="de-DE" dirty="0">
                <a:latin typeface="Calibri" panose="020F0502020204030204" pitchFamily="34" charset="0"/>
                <a:cs typeface="Calibri" panose="020F0502020204030204" pitchFamily="34" charset="0"/>
              </a:rPr>
              <a:t> werden sie regional produzierte Futtermittel aus ökologischem Landbau bevorzugen.</a:t>
            </a:r>
          </a:p>
          <a:p>
            <a:pPr marL="0" lvl="0" indent="0" algn="l" rtl="0">
              <a:spcAft>
                <a:spcPts val="0"/>
              </a:spcAft>
              <a:buSzPts val="1100"/>
              <a:buNone/>
            </a:pPr>
            <a:endParaRPr dirty="0">
              <a:latin typeface="Calibri" panose="020F0502020204030204" pitchFamily="34" charset="0"/>
              <a:cs typeface="Calibri" panose="020F0502020204030204" pitchFamily="34" charset="0"/>
            </a:endParaRPr>
          </a:p>
          <a:p>
            <a:pPr marL="0" lvl="0" indent="0" algn="l" rtl="0">
              <a:spcAft>
                <a:spcPts val="0"/>
              </a:spcAft>
              <a:buSzPts val="1100"/>
              <a:buNone/>
            </a:pPr>
            <a:r>
              <a:rPr lang="de-DE" b="1" dirty="0">
                <a:latin typeface="Calibri" panose="020F0502020204030204" pitchFamily="34" charset="0"/>
                <a:cs typeface="Calibri" panose="020F0502020204030204" pitchFamily="34" charset="0"/>
              </a:rPr>
              <a:t>Aufgabe </a:t>
            </a:r>
          </a:p>
          <a:p>
            <a:pPr marL="171450" lvl="0" indent="-171450" algn="l" rtl="0">
              <a:spcAft>
                <a:spcPts val="0"/>
              </a:spcAft>
              <a:buSzPct val="100000"/>
              <a:buFont typeface="Arial" panose="020B0604020202020204" pitchFamily="34" charset="0"/>
              <a:buChar char="•"/>
            </a:pPr>
            <a:r>
              <a:rPr lang="de-DE" dirty="0">
                <a:latin typeface="Calibri" panose="020F0502020204030204" pitchFamily="34" charset="0"/>
                <a:cs typeface="Calibri" panose="020F0502020204030204" pitchFamily="34" charset="0"/>
              </a:rPr>
              <a:t>Wie lesen Sie diese Grafik? Erläutern sie die Rolle von </a:t>
            </a:r>
            <a:r>
              <a:rPr lang="de-DE" dirty="0" err="1">
                <a:latin typeface="Calibri" panose="020F0502020204030204" pitchFamily="34" charset="0"/>
                <a:cs typeface="Calibri" panose="020F0502020204030204" pitchFamily="34" charset="0"/>
              </a:rPr>
              <a:t>Tierwirt:innen</a:t>
            </a:r>
            <a:r>
              <a:rPr lang="de-DE" dirty="0">
                <a:latin typeface="Calibri" panose="020F0502020204030204" pitchFamily="34" charset="0"/>
                <a:cs typeface="Calibri" panose="020F0502020204030204" pitchFamily="34" charset="0"/>
              </a:rPr>
              <a:t> für die Wahrung der planetaren Grenzen und zum Erreichen der Ziele nachhaltiger Entwicklung! </a:t>
            </a:r>
            <a:endParaRPr dirty="0">
              <a:latin typeface="Calibri" panose="020F0502020204030204" pitchFamily="34" charset="0"/>
              <a:cs typeface="Calibri" panose="020F0502020204030204" pitchFamily="34" charset="0"/>
            </a:endParaRPr>
          </a:p>
          <a:p>
            <a:pPr marL="0" lvl="0" indent="0" algn="l" rtl="0">
              <a:spcAft>
                <a:spcPts val="0"/>
              </a:spcAft>
              <a:buSzPts val="1400"/>
              <a:buNone/>
            </a:pPr>
            <a:endParaRPr lang="de-DE" b="1" dirty="0">
              <a:latin typeface="Calibri" panose="020F0502020204030204" pitchFamily="34" charset="0"/>
              <a:cs typeface="Calibri" panose="020F0502020204030204" pitchFamily="34" charset="0"/>
            </a:endParaRPr>
          </a:p>
          <a:p>
            <a:pPr marL="0" lvl="0" indent="0" algn="l" rtl="0">
              <a:spcAft>
                <a:spcPts val="0"/>
              </a:spcAft>
              <a:buSzPts val="1400"/>
              <a:buNone/>
            </a:pPr>
            <a:r>
              <a:rPr lang="de-DE" b="1" dirty="0">
                <a:latin typeface="Calibri" panose="020F0502020204030204" pitchFamily="34" charset="0"/>
                <a:cs typeface="Calibri" panose="020F0502020204030204" pitchFamily="34" charset="0"/>
              </a:rPr>
              <a:t>Quelle </a:t>
            </a:r>
            <a:endParaRPr b="1" dirty="0">
              <a:latin typeface="Calibri" panose="020F0502020204030204" pitchFamily="34" charset="0"/>
              <a:cs typeface="Calibri" panose="020F0502020204030204" pitchFamily="34" charset="0"/>
            </a:endParaRPr>
          </a:p>
          <a:p>
            <a:pPr marL="171450" lvl="0" indent="-171450" algn="l" rtl="0">
              <a:spcAft>
                <a:spcPts val="0"/>
              </a:spcAft>
              <a:buSzPct val="117000"/>
              <a:buFont typeface="Arial" panose="020B0604020202020204" pitchFamily="34" charset="0"/>
              <a:buChar char="•"/>
            </a:pPr>
            <a:r>
              <a:rPr lang="de-DE" sz="1000" dirty="0">
                <a:latin typeface="Calibri" panose="020F0502020204030204" pitchFamily="34" charset="0"/>
                <a:ea typeface="Trebuchet MS"/>
                <a:cs typeface="Calibri" panose="020F0502020204030204" pitchFamily="34" charset="0"/>
                <a:sym typeface="Trebuchet MS"/>
              </a:rPr>
              <a:t>Schmidt, Christine 2023: Kompetenzstrukturmodell. GFA-Konferenz-Poster, 2023; </a:t>
            </a:r>
            <a:endParaRPr sz="1000" dirty="0">
              <a:latin typeface="Calibri" panose="020F0502020204030204" pitchFamily="34" charset="0"/>
              <a:ea typeface="Trebuchet MS"/>
              <a:cs typeface="Calibri" panose="020F0502020204030204" pitchFamily="34" charset="0"/>
              <a:sym typeface="Trebuchet MS"/>
            </a:endParaRPr>
          </a:p>
          <a:p>
            <a:pPr marL="171450" lvl="0" indent="-171450" algn="l" rtl="0">
              <a:spcAft>
                <a:spcPts val="0"/>
              </a:spcAft>
              <a:buSzPct val="117000"/>
              <a:buFont typeface="Arial" panose="020B0604020202020204" pitchFamily="34" charset="0"/>
              <a:buChar char="•"/>
            </a:pPr>
            <a:r>
              <a:rPr lang="de-DE" sz="1000" dirty="0">
                <a:latin typeface="Calibri" panose="020F0502020204030204" pitchFamily="34" charset="0"/>
                <a:ea typeface="Trebuchet MS"/>
                <a:cs typeface="Calibri" panose="020F0502020204030204" pitchFamily="34" charset="0"/>
                <a:sym typeface="Trebuchet MS"/>
              </a:rPr>
              <a:t>Henschel, Karl - Martin 2020: Handbuch Klimaschutz. Basiswissen, Fakten Maßnahmen. </a:t>
            </a:r>
            <a:r>
              <a:rPr lang="de-DE" sz="1000" dirty="0" err="1">
                <a:latin typeface="Calibri" panose="020F0502020204030204" pitchFamily="34" charset="0"/>
                <a:ea typeface="Trebuchet MS"/>
                <a:cs typeface="Calibri" panose="020F0502020204030204" pitchFamily="34" charset="0"/>
                <a:sym typeface="Trebuchet MS"/>
              </a:rPr>
              <a:t>Oekom</a:t>
            </a:r>
            <a:r>
              <a:rPr lang="de-DE" sz="1000" dirty="0">
                <a:latin typeface="Calibri" panose="020F0502020204030204" pitchFamily="34" charset="0"/>
                <a:ea typeface="Trebuchet MS"/>
                <a:cs typeface="Calibri" panose="020F0502020204030204" pitchFamily="34" charset="0"/>
                <a:sym typeface="Trebuchet MS"/>
              </a:rPr>
              <a:t> Verlag München 2020, S. 24-25</a:t>
            </a:r>
            <a:endParaRPr sz="1000" dirty="0">
              <a:latin typeface="Calibri" panose="020F0502020204030204" pitchFamily="34" charset="0"/>
              <a:ea typeface="Trebuchet MS"/>
              <a:cs typeface="Calibri" panose="020F0502020204030204" pitchFamily="34" charset="0"/>
              <a:sym typeface="Trebuchet MS"/>
            </a:endParaRPr>
          </a:p>
          <a:p>
            <a:pPr marL="0" lvl="0" indent="0" algn="l" rtl="0">
              <a:lnSpc>
                <a:spcPct val="100000"/>
              </a:lnSpc>
              <a:spcBef>
                <a:spcPts val="0"/>
              </a:spcBef>
              <a:spcAft>
                <a:spcPts val="0"/>
              </a:spcAft>
              <a:buSzPts val="1400"/>
              <a:buNone/>
            </a:pPr>
            <a:endParaRPr sz="1050" dirty="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endParaRPr sz="1050" b="1" dirty="0"/>
          </a:p>
          <a:p>
            <a:pPr marL="0" lvl="0" indent="0" algn="l" rtl="0">
              <a:lnSpc>
                <a:spcPct val="100000"/>
              </a:lnSpc>
              <a:spcBef>
                <a:spcPts val="0"/>
              </a:spcBef>
              <a:spcAft>
                <a:spcPts val="0"/>
              </a:spcAft>
              <a:buSzPts val="1400"/>
              <a:buNone/>
            </a:pPr>
            <a:endParaRPr sz="1050" dirty="0"/>
          </a:p>
          <a:p>
            <a:pPr marL="0" lvl="0" indent="0" algn="l" rtl="0">
              <a:lnSpc>
                <a:spcPct val="100000"/>
              </a:lnSpc>
              <a:spcBef>
                <a:spcPts val="0"/>
              </a:spcBef>
              <a:spcAft>
                <a:spcPts val="0"/>
              </a:spcAft>
              <a:buSzPts val="1400"/>
              <a:buNone/>
            </a:pPr>
            <a:endParaRPr sz="1050" dirty="0"/>
          </a:p>
        </p:txBody>
      </p:sp>
      <p:sp>
        <p:nvSpPr>
          <p:cNvPr id="112" name="Google Shape;112;g2140ba1ab54_0_3: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8: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8:notes"/>
          <p:cNvSpPr txBox="1">
            <a:spLocks noGrp="1"/>
          </p:cNvSpPr>
          <p:nvPr>
            <p:ph type="body" idx="1"/>
          </p:nvPr>
        </p:nvSpPr>
        <p:spPr>
          <a:xfrm>
            <a:off x="223688" y="4222800"/>
            <a:ext cx="6650438" cy="482053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dirty="0"/>
          </a:p>
          <a:p>
            <a:pPr marL="0" lvl="0" indent="0" algn="l" rtl="0">
              <a:lnSpc>
                <a:spcPct val="100000"/>
              </a:lnSpc>
              <a:spcBef>
                <a:spcPts val="200"/>
              </a:spcBef>
              <a:spcAft>
                <a:spcPts val="0"/>
              </a:spcAft>
              <a:buSzPts val="1400"/>
              <a:buNone/>
            </a:pPr>
            <a:r>
              <a:rPr lang="de-DE" dirty="0"/>
              <a:t>Auch wenn bei allen Lebens- und Wirtschaftsprozessen immer Emissionen entstehen, so müssen doch alle Berufe und Wirtschaftsbereiche so angepasst werden, dass sie nicht länger zur Klimakrise, sondern zu einer nachhaltigen Entwicklung beitragen. Hierzu müssen die Emissionen entsprechend gesenkt werden.</a:t>
            </a:r>
          </a:p>
          <a:p>
            <a:pPr marL="0" lvl="0" indent="0" algn="l" rtl="0">
              <a:lnSpc>
                <a:spcPct val="100000"/>
              </a:lnSpc>
              <a:spcBef>
                <a:spcPts val="200"/>
              </a:spcBef>
              <a:spcAft>
                <a:spcPts val="0"/>
              </a:spcAft>
              <a:buSzPts val="1400"/>
              <a:buNone/>
            </a:pPr>
            <a:r>
              <a:rPr lang="de-DE" dirty="0"/>
              <a:t>Die Landwirtschaft weist ebenso wie der Verkehr seit der Jahrtausendwende keine positive Entwicklung mehr auf, d.h. die THG-Emissionen nehmen in diesen Sektoren wieder zu. “Die Landwirtschaft in Deutschland trägt maßgeblich zur Emission klimaschädlicher Gase bei. Dafür verantwortlich sind vor allem Methan-Emissionen aus der Tierhaltung (Fermentation und Wirtschaftsdüngermanagement von Gülle und Festmist) sowie Lachgas-Emissionen aus landwirtschaftlich genutzten Böden als Folge der Stickstoffdüngung (mineralisch und organisch).” (UBA 2023). Alle Wirtschaftsbereiche müssen die ihnen möglichen Anstrengungen unternehmen, um zu den international vereinbarten Klimaschutzzielen beizutragen und dem Bundes-Klimaschutzgesetz entsprechend bis 2045, das klimaneutrale Wirtschaften sicherzustellen. </a:t>
            </a:r>
            <a:endParaRPr dirty="0"/>
          </a:p>
          <a:p>
            <a:pPr marL="0" lvl="0" indent="0" algn="l" rtl="0">
              <a:lnSpc>
                <a:spcPct val="100000"/>
              </a:lnSpc>
              <a:spcBef>
                <a:spcPts val="0"/>
              </a:spcBef>
              <a:spcAft>
                <a:spcPts val="0"/>
              </a:spcAft>
              <a:buSzPts val="1100"/>
              <a:buFont typeface="Arial"/>
              <a:buNone/>
            </a:pPr>
            <a:endParaRPr lang="de-DE" b="1" dirty="0"/>
          </a:p>
          <a:p>
            <a:pPr marL="0" lvl="0" indent="0" algn="l" rtl="0">
              <a:lnSpc>
                <a:spcPct val="100000"/>
              </a:lnSpc>
              <a:spcBef>
                <a:spcPts val="0"/>
              </a:spcBef>
              <a:spcAft>
                <a:spcPts val="0"/>
              </a:spcAft>
              <a:buSzPts val="1100"/>
              <a:buFont typeface="Arial"/>
              <a:buNone/>
            </a:pPr>
            <a:r>
              <a:rPr lang="de-DE" b="1" dirty="0"/>
              <a:t>Aufgaben</a:t>
            </a:r>
            <a:endParaRPr dirty="0"/>
          </a:p>
          <a:p>
            <a:pPr marL="176213" lvl="0" indent="-176213" algn="l" rtl="0">
              <a:lnSpc>
                <a:spcPct val="100000"/>
              </a:lnSpc>
              <a:spcBef>
                <a:spcPts val="0"/>
              </a:spcBef>
              <a:spcAft>
                <a:spcPts val="0"/>
              </a:spcAft>
              <a:buSzPct val="100000"/>
              <a:buFont typeface="Arial" panose="020B0604020202020204" pitchFamily="34" charset="0"/>
              <a:buChar char="•"/>
            </a:pPr>
            <a:r>
              <a:rPr lang="de-DE" dirty="0">
                <a:solidFill>
                  <a:schemeClr val="dk1"/>
                </a:solidFill>
              </a:rPr>
              <a:t>Benennen Sie die Prozesse, die viele Emissionen verursachen.</a:t>
            </a:r>
            <a:endParaRPr dirty="0"/>
          </a:p>
          <a:p>
            <a:pPr marL="176213" lvl="0" indent="-176213" algn="l" rtl="0">
              <a:lnSpc>
                <a:spcPct val="100000"/>
              </a:lnSpc>
              <a:spcBef>
                <a:spcPts val="0"/>
              </a:spcBef>
              <a:spcAft>
                <a:spcPts val="0"/>
              </a:spcAft>
              <a:buSzPct val="100000"/>
              <a:buFont typeface="Arial" panose="020B0604020202020204" pitchFamily="34" charset="0"/>
              <a:buChar char="•"/>
            </a:pPr>
            <a:r>
              <a:rPr lang="de-DE" dirty="0">
                <a:solidFill>
                  <a:schemeClr val="dk1"/>
                </a:solidFill>
              </a:rPr>
              <a:t>Was unternimmt Ihr Betrieb, um CO2-Emissionen zu verringern?</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 </a:t>
            </a:r>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SRU 2017: Entwicklung der Treibhausgasemissionen ausgewählter Sektoren in Deutschland, 1990–2016; S.4.  </a:t>
            </a:r>
            <a:r>
              <a:rPr lang="de-DE" sz="1000" u="sng" dirty="0">
                <a:solidFill>
                  <a:schemeClr val="hlink"/>
                </a:solidFill>
                <a:hlinkClick r:id="rId3"/>
              </a:rPr>
              <a:t>https://www.umweltrat.de/SharedDocs/Downloads/DE/02_Sondergutachten/2016_2020/2017_11_SG_Klimaschutz_im_Verkehrssektor_KF.pdf?__blob=publicationFile&amp;v=2</a:t>
            </a:r>
            <a:endParaRPr sz="1000"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Umweltbundesamt UBA (2023): Beitrag der Landwirtschaft zu den Treibhausgas-Emissionen. </a:t>
            </a:r>
            <a:r>
              <a:rPr lang="de-DE" sz="1000" u="sng" dirty="0">
                <a:solidFill>
                  <a:schemeClr val="hlink"/>
                </a:solidFill>
                <a:hlinkClick r:id="rId4"/>
              </a:rPr>
              <a:t>https://www.umweltbundesamt.de/daten/land-forstwirtschaft/beitrag-der-landwirtschaft-zu-den-treibhausgas#treibhausgas-emissionen-aus-der-landwirtschaft</a:t>
            </a:r>
            <a:endParaRPr sz="1000"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endParaRPr sz="1000" dirty="0"/>
          </a:p>
        </p:txBody>
      </p:sp>
      <p:sp>
        <p:nvSpPr>
          <p:cNvPr id="124" name="Google Shape;124;p28: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3:notes"/>
          <p:cNvSpPr>
            <a:spLocks noGrp="1" noRot="1" noChangeAspect="1"/>
          </p:cNvSpPr>
          <p:nvPr>
            <p:ph type="sldImg" idx="2"/>
          </p:nvPr>
        </p:nvSpPr>
        <p:spPr>
          <a:xfrm>
            <a:off x="22225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3:notes"/>
          <p:cNvSpPr txBox="1">
            <a:spLocks noGrp="1"/>
          </p:cNvSpPr>
          <p:nvPr>
            <p:ph type="body" idx="1"/>
          </p:nvPr>
        </p:nvSpPr>
        <p:spPr>
          <a:xfrm>
            <a:off x="222895" y="4222801"/>
            <a:ext cx="6651924" cy="5498306"/>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Aft>
                <a:spcPts val="0"/>
              </a:spcAft>
              <a:buClr>
                <a:srgbClr val="000000"/>
              </a:buClr>
              <a:buSzPts val="1400"/>
              <a:buFont typeface="Arial"/>
              <a:buNone/>
            </a:pPr>
            <a:r>
              <a:rPr lang="de-DE" b="1" dirty="0">
                <a:solidFill>
                  <a:srgbClr val="000000"/>
                </a:solidFill>
              </a:rPr>
              <a:t>Beschreibung: </a:t>
            </a:r>
            <a:endParaRPr b="1" dirty="0">
              <a:solidFill>
                <a:srgbClr val="000000"/>
              </a:solidFill>
            </a:endParaRPr>
          </a:p>
          <a:p>
            <a:pPr marL="0" marR="0" lvl="0" indent="0" algn="l" rtl="0">
              <a:lnSpc>
                <a:spcPct val="100000"/>
              </a:lnSpc>
              <a:spcAft>
                <a:spcPts val="0"/>
              </a:spcAft>
              <a:buClr>
                <a:srgbClr val="000000"/>
              </a:buClr>
              <a:buSzPts val="1400"/>
              <a:buFont typeface="Arial"/>
              <a:buNone/>
            </a:pPr>
            <a:r>
              <a:rPr lang="de-DE" dirty="0">
                <a:solidFill>
                  <a:srgbClr val="000000"/>
                </a:solidFill>
              </a:rPr>
              <a:t>Die Klimakrise bedroht die Ernährungssicherheit und damit auch das Erreichen anderer Nachhaltigkeitsziele (</a:t>
            </a:r>
            <a:r>
              <a:rPr lang="de-DE" dirty="0" err="1">
                <a:solidFill>
                  <a:srgbClr val="000000"/>
                </a:solidFill>
              </a:rPr>
              <a:t>SDG’s</a:t>
            </a:r>
            <a:r>
              <a:rPr lang="de-DE" dirty="0">
                <a:solidFill>
                  <a:srgbClr val="000000"/>
                </a:solidFill>
              </a:rPr>
              <a:t> der UN). Gleichzeitig trägt das Agrar- und Ernährungssystem wesentlich zum Ressourcenverbrauch und zur Emission von Treibhausgasen bei. 8</a:t>
            </a:r>
            <a:r>
              <a:rPr lang="de-DE" b="0" dirty="0">
                <a:solidFill>
                  <a:srgbClr val="000000"/>
                </a:solidFill>
              </a:rPr>
              <a:t>3% der landwirtschaftlichen THG-Emissionen stammen heute aus der Tierhaltung. Den höchsten Anteil nehmen Emissionen aus dem Futteranbau und die Nutzung von Grünland auf Moorstandorten ein. Ähnlich bedeutsam ist das Methan aus der Verdauung  der Wiederkäuer. Emissionen aus der pflanzlichen Ernährung sind dagegen gering. Energiepflanzenanbau und -Vergärung verursacht vergleichbar hohe Emissionen wie die pflanzliche Ernährung. </a:t>
            </a:r>
            <a:r>
              <a:rPr lang="de-DE" dirty="0">
                <a:solidFill>
                  <a:srgbClr val="000000"/>
                </a:solidFill>
              </a:rPr>
              <a:t>Veränderungen sowohl bei der Anzahl der gehaltenen Tiere, deren Haltungsformen und dem Futteranbau sind überfällig. Die stärksten Effekte werden durch regional verträgliche  Tierhaltung, angepasste Haltungsformen und ökologischen Futtermittelanbau erreicht. Zweifelsohne wird das steigende Preise zur Folge haben. Diese repräsentieren die bislang “versteckten” Kosten der industriellen Tierhaltung bspw. im Gesundheitswesen, in der Wasserwirtschaft oder der Klimafolgenanpassung.</a:t>
            </a:r>
            <a:endParaRPr b="0" dirty="0"/>
          </a:p>
          <a:p>
            <a:pPr marL="0" marR="0" lvl="0" indent="0" algn="l" rtl="0">
              <a:lnSpc>
                <a:spcPct val="100000"/>
              </a:lnSpc>
              <a:spcAft>
                <a:spcPts val="0"/>
              </a:spcAft>
              <a:buClr>
                <a:srgbClr val="000000"/>
              </a:buClr>
              <a:buSzPts val="1400"/>
              <a:buFont typeface="Arial"/>
              <a:buNone/>
            </a:pPr>
            <a:endParaRPr lang="de-DE" b="1" dirty="0"/>
          </a:p>
          <a:p>
            <a:pPr marL="0" marR="0" lvl="0" indent="0" algn="l" rtl="0">
              <a:lnSpc>
                <a:spcPct val="100000"/>
              </a:lnSpc>
              <a:spcAft>
                <a:spcPts val="0"/>
              </a:spcAft>
              <a:buClr>
                <a:srgbClr val="000000"/>
              </a:buClr>
              <a:buSzPts val="1400"/>
              <a:buFont typeface="Arial"/>
              <a:buNone/>
            </a:pPr>
            <a:r>
              <a:rPr lang="de-DE" b="1" dirty="0"/>
              <a:t>Aufgabe: </a:t>
            </a:r>
          </a:p>
          <a:p>
            <a:pPr marL="171450" marR="0" lvl="0" indent="-171450" algn="l" rtl="0">
              <a:lnSpc>
                <a:spcPct val="100000"/>
              </a:lnSpc>
              <a:spcAft>
                <a:spcPts val="0"/>
              </a:spcAft>
              <a:buClr>
                <a:srgbClr val="000000"/>
              </a:buClr>
              <a:buSzPts val="1400"/>
              <a:buFont typeface="Arial" panose="020B0604020202020204" pitchFamily="34" charset="0"/>
              <a:buChar char="•"/>
            </a:pPr>
            <a:r>
              <a:rPr lang="de-DE" b="0" dirty="0"/>
              <a:t>Wie würden Sie ihrer Kundschaft gegenüber neue Haltungsformen und  Produktpreise begründen?</a:t>
            </a:r>
            <a:endParaRPr b="0" dirty="0"/>
          </a:p>
          <a:p>
            <a:pPr marL="0" lvl="0" indent="0" algn="l" rtl="0">
              <a:lnSpc>
                <a:spcPct val="100000"/>
              </a:lnSpc>
              <a:spcAft>
                <a:spcPts val="0"/>
              </a:spcAft>
              <a:buClr>
                <a:srgbClr val="000000"/>
              </a:buClr>
              <a:buSzPts val="300"/>
              <a:buNone/>
            </a:pPr>
            <a:endParaRPr lang="de-DE" b="1" dirty="0">
              <a:solidFill>
                <a:srgbClr val="000000"/>
              </a:solidFill>
            </a:endParaRPr>
          </a:p>
          <a:p>
            <a:pPr marL="0" lvl="0" indent="0" algn="l" rtl="0">
              <a:lnSpc>
                <a:spcPct val="100000"/>
              </a:lnSpc>
              <a:spcAft>
                <a:spcPts val="0"/>
              </a:spcAft>
              <a:buClr>
                <a:srgbClr val="000000"/>
              </a:buClr>
              <a:buSzPts val="300"/>
              <a:buNone/>
            </a:pPr>
            <a:r>
              <a:rPr lang="de-DE" b="1" dirty="0">
                <a:solidFill>
                  <a:srgbClr val="000000"/>
                </a:solidFill>
              </a:rPr>
              <a:t>Quelle: </a:t>
            </a:r>
          </a:p>
          <a:p>
            <a:pPr marL="171450" lvl="0" indent="-171450" algn="l" rtl="0">
              <a:lnSpc>
                <a:spcPct val="100000"/>
              </a:lnSpc>
              <a:spcAft>
                <a:spcPts val="0"/>
              </a:spcAft>
              <a:buClr>
                <a:srgbClr val="000000"/>
              </a:buClr>
              <a:buSzPct val="117000"/>
              <a:buFont typeface="Arial" panose="020B0604020202020204" pitchFamily="34" charset="0"/>
              <a:buChar char="•"/>
            </a:pPr>
            <a:r>
              <a:rPr lang="de-DE" sz="1000" dirty="0"/>
              <a:t>Wiegmann, Kirsten (2022): Transformation in der Landwirtschaft &amp; Ernährung. Vortrag und Präsentation. Jahrestagung Öko-Institut. 22.06.2022. </a:t>
            </a:r>
            <a:r>
              <a:rPr lang="de-DE" sz="1000" u="sng" dirty="0">
                <a:solidFill>
                  <a:schemeClr val="hlink"/>
                </a:solidFill>
                <a:hlinkClick r:id="rId3"/>
              </a:rPr>
              <a:t>https://de.slideshare.net/Oeko-Institut/landwende</a:t>
            </a:r>
            <a:r>
              <a:rPr lang="de-DE" sz="1000" dirty="0"/>
              <a:t>; © Öko-Institut; CC-BY-SA-NC</a:t>
            </a:r>
            <a:endParaRPr sz="1000" dirty="0"/>
          </a:p>
        </p:txBody>
      </p:sp>
      <p:sp>
        <p:nvSpPr>
          <p:cNvPr id="136" name="Google Shape;136;p33: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222250" y="252413"/>
            <a:ext cx="6653213"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223688" y="4222800"/>
            <a:ext cx="6650438" cy="463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panose="020F0502020204030204" pitchFamily="34" charset="0"/>
                <a:ea typeface="Trebuchet MS"/>
                <a:cs typeface="Calibri" panose="020F0502020204030204" pitchFamily="34" charset="0"/>
                <a:sym typeface="Trebuchet MS"/>
              </a:rPr>
              <a:t>Beschreibung</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dirty="0">
                <a:latin typeface="Calibri" panose="020F0502020204030204" pitchFamily="34" charset="0"/>
                <a:ea typeface="Lato"/>
                <a:cs typeface="Calibri" panose="020F0502020204030204" pitchFamily="34" charset="0"/>
                <a:sym typeface="Lato"/>
              </a:rPr>
              <a:t>Jedes tierische Nahrungsmittel verursacht auf das Gewicht bezogen mehr Emissionen als pflanzliche Produkte. </a:t>
            </a:r>
            <a:r>
              <a:rPr lang="de-DE" dirty="0">
                <a:latin typeface="Calibri" panose="020F0502020204030204" pitchFamily="34" charset="0"/>
                <a:ea typeface="Trebuchet MS"/>
                <a:cs typeface="Calibri" panose="020F0502020204030204" pitchFamily="34" charset="0"/>
                <a:sym typeface="Trebuchet MS"/>
              </a:rPr>
              <a:t>Die Grafik zeigt die Relationen zwischen unterschiedlichen pflanzlichen Produkten und denen der Tierproduktion. </a:t>
            </a:r>
            <a:r>
              <a:rPr lang="de-DE" dirty="0">
                <a:latin typeface="Calibri" panose="020F0502020204030204" pitchFamily="34" charset="0"/>
                <a:ea typeface="Lato"/>
                <a:cs typeface="Calibri" panose="020F0502020204030204" pitchFamily="34" charset="0"/>
                <a:sym typeface="Lato"/>
              </a:rPr>
              <a:t>Wenn sich die </a:t>
            </a:r>
            <a:r>
              <a:rPr lang="de-DE" b="1" dirty="0">
                <a:latin typeface="Calibri" panose="020F0502020204030204" pitchFamily="34" charset="0"/>
                <a:ea typeface="Lato"/>
                <a:cs typeface="Calibri" panose="020F0502020204030204" pitchFamily="34" charset="0"/>
                <a:sym typeface="Lato"/>
              </a:rPr>
              <a:t>globale Produktion von tierischen Lebensmitteln </a:t>
            </a:r>
            <a:r>
              <a:rPr lang="de-DE" dirty="0">
                <a:latin typeface="Calibri" panose="020F0502020204030204" pitchFamily="34" charset="0"/>
                <a:ea typeface="Lato"/>
                <a:cs typeface="Calibri" panose="020F0502020204030204" pitchFamily="34" charset="0"/>
                <a:sym typeface="Lato"/>
              </a:rPr>
              <a:t>nicht ändert, würde der Sektor bis zum Jahr 2030 etwa </a:t>
            </a:r>
            <a:r>
              <a:rPr lang="de-DE" b="1" dirty="0">
                <a:latin typeface="Calibri" panose="020F0502020204030204" pitchFamily="34" charset="0"/>
                <a:ea typeface="Lato"/>
                <a:cs typeface="Calibri" panose="020F0502020204030204" pitchFamily="34" charset="0"/>
                <a:sym typeface="Lato"/>
              </a:rPr>
              <a:t>die Hälfte des Treibhausgasbudgets </a:t>
            </a:r>
            <a:r>
              <a:rPr lang="de-DE" dirty="0">
                <a:latin typeface="Calibri" panose="020F0502020204030204" pitchFamily="34" charset="0"/>
                <a:ea typeface="Lato"/>
                <a:cs typeface="Calibri" panose="020F0502020204030204" pitchFamily="34" charset="0"/>
                <a:sym typeface="Lato"/>
              </a:rPr>
              <a:t>zur Erreichung des 1,5-Grad-Ziels aufbrauchen. Dies würde dazu führen, dass andere Sektoren wie die Energiewirtschaft ihre Emissionen im selben Maß senken müssten.</a:t>
            </a:r>
            <a:endParaRPr dirty="0">
              <a:latin typeface="Calibri" panose="020F0502020204030204" pitchFamily="34" charset="0"/>
              <a:ea typeface="Lato"/>
              <a:cs typeface="Calibri" panose="020F0502020204030204" pitchFamily="34" charset="0"/>
              <a:sym typeface="Lato"/>
            </a:endParaRPr>
          </a:p>
          <a:p>
            <a:pPr marL="0" lvl="0" indent="0" algn="l" rtl="0">
              <a:lnSpc>
                <a:spcPct val="100000"/>
              </a:lnSpc>
              <a:spcBef>
                <a:spcPts val="0"/>
              </a:spcBef>
              <a:spcAft>
                <a:spcPts val="0"/>
              </a:spcAft>
              <a:buSzPts val="1400"/>
              <a:buNone/>
            </a:pPr>
            <a:r>
              <a:rPr lang="de-DE" dirty="0">
                <a:latin typeface="Calibri" panose="020F0502020204030204" pitchFamily="34" charset="0"/>
                <a:ea typeface="Trebuchet MS"/>
                <a:cs typeface="Calibri" panose="020F0502020204030204" pitchFamily="34" charset="0"/>
                <a:sym typeface="Trebuchet MS"/>
              </a:rPr>
              <a:t>Bezogen auf die Klimakrise verspricht die Ausweitung der Ernährung mit pflanzlichen Lebensmitteln deutliche Vorteile. </a:t>
            </a:r>
            <a:r>
              <a:rPr lang="de-DE" dirty="0" err="1">
                <a:latin typeface="Calibri" panose="020F0502020204030204" pitchFamily="34" charset="0"/>
                <a:ea typeface="Trebuchet MS"/>
                <a:cs typeface="Calibri" panose="020F0502020204030204" pitchFamily="34" charset="0"/>
                <a:sym typeface="Trebuchet MS"/>
              </a:rPr>
              <a:t>Tierwirt:innen</a:t>
            </a:r>
            <a:r>
              <a:rPr lang="de-DE" dirty="0">
                <a:latin typeface="Calibri" panose="020F0502020204030204" pitchFamily="34" charset="0"/>
                <a:ea typeface="Trebuchet MS"/>
                <a:cs typeface="Calibri" panose="020F0502020204030204" pitchFamily="34" charset="0"/>
                <a:sym typeface="Trebuchet MS"/>
              </a:rPr>
              <a:t> sind in der Lage dieses Verständnis zu entwickeln. Besonders wenn sie mit ihrer Arbeit zum Arten-, Boden und Klimaschutz ebenso beitragen können, wie zur Erhaltung der Gesundheit beim Menschen und Grundwasserreserven.</a:t>
            </a:r>
            <a:endParaRPr dirty="0">
              <a:latin typeface="Calibri" panose="020F0502020204030204" pitchFamily="34" charset="0"/>
              <a:cs typeface="Calibri" panose="020F0502020204030204" pitchFamily="34" charset="0"/>
            </a:endParaRPr>
          </a:p>
          <a:p>
            <a:pPr marL="171450" lvl="0" indent="-101600" algn="l" rtl="0">
              <a:lnSpc>
                <a:spcPct val="100000"/>
              </a:lnSpc>
              <a:spcBef>
                <a:spcPts val="0"/>
              </a:spcBef>
              <a:spcAft>
                <a:spcPts val="0"/>
              </a:spcAft>
              <a:buSzPts val="1100"/>
              <a:buFont typeface="Arial"/>
              <a:buNone/>
            </a:pPr>
            <a:endParaRPr dirty="0">
              <a:latin typeface="Calibri" panose="020F0502020204030204" pitchFamily="34" charset="0"/>
              <a:ea typeface="Trebuchet MS"/>
              <a:cs typeface="Calibri" panose="020F0502020204030204" pitchFamily="34" charset="0"/>
              <a:sym typeface="Trebuchet MS"/>
            </a:endParaRPr>
          </a:p>
          <a:p>
            <a:pPr marL="0" lvl="0" indent="0" algn="l" rtl="0">
              <a:lnSpc>
                <a:spcPct val="100000"/>
              </a:lnSpc>
              <a:spcBef>
                <a:spcPts val="0"/>
              </a:spcBef>
              <a:spcAft>
                <a:spcPts val="0"/>
              </a:spcAft>
              <a:buSzPts val="1100"/>
              <a:buFont typeface="Arial"/>
              <a:buNone/>
            </a:pPr>
            <a:r>
              <a:rPr lang="de-DE" b="1" dirty="0">
                <a:latin typeface="Calibri" panose="020F0502020204030204" pitchFamily="34" charset="0"/>
                <a:ea typeface="Trebuchet MS"/>
                <a:cs typeface="Calibri" panose="020F0502020204030204" pitchFamily="34" charset="0"/>
                <a:sym typeface="Trebuchet MS"/>
              </a:rPr>
              <a:t>Aufgabe </a:t>
            </a:r>
          </a:p>
          <a:p>
            <a:pPr marL="171450" lvl="0" indent="-171450" algn="l" rtl="0">
              <a:lnSpc>
                <a:spcPct val="100000"/>
              </a:lnSpc>
              <a:spcBef>
                <a:spcPts val="0"/>
              </a:spcBef>
              <a:spcAft>
                <a:spcPts val="0"/>
              </a:spcAft>
              <a:buSzPct val="100000"/>
              <a:buFont typeface="Arial" panose="020B0604020202020204" pitchFamily="34" charset="0"/>
              <a:buChar char="•"/>
            </a:pPr>
            <a:r>
              <a:rPr lang="de-DE" b="0" dirty="0">
                <a:latin typeface="Calibri" panose="020F0502020204030204" pitchFamily="34" charset="0"/>
                <a:ea typeface="Trebuchet MS"/>
                <a:cs typeface="Calibri" panose="020F0502020204030204" pitchFamily="34" charset="0"/>
                <a:sym typeface="Trebuchet MS"/>
              </a:rPr>
              <a:t>Was lässt sich an der Grafik ablesen? E</a:t>
            </a:r>
            <a:r>
              <a:rPr lang="de-DE" dirty="0">
                <a:latin typeface="Calibri" panose="020F0502020204030204" pitchFamily="34" charset="0"/>
                <a:ea typeface="Trebuchet MS"/>
                <a:cs typeface="Calibri" panose="020F0502020204030204" pitchFamily="34" charset="0"/>
                <a:sym typeface="Trebuchet MS"/>
              </a:rPr>
              <a:t>r</a:t>
            </a:r>
            <a:r>
              <a:rPr lang="de-DE" b="0" dirty="0">
                <a:latin typeface="Calibri" panose="020F0502020204030204" pitchFamily="34" charset="0"/>
                <a:ea typeface="Trebuchet MS"/>
                <a:cs typeface="Calibri" panose="020F0502020204030204" pitchFamily="34" charset="0"/>
                <a:sym typeface="Trebuchet MS"/>
              </a:rPr>
              <a:t>läutern Sie </a:t>
            </a:r>
            <a:r>
              <a:rPr lang="de-DE" dirty="0">
                <a:latin typeface="Calibri" panose="020F0502020204030204" pitchFamily="34" charset="0"/>
                <a:ea typeface="Trebuchet MS"/>
                <a:cs typeface="Calibri" panose="020F0502020204030204" pitchFamily="34" charset="0"/>
                <a:sym typeface="Trebuchet MS"/>
              </a:rPr>
              <a:t>notwendige Anpassungen bei der menschlichen Ernährung. Was ergibt sich daraus für </a:t>
            </a:r>
            <a:r>
              <a:rPr lang="de-DE" dirty="0" err="1">
                <a:latin typeface="Calibri" panose="020F0502020204030204" pitchFamily="34" charset="0"/>
                <a:ea typeface="Trebuchet MS"/>
                <a:cs typeface="Calibri" panose="020F0502020204030204" pitchFamily="34" charset="0"/>
                <a:sym typeface="Trebuchet MS"/>
              </a:rPr>
              <a:t>Tierwirt:innen</a:t>
            </a:r>
            <a:r>
              <a:rPr lang="de-DE" dirty="0">
                <a:latin typeface="Calibri" panose="020F0502020204030204" pitchFamily="34" charset="0"/>
                <a:ea typeface="Trebuchet MS"/>
                <a:cs typeface="Calibri" panose="020F0502020204030204" pitchFamily="34" charset="0"/>
                <a:sym typeface="Trebuchet MS"/>
              </a:rPr>
              <a:t>?</a:t>
            </a:r>
            <a:endParaRPr b="0" dirty="0">
              <a:latin typeface="Calibri" panose="020F0502020204030204" pitchFamily="34" charset="0"/>
              <a:ea typeface="Trebuchet MS"/>
              <a:cs typeface="Calibri" panose="020F0502020204030204" pitchFamily="34" charset="0"/>
              <a:sym typeface="Trebuchet MS"/>
            </a:endParaRPr>
          </a:p>
          <a:p>
            <a:pPr marL="0" lvl="0" indent="0" algn="l" rtl="0">
              <a:lnSpc>
                <a:spcPct val="100000"/>
              </a:lnSpc>
              <a:spcBef>
                <a:spcPts val="0"/>
              </a:spcBef>
              <a:spcAft>
                <a:spcPts val="0"/>
              </a:spcAft>
              <a:buSzPts val="1400"/>
              <a:buNone/>
            </a:pPr>
            <a:endParaRPr lang="de-DE" b="1" dirty="0">
              <a:latin typeface="Calibri" panose="020F0502020204030204" pitchFamily="34" charset="0"/>
              <a:ea typeface="Trebuchet MS"/>
              <a:cs typeface="Calibri" panose="020F0502020204030204" pitchFamily="34" charset="0"/>
              <a:sym typeface="Trebuchet MS"/>
            </a:endParaRPr>
          </a:p>
          <a:p>
            <a:pPr marL="0" lvl="0" indent="0" algn="l" rtl="0">
              <a:lnSpc>
                <a:spcPct val="100000"/>
              </a:lnSpc>
              <a:spcBef>
                <a:spcPts val="0"/>
              </a:spcBef>
              <a:spcAft>
                <a:spcPts val="0"/>
              </a:spcAft>
              <a:buSzPts val="1400"/>
              <a:buNone/>
            </a:pPr>
            <a:r>
              <a:rPr lang="de-DE" b="1" dirty="0">
                <a:latin typeface="Calibri" panose="020F0502020204030204" pitchFamily="34" charset="0"/>
                <a:ea typeface="Trebuchet MS"/>
                <a:cs typeface="Calibri" panose="020F0502020204030204" pitchFamily="34" charset="0"/>
                <a:sym typeface="Trebuchet MS"/>
              </a:rPr>
              <a:t>Quelle </a:t>
            </a:r>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Franz Bauer: </a:t>
            </a:r>
            <a:r>
              <a:rPr lang="de-DE" sz="1000" b="1" dirty="0">
                <a:latin typeface="Calibri" panose="020F0502020204030204" pitchFamily="34" charset="0"/>
                <a:ea typeface="Lato"/>
                <a:cs typeface="Calibri" panose="020F0502020204030204" pitchFamily="34" charset="0"/>
                <a:sym typeface="Lato"/>
              </a:rPr>
              <a:t>Der Einfluss unserer  Ernährung auf den Klimawandel. Spotlight zum Thema  Klima. </a:t>
            </a:r>
            <a:r>
              <a:rPr lang="de-DE" sz="1000" b="1" u="sng" dirty="0">
                <a:solidFill>
                  <a:schemeClr val="hlink"/>
                </a:solidFill>
                <a:latin typeface="Calibri" panose="020F0502020204030204" pitchFamily="34" charset="0"/>
                <a:ea typeface="Lato"/>
                <a:cs typeface="Calibri" panose="020F0502020204030204" pitchFamily="34" charset="0"/>
                <a:sym typeface="Lato"/>
                <a:hlinkClick r:id="rId3"/>
              </a:rPr>
              <a:t>https://files.scientists4future.org/index.php?path=23__Ern%C3%A4hrung_und_Landwirtschaft</a:t>
            </a:r>
            <a:r>
              <a:rPr lang="de-DE" sz="1000" b="1" dirty="0">
                <a:latin typeface="Calibri" panose="020F0502020204030204" pitchFamily="34" charset="0"/>
                <a:ea typeface="Lato"/>
                <a:cs typeface="Calibri" panose="020F0502020204030204" pitchFamily="34" charset="0"/>
                <a:sym typeface="Lato"/>
              </a:rPr>
              <a:t>. </a:t>
            </a:r>
            <a:r>
              <a:rPr lang="de-DE" sz="1000" dirty="0">
                <a:latin typeface="Calibri" panose="020F0502020204030204" pitchFamily="34" charset="0"/>
                <a:ea typeface="Lato"/>
                <a:cs typeface="Calibri" panose="020F0502020204030204" pitchFamily="34" charset="0"/>
                <a:sym typeface="Lato"/>
              </a:rPr>
              <a:t>CC BY-SA 4.0 nach</a:t>
            </a:r>
            <a:r>
              <a:rPr lang="de-DE" sz="1000" b="1" dirty="0">
                <a:latin typeface="Calibri" panose="020F0502020204030204" pitchFamily="34" charset="0"/>
                <a:ea typeface="Lato"/>
                <a:cs typeface="Calibri" panose="020F0502020204030204" pitchFamily="34" charset="0"/>
                <a:sym typeface="Lato"/>
              </a:rPr>
              <a:t>:</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Clune</a:t>
            </a:r>
            <a:r>
              <a:rPr lang="de-DE" sz="1000" dirty="0">
                <a:latin typeface="Calibri" panose="020F0502020204030204" pitchFamily="34" charset="0"/>
                <a:ea typeface="Lato"/>
                <a:cs typeface="Calibri" panose="020F0502020204030204" pitchFamily="34" charset="0"/>
                <a:sym typeface="Lato"/>
              </a:rPr>
              <a:t>, Stephen; </a:t>
            </a:r>
            <a:r>
              <a:rPr lang="de-DE" sz="1000" dirty="0" err="1">
                <a:latin typeface="Calibri" panose="020F0502020204030204" pitchFamily="34" charset="0"/>
                <a:ea typeface="Lato"/>
                <a:cs typeface="Calibri" panose="020F0502020204030204" pitchFamily="34" charset="0"/>
                <a:sym typeface="Lato"/>
              </a:rPr>
              <a:t>Crossin</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Enda</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Verghese</a:t>
            </a:r>
            <a:r>
              <a:rPr lang="de-DE" sz="1000" dirty="0">
                <a:latin typeface="Calibri" panose="020F0502020204030204" pitchFamily="34" charset="0"/>
                <a:ea typeface="Lato"/>
                <a:cs typeface="Calibri" panose="020F0502020204030204" pitchFamily="34" charset="0"/>
                <a:sym typeface="Lato"/>
              </a:rPr>
              <a:t>, Karli (2017): </a:t>
            </a:r>
            <a:r>
              <a:rPr lang="de-DE" sz="1000" dirty="0" err="1">
                <a:latin typeface="Calibri" panose="020F0502020204030204" pitchFamily="34" charset="0"/>
                <a:ea typeface="Lato"/>
                <a:cs typeface="Calibri" panose="020F0502020204030204" pitchFamily="34" charset="0"/>
                <a:sym typeface="Lato"/>
              </a:rPr>
              <a:t>Systematic</a:t>
            </a:r>
            <a:r>
              <a:rPr lang="de-DE" sz="1000" dirty="0">
                <a:latin typeface="Calibri" panose="020F0502020204030204" pitchFamily="34" charset="0"/>
                <a:ea typeface="Lato"/>
                <a:cs typeface="Calibri" panose="020F0502020204030204" pitchFamily="34" charset="0"/>
                <a:sym typeface="Lato"/>
              </a:rPr>
              <a:t> review </a:t>
            </a:r>
            <a:r>
              <a:rPr lang="de-DE" sz="1000" dirty="0" err="1">
                <a:latin typeface="Calibri" panose="020F0502020204030204" pitchFamily="34" charset="0"/>
                <a:ea typeface="Lato"/>
                <a:cs typeface="Calibri" panose="020F0502020204030204" pitchFamily="34" charset="0"/>
                <a:sym typeface="Lato"/>
              </a:rPr>
              <a:t>of</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greenhouse</a:t>
            </a:r>
            <a:r>
              <a:rPr lang="de-DE" sz="1000" dirty="0">
                <a:latin typeface="Calibri" panose="020F0502020204030204" pitchFamily="34" charset="0"/>
                <a:ea typeface="Lato"/>
                <a:cs typeface="Calibri" panose="020F0502020204030204" pitchFamily="34" charset="0"/>
                <a:sym typeface="Lato"/>
              </a:rPr>
              <a:t> gas </a:t>
            </a:r>
            <a:r>
              <a:rPr lang="de-DE" sz="1000" dirty="0" err="1">
                <a:latin typeface="Calibri" panose="020F0502020204030204" pitchFamily="34" charset="0"/>
                <a:ea typeface="Lato"/>
                <a:cs typeface="Calibri" panose="020F0502020204030204" pitchFamily="34" charset="0"/>
                <a:sym typeface="Lato"/>
              </a:rPr>
              <a:t>emissions</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for</a:t>
            </a:r>
            <a:r>
              <a:rPr lang="de-DE" sz="1000" dirty="0">
                <a:latin typeface="Calibri" panose="020F0502020204030204" pitchFamily="34" charset="0"/>
                <a:ea typeface="Lato"/>
                <a:cs typeface="Calibri" panose="020F0502020204030204" pitchFamily="34" charset="0"/>
                <a:sym typeface="Lato"/>
              </a:rPr>
              <a:t> different </a:t>
            </a:r>
            <a:r>
              <a:rPr lang="de-DE" sz="1000" dirty="0" err="1">
                <a:latin typeface="Calibri" panose="020F0502020204030204" pitchFamily="34" charset="0"/>
                <a:ea typeface="Lato"/>
                <a:cs typeface="Calibri" panose="020F0502020204030204" pitchFamily="34" charset="0"/>
                <a:sym typeface="Lato"/>
              </a:rPr>
              <a:t>fresh</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food</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categories</a:t>
            </a:r>
            <a:r>
              <a:rPr lang="de-DE" sz="1000" dirty="0">
                <a:latin typeface="Calibri" panose="020F0502020204030204" pitchFamily="34" charset="0"/>
                <a:ea typeface="Lato"/>
                <a:cs typeface="Calibri" panose="020F0502020204030204" pitchFamily="34" charset="0"/>
                <a:sym typeface="Lato"/>
              </a:rPr>
              <a:t>. In: Journal </a:t>
            </a:r>
            <a:r>
              <a:rPr lang="de-DE" sz="1000" dirty="0" err="1">
                <a:latin typeface="Calibri" panose="020F0502020204030204" pitchFamily="34" charset="0"/>
                <a:ea typeface="Lato"/>
                <a:cs typeface="Calibri" panose="020F0502020204030204" pitchFamily="34" charset="0"/>
                <a:sym typeface="Lato"/>
              </a:rPr>
              <a:t>of</a:t>
            </a:r>
            <a:r>
              <a:rPr lang="de-DE" sz="1000" dirty="0">
                <a:latin typeface="Calibri" panose="020F0502020204030204" pitchFamily="34" charset="0"/>
                <a:ea typeface="Lato"/>
                <a:cs typeface="Calibri" panose="020F0502020204030204" pitchFamily="34" charset="0"/>
                <a:sym typeface="Lato"/>
              </a:rPr>
              <a:t> Cleaner </a:t>
            </a:r>
            <a:r>
              <a:rPr lang="de-DE" sz="1000" dirty="0" err="1">
                <a:latin typeface="Calibri" panose="020F0502020204030204" pitchFamily="34" charset="0"/>
                <a:ea typeface="Lato"/>
                <a:cs typeface="Calibri" panose="020F0502020204030204" pitchFamily="34" charset="0"/>
                <a:sym typeface="Lato"/>
              </a:rPr>
              <a:t>Production</a:t>
            </a:r>
            <a:r>
              <a:rPr lang="de-DE" sz="1000" dirty="0">
                <a:latin typeface="Calibri" panose="020F0502020204030204" pitchFamily="34" charset="0"/>
                <a:ea typeface="Lato"/>
                <a:cs typeface="Calibri" panose="020F0502020204030204" pitchFamily="34" charset="0"/>
                <a:sym typeface="Lato"/>
              </a:rPr>
              <a:t> 140, S. 766–783.</a:t>
            </a:r>
            <a:endParaRPr sz="1000" dirty="0">
              <a:latin typeface="Calibri" panose="020F0502020204030204" pitchFamily="34" charset="0"/>
              <a:ea typeface="Lato"/>
              <a:cs typeface="Calibri" panose="020F0502020204030204" pitchFamily="34" charset="0"/>
              <a:sym typeface="Lato"/>
            </a:endParaRPr>
          </a:p>
          <a:p>
            <a:pPr marL="171450" lvl="0" indent="-171450" algn="l" rtl="0">
              <a:lnSpc>
                <a:spcPct val="115000"/>
              </a:lnSpc>
              <a:spcBef>
                <a:spcPts val="0"/>
              </a:spcBef>
              <a:spcAft>
                <a:spcPts val="0"/>
              </a:spcAft>
              <a:buClr>
                <a:schemeClr val="dk1"/>
              </a:buClr>
              <a:buSzPct val="117000"/>
              <a:buFont typeface="Arial" panose="020B0604020202020204" pitchFamily="34" charset="0"/>
              <a:buChar char="•"/>
            </a:pPr>
            <a:r>
              <a:rPr lang="de-DE" sz="1000" dirty="0">
                <a:latin typeface="Calibri" panose="020F0502020204030204" pitchFamily="34" charset="0"/>
                <a:ea typeface="Lato"/>
                <a:cs typeface="Calibri" panose="020F0502020204030204" pitchFamily="34" charset="0"/>
                <a:sym typeface="Lato"/>
              </a:rPr>
              <a:t>CC-BY-SA 4.0 nach </a:t>
            </a:r>
            <a:r>
              <a:rPr lang="de-DE" sz="1000" dirty="0" err="1">
                <a:latin typeface="Calibri" panose="020F0502020204030204" pitchFamily="34" charset="0"/>
                <a:ea typeface="Lato"/>
                <a:cs typeface="Calibri" panose="020F0502020204030204" pitchFamily="34" charset="0"/>
                <a:sym typeface="Lato"/>
              </a:rPr>
              <a:t>Harwatt</a:t>
            </a:r>
            <a:r>
              <a:rPr lang="de-DE" sz="1000" dirty="0">
                <a:latin typeface="Calibri" panose="020F0502020204030204" pitchFamily="34" charset="0"/>
                <a:ea typeface="Lato"/>
                <a:cs typeface="Calibri" panose="020F0502020204030204" pitchFamily="34" charset="0"/>
                <a:sym typeface="Lato"/>
              </a:rPr>
              <a:t> et al. 2020. </a:t>
            </a:r>
            <a:r>
              <a:rPr lang="de-DE" sz="1000" dirty="0" err="1">
                <a:latin typeface="Calibri" panose="020F0502020204030204" pitchFamily="34" charset="0"/>
                <a:ea typeface="Lato"/>
                <a:cs typeface="Calibri" panose="020F0502020204030204" pitchFamily="34" charset="0"/>
                <a:sym typeface="Lato"/>
              </a:rPr>
              <a:t>Harwatt</a:t>
            </a:r>
            <a:r>
              <a:rPr lang="de-DE" sz="1000" dirty="0">
                <a:latin typeface="Calibri" panose="020F0502020204030204" pitchFamily="34" charset="0"/>
                <a:ea typeface="Lato"/>
                <a:cs typeface="Calibri" panose="020F0502020204030204" pitchFamily="34" charset="0"/>
                <a:sym typeface="Lato"/>
              </a:rPr>
              <a:t>, Helen; Ripple, William J.; </a:t>
            </a:r>
            <a:r>
              <a:rPr lang="de-DE" sz="1000" dirty="0" err="1">
                <a:latin typeface="Calibri" panose="020F0502020204030204" pitchFamily="34" charset="0"/>
                <a:ea typeface="Lato"/>
                <a:cs typeface="Calibri" panose="020F0502020204030204" pitchFamily="34" charset="0"/>
                <a:sym typeface="Lato"/>
              </a:rPr>
              <a:t>Chaudhary</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Abhishek</a:t>
            </a:r>
            <a:r>
              <a:rPr lang="de-DE" sz="1000" dirty="0">
                <a:latin typeface="Calibri" panose="020F0502020204030204" pitchFamily="34" charset="0"/>
                <a:ea typeface="Lato"/>
                <a:cs typeface="Calibri" panose="020F0502020204030204" pitchFamily="34" charset="0"/>
                <a:sym typeface="Lato"/>
              </a:rPr>
              <a:t>; Betts, Matthew G.; Hayek, Matthew N. (2020): </a:t>
            </a:r>
            <a:r>
              <a:rPr lang="de-DE" sz="1000" dirty="0" err="1">
                <a:latin typeface="Calibri" panose="020F0502020204030204" pitchFamily="34" charset="0"/>
                <a:ea typeface="Lato"/>
                <a:cs typeface="Calibri" panose="020F0502020204030204" pitchFamily="34" charset="0"/>
                <a:sym typeface="Lato"/>
              </a:rPr>
              <a:t>Scientists</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call</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for</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renewed</a:t>
            </a:r>
            <a:r>
              <a:rPr lang="de-DE" sz="1000" dirty="0">
                <a:latin typeface="Calibri" panose="020F0502020204030204" pitchFamily="34" charset="0"/>
                <a:ea typeface="Lato"/>
                <a:cs typeface="Calibri" panose="020F0502020204030204" pitchFamily="34" charset="0"/>
                <a:sym typeface="Lato"/>
              </a:rPr>
              <a:t> Paris </a:t>
            </a:r>
            <a:r>
              <a:rPr lang="de-DE" sz="1000" dirty="0" err="1">
                <a:latin typeface="Calibri" panose="020F0502020204030204" pitchFamily="34" charset="0"/>
                <a:ea typeface="Lato"/>
                <a:cs typeface="Calibri" panose="020F0502020204030204" pitchFamily="34" charset="0"/>
                <a:sym typeface="Lato"/>
              </a:rPr>
              <a:t>pledges</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to</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transform</a:t>
            </a:r>
            <a:r>
              <a:rPr lang="de-DE" sz="1000" dirty="0">
                <a:latin typeface="Calibri" panose="020F0502020204030204" pitchFamily="34" charset="0"/>
                <a:ea typeface="Lato"/>
                <a:cs typeface="Calibri" panose="020F0502020204030204" pitchFamily="34" charset="0"/>
                <a:sym typeface="Lato"/>
              </a:rPr>
              <a:t> </a:t>
            </a:r>
            <a:r>
              <a:rPr lang="de-DE" sz="1000" dirty="0" err="1">
                <a:latin typeface="Calibri" panose="020F0502020204030204" pitchFamily="34" charset="0"/>
                <a:ea typeface="Lato"/>
                <a:cs typeface="Calibri" panose="020F0502020204030204" pitchFamily="34" charset="0"/>
                <a:sym typeface="Lato"/>
              </a:rPr>
              <a:t>agriculture</a:t>
            </a:r>
            <a:r>
              <a:rPr lang="de-DE" sz="1000" dirty="0">
                <a:latin typeface="Calibri" panose="020F0502020204030204" pitchFamily="34" charset="0"/>
                <a:ea typeface="Lato"/>
                <a:cs typeface="Calibri" panose="020F0502020204030204" pitchFamily="34" charset="0"/>
                <a:sym typeface="Lato"/>
              </a:rPr>
              <a:t>. In: The Lancet Planetary Health 4 (1), e9-e10. DOI: 10.1016/S2542-5196(19)30245-1.</a:t>
            </a:r>
            <a:endParaRPr sz="1000" dirty="0">
              <a:latin typeface="Calibri" panose="020F0502020204030204" pitchFamily="34" charset="0"/>
              <a:ea typeface="Lato"/>
              <a:cs typeface="Calibri" panose="020F0502020204030204" pitchFamily="34" charset="0"/>
              <a:sym typeface="Lato"/>
            </a:endParaRPr>
          </a:p>
        </p:txBody>
      </p:sp>
      <p:sp>
        <p:nvSpPr>
          <p:cNvPr id="149" name="Google Shape;149;p6: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32"/>
        <p:cNvGrpSpPr/>
        <p:nvPr/>
      </p:nvGrpSpPr>
      <p:grpSpPr>
        <a:xfrm>
          <a:off x="0" y="0"/>
          <a:ext cx="0" cy="0"/>
          <a:chOff x="0" y="0"/>
          <a:chExt cx="0" cy="0"/>
        </a:xfrm>
      </p:grpSpPr>
      <p:sp>
        <p:nvSpPr>
          <p:cNvPr id="33" name="Google Shape;33;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2"/>
          <p:cNvSpPr>
            <a:spLocks noGrp="1"/>
          </p:cNvSpPr>
          <p:nvPr>
            <p:ph type="pic" idx="2"/>
          </p:nvPr>
        </p:nvSpPr>
        <p:spPr>
          <a:xfrm>
            <a:off x="5400009" y="1367999"/>
            <a:ext cx="6480000" cy="4680000"/>
          </a:xfrm>
          <a:prstGeom prst="rect">
            <a:avLst/>
          </a:prstGeom>
          <a:noFill/>
          <a:ln>
            <a:noFill/>
          </a:ln>
        </p:spPr>
      </p:sp>
      <p:sp>
        <p:nvSpPr>
          <p:cNvPr id="35" name="Google Shape;35;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1"/>
        <p:cNvGrpSpPr/>
        <p:nvPr/>
      </p:nvGrpSpPr>
      <p:grpSpPr>
        <a:xfrm>
          <a:off x="0" y="0"/>
          <a:ext cx="0" cy="0"/>
          <a:chOff x="0" y="0"/>
          <a:chExt cx="0" cy="0"/>
        </a:xfrm>
      </p:grpSpPr>
      <p:sp>
        <p:nvSpPr>
          <p:cNvPr id="42" name="Google Shape;42;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9"/>
        <p:cNvGrpSpPr/>
        <p:nvPr/>
      </p:nvGrpSpPr>
      <p:grpSpPr>
        <a:xfrm>
          <a:off x="0" y="0"/>
          <a:ext cx="0" cy="0"/>
          <a:chOff x="0" y="0"/>
          <a:chExt cx="0" cy="0"/>
        </a:xfrm>
      </p:grpSpPr>
      <p:sp>
        <p:nvSpPr>
          <p:cNvPr id="50" name="Google Shape;50;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7" name="Google Shape;57;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028616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dirty="0"/>
              <a:t>Tierwirt und Tierwirtin</a:t>
            </a:r>
            <a:br>
              <a:rPr lang="de-DE" b="1" dirty="0"/>
            </a:br>
            <a:r>
              <a:rPr lang="de-DE" b="1" dirty="0"/>
              <a:t>Tierpfleger und Tierpflegerin</a:t>
            </a:r>
            <a:endParaRPr b="1" dirty="0"/>
          </a:p>
        </p:txBody>
      </p:sp>
      <p:sp>
        <p:nvSpPr>
          <p:cNvPr id="64" name="Google Shape;64;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solidFill>
                  <a:srgbClr val="0070C0"/>
                </a:solidFill>
              </a:rPr>
              <a:t>Folien zur Diskussion von Zielkonflikten </a:t>
            </a:r>
            <a:br>
              <a:rPr lang="de-DE">
                <a:solidFill>
                  <a:srgbClr val="0070C0"/>
                </a:solidFill>
              </a:rPr>
            </a:br>
            <a:r>
              <a:rPr lang="de-DE">
                <a:solidFill>
                  <a:srgbClr val="0070C0"/>
                </a:solidFill>
              </a:rPr>
              <a:t>in dem Berufsbild</a:t>
            </a:r>
            <a:endParaRPr>
              <a:solidFill>
                <a:srgbClr val="0070C0"/>
              </a:solidFill>
            </a:endParaRPr>
          </a:p>
        </p:txBody>
      </p:sp>
      <p:sp>
        <p:nvSpPr>
          <p:cNvPr id="65" name="Google Shape;65;p2"/>
          <p:cNvSpPr txBox="1">
            <a:spLocks noGrp="1"/>
          </p:cNvSpPr>
          <p:nvPr>
            <p:ph type="body" idx="4"/>
          </p:nvPr>
        </p:nvSpPr>
        <p:spPr>
          <a:xfrm>
            <a:off x="8922650" y="4531550"/>
            <a:ext cx="2850300" cy="1523100"/>
          </a:xfrm>
          <a:prstGeom prst="rect">
            <a:avLst/>
          </a:prstGeom>
          <a:noFill/>
          <a:ln>
            <a:noFill/>
          </a:ln>
        </p:spPr>
        <p:txBody>
          <a:bodyPr spcFirstLastPara="1" wrap="square" lIns="91425" tIns="45700" rIns="91425" bIns="45700" anchor="t" anchorCtr="0">
            <a:normAutofit fontScale="85000" lnSpcReduction="10000"/>
          </a:bodyPr>
          <a:lstStyle/>
          <a:p>
            <a:pPr marL="50800" lvl="0" indent="0" algn="l" rtl="0">
              <a:lnSpc>
                <a:spcPct val="90000"/>
              </a:lnSpc>
              <a:spcBef>
                <a:spcPts val="1000"/>
              </a:spcBef>
              <a:spcAft>
                <a:spcPts val="0"/>
              </a:spcAft>
              <a:buClr>
                <a:schemeClr val="dk1"/>
              </a:buClr>
              <a:buSzPct val="61109"/>
              <a:buFont typeface="Arial"/>
              <a:buNone/>
            </a:pPr>
            <a:r>
              <a:rPr lang="de-DE"/>
              <a:t>Vereinigung für Betriebliche Bildungsforschung e.V.</a:t>
            </a:r>
            <a:endParaRPr/>
          </a:p>
          <a:p>
            <a:pPr marL="50800" lvl="0" indent="0" algn="l" rtl="0">
              <a:lnSpc>
                <a:spcPct val="90000"/>
              </a:lnSpc>
              <a:spcBef>
                <a:spcPts val="1000"/>
              </a:spcBef>
              <a:spcAft>
                <a:spcPts val="0"/>
              </a:spcAft>
              <a:buClr>
                <a:schemeClr val="dk1"/>
              </a:buClr>
              <a:buSzPct val="61109"/>
              <a:buFont typeface="Arial"/>
              <a:buNone/>
            </a:pPr>
            <a:r>
              <a:rPr lang="de-DE"/>
              <a:t>Gubener Straße 47, 10243 Berlin</a:t>
            </a:r>
            <a:endParaRPr/>
          </a:p>
          <a:p>
            <a:pPr marL="50800" lvl="0" indent="0" algn="l" rtl="0">
              <a:lnSpc>
                <a:spcPct val="90000"/>
              </a:lnSpc>
              <a:spcBef>
                <a:spcPts val="1000"/>
              </a:spcBef>
              <a:spcAft>
                <a:spcPts val="0"/>
              </a:spcAft>
              <a:buClr>
                <a:schemeClr val="dk1"/>
              </a:buClr>
              <a:buSzPct val="61109"/>
              <a:buFont typeface="Arial"/>
              <a:buNone/>
            </a:pPr>
            <a:r>
              <a:rPr lang="de-DE"/>
              <a:t>Tel: +49 30 762392300</a:t>
            </a:r>
            <a:endParaRPr/>
          </a:p>
          <a:p>
            <a:pPr marL="50800" lvl="0" indent="0" algn="l" rtl="0">
              <a:lnSpc>
                <a:spcPct val="90000"/>
              </a:lnSpc>
              <a:spcBef>
                <a:spcPts val="1000"/>
              </a:spcBef>
              <a:spcAft>
                <a:spcPts val="0"/>
              </a:spcAft>
              <a:buSzPct val="61109"/>
              <a:buNone/>
            </a:pPr>
            <a:r>
              <a:rPr lang="de-DE"/>
              <a:t>Christine.Schmidt@ibbf.berlin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8</a:t>
            </a:r>
            <a:endParaRPr sz="1200">
              <a:latin typeface="Trebuchet MS"/>
              <a:ea typeface="Trebuchet MS"/>
              <a:cs typeface="Trebuchet MS"/>
              <a:sym typeface="Trebuchet MS"/>
            </a:endParaRPr>
          </a:p>
        </p:txBody>
      </p:sp>
      <p:sp>
        <p:nvSpPr>
          <p:cNvPr id="164" name="Google Shape;164;p2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Nachhaltige Ernährung</a:t>
            </a:r>
            <a:r>
              <a:rPr lang="de-DE"/>
              <a:t> </a:t>
            </a:r>
            <a:endParaRPr/>
          </a:p>
        </p:txBody>
      </p:sp>
      <p:sp>
        <p:nvSpPr>
          <p:cNvPr id="165" name="Google Shape;165;p26"/>
          <p:cNvSpPr/>
          <p:nvPr/>
        </p:nvSpPr>
        <p:spPr>
          <a:xfrm>
            <a:off x="8472450" y="4368500"/>
            <a:ext cx="3543900" cy="1582800"/>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In welchen der Bereiche </a:t>
            </a:r>
            <a:r>
              <a:rPr lang="de-DE" sz="2100">
                <a:solidFill>
                  <a:schemeClr val="lt1"/>
                </a:solidFill>
                <a:latin typeface="Trebuchet MS"/>
                <a:ea typeface="Trebuchet MS"/>
                <a:cs typeface="Trebuchet MS"/>
                <a:sym typeface="Trebuchet MS"/>
              </a:rPr>
              <a:t>produziert</a:t>
            </a:r>
            <a:r>
              <a:rPr lang="de-DE" sz="2100" b="0" i="0" u="none" strike="noStrike" cap="none">
                <a:solidFill>
                  <a:schemeClr val="lt1"/>
                </a:solidFill>
                <a:latin typeface="Trebuchet MS"/>
                <a:ea typeface="Trebuchet MS"/>
                <a:cs typeface="Trebuchet MS"/>
                <a:sym typeface="Trebuchet MS"/>
              </a:rPr>
              <a:t> Ihr Betrieb? Wo </a:t>
            </a:r>
            <a:r>
              <a:rPr lang="de-DE" sz="2100">
                <a:solidFill>
                  <a:schemeClr val="lt1"/>
                </a:solidFill>
                <a:latin typeface="Trebuchet MS"/>
                <a:ea typeface="Trebuchet MS"/>
                <a:cs typeface="Trebuchet MS"/>
                <a:sym typeface="Trebuchet MS"/>
              </a:rPr>
              <a:t>erkennen </a:t>
            </a:r>
            <a:r>
              <a:rPr lang="de-DE" sz="2100" b="0" i="0" u="none" strike="noStrike" cap="none">
                <a:solidFill>
                  <a:schemeClr val="lt1"/>
                </a:solidFill>
                <a:latin typeface="Trebuchet MS"/>
                <a:ea typeface="Trebuchet MS"/>
                <a:cs typeface="Trebuchet MS"/>
                <a:sym typeface="Trebuchet MS"/>
              </a:rPr>
              <a:t>Sie </a:t>
            </a:r>
            <a:r>
              <a:rPr lang="de-DE" sz="2100">
                <a:solidFill>
                  <a:schemeClr val="lt1"/>
                </a:solidFill>
                <a:latin typeface="Trebuchet MS"/>
                <a:ea typeface="Trebuchet MS"/>
                <a:cs typeface="Trebuchet MS"/>
                <a:sym typeface="Trebuchet MS"/>
              </a:rPr>
              <a:t>Potenziale für positive </a:t>
            </a:r>
            <a:r>
              <a:rPr lang="de-DE" sz="2100" b="0" i="0" u="none" strike="noStrike" cap="none">
                <a:solidFill>
                  <a:schemeClr val="lt1"/>
                </a:solidFill>
                <a:latin typeface="Trebuchet MS"/>
                <a:ea typeface="Trebuchet MS"/>
                <a:cs typeface="Trebuchet MS"/>
                <a:sym typeface="Trebuchet MS"/>
              </a:rPr>
              <a:t>Entwicklung</a:t>
            </a:r>
            <a:r>
              <a:rPr lang="de-DE" sz="2100">
                <a:solidFill>
                  <a:schemeClr val="lt1"/>
                </a:solidFill>
                <a:latin typeface="Trebuchet MS"/>
                <a:ea typeface="Trebuchet MS"/>
                <a:cs typeface="Trebuchet MS"/>
                <a:sym typeface="Trebuchet MS"/>
              </a:rPr>
              <a:t>en</a:t>
            </a:r>
            <a:r>
              <a:rPr lang="de-DE" sz="2100" b="0" i="0" u="none" strike="noStrike" cap="none">
                <a:solidFill>
                  <a:schemeClr val="lt1"/>
                </a:solidFill>
                <a:latin typeface="Trebuchet MS"/>
                <a:ea typeface="Trebuchet MS"/>
                <a:cs typeface="Trebuchet MS"/>
                <a:sym typeface="Trebuchet MS"/>
              </a:rPr>
              <a:t>?</a:t>
            </a:r>
            <a:endParaRPr sz="2100" b="0" i="0" u="none" strike="noStrike" cap="none">
              <a:solidFill>
                <a:schemeClr val="lt1"/>
              </a:solidFill>
              <a:latin typeface="Trebuchet MS"/>
              <a:ea typeface="Trebuchet MS"/>
              <a:cs typeface="Trebuchet MS"/>
              <a:sym typeface="Trebuchet MS"/>
            </a:endParaRPr>
          </a:p>
        </p:txBody>
      </p:sp>
      <p:sp>
        <p:nvSpPr>
          <p:cNvPr id="166" name="Google Shape;166;p26"/>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167" name="Google Shape;167;p26"/>
          <p:cNvSpPr/>
          <p:nvPr/>
        </p:nvSpPr>
        <p:spPr>
          <a:xfrm>
            <a:off x="56800" y="1348955"/>
            <a:ext cx="2235200" cy="8427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 name="Google Shape;168;p26"/>
          <p:cNvSpPr txBox="1"/>
          <p:nvPr/>
        </p:nvSpPr>
        <p:spPr>
          <a:xfrm>
            <a:off x="676298" y="5970150"/>
            <a:ext cx="54453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4: </a:t>
            </a:r>
            <a:r>
              <a:rPr lang="de-DE" sz="1000">
                <a:latin typeface="Trebuchet MS"/>
                <a:ea typeface="Trebuchet MS"/>
                <a:cs typeface="Trebuchet MS"/>
                <a:sym typeface="Trebuchet MS"/>
              </a:rPr>
              <a:t>Vergleich zwischen nachhaltiger Ernährung und IST-Stand </a:t>
            </a:r>
            <a:r>
              <a:rPr lang="de-DE" sz="1000" b="0" i="0" u="none" strike="noStrike" cap="none">
                <a:solidFill>
                  <a:srgbClr val="000000"/>
                </a:solidFill>
                <a:latin typeface="Trebuchet MS"/>
                <a:ea typeface="Trebuchet MS"/>
                <a:cs typeface="Trebuchet MS"/>
                <a:sym typeface="Trebuchet MS"/>
              </a:rPr>
              <a:t> in Deutschland</a:t>
            </a:r>
            <a:endParaRPr sz="1400" b="0" i="0" u="none" strike="noStrike" cap="none">
              <a:solidFill>
                <a:srgbClr val="000000"/>
              </a:solidFill>
              <a:latin typeface="Arial"/>
              <a:ea typeface="Arial"/>
              <a:cs typeface="Arial"/>
              <a:sym typeface="Arial"/>
            </a:endParaRPr>
          </a:p>
        </p:txBody>
      </p:sp>
      <p:pic>
        <p:nvPicPr>
          <p:cNvPr id="169" name="Google Shape;169;p26"/>
          <p:cNvPicPr preferRelativeResize="0"/>
          <p:nvPr/>
        </p:nvPicPr>
        <p:blipFill rotWithShape="1">
          <a:blip r:embed="rId3">
            <a:alphaModFix/>
          </a:blip>
          <a:srcRect t="3359" r="1603" b="3591"/>
          <a:stretch/>
        </p:blipFill>
        <p:spPr>
          <a:xfrm>
            <a:off x="360000" y="1419150"/>
            <a:ext cx="7667648" cy="4531850"/>
          </a:xfrm>
          <a:prstGeom prst="rect">
            <a:avLst/>
          </a:prstGeom>
          <a:noFill/>
          <a:ln>
            <a:noFill/>
          </a:ln>
        </p:spPr>
      </p:pic>
      <p:sp>
        <p:nvSpPr>
          <p:cNvPr id="170" name="Google Shape;170;p26"/>
          <p:cNvSpPr txBox="1">
            <a:spLocks noGrp="1"/>
          </p:cNvSpPr>
          <p:nvPr>
            <p:ph type="body" idx="2"/>
          </p:nvPr>
        </p:nvSpPr>
        <p:spPr>
          <a:xfrm>
            <a:off x="8659700" y="6327000"/>
            <a:ext cx="3475500" cy="351000"/>
          </a:xfrm>
          <a:prstGeom prst="rect">
            <a:avLst/>
          </a:prstGeom>
          <a:noFill/>
          <a:ln>
            <a:noFill/>
          </a:ln>
        </p:spPr>
        <p:txBody>
          <a:bodyPr spcFirstLastPara="1" wrap="square" lIns="91425" tIns="45700" rIns="91425" bIns="45700" anchor="ctr" anchorCtr="0">
            <a:noAutofit/>
          </a:bodyPr>
          <a:lstStyle/>
          <a:p>
            <a:pPr marL="35999" lvl="0" indent="-35999" algn="l" rtl="0">
              <a:lnSpc>
                <a:spcPct val="110000"/>
              </a:lnSpc>
              <a:spcBef>
                <a:spcPts val="0"/>
              </a:spcBef>
              <a:spcAft>
                <a:spcPts val="0"/>
              </a:spcAft>
              <a:buClr>
                <a:srgbClr val="888888"/>
              </a:buClr>
              <a:buSzPts val="1020"/>
              <a:buNone/>
            </a:pPr>
            <a:r>
              <a:rPr lang="de-DE" sz="1220" dirty="0"/>
              <a:t>Q</a:t>
            </a:r>
            <a:r>
              <a:rPr lang="de-DE" dirty="0"/>
              <a:t>uelle: Franz Bauer, 2021, S. 15, CC BY-SA 4.0</a:t>
            </a:r>
          </a:p>
          <a:p>
            <a:pPr marL="35999" lvl="0" indent="-35999" algn="l" rtl="0">
              <a:lnSpc>
                <a:spcPct val="110000"/>
              </a:lnSpc>
              <a:spcBef>
                <a:spcPts val="0"/>
              </a:spcBef>
              <a:spcAft>
                <a:spcPts val="0"/>
              </a:spcAft>
              <a:buClr>
                <a:srgbClr val="888888"/>
              </a:buClr>
              <a:buSzPts val="1020"/>
              <a:buNone/>
            </a:pPr>
            <a:r>
              <a:rPr lang="de-DE" dirty="0"/>
              <a:t>Grafik: eigene Darstellung </a:t>
            </a:r>
            <a:endParaRPr dirty="0"/>
          </a:p>
        </p:txBody>
      </p:sp>
      <p:sp>
        <p:nvSpPr>
          <p:cNvPr id="10" name="Google Shape;182;g26805bd2549_0_0">
            <a:extLst>
              <a:ext uri="{FF2B5EF4-FFF2-40B4-BE49-F238E27FC236}">
                <a16:creationId xmlns:a16="http://schemas.microsoft.com/office/drawing/2014/main" xmlns="" id="{1A84EC7B-4734-4906-A022-671CC16FCE12}"/>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915bba6a60_0_10"/>
          <p:cNvSpPr txBox="1">
            <a:spLocks noGrp="1"/>
          </p:cNvSpPr>
          <p:nvPr>
            <p:ph type="sldNum" idx="12"/>
          </p:nvPr>
        </p:nvSpPr>
        <p:spPr>
          <a:xfrm>
            <a:off x="0" y="6507170"/>
            <a:ext cx="619500" cy="3278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9</a:t>
            </a:r>
            <a:endParaRPr sz="1200">
              <a:latin typeface="Trebuchet MS"/>
              <a:ea typeface="Trebuchet MS"/>
              <a:cs typeface="Trebuchet MS"/>
              <a:sym typeface="Trebuchet MS"/>
            </a:endParaRPr>
          </a:p>
        </p:txBody>
      </p:sp>
      <p:sp>
        <p:nvSpPr>
          <p:cNvPr id="177" name="Google Shape;177;g1915bba6a60_0_10"/>
          <p:cNvSpPr txBox="1">
            <a:spLocks noGrp="1"/>
          </p:cNvSpPr>
          <p:nvPr>
            <p:ph type="title"/>
          </p:nvPr>
        </p:nvSpPr>
        <p:spPr>
          <a:xfrm>
            <a:off x="360000" y="180000"/>
            <a:ext cx="94047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Kohlenstoffspeicher</a:t>
            </a:r>
            <a:endParaRPr>
              <a:solidFill>
                <a:srgbClr val="0070C0"/>
              </a:solidFill>
            </a:endParaRPr>
          </a:p>
        </p:txBody>
      </p:sp>
      <p:sp>
        <p:nvSpPr>
          <p:cNvPr id="178" name="Google Shape;178;g1915bba6a60_0_10"/>
          <p:cNvSpPr txBox="1">
            <a:spLocks noGrp="1"/>
          </p:cNvSpPr>
          <p:nvPr>
            <p:ph type="body" idx="2"/>
          </p:nvPr>
        </p:nvSpPr>
        <p:spPr>
          <a:xfrm>
            <a:off x="7302843" y="6507171"/>
            <a:ext cx="4577200" cy="304726"/>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Bildquelle: eigene Darstellung, beruhend auf IPCCAR6 WG I</a:t>
            </a:r>
            <a:endParaRPr dirty="0"/>
          </a:p>
        </p:txBody>
      </p:sp>
      <p:sp>
        <p:nvSpPr>
          <p:cNvPr id="179" name="Google Shape;179;g1915bba6a60_0_10"/>
          <p:cNvSpPr/>
          <p:nvPr/>
        </p:nvSpPr>
        <p:spPr>
          <a:xfrm>
            <a:off x="359998" y="1383278"/>
            <a:ext cx="7729073" cy="1300867"/>
          </a:xfrm>
          <a:prstGeom prst="rect">
            <a:avLst/>
          </a:prstGeom>
          <a:solidFill>
            <a:schemeClr val="accent1"/>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Clr>
                <a:srgbClr val="000000"/>
              </a:buClr>
              <a:buSzPts val="2700"/>
              <a:buFont typeface="Arial"/>
              <a:buNone/>
            </a:pPr>
            <a:r>
              <a:rPr lang="de-DE" sz="2700" b="0" i="0" u="none" strike="noStrike" cap="none">
                <a:solidFill>
                  <a:schemeClr val="lt1"/>
                </a:solidFill>
                <a:latin typeface="Trebuchet MS"/>
                <a:ea typeface="Trebuchet MS"/>
                <a:cs typeface="Trebuchet MS"/>
                <a:sym typeface="Trebuchet MS"/>
              </a:rPr>
              <a:t>Atmosphäre</a:t>
            </a:r>
            <a:endParaRPr sz="1400" b="0" i="0" u="none" strike="noStrike" cap="none">
              <a:solidFill>
                <a:srgbClr val="000000"/>
              </a:solidFill>
              <a:latin typeface="Arial"/>
              <a:ea typeface="Arial"/>
              <a:cs typeface="Arial"/>
              <a:sym typeface="Arial"/>
            </a:endParaRPr>
          </a:p>
          <a:p>
            <a:pPr marL="0" marR="0" lvl="0" indent="0" algn="ctr" rtl="0">
              <a:lnSpc>
                <a:spcPct val="105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ca. </a:t>
            </a:r>
            <a:r>
              <a:rPr lang="de-DE" sz="2700" b="1" i="0" u="none" strike="noStrike" cap="none">
                <a:solidFill>
                  <a:schemeClr val="lt1"/>
                </a:solidFill>
                <a:latin typeface="Trebuchet MS"/>
                <a:ea typeface="Trebuchet MS"/>
                <a:cs typeface="Trebuchet MS"/>
                <a:sym typeface="Trebuchet MS"/>
              </a:rPr>
              <a:t>870 </a:t>
            </a:r>
            <a:r>
              <a:rPr lang="de-DE" sz="2700" b="0" i="0" u="none" strike="noStrike" cap="none">
                <a:solidFill>
                  <a:schemeClr val="lt1"/>
                </a:solidFill>
                <a:latin typeface="Trebuchet MS"/>
                <a:ea typeface="Trebuchet MS"/>
                <a:cs typeface="Trebuchet MS"/>
                <a:sym typeface="Trebuchet MS"/>
              </a:rPr>
              <a:t> </a:t>
            </a:r>
            <a:r>
              <a:rPr lang="de-DE" sz="2100" b="0" i="0" u="none" strike="noStrike" cap="none">
                <a:solidFill>
                  <a:schemeClr val="lt1"/>
                </a:solidFill>
                <a:latin typeface="Trebuchet MS"/>
                <a:ea typeface="Trebuchet MS"/>
                <a:cs typeface="Trebuchet MS"/>
                <a:sym typeface="Trebuchet MS"/>
              </a:rPr>
              <a:t> Gt (591 + 279)</a:t>
            </a:r>
            <a:endParaRPr sz="2100" b="0" i="0" u="none" strike="noStrike" cap="none">
              <a:solidFill>
                <a:schemeClr val="accent1"/>
              </a:solidFill>
              <a:latin typeface="Trebuchet MS"/>
              <a:ea typeface="Trebuchet MS"/>
              <a:cs typeface="Trebuchet MS"/>
              <a:sym typeface="Trebuchet MS"/>
            </a:endParaRPr>
          </a:p>
        </p:txBody>
      </p:sp>
      <p:sp>
        <p:nvSpPr>
          <p:cNvPr id="180" name="Google Shape;180;g1915bba6a60_0_10"/>
          <p:cNvSpPr/>
          <p:nvPr/>
        </p:nvSpPr>
        <p:spPr>
          <a:xfrm>
            <a:off x="359998" y="2673833"/>
            <a:ext cx="7729072" cy="737028"/>
          </a:xfrm>
          <a:prstGeom prst="rect">
            <a:avLst/>
          </a:prstGeom>
          <a:solidFill>
            <a:srgbClr val="00B050"/>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Clr>
                <a:srgbClr val="000000"/>
              </a:buClr>
              <a:buSzPts val="2700"/>
              <a:buFont typeface="Arial"/>
              <a:buNone/>
            </a:pPr>
            <a:r>
              <a:rPr lang="de-DE" sz="2700" b="0" i="0" u="none" strike="noStrike" cap="none">
                <a:solidFill>
                  <a:schemeClr val="lt1"/>
                </a:solidFill>
                <a:latin typeface="Trebuchet MS"/>
                <a:ea typeface="Trebuchet MS"/>
                <a:cs typeface="Trebuchet MS"/>
                <a:sym typeface="Trebuchet MS"/>
              </a:rPr>
              <a:t>Vegetation</a:t>
            </a:r>
            <a:endParaRPr sz="1400" b="0" i="0" u="none" strike="noStrike" cap="none">
              <a:solidFill>
                <a:srgbClr val="000000"/>
              </a:solidFill>
              <a:latin typeface="Arial"/>
              <a:ea typeface="Arial"/>
              <a:cs typeface="Arial"/>
              <a:sym typeface="Arial"/>
            </a:endParaRPr>
          </a:p>
          <a:p>
            <a:pPr marL="0" marR="0" lvl="0" indent="0" algn="ctr" rtl="0">
              <a:lnSpc>
                <a:spcPct val="105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ca.   </a:t>
            </a:r>
            <a:r>
              <a:rPr lang="de-DE" sz="2700" b="1" i="0" u="none" strike="noStrike" cap="none">
                <a:solidFill>
                  <a:schemeClr val="lt1"/>
                </a:solidFill>
                <a:latin typeface="Trebuchet MS"/>
                <a:ea typeface="Trebuchet MS"/>
                <a:cs typeface="Trebuchet MS"/>
                <a:sym typeface="Trebuchet MS"/>
              </a:rPr>
              <a:t>450 </a:t>
            </a:r>
            <a:r>
              <a:rPr lang="de-DE" sz="2100" b="0" i="0" u="none" strike="noStrike" cap="none">
                <a:solidFill>
                  <a:schemeClr val="lt1"/>
                </a:solidFill>
                <a:latin typeface="Trebuchet MS"/>
                <a:ea typeface="Trebuchet MS"/>
                <a:cs typeface="Trebuchet MS"/>
                <a:sym typeface="Trebuchet MS"/>
              </a:rPr>
              <a:t>  Gt C</a:t>
            </a:r>
            <a:endParaRPr sz="1400" b="0" i="0" u="none" strike="noStrike" cap="none">
              <a:solidFill>
                <a:srgbClr val="000000"/>
              </a:solidFill>
              <a:latin typeface="Arial"/>
              <a:ea typeface="Arial"/>
              <a:cs typeface="Arial"/>
              <a:sym typeface="Arial"/>
            </a:endParaRPr>
          </a:p>
        </p:txBody>
      </p:sp>
      <p:sp>
        <p:nvSpPr>
          <p:cNvPr id="181" name="Google Shape;181;g1915bba6a60_0_10"/>
          <p:cNvSpPr/>
          <p:nvPr/>
        </p:nvSpPr>
        <p:spPr>
          <a:xfrm>
            <a:off x="359999" y="3410861"/>
            <a:ext cx="7729073" cy="2531417"/>
          </a:xfrm>
          <a:prstGeom prst="rect">
            <a:avLst/>
          </a:prstGeom>
          <a:solidFill>
            <a:srgbClr val="504652"/>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Clr>
                <a:srgbClr val="000000"/>
              </a:buClr>
              <a:buSzPts val="2700"/>
              <a:buFont typeface="Arial"/>
              <a:buNone/>
            </a:pPr>
            <a:r>
              <a:rPr lang="de-DE" sz="2700" b="0" i="0" u="none" strike="noStrike" cap="none">
                <a:solidFill>
                  <a:schemeClr val="lt1"/>
                </a:solidFill>
                <a:latin typeface="Trebuchet MS"/>
                <a:ea typeface="Trebuchet MS"/>
                <a:cs typeface="Trebuchet MS"/>
                <a:sym typeface="Trebuchet MS"/>
              </a:rPr>
              <a:t>Böden</a:t>
            </a:r>
            <a:endParaRPr sz="1400" b="0" i="0" u="none" strike="noStrike" cap="none">
              <a:solidFill>
                <a:srgbClr val="000000"/>
              </a:solidFill>
              <a:latin typeface="Arial"/>
              <a:ea typeface="Arial"/>
              <a:cs typeface="Arial"/>
              <a:sym typeface="Arial"/>
            </a:endParaRPr>
          </a:p>
          <a:p>
            <a:pPr marL="0" marR="0" lvl="0" indent="0" algn="ctr" rtl="0">
              <a:lnSpc>
                <a:spcPct val="105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   ca.   </a:t>
            </a:r>
            <a:r>
              <a:rPr lang="de-DE" sz="2700" b="0" i="0" u="none" strike="noStrike" cap="none">
                <a:solidFill>
                  <a:schemeClr val="lt1"/>
                </a:solidFill>
                <a:latin typeface="Trebuchet MS"/>
                <a:ea typeface="Trebuchet MS"/>
                <a:cs typeface="Trebuchet MS"/>
                <a:sym typeface="Trebuchet MS"/>
              </a:rPr>
              <a:t>1.700   </a:t>
            </a:r>
            <a:r>
              <a:rPr lang="de-DE" sz="2100" b="0" i="0" u="none" strike="noStrike" cap="none">
                <a:solidFill>
                  <a:schemeClr val="lt1"/>
                </a:solidFill>
                <a:latin typeface="Trebuchet MS"/>
                <a:ea typeface="Trebuchet MS"/>
                <a:cs typeface="Trebuchet MS"/>
                <a:sym typeface="Trebuchet MS"/>
              </a:rPr>
              <a:t>Gt C</a:t>
            </a:r>
            <a:endParaRPr sz="1400" b="0" i="0" u="none" strike="noStrike" cap="none">
              <a:solidFill>
                <a:srgbClr val="000000"/>
              </a:solidFill>
              <a:latin typeface="Arial"/>
              <a:ea typeface="Arial"/>
              <a:cs typeface="Arial"/>
              <a:sym typeface="Arial"/>
            </a:endParaRPr>
          </a:p>
        </p:txBody>
      </p:sp>
      <p:sp>
        <p:nvSpPr>
          <p:cNvPr id="182" name="Google Shape;182;g1915bba6a60_0_10"/>
          <p:cNvSpPr/>
          <p:nvPr/>
        </p:nvSpPr>
        <p:spPr>
          <a:xfrm>
            <a:off x="8287658" y="4818743"/>
            <a:ext cx="3718516" cy="1243275"/>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Wo dürfen gespeicherte Mengen an Kohlenstoff im positiven Sinne „wachsen“?</a:t>
            </a:r>
            <a:endParaRPr sz="1400" b="0" i="0" u="none" strike="noStrike" cap="none">
              <a:solidFill>
                <a:srgbClr val="000000"/>
              </a:solidFill>
              <a:latin typeface="Arial"/>
              <a:ea typeface="Arial"/>
              <a:cs typeface="Arial"/>
              <a:sym typeface="Arial"/>
            </a:endParaRPr>
          </a:p>
        </p:txBody>
      </p:sp>
      <p:sp>
        <p:nvSpPr>
          <p:cNvPr id="183" name="Google Shape;183;g1915bba6a60_0_10"/>
          <p:cNvSpPr txBox="1"/>
          <p:nvPr/>
        </p:nvSpPr>
        <p:spPr>
          <a:xfrm>
            <a:off x="311956" y="5963920"/>
            <a:ext cx="676956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6: </a:t>
            </a:r>
            <a:r>
              <a:rPr lang="de-DE" sz="1000" b="0" i="0" u="none" strike="noStrike" cap="none">
                <a:solidFill>
                  <a:srgbClr val="000000"/>
                </a:solidFill>
                <a:latin typeface="Arial"/>
                <a:ea typeface="Arial"/>
                <a:cs typeface="Arial"/>
                <a:sym typeface="Arial"/>
              </a:rPr>
              <a:t>Kohlenstoffgehalt in den weltweiten Ökosystemen</a:t>
            </a:r>
            <a:endParaRPr sz="1000" b="0" i="0" u="none" strike="noStrike" cap="none">
              <a:solidFill>
                <a:srgbClr val="000000"/>
              </a:solidFill>
              <a:latin typeface="Trebuchet MS"/>
              <a:ea typeface="Trebuchet MS"/>
              <a:cs typeface="Trebuchet MS"/>
              <a:sym typeface="Trebuchet MS"/>
            </a:endParaRPr>
          </a:p>
        </p:txBody>
      </p:sp>
      <p:sp>
        <p:nvSpPr>
          <p:cNvPr id="184" name="Google Shape;184;g1915bba6a60_0_10"/>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11" name="Google Shape;182;g26805bd2549_0_0">
            <a:extLst>
              <a:ext uri="{FF2B5EF4-FFF2-40B4-BE49-F238E27FC236}">
                <a16:creationId xmlns:a16="http://schemas.microsoft.com/office/drawing/2014/main" xmlns="" id="{A404C7FE-7C4E-4229-9BC0-ABDBD9075923}"/>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sldNum" idx="12"/>
          </p:nvPr>
        </p:nvSpPr>
        <p:spPr>
          <a:xfrm>
            <a:off x="0" y="6553207"/>
            <a:ext cx="537000" cy="3048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r>
              <a:rPr lang="de-DE" sz="1200"/>
              <a:t>10</a:t>
            </a:r>
            <a:endParaRPr sz="1200"/>
          </a:p>
        </p:txBody>
      </p:sp>
      <p:sp>
        <p:nvSpPr>
          <p:cNvPr id="191" name="Google Shape;191;p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Kohlenstoff-Speicherkapazitäten</a:t>
            </a:r>
            <a:endParaRPr sz="2800">
              <a:solidFill>
                <a:srgbClr val="0070C0"/>
              </a:solidFill>
            </a:endParaRPr>
          </a:p>
        </p:txBody>
      </p:sp>
      <p:sp>
        <p:nvSpPr>
          <p:cNvPr id="192" name="Google Shape;192;p30"/>
          <p:cNvSpPr txBox="1">
            <a:spLocks noGrp="1"/>
          </p:cNvSpPr>
          <p:nvPr>
            <p:ph type="body" idx="2"/>
          </p:nvPr>
        </p:nvSpPr>
        <p:spPr>
          <a:xfrm>
            <a:off x="7779657" y="6553207"/>
            <a:ext cx="4100343" cy="124793"/>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a:solidFill>
                  <a:schemeClr val="lt1"/>
                </a:solidFill>
              </a:rPr>
              <a:t>Bildquelle: Budiman et al. 2017, CC BY-NC-ND </a:t>
            </a:r>
            <a:endParaRPr/>
          </a:p>
        </p:txBody>
      </p:sp>
      <p:pic>
        <p:nvPicPr>
          <p:cNvPr id="193" name="Google Shape;193;p30"/>
          <p:cNvPicPr preferRelativeResize="0"/>
          <p:nvPr/>
        </p:nvPicPr>
        <p:blipFill rotWithShape="1">
          <a:blip r:embed="rId3">
            <a:alphaModFix/>
          </a:blip>
          <a:srcRect l="20476" t="19428" r="10999" b="32254"/>
          <a:stretch/>
        </p:blipFill>
        <p:spPr>
          <a:xfrm>
            <a:off x="-1" y="1364343"/>
            <a:ext cx="12003316" cy="4760686"/>
          </a:xfrm>
          <a:prstGeom prst="rect">
            <a:avLst/>
          </a:prstGeom>
          <a:noFill/>
          <a:ln>
            <a:noFill/>
          </a:ln>
        </p:spPr>
      </p:pic>
      <p:sp>
        <p:nvSpPr>
          <p:cNvPr id="194" name="Google Shape;194;p30"/>
          <p:cNvSpPr txBox="1"/>
          <p:nvPr/>
        </p:nvSpPr>
        <p:spPr>
          <a:xfrm>
            <a:off x="0" y="5724919"/>
            <a:ext cx="309299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8: Die weltweiten  Aufnahmekapazität der Böden für Kohlenstoff</a:t>
            </a:r>
            <a:endParaRPr sz="1400" b="0" i="0" u="none" strike="noStrike" cap="none">
              <a:solidFill>
                <a:srgbClr val="000000"/>
              </a:solidFill>
              <a:latin typeface="Arial"/>
              <a:ea typeface="Arial"/>
              <a:cs typeface="Arial"/>
              <a:sym typeface="Arial"/>
            </a:endParaRPr>
          </a:p>
        </p:txBody>
      </p:sp>
      <p:sp>
        <p:nvSpPr>
          <p:cNvPr id="195" name="Google Shape;195;p30"/>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8" name="Google Shape;182;g26805bd2549_0_0">
            <a:extLst>
              <a:ext uri="{FF2B5EF4-FFF2-40B4-BE49-F238E27FC236}">
                <a16:creationId xmlns:a16="http://schemas.microsoft.com/office/drawing/2014/main" xmlns="" id="{411482A5-CCA7-494B-BE9E-486FE346BBBB}"/>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sldNum" idx="12"/>
          </p:nvPr>
        </p:nvSpPr>
        <p:spPr>
          <a:xfrm>
            <a:off x="1" y="6507171"/>
            <a:ext cx="653142" cy="3322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r>
              <a:rPr lang="de-DE" sz="1200"/>
              <a:t>11</a:t>
            </a:r>
            <a:endParaRPr sz="1200"/>
          </a:p>
        </p:txBody>
      </p:sp>
      <p:sp>
        <p:nvSpPr>
          <p:cNvPr id="202" name="Google Shape;202;p2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Beiträge Kohlenstoffspeicherung</a:t>
            </a:r>
            <a:r>
              <a:rPr lang="de-DE"/>
              <a:t> </a:t>
            </a:r>
            <a:endParaRPr/>
          </a:p>
        </p:txBody>
      </p:sp>
      <p:sp>
        <p:nvSpPr>
          <p:cNvPr id="203" name="Google Shape;203;p29"/>
          <p:cNvSpPr/>
          <p:nvPr/>
        </p:nvSpPr>
        <p:spPr>
          <a:xfrm>
            <a:off x="8891175" y="3798704"/>
            <a:ext cx="3083100" cy="2253900"/>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Wie können Sie dazu beitragen, dass mehr </a:t>
            </a:r>
            <a:r>
              <a:rPr lang="de-DE" sz="2100">
                <a:solidFill>
                  <a:schemeClr val="lt1"/>
                </a:solidFill>
                <a:latin typeface="Trebuchet MS"/>
                <a:ea typeface="Trebuchet MS"/>
                <a:cs typeface="Trebuchet MS"/>
                <a:sym typeface="Trebuchet MS"/>
              </a:rPr>
              <a:t>Kohlenstoff im Boden </a:t>
            </a:r>
            <a:r>
              <a:rPr lang="de-DE" sz="2100" b="0" i="0" u="none" strike="noStrike" cap="none">
                <a:solidFill>
                  <a:schemeClr val="lt1"/>
                </a:solidFill>
                <a:latin typeface="Trebuchet MS"/>
                <a:ea typeface="Trebuchet MS"/>
                <a:cs typeface="Trebuchet MS"/>
                <a:sym typeface="Trebuchet MS"/>
              </a:rPr>
              <a:t> mit positiven Effekten gespeichert wird?</a:t>
            </a:r>
            <a:endParaRPr sz="1400" b="0" i="0" u="none" strike="noStrike" cap="none">
              <a:solidFill>
                <a:srgbClr val="000000"/>
              </a:solidFill>
              <a:latin typeface="Arial"/>
              <a:ea typeface="Arial"/>
              <a:cs typeface="Arial"/>
              <a:sym typeface="Arial"/>
            </a:endParaRPr>
          </a:p>
        </p:txBody>
      </p:sp>
      <p:sp>
        <p:nvSpPr>
          <p:cNvPr id="204" name="Google Shape;204;p29"/>
          <p:cNvSpPr/>
          <p:nvPr/>
        </p:nvSpPr>
        <p:spPr>
          <a:xfrm>
            <a:off x="358033" y="1333658"/>
            <a:ext cx="8424000" cy="1491453"/>
          </a:xfrm>
          <a:prstGeom prst="rect">
            <a:avLst/>
          </a:prstGeom>
          <a:solidFill>
            <a:schemeClr val="accent1"/>
          </a:solidFill>
          <a:ln>
            <a:noFill/>
          </a:ln>
        </p:spPr>
        <p:txBody>
          <a:bodyPr spcFirstLastPara="1" wrap="square" lIns="0" tIns="180000" rIns="0" bIns="1800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Atmosphäre</a:t>
            </a:r>
            <a:br>
              <a:rPr lang="de-DE" sz="2800" b="0" i="0" u="none" strike="noStrike" cap="none">
                <a:solidFill>
                  <a:schemeClr val="lt1"/>
                </a:solidFill>
                <a:latin typeface="Arial"/>
                <a:ea typeface="Arial"/>
                <a:cs typeface="Arial"/>
                <a:sym typeface="Arial"/>
              </a:rPr>
            </a:br>
            <a:endParaRPr sz="3200" b="0" i="0" u="none" strike="noStrike" cap="none">
              <a:solidFill>
                <a:schemeClr val="accent1"/>
              </a:solidFill>
              <a:latin typeface="Arial"/>
              <a:ea typeface="Arial"/>
              <a:cs typeface="Arial"/>
              <a:sym typeface="Arial"/>
            </a:endParaRPr>
          </a:p>
        </p:txBody>
      </p:sp>
      <p:sp>
        <p:nvSpPr>
          <p:cNvPr id="205" name="Google Shape;205;p29"/>
          <p:cNvSpPr/>
          <p:nvPr/>
        </p:nvSpPr>
        <p:spPr>
          <a:xfrm>
            <a:off x="358033" y="2816784"/>
            <a:ext cx="8424000" cy="826070"/>
          </a:xfrm>
          <a:prstGeom prst="rect">
            <a:avLst/>
          </a:prstGeom>
          <a:solidFill>
            <a:srgbClr val="00B050"/>
          </a:solidFill>
          <a:ln>
            <a:noFill/>
          </a:ln>
        </p:spPr>
        <p:txBody>
          <a:bodyPr spcFirstLastPara="1" wrap="square" lIns="0" tIns="180000" rIns="0" bIns="1800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Vegetation</a:t>
            </a:r>
            <a:endParaRPr sz="1600" b="0" i="0" u="none" strike="noStrike" cap="none">
              <a:solidFill>
                <a:schemeClr val="accent3"/>
              </a:solidFill>
              <a:latin typeface="Arial"/>
              <a:ea typeface="Arial"/>
              <a:cs typeface="Arial"/>
              <a:sym typeface="Arial"/>
            </a:endParaRPr>
          </a:p>
        </p:txBody>
      </p:sp>
      <p:sp>
        <p:nvSpPr>
          <p:cNvPr id="206" name="Google Shape;206;p29"/>
          <p:cNvSpPr/>
          <p:nvPr/>
        </p:nvSpPr>
        <p:spPr>
          <a:xfrm>
            <a:off x="360000" y="3606854"/>
            <a:ext cx="8424000" cy="2389059"/>
          </a:xfrm>
          <a:prstGeom prst="rect">
            <a:avLst/>
          </a:prstGeom>
          <a:solidFill>
            <a:srgbClr val="4F4651"/>
          </a:solidFill>
          <a:ln>
            <a:noFill/>
          </a:ln>
        </p:spPr>
        <p:txBody>
          <a:bodyPr spcFirstLastPara="1" wrap="square" lIns="0" tIns="180000" rIns="0" bIns="1800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Böden</a:t>
            </a:r>
            <a:r>
              <a:rPr lang="de-DE" sz="2000" b="0" i="0" u="none" strike="noStrike" cap="none">
                <a:solidFill>
                  <a:schemeClr val="lt1"/>
                </a:solidFill>
                <a:latin typeface="Arial"/>
                <a:ea typeface="Arial"/>
                <a:cs typeface="Arial"/>
                <a:sym typeface="Arial"/>
              </a:rPr>
              <a:t/>
            </a:r>
            <a:br>
              <a:rPr lang="de-DE" sz="2000" b="0" i="0" u="none" strike="noStrike" cap="none">
                <a:solidFill>
                  <a:schemeClr val="lt1"/>
                </a:solidFill>
                <a:latin typeface="Arial"/>
                <a:ea typeface="Arial"/>
                <a:cs typeface="Arial"/>
                <a:sym typeface="Arial"/>
              </a:rPr>
            </a:br>
            <a:endParaRPr sz="2400" b="0" i="0" u="none" strike="noStrike" cap="none">
              <a:solidFill>
                <a:srgbClr val="4F4651"/>
              </a:solidFill>
              <a:latin typeface="Arial"/>
              <a:ea typeface="Arial"/>
              <a:cs typeface="Arial"/>
              <a:sym typeface="Arial"/>
            </a:endParaRPr>
          </a:p>
        </p:txBody>
      </p:sp>
      <p:sp>
        <p:nvSpPr>
          <p:cNvPr id="207" name="Google Shape;207;p29"/>
          <p:cNvSpPr/>
          <p:nvPr/>
        </p:nvSpPr>
        <p:spPr>
          <a:xfrm rot="-5400000" flipH="1">
            <a:off x="1293951" y="1028337"/>
            <a:ext cx="1461585" cy="2743200"/>
          </a:xfrm>
          <a:prstGeom prst="uturnArrow">
            <a:avLst>
              <a:gd name="adj1" fmla="val 17342"/>
              <a:gd name="adj2" fmla="val 13847"/>
              <a:gd name="adj3" fmla="val 22682"/>
              <a:gd name="adj4" fmla="val 43750"/>
              <a:gd name="adj5" fmla="val 100000"/>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Google Shape;208;p29"/>
          <p:cNvSpPr/>
          <p:nvPr/>
        </p:nvSpPr>
        <p:spPr>
          <a:xfrm rot="-5400000" flipH="1">
            <a:off x="830217" y="3123472"/>
            <a:ext cx="2389058" cy="2743203"/>
          </a:xfrm>
          <a:prstGeom prst="uturnArrow">
            <a:avLst>
              <a:gd name="adj1" fmla="val 10725"/>
              <a:gd name="adj2" fmla="val 13436"/>
              <a:gd name="adj3" fmla="val 22682"/>
              <a:gd name="adj4" fmla="val 43750"/>
              <a:gd name="adj5" fmla="val 10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209" name="Google Shape;209;p29"/>
          <p:cNvSpPr/>
          <p:nvPr/>
        </p:nvSpPr>
        <p:spPr>
          <a:xfrm rot="5400000" flipH="1">
            <a:off x="5603013" y="1811817"/>
            <a:ext cx="3159757" cy="2874405"/>
          </a:xfrm>
          <a:prstGeom prst="uturnArrow">
            <a:avLst>
              <a:gd name="adj1" fmla="val 6205"/>
              <a:gd name="adj2" fmla="val 3330"/>
              <a:gd name="adj3" fmla="val 53"/>
              <a:gd name="adj4" fmla="val 21936"/>
              <a:gd name="adj5" fmla="val 90911"/>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p29"/>
          <p:cNvSpPr/>
          <p:nvPr/>
        </p:nvSpPr>
        <p:spPr>
          <a:xfrm rot="5400000" flipH="1">
            <a:off x="6506371" y="921062"/>
            <a:ext cx="1353043" cy="2849203"/>
          </a:xfrm>
          <a:prstGeom prst="uturnArrow">
            <a:avLst>
              <a:gd name="adj1" fmla="val 12411"/>
              <a:gd name="adj2" fmla="val 12524"/>
              <a:gd name="adj3" fmla="val 0"/>
              <a:gd name="adj4" fmla="val 42106"/>
              <a:gd name="adj5" fmla="val 9083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211" name="Google Shape;211;p29"/>
          <p:cNvCxnSpPr/>
          <p:nvPr/>
        </p:nvCxnSpPr>
        <p:spPr>
          <a:xfrm>
            <a:off x="5746154" y="4828900"/>
            <a:ext cx="3036000" cy="1021200"/>
          </a:xfrm>
          <a:prstGeom prst="curvedConnector3">
            <a:avLst>
              <a:gd name="adj1" fmla="val 49998"/>
            </a:avLst>
          </a:prstGeom>
          <a:noFill/>
          <a:ln w="25400" cap="flat" cmpd="sng">
            <a:solidFill>
              <a:schemeClr val="dk1"/>
            </a:solidFill>
            <a:prstDash val="solid"/>
            <a:round/>
            <a:headEnd type="none" w="sm" len="sm"/>
            <a:tailEnd type="triangle" w="med" len="med"/>
          </a:ln>
        </p:spPr>
      </p:cxnSp>
      <p:sp>
        <p:nvSpPr>
          <p:cNvPr id="212" name="Google Shape;212;p29"/>
          <p:cNvSpPr txBox="1"/>
          <p:nvPr/>
        </p:nvSpPr>
        <p:spPr>
          <a:xfrm>
            <a:off x="986971" y="2743126"/>
            <a:ext cx="2059573"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Lato"/>
              <a:buNone/>
            </a:pPr>
            <a:r>
              <a:rPr lang="de-DE" sz="2100" b="0" i="0" u="none" strike="noStrike" cap="none">
                <a:solidFill>
                  <a:schemeClr val="lt1"/>
                </a:solidFill>
                <a:latin typeface="Trebuchet MS"/>
                <a:ea typeface="Trebuchet MS"/>
                <a:cs typeface="Trebuchet MS"/>
                <a:sym typeface="Trebuchet MS"/>
              </a:rPr>
              <a:t>Photosynthese</a:t>
            </a:r>
            <a:endParaRPr sz="1400" b="0" i="0" u="none" strike="noStrike" cap="none">
              <a:solidFill>
                <a:srgbClr val="000000"/>
              </a:solidFill>
              <a:latin typeface="Arial"/>
              <a:ea typeface="Arial"/>
              <a:cs typeface="Arial"/>
              <a:sym typeface="Arial"/>
            </a:endParaRPr>
          </a:p>
        </p:txBody>
      </p:sp>
      <p:sp>
        <p:nvSpPr>
          <p:cNvPr id="213" name="Google Shape;213;p29"/>
          <p:cNvSpPr txBox="1"/>
          <p:nvPr/>
        </p:nvSpPr>
        <p:spPr>
          <a:xfrm>
            <a:off x="1394809" y="3236391"/>
            <a:ext cx="1747523"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Lato"/>
              <a:buNone/>
            </a:pPr>
            <a:r>
              <a:rPr lang="de-DE" sz="2100" b="0" i="0" u="none" strike="noStrike" cap="none">
                <a:solidFill>
                  <a:schemeClr val="lt1"/>
                </a:solidFill>
                <a:latin typeface="Trebuchet MS"/>
                <a:ea typeface="Trebuchet MS"/>
                <a:cs typeface="Trebuchet MS"/>
                <a:sym typeface="Trebuchet MS"/>
              </a:rPr>
              <a:t>Abbau</a:t>
            </a:r>
            <a:endParaRPr sz="1400" b="0" i="0" u="none" strike="noStrike" cap="none">
              <a:solidFill>
                <a:srgbClr val="000000"/>
              </a:solidFill>
              <a:latin typeface="Arial"/>
              <a:ea typeface="Arial"/>
              <a:cs typeface="Arial"/>
              <a:sym typeface="Arial"/>
            </a:endParaRPr>
          </a:p>
        </p:txBody>
      </p:sp>
      <p:sp>
        <p:nvSpPr>
          <p:cNvPr id="214" name="Google Shape;214;p29"/>
          <p:cNvSpPr/>
          <p:nvPr/>
        </p:nvSpPr>
        <p:spPr>
          <a:xfrm rot="10800000">
            <a:off x="5771809" y="1611861"/>
            <a:ext cx="2353285" cy="369334"/>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5" name="Google Shape;215;p29"/>
          <p:cNvSpPr txBox="1"/>
          <p:nvPr/>
        </p:nvSpPr>
        <p:spPr>
          <a:xfrm>
            <a:off x="5771810" y="1613499"/>
            <a:ext cx="218387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de-DE" sz="1400" b="0" i="0" u="none" strike="noStrike" cap="none">
                <a:solidFill>
                  <a:schemeClr val="lt1"/>
                </a:solidFill>
                <a:latin typeface="Trebuchet MS"/>
                <a:ea typeface="Trebuchet MS"/>
                <a:cs typeface="Trebuchet MS"/>
                <a:sym typeface="Trebuchet MS"/>
              </a:rPr>
              <a:t>Atmung (Respiration</a:t>
            </a:r>
            <a:r>
              <a:rPr lang="de-DE" sz="1600" b="0" i="0" u="none" strike="noStrike" cap="none">
                <a:solidFill>
                  <a:schemeClr val="lt1"/>
                </a:solidFill>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p:txBody>
      </p:sp>
      <p:sp>
        <p:nvSpPr>
          <p:cNvPr id="216" name="Google Shape;216;p29"/>
          <p:cNvSpPr txBox="1"/>
          <p:nvPr/>
        </p:nvSpPr>
        <p:spPr>
          <a:xfrm>
            <a:off x="5477536" y="5404933"/>
            <a:ext cx="223872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Lato"/>
              <a:buNone/>
            </a:pPr>
            <a:r>
              <a:rPr lang="de-DE" sz="1600" b="0" i="0" u="none" strike="noStrike" cap="none">
                <a:solidFill>
                  <a:srgbClr val="000000"/>
                </a:solidFill>
                <a:latin typeface="Arial"/>
                <a:ea typeface="Arial"/>
                <a:cs typeface="Arial"/>
                <a:sym typeface="Arial"/>
              </a:rPr>
              <a:t>Ausspülung/Aufbau von Torf und Kohle</a:t>
            </a:r>
            <a:endParaRPr sz="1400" b="0" i="0" u="none" strike="noStrike" cap="none">
              <a:solidFill>
                <a:srgbClr val="000000"/>
              </a:solidFill>
              <a:latin typeface="Arial"/>
              <a:ea typeface="Arial"/>
              <a:cs typeface="Arial"/>
              <a:sym typeface="Arial"/>
            </a:endParaRPr>
          </a:p>
        </p:txBody>
      </p:sp>
      <p:sp>
        <p:nvSpPr>
          <p:cNvPr id="217" name="Google Shape;217;p29"/>
          <p:cNvSpPr txBox="1"/>
          <p:nvPr/>
        </p:nvSpPr>
        <p:spPr>
          <a:xfrm>
            <a:off x="5510494" y="4583808"/>
            <a:ext cx="279533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de-DE" sz="1400" b="0" i="0" u="none" strike="noStrike" cap="none">
                <a:solidFill>
                  <a:schemeClr val="lt1"/>
                </a:solidFill>
                <a:latin typeface="Trebuchet MS"/>
                <a:ea typeface="Trebuchet MS"/>
                <a:cs typeface="Trebuchet MS"/>
                <a:sym typeface="Trebuchet MS"/>
              </a:rPr>
              <a:t>Atmung Bodenorganismen</a:t>
            </a:r>
            <a:endParaRPr sz="1400" b="0" i="0" u="none" strike="noStrike" cap="none">
              <a:solidFill>
                <a:srgbClr val="000000"/>
              </a:solidFill>
              <a:latin typeface="Arial"/>
              <a:ea typeface="Arial"/>
              <a:cs typeface="Arial"/>
              <a:sym typeface="Arial"/>
            </a:endParaRPr>
          </a:p>
        </p:txBody>
      </p:sp>
      <p:sp>
        <p:nvSpPr>
          <p:cNvPr id="218" name="Google Shape;218;p29"/>
          <p:cNvSpPr txBox="1"/>
          <p:nvPr/>
        </p:nvSpPr>
        <p:spPr>
          <a:xfrm>
            <a:off x="5160344" y="2777076"/>
            <a:ext cx="279533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Lato"/>
              <a:buNone/>
            </a:pPr>
            <a:r>
              <a:rPr lang="de-DE" sz="1400" b="0" i="0" u="none" strike="noStrike" cap="none">
                <a:solidFill>
                  <a:schemeClr val="lt1"/>
                </a:solidFill>
                <a:latin typeface="Trebuchet MS"/>
                <a:ea typeface="Trebuchet MS"/>
                <a:cs typeface="Trebuchet MS"/>
                <a:sym typeface="Trebuchet MS"/>
              </a:rPr>
              <a:t>Pflanzenatmung</a:t>
            </a:r>
            <a:endParaRPr sz="1400" b="0" i="0" u="none" strike="noStrike" cap="none">
              <a:solidFill>
                <a:srgbClr val="000000"/>
              </a:solidFill>
              <a:latin typeface="Arial"/>
              <a:ea typeface="Arial"/>
              <a:cs typeface="Arial"/>
              <a:sym typeface="Arial"/>
            </a:endParaRPr>
          </a:p>
        </p:txBody>
      </p:sp>
      <p:sp>
        <p:nvSpPr>
          <p:cNvPr id="219" name="Google Shape;219;p29"/>
          <p:cNvSpPr txBox="1"/>
          <p:nvPr/>
        </p:nvSpPr>
        <p:spPr>
          <a:xfrm>
            <a:off x="6403021" y="6517914"/>
            <a:ext cx="5784043" cy="351510"/>
          </a:xfrm>
          <a:prstGeom prst="rect">
            <a:avLst/>
          </a:prstGeom>
          <a:noFill/>
          <a:ln>
            <a:noFill/>
          </a:ln>
        </p:spPr>
        <p:txBody>
          <a:bodyPr spcFirstLastPara="1" wrap="square" lIns="91425" tIns="45700" rIns="91425" bIns="45700" anchor="ctr" anchorCtr="0">
            <a:normAutofit/>
          </a:bodyPr>
          <a:lstStyle/>
          <a:p>
            <a:pPr marL="0" marR="0" lvl="0" indent="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Bildquelle: eigene Darstellung, beruhend auf IPCCAR6 WG I. Chapter 5. Fig. 5.12.   </a:t>
            </a:r>
            <a:endParaRPr sz="1400" b="0" i="0" u="none" strike="noStrike" cap="none">
              <a:solidFill>
                <a:srgbClr val="000000"/>
              </a:solidFill>
              <a:latin typeface="Arial"/>
              <a:ea typeface="Arial"/>
              <a:cs typeface="Arial"/>
              <a:sym typeface="Arial"/>
            </a:endParaRPr>
          </a:p>
        </p:txBody>
      </p:sp>
      <p:sp>
        <p:nvSpPr>
          <p:cNvPr id="220" name="Google Shape;220;p29"/>
          <p:cNvSpPr txBox="1"/>
          <p:nvPr/>
        </p:nvSpPr>
        <p:spPr>
          <a:xfrm>
            <a:off x="358032" y="5963921"/>
            <a:ext cx="672348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7: </a:t>
            </a:r>
            <a:r>
              <a:rPr lang="de-DE" sz="1000" b="0" i="0" u="none" strike="noStrike" cap="none">
                <a:solidFill>
                  <a:srgbClr val="000000"/>
                </a:solidFill>
                <a:latin typeface="Arial"/>
                <a:ea typeface="Arial"/>
                <a:cs typeface="Arial"/>
                <a:sym typeface="Arial"/>
              </a:rPr>
              <a:t>Kohlenstoffkreisläufe zwischen den Ökosystemen</a:t>
            </a:r>
            <a:endParaRPr sz="1000" b="0" i="0" u="none" strike="noStrike" cap="none">
              <a:solidFill>
                <a:srgbClr val="000000"/>
              </a:solidFill>
              <a:latin typeface="Trebuchet MS"/>
              <a:ea typeface="Trebuchet MS"/>
              <a:cs typeface="Trebuchet MS"/>
              <a:sym typeface="Trebuchet MS"/>
            </a:endParaRPr>
          </a:p>
        </p:txBody>
      </p:sp>
      <p:sp>
        <p:nvSpPr>
          <p:cNvPr id="221" name="Google Shape;221;p29"/>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23" name="Google Shape;182;g26805bd2549_0_0">
            <a:extLst>
              <a:ext uri="{FF2B5EF4-FFF2-40B4-BE49-F238E27FC236}">
                <a16:creationId xmlns:a16="http://schemas.microsoft.com/office/drawing/2014/main" xmlns="" id="{9F1B5906-FB11-4D9D-A108-89CD4635A7B7}"/>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sldNum" idx="12"/>
          </p:nvPr>
        </p:nvSpPr>
        <p:spPr>
          <a:xfrm>
            <a:off x="-8114" y="6602029"/>
            <a:ext cx="485431" cy="246221"/>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r>
              <a:rPr lang="de-DE" sz="1200"/>
              <a:t>12</a:t>
            </a:r>
            <a:endParaRPr sz="1200"/>
          </a:p>
        </p:txBody>
      </p:sp>
      <p:sp>
        <p:nvSpPr>
          <p:cNvPr id="228" name="Google Shape;228;p12"/>
          <p:cNvSpPr txBox="1">
            <a:spLocks noGrp="1"/>
          </p:cNvSpPr>
          <p:nvPr>
            <p:ph type="title"/>
          </p:nvPr>
        </p:nvSpPr>
        <p:spPr>
          <a:xfrm>
            <a:off x="360000" y="180000"/>
            <a:ext cx="86988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Moore, Grasland, Wälder</a:t>
            </a:r>
            <a:endParaRPr sz="2800">
              <a:solidFill>
                <a:srgbClr val="0070C0"/>
              </a:solidFill>
            </a:endParaRPr>
          </a:p>
        </p:txBody>
      </p:sp>
      <p:sp>
        <p:nvSpPr>
          <p:cNvPr id="229" name="Google Shape;229;p12"/>
          <p:cNvSpPr txBox="1">
            <a:spLocks noGrp="1"/>
          </p:cNvSpPr>
          <p:nvPr>
            <p:ph type="body" idx="2"/>
          </p:nvPr>
        </p:nvSpPr>
        <p:spPr>
          <a:xfrm>
            <a:off x="6031804" y="6369624"/>
            <a:ext cx="6333050" cy="351000"/>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dirty="0">
                <a:solidFill>
                  <a:schemeClr val="lt1"/>
                </a:solidFill>
              </a:rPr>
              <a:t>Bildquelle: © G. Hagedorn &amp; Eckhard </a:t>
            </a:r>
            <a:r>
              <a:rPr lang="de-DE" dirty="0" err="1">
                <a:solidFill>
                  <a:schemeClr val="lt1"/>
                </a:solidFill>
              </a:rPr>
              <a:t>Jedicke</a:t>
            </a:r>
            <a:r>
              <a:rPr lang="de-DE" dirty="0">
                <a:solidFill>
                  <a:schemeClr val="lt1"/>
                </a:solidFill>
              </a:rPr>
              <a:t>, CC BY-SA 4.0, </a:t>
            </a:r>
            <a:endParaRPr dirty="0"/>
          </a:p>
        </p:txBody>
      </p:sp>
      <p:sp>
        <p:nvSpPr>
          <p:cNvPr id="230" name="Google Shape;230;p12"/>
          <p:cNvSpPr/>
          <p:nvPr/>
        </p:nvSpPr>
        <p:spPr>
          <a:xfrm>
            <a:off x="3513275" y="2602417"/>
            <a:ext cx="515700" cy="5157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cxnSp>
        <p:nvCxnSpPr>
          <p:cNvPr id="231" name="Google Shape;231;p12"/>
          <p:cNvCxnSpPr/>
          <p:nvPr/>
        </p:nvCxnSpPr>
        <p:spPr>
          <a:xfrm flipH="1">
            <a:off x="7713432" y="2852412"/>
            <a:ext cx="15614" cy="2842339"/>
          </a:xfrm>
          <a:prstGeom prst="straightConnector1">
            <a:avLst/>
          </a:prstGeom>
          <a:noFill/>
          <a:ln w="31750" cap="flat" cmpd="sng">
            <a:solidFill>
              <a:srgbClr val="7F7F7F"/>
            </a:solidFill>
            <a:prstDash val="solid"/>
            <a:round/>
            <a:headEnd type="none" w="sm" len="sm"/>
            <a:tailEnd type="none" w="sm" len="sm"/>
          </a:ln>
        </p:spPr>
      </p:cxnSp>
      <p:cxnSp>
        <p:nvCxnSpPr>
          <p:cNvPr id="232" name="Google Shape;232;p12"/>
          <p:cNvCxnSpPr/>
          <p:nvPr/>
        </p:nvCxnSpPr>
        <p:spPr>
          <a:xfrm>
            <a:off x="1279232" y="3489424"/>
            <a:ext cx="0" cy="1525284"/>
          </a:xfrm>
          <a:prstGeom prst="straightConnector1">
            <a:avLst/>
          </a:prstGeom>
          <a:noFill/>
          <a:ln w="31750" cap="flat" cmpd="sng">
            <a:solidFill>
              <a:srgbClr val="7F7F7F"/>
            </a:solidFill>
            <a:prstDash val="solid"/>
            <a:round/>
            <a:headEnd type="none" w="sm" len="sm"/>
            <a:tailEnd type="none" w="sm" len="sm"/>
          </a:ln>
        </p:spPr>
      </p:cxnSp>
      <p:sp>
        <p:nvSpPr>
          <p:cNvPr id="233" name="Google Shape;233;p12"/>
          <p:cNvSpPr/>
          <p:nvPr/>
        </p:nvSpPr>
        <p:spPr>
          <a:xfrm>
            <a:off x="2085982" y="2342591"/>
            <a:ext cx="1004400" cy="10044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sp>
        <p:nvSpPr>
          <p:cNvPr id="234" name="Google Shape;234;p12"/>
          <p:cNvSpPr/>
          <p:nvPr/>
        </p:nvSpPr>
        <p:spPr>
          <a:xfrm>
            <a:off x="485432" y="2066467"/>
            <a:ext cx="1587600" cy="15876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sp>
        <p:nvSpPr>
          <p:cNvPr id="235" name="Google Shape;235;p12"/>
          <p:cNvSpPr/>
          <p:nvPr/>
        </p:nvSpPr>
        <p:spPr>
          <a:xfrm>
            <a:off x="5271295" y="2729558"/>
            <a:ext cx="326700" cy="3267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sp>
        <p:nvSpPr>
          <p:cNvPr id="236" name="Google Shape;236;p12"/>
          <p:cNvSpPr/>
          <p:nvPr/>
        </p:nvSpPr>
        <p:spPr>
          <a:xfrm>
            <a:off x="5640855" y="1876190"/>
            <a:ext cx="1773900" cy="17739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sp>
        <p:nvSpPr>
          <p:cNvPr id="237" name="Google Shape;237;p12"/>
          <p:cNvSpPr/>
          <p:nvPr/>
        </p:nvSpPr>
        <p:spPr>
          <a:xfrm>
            <a:off x="4602153" y="2708118"/>
            <a:ext cx="315900" cy="3159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sp>
        <p:nvSpPr>
          <p:cNvPr id="238" name="Google Shape;238;p12"/>
          <p:cNvSpPr/>
          <p:nvPr/>
        </p:nvSpPr>
        <p:spPr>
          <a:xfrm>
            <a:off x="7703425" y="2814720"/>
            <a:ext cx="54000" cy="540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502800"/>
              </a:solidFill>
              <a:latin typeface="Lato"/>
              <a:ea typeface="Lato"/>
              <a:cs typeface="Lato"/>
              <a:sym typeface="Lato"/>
            </a:endParaRPr>
          </a:p>
        </p:txBody>
      </p:sp>
      <p:sp>
        <p:nvSpPr>
          <p:cNvPr id="239" name="Google Shape;239;p12"/>
          <p:cNvSpPr/>
          <p:nvPr/>
        </p:nvSpPr>
        <p:spPr>
          <a:xfrm>
            <a:off x="5306395" y="5531500"/>
            <a:ext cx="256500" cy="256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Lato"/>
              <a:ea typeface="Lato"/>
              <a:cs typeface="Lato"/>
              <a:sym typeface="Lato"/>
            </a:endParaRPr>
          </a:p>
        </p:txBody>
      </p:sp>
      <p:cxnSp>
        <p:nvCxnSpPr>
          <p:cNvPr id="240" name="Google Shape;240;p12"/>
          <p:cNvCxnSpPr/>
          <p:nvPr/>
        </p:nvCxnSpPr>
        <p:spPr>
          <a:xfrm>
            <a:off x="2582837" y="3371875"/>
            <a:ext cx="0" cy="1539000"/>
          </a:xfrm>
          <a:prstGeom prst="straightConnector1">
            <a:avLst/>
          </a:prstGeom>
          <a:noFill/>
          <a:ln w="31750" cap="flat" cmpd="sng">
            <a:solidFill>
              <a:srgbClr val="7F7F7F"/>
            </a:solidFill>
            <a:prstDash val="solid"/>
            <a:round/>
            <a:headEnd type="none" w="sm" len="sm"/>
            <a:tailEnd type="none" w="sm" len="sm"/>
          </a:ln>
        </p:spPr>
      </p:cxnSp>
      <p:sp>
        <p:nvSpPr>
          <p:cNvPr id="241" name="Google Shape;241;p12"/>
          <p:cNvSpPr txBox="1"/>
          <p:nvPr/>
        </p:nvSpPr>
        <p:spPr>
          <a:xfrm>
            <a:off x="2158417" y="3944062"/>
            <a:ext cx="859531" cy="318924"/>
          </a:xfrm>
          <a:prstGeom prst="rect">
            <a:avLst/>
          </a:prstGeom>
          <a:solidFill>
            <a:schemeClr val="lt1"/>
          </a:solidFill>
          <a:ln>
            <a:noFill/>
          </a:ln>
        </p:spPr>
        <p:txBody>
          <a:bodyPr spcFirstLastPara="1" wrap="square" lIns="91425" tIns="36000" rIns="91425" bIns="360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Lato"/>
                <a:ea typeface="Lato"/>
                <a:cs typeface="Lato"/>
                <a:sym typeface="Lato"/>
              </a:rPr>
              <a:t>Wälder</a:t>
            </a:r>
            <a:endParaRPr sz="1800" b="0" i="0" u="none" strike="noStrike" cap="none">
              <a:solidFill>
                <a:srgbClr val="000000"/>
              </a:solidFill>
              <a:latin typeface="Lato"/>
              <a:ea typeface="Lato"/>
              <a:cs typeface="Lato"/>
              <a:sym typeface="Lato"/>
            </a:endParaRPr>
          </a:p>
        </p:txBody>
      </p:sp>
      <p:cxnSp>
        <p:nvCxnSpPr>
          <p:cNvPr id="242" name="Google Shape;242;p12"/>
          <p:cNvCxnSpPr/>
          <p:nvPr/>
        </p:nvCxnSpPr>
        <p:spPr>
          <a:xfrm>
            <a:off x="5430611" y="3056258"/>
            <a:ext cx="959" cy="2500064"/>
          </a:xfrm>
          <a:prstGeom prst="straightConnector1">
            <a:avLst/>
          </a:prstGeom>
          <a:noFill/>
          <a:ln w="31750" cap="flat" cmpd="sng">
            <a:solidFill>
              <a:srgbClr val="7F7F7F"/>
            </a:solidFill>
            <a:prstDash val="solid"/>
            <a:round/>
            <a:headEnd type="none" w="sm" len="sm"/>
            <a:tailEnd type="none" w="sm" len="sm"/>
          </a:ln>
        </p:spPr>
      </p:cxnSp>
      <p:sp>
        <p:nvSpPr>
          <p:cNvPr id="243" name="Google Shape;243;p12"/>
          <p:cNvSpPr txBox="1"/>
          <p:nvPr/>
        </p:nvSpPr>
        <p:spPr>
          <a:xfrm>
            <a:off x="782951" y="3959550"/>
            <a:ext cx="1138500" cy="318900"/>
          </a:xfrm>
          <a:prstGeom prst="rect">
            <a:avLst/>
          </a:prstGeom>
          <a:solidFill>
            <a:schemeClr val="lt1"/>
          </a:solidFill>
          <a:ln>
            <a:noFill/>
          </a:ln>
        </p:spPr>
        <p:txBody>
          <a:bodyPr spcFirstLastPara="1" wrap="square" lIns="91425" tIns="36000" rIns="91425" bIns="360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2"/>
                </a:solidFill>
                <a:latin typeface="Lato"/>
                <a:ea typeface="Lato"/>
                <a:cs typeface="Lato"/>
                <a:sym typeface="Lato"/>
              </a:rPr>
              <a:t>Grasland</a:t>
            </a:r>
            <a:endParaRPr sz="1400" b="0" i="0" u="none" strike="noStrike" cap="none">
              <a:solidFill>
                <a:srgbClr val="000000"/>
              </a:solidFill>
              <a:latin typeface="Arial"/>
              <a:ea typeface="Arial"/>
              <a:cs typeface="Arial"/>
              <a:sym typeface="Arial"/>
            </a:endParaRPr>
          </a:p>
        </p:txBody>
      </p:sp>
      <p:cxnSp>
        <p:nvCxnSpPr>
          <p:cNvPr id="244" name="Google Shape;244;p12"/>
          <p:cNvCxnSpPr/>
          <p:nvPr/>
        </p:nvCxnSpPr>
        <p:spPr>
          <a:xfrm>
            <a:off x="3771125" y="3114981"/>
            <a:ext cx="0" cy="1972313"/>
          </a:xfrm>
          <a:prstGeom prst="straightConnector1">
            <a:avLst/>
          </a:prstGeom>
          <a:noFill/>
          <a:ln w="31750" cap="flat" cmpd="sng">
            <a:solidFill>
              <a:srgbClr val="7F7F7F"/>
            </a:solidFill>
            <a:prstDash val="solid"/>
            <a:round/>
            <a:headEnd type="none" w="sm" len="sm"/>
            <a:tailEnd type="none" w="sm" len="sm"/>
          </a:ln>
        </p:spPr>
      </p:cxnSp>
      <p:sp>
        <p:nvSpPr>
          <p:cNvPr id="245" name="Google Shape;245;p12"/>
          <p:cNvSpPr txBox="1"/>
          <p:nvPr/>
        </p:nvSpPr>
        <p:spPr>
          <a:xfrm>
            <a:off x="5108434" y="3988964"/>
            <a:ext cx="652422" cy="246221"/>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Tundra</a:t>
            </a:r>
            <a:endParaRPr sz="1400" b="0" i="0" u="none" strike="noStrike" cap="none">
              <a:solidFill>
                <a:srgbClr val="000000"/>
              </a:solidFill>
              <a:latin typeface="Arial"/>
              <a:ea typeface="Arial"/>
              <a:cs typeface="Arial"/>
              <a:sym typeface="Arial"/>
            </a:endParaRPr>
          </a:p>
        </p:txBody>
      </p:sp>
      <p:cxnSp>
        <p:nvCxnSpPr>
          <p:cNvPr id="246" name="Google Shape;246;p12"/>
          <p:cNvCxnSpPr/>
          <p:nvPr/>
        </p:nvCxnSpPr>
        <p:spPr>
          <a:xfrm>
            <a:off x="6527805" y="3650090"/>
            <a:ext cx="0" cy="1965384"/>
          </a:xfrm>
          <a:prstGeom prst="straightConnector1">
            <a:avLst/>
          </a:prstGeom>
          <a:noFill/>
          <a:ln w="31750" cap="flat" cmpd="sng">
            <a:solidFill>
              <a:srgbClr val="7F7F7F"/>
            </a:solidFill>
            <a:prstDash val="solid"/>
            <a:round/>
            <a:headEnd type="none" w="sm" len="sm"/>
            <a:tailEnd type="none" w="sm" len="sm"/>
          </a:ln>
        </p:spPr>
      </p:cxnSp>
      <p:sp>
        <p:nvSpPr>
          <p:cNvPr id="247" name="Google Shape;247;p12"/>
          <p:cNvSpPr txBox="1"/>
          <p:nvPr/>
        </p:nvSpPr>
        <p:spPr>
          <a:xfrm>
            <a:off x="3201516" y="3905818"/>
            <a:ext cx="1139218"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Wüsten,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Halbwüsten</a:t>
            </a:r>
            <a:endParaRPr sz="1400" b="0" i="0" u="none" strike="noStrike" cap="none">
              <a:solidFill>
                <a:srgbClr val="000000"/>
              </a:solidFill>
              <a:latin typeface="Arial"/>
              <a:ea typeface="Arial"/>
              <a:cs typeface="Arial"/>
              <a:sym typeface="Arial"/>
            </a:endParaRPr>
          </a:p>
        </p:txBody>
      </p:sp>
      <p:cxnSp>
        <p:nvCxnSpPr>
          <p:cNvPr id="248" name="Google Shape;248;p12"/>
          <p:cNvCxnSpPr/>
          <p:nvPr/>
        </p:nvCxnSpPr>
        <p:spPr>
          <a:xfrm flipH="1">
            <a:off x="4754304" y="3024018"/>
            <a:ext cx="11598" cy="2431431"/>
          </a:xfrm>
          <a:prstGeom prst="straightConnector1">
            <a:avLst/>
          </a:prstGeom>
          <a:noFill/>
          <a:ln w="31750" cap="flat" cmpd="sng">
            <a:solidFill>
              <a:srgbClr val="7F7F7F"/>
            </a:solidFill>
            <a:prstDash val="solid"/>
            <a:round/>
            <a:headEnd type="none" w="sm" len="sm"/>
            <a:tailEnd type="none" w="sm" len="sm"/>
          </a:ln>
        </p:spPr>
      </p:cxnSp>
      <p:sp>
        <p:nvSpPr>
          <p:cNvPr id="249" name="Google Shape;249;p12"/>
          <p:cNvSpPr txBox="1"/>
          <p:nvPr/>
        </p:nvSpPr>
        <p:spPr>
          <a:xfrm>
            <a:off x="5828353" y="3901840"/>
            <a:ext cx="1398904"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Feuchtgebiete,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Moore</a:t>
            </a:r>
            <a:endParaRPr sz="1400" b="0" i="0" u="none" strike="noStrike" cap="none">
              <a:solidFill>
                <a:srgbClr val="000000"/>
              </a:solidFill>
              <a:latin typeface="Arial"/>
              <a:ea typeface="Arial"/>
              <a:cs typeface="Arial"/>
              <a:sym typeface="Arial"/>
            </a:endParaRPr>
          </a:p>
        </p:txBody>
      </p:sp>
      <p:sp>
        <p:nvSpPr>
          <p:cNvPr id="250" name="Google Shape;250;p12"/>
          <p:cNvSpPr txBox="1"/>
          <p:nvPr/>
        </p:nvSpPr>
        <p:spPr>
          <a:xfrm>
            <a:off x="7210398" y="3912934"/>
            <a:ext cx="1021682" cy="565146"/>
          </a:xfrm>
          <a:prstGeom prst="rect">
            <a:avLst/>
          </a:prstGeom>
          <a:solidFill>
            <a:schemeClr val="lt1"/>
          </a:solidFill>
          <a:ln>
            <a:noFill/>
          </a:ln>
        </p:spPr>
        <p:txBody>
          <a:bodyPr spcFirstLastPara="1" wrap="square" lIns="36000" tIns="36000" rIns="36000" bIns="360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Siedlungs-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land</a:t>
            </a:r>
            <a:endParaRPr sz="1600" b="1" i="0" u="none" strike="noStrike" cap="none">
              <a:solidFill>
                <a:srgbClr val="000000"/>
              </a:solidFill>
              <a:latin typeface="Lato"/>
              <a:ea typeface="Lato"/>
              <a:cs typeface="Lato"/>
              <a:sym typeface="Lato"/>
            </a:endParaRPr>
          </a:p>
        </p:txBody>
      </p:sp>
      <p:sp>
        <p:nvSpPr>
          <p:cNvPr id="251" name="Google Shape;251;p12"/>
          <p:cNvSpPr txBox="1"/>
          <p:nvPr/>
        </p:nvSpPr>
        <p:spPr>
          <a:xfrm>
            <a:off x="2186531" y="2667559"/>
            <a:ext cx="80663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de-DE" sz="2700" b="0" i="0" u="none" strike="noStrike" cap="none">
                <a:solidFill>
                  <a:schemeClr val="lt1"/>
                </a:solidFill>
                <a:latin typeface="Montserrat"/>
                <a:ea typeface="Montserrat"/>
                <a:cs typeface="Montserrat"/>
                <a:sym typeface="Montserrat"/>
              </a:rPr>
              <a:t>372</a:t>
            </a:r>
            <a:endParaRPr sz="1404" b="0" i="0" u="none" strike="noStrike" cap="none">
              <a:solidFill>
                <a:schemeClr val="lt1"/>
              </a:solidFill>
              <a:latin typeface="Montserrat"/>
              <a:ea typeface="Montserrat"/>
              <a:cs typeface="Montserrat"/>
              <a:sym typeface="Montserrat"/>
            </a:endParaRPr>
          </a:p>
        </p:txBody>
      </p:sp>
      <p:sp>
        <p:nvSpPr>
          <p:cNvPr id="252" name="Google Shape;252;p12"/>
          <p:cNvSpPr txBox="1"/>
          <p:nvPr/>
        </p:nvSpPr>
        <p:spPr>
          <a:xfrm>
            <a:off x="712254" y="2526259"/>
            <a:ext cx="1164101"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de-DE" sz="4050" b="0" i="0" u="none" strike="noStrike" cap="none">
                <a:solidFill>
                  <a:schemeClr val="lt1"/>
                </a:solidFill>
                <a:latin typeface="Montserrat"/>
                <a:ea typeface="Montserrat"/>
                <a:cs typeface="Montserrat"/>
                <a:sym typeface="Montserrat"/>
              </a:rPr>
              <a:t>588</a:t>
            </a:r>
            <a:endParaRPr sz="1404" b="0" i="0" u="none" strike="noStrike" cap="none">
              <a:solidFill>
                <a:schemeClr val="lt1"/>
              </a:solidFill>
              <a:latin typeface="Montserrat"/>
              <a:ea typeface="Montserrat"/>
              <a:cs typeface="Montserrat"/>
              <a:sym typeface="Montserrat"/>
            </a:endParaRPr>
          </a:p>
        </p:txBody>
      </p:sp>
      <p:sp>
        <p:nvSpPr>
          <p:cNvPr id="253" name="Google Shape;253;p12"/>
          <p:cNvSpPr txBox="1"/>
          <p:nvPr/>
        </p:nvSpPr>
        <p:spPr>
          <a:xfrm>
            <a:off x="5242124" y="2766283"/>
            <a:ext cx="3850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chemeClr val="lt1"/>
                </a:solidFill>
                <a:latin typeface="Montserrat"/>
                <a:ea typeface="Montserrat"/>
                <a:cs typeface="Montserrat"/>
                <a:sym typeface="Montserrat"/>
              </a:rPr>
              <a:t>121</a:t>
            </a:r>
            <a:endParaRPr sz="1600" b="0" i="0" u="none" strike="noStrike" cap="none">
              <a:solidFill>
                <a:schemeClr val="lt1"/>
              </a:solidFill>
              <a:latin typeface="Montserrat"/>
              <a:ea typeface="Montserrat"/>
              <a:cs typeface="Montserrat"/>
              <a:sym typeface="Montserrat"/>
            </a:endParaRPr>
          </a:p>
        </p:txBody>
      </p:sp>
      <p:sp>
        <p:nvSpPr>
          <p:cNvPr id="254" name="Google Shape;254;p12"/>
          <p:cNvSpPr txBox="1"/>
          <p:nvPr/>
        </p:nvSpPr>
        <p:spPr>
          <a:xfrm>
            <a:off x="3512881" y="2688245"/>
            <a:ext cx="51648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Montserrat"/>
                <a:ea typeface="Montserrat"/>
                <a:cs typeface="Montserrat"/>
                <a:sym typeface="Montserrat"/>
              </a:rPr>
              <a:t>191</a:t>
            </a:r>
            <a:endParaRPr sz="1400" b="0" i="0" u="none" strike="noStrike" cap="none">
              <a:solidFill>
                <a:srgbClr val="000000"/>
              </a:solidFill>
              <a:latin typeface="Arial"/>
              <a:ea typeface="Arial"/>
              <a:cs typeface="Arial"/>
              <a:sym typeface="Arial"/>
            </a:endParaRPr>
          </a:p>
        </p:txBody>
      </p:sp>
      <p:sp>
        <p:nvSpPr>
          <p:cNvPr id="255" name="Google Shape;255;p12"/>
          <p:cNvSpPr txBox="1"/>
          <p:nvPr/>
        </p:nvSpPr>
        <p:spPr>
          <a:xfrm>
            <a:off x="5767333" y="2343052"/>
            <a:ext cx="146065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de-DE" sz="5400" b="0" i="0" u="none" strike="noStrike" cap="none">
                <a:solidFill>
                  <a:schemeClr val="lt1"/>
                </a:solidFill>
                <a:latin typeface="Montserrat"/>
                <a:ea typeface="Montserrat"/>
                <a:cs typeface="Montserrat"/>
                <a:sym typeface="Montserrat"/>
              </a:rPr>
              <a:t>657</a:t>
            </a:r>
            <a:endParaRPr sz="1404" b="0" i="0" u="none" strike="noStrike" cap="none">
              <a:solidFill>
                <a:schemeClr val="lt1"/>
              </a:solidFill>
              <a:latin typeface="Montserrat"/>
              <a:ea typeface="Montserrat"/>
              <a:cs typeface="Montserrat"/>
              <a:sym typeface="Montserrat"/>
            </a:endParaRPr>
          </a:p>
        </p:txBody>
      </p:sp>
      <p:sp>
        <p:nvSpPr>
          <p:cNvPr id="256" name="Google Shape;256;p12"/>
          <p:cNvSpPr txBox="1"/>
          <p:nvPr/>
        </p:nvSpPr>
        <p:spPr>
          <a:xfrm>
            <a:off x="4573408" y="2742844"/>
            <a:ext cx="38343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chemeClr val="lt1"/>
                </a:solidFill>
                <a:latin typeface="Montserrat"/>
                <a:ea typeface="Montserrat"/>
                <a:cs typeface="Montserrat"/>
                <a:sym typeface="Montserrat"/>
              </a:rPr>
              <a:t>117</a:t>
            </a:r>
            <a:endParaRPr sz="2400" b="0" i="0" u="none" strike="noStrike" cap="none">
              <a:solidFill>
                <a:schemeClr val="lt1"/>
              </a:solidFill>
              <a:latin typeface="Montserrat"/>
              <a:ea typeface="Montserrat"/>
              <a:cs typeface="Montserrat"/>
              <a:sym typeface="Montserrat"/>
            </a:endParaRPr>
          </a:p>
        </p:txBody>
      </p:sp>
      <p:sp>
        <p:nvSpPr>
          <p:cNvPr id="257" name="Google Shape;257;p12"/>
          <p:cNvSpPr txBox="1"/>
          <p:nvPr/>
        </p:nvSpPr>
        <p:spPr>
          <a:xfrm>
            <a:off x="7550361" y="2589128"/>
            <a:ext cx="34176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502800"/>
                </a:solidFill>
                <a:latin typeface="Montserrat"/>
                <a:ea typeface="Montserrat"/>
                <a:cs typeface="Montserrat"/>
                <a:sym typeface="Montserrat"/>
              </a:rPr>
              <a:t>10</a:t>
            </a:r>
            <a:endParaRPr sz="1400" b="0" i="0" u="none" strike="noStrike" cap="none">
              <a:solidFill>
                <a:srgbClr val="000000"/>
              </a:solidFill>
              <a:latin typeface="Arial"/>
              <a:ea typeface="Arial"/>
              <a:cs typeface="Arial"/>
              <a:sym typeface="Arial"/>
            </a:endParaRPr>
          </a:p>
        </p:txBody>
      </p:sp>
      <p:sp>
        <p:nvSpPr>
          <p:cNvPr id="258" name="Google Shape;258;p12"/>
          <p:cNvSpPr txBox="1"/>
          <p:nvPr/>
        </p:nvSpPr>
        <p:spPr>
          <a:xfrm>
            <a:off x="7748333" y="5568701"/>
            <a:ext cx="269626" cy="215444"/>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E5F9F"/>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sp>
        <p:nvSpPr>
          <p:cNvPr id="259" name="Google Shape;259;p12"/>
          <p:cNvSpPr txBox="1"/>
          <p:nvPr/>
        </p:nvSpPr>
        <p:spPr>
          <a:xfrm>
            <a:off x="8059936" y="2231324"/>
            <a:ext cx="1138393" cy="4321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4"/>
              <a:buFont typeface="Arial"/>
              <a:buNone/>
            </a:pPr>
            <a:r>
              <a:rPr lang="de-DE" sz="1404" b="0" i="0" u="none" strike="noStrike" cap="none">
                <a:solidFill>
                  <a:srgbClr val="502800"/>
                </a:solidFill>
                <a:latin typeface="Lato"/>
                <a:ea typeface="Lato"/>
                <a:cs typeface="Lato"/>
                <a:sym typeface="Lato"/>
              </a:rPr>
              <a:t>Kohlenstoff-</a:t>
            </a:r>
            <a:br>
              <a:rPr lang="de-DE" sz="1404" b="0" i="0" u="none" strike="noStrike" cap="none">
                <a:solidFill>
                  <a:srgbClr val="502800"/>
                </a:solidFill>
                <a:latin typeface="Lato"/>
                <a:ea typeface="Lato"/>
                <a:cs typeface="Lato"/>
                <a:sym typeface="Lato"/>
              </a:rPr>
            </a:br>
            <a:r>
              <a:rPr lang="de-DE" sz="1404" b="0" i="0" u="none" strike="noStrike" cap="none">
                <a:solidFill>
                  <a:srgbClr val="502800"/>
                </a:solidFill>
                <a:latin typeface="Lato"/>
                <a:ea typeface="Lato"/>
                <a:cs typeface="Lato"/>
                <a:sym typeface="Lato"/>
              </a:rPr>
              <a:t>menge (Gt C)</a:t>
            </a:r>
            <a:endParaRPr sz="1400" b="0" i="0" u="none" strike="noStrike" cap="none">
              <a:solidFill>
                <a:srgbClr val="000000"/>
              </a:solidFill>
              <a:latin typeface="Arial"/>
              <a:ea typeface="Arial"/>
              <a:cs typeface="Arial"/>
              <a:sym typeface="Arial"/>
            </a:endParaRPr>
          </a:p>
        </p:txBody>
      </p:sp>
      <p:sp>
        <p:nvSpPr>
          <p:cNvPr id="260" name="Google Shape;260;p12"/>
          <p:cNvSpPr txBox="1"/>
          <p:nvPr/>
        </p:nvSpPr>
        <p:spPr>
          <a:xfrm>
            <a:off x="8059936" y="5312772"/>
            <a:ext cx="998991" cy="524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4"/>
              <a:buFont typeface="Arial"/>
              <a:buNone/>
            </a:pPr>
            <a:r>
              <a:rPr lang="de-DE" sz="1404" b="0" i="0" u="none" strike="noStrike" cap="none">
                <a:solidFill>
                  <a:srgbClr val="1E5F9F"/>
                </a:solidFill>
                <a:latin typeface="Lato"/>
                <a:ea typeface="Lato"/>
                <a:cs typeface="Lato"/>
                <a:sym typeface="Lato"/>
              </a:rPr>
              <a:t>Fläche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4"/>
              <a:buFont typeface="Arial"/>
              <a:buNone/>
            </a:pPr>
            <a:r>
              <a:rPr lang="de-DE" sz="1404" b="0" i="0" u="none" strike="noStrike" cap="none">
                <a:solidFill>
                  <a:srgbClr val="1E5F9F"/>
                </a:solidFill>
                <a:latin typeface="Lato"/>
                <a:ea typeface="Lato"/>
                <a:cs typeface="Lato"/>
                <a:sym typeface="Lato"/>
              </a:rPr>
              <a:t>(Mio. km²)</a:t>
            </a:r>
            <a:endParaRPr sz="1400" b="0" i="0" u="none" strike="noStrike" cap="none">
              <a:solidFill>
                <a:srgbClr val="000000"/>
              </a:solidFill>
              <a:latin typeface="Arial"/>
              <a:ea typeface="Arial"/>
              <a:cs typeface="Arial"/>
              <a:sym typeface="Arial"/>
            </a:endParaRPr>
          </a:p>
        </p:txBody>
      </p:sp>
      <p:sp>
        <p:nvSpPr>
          <p:cNvPr id="261" name="Google Shape;261;p12"/>
          <p:cNvSpPr/>
          <p:nvPr/>
        </p:nvSpPr>
        <p:spPr>
          <a:xfrm>
            <a:off x="2138632" y="4847453"/>
            <a:ext cx="899100" cy="93273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Lato"/>
              <a:ea typeface="Lato"/>
              <a:cs typeface="Lato"/>
              <a:sym typeface="Lato"/>
            </a:endParaRPr>
          </a:p>
        </p:txBody>
      </p:sp>
      <p:sp>
        <p:nvSpPr>
          <p:cNvPr id="262" name="Google Shape;262;p12"/>
          <p:cNvSpPr/>
          <p:nvPr/>
        </p:nvSpPr>
        <p:spPr>
          <a:xfrm>
            <a:off x="775682" y="4754929"/>
            <a:ext cx="1007100" cy="1007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Lato"/>
              <a:ea typeface="Lato"/>
              <a:cs typeface="Lato"/>
              <a:sym typeface="Lato"/>
            </a:endParaRPr>
          </a:p>
        </p:txBody>
      </p:sp>
      <p:sp>
        <p:nvSpPr>
          <p:cNvPr id="263" name="Google Shape;263;p12"/>
          <p:cNvSpPr/>
          <p:nvPr/>
        </p:nvSpPr>
        <p:spPr>
          <a:xfrm>
            <a:off x="3366125" y="4952029"/>
            <a:ext cx="810000" cy="81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Lato"/>
              <a:ea typeface="Lato"/>
              <a:cs typeface="Lato"/>
              <a:sym typeface="Lato"/>
            </a:endParaRPr>
          </a:p>
        </p:txBody>
      </p:sp>
      <p:sp>
        <p:nvSpPr>
          <p:cNvPr id="264" name="Google Shape;264;p12"/>
          <p:cNvSpPr/>
          <p:nvPr/>
        </p:nvSpPr>
        <p:spPr>
          <a:xfrm>
            <a:off x="6444105" y="5590652"/>
            <a:ext cx="167400" cy="167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rgbClr val="7D9D41"/>
              </a:solidFill>
              <a:latin typeface="Lato"/>
              <a:ea typeface="Lato"/>
              <a:cs typeface="Lato"/>
              <a:sym typeface="Lato"/>
            </a:endParaRPr>
          </a:p>
        </p:txBody>
      </p:sp>
      <p:sp>
        <p:nvSpPr>
          <p:cNvPr id="265" name="Google Shape;265;p12"/>
          <p:cNvSpPr/>
          <p:nvPr/>
        </p:nvSpPr>
        <p:spPr>
          <a:xfrm>
            <a:off x="4560303" y="5386777"/>
            <a:ext cx="399600" cy="39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Lato"/>
              <a:ea typeface="Lato"/>
              <a:cs typeface="Lato"/>
              <a:sym typeface="Lato"/>
            </a:endParaRPr>
          </a:p>
        </p:txBody>
      </p:sp>
      <p:sp>
        <p:nvSpPr>
          <p:cNvPr id="266" name="Google Shape;266;p12"/>
          <p:cNvSpPr/>
          <p:nvPr/>
        </p:nvSpPr>
        <p:spPr>
          <a:xfrm>
            <a:off x="7667239" y="5654029"/>
            <a:ext cx="108000" cy="10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4"/>
              <a:buFont typeface="Arial"/>
              <a:buNone/>
            </a:pPr>
            <a:endParaRPr sz="1404" b="0" i="0" u="none" strike="noStrike" cap="none">
              <a:solidFill>
                <a:schemeClr val="lt1"/>
              </a:solidFill>
              <a:latin typeface="Lato"/>
              <a:ea typeface="Lato"/>
              <a:cs typeface="Lato"/>
              <a:sym typeface="Lato"/>
            </a:endParaRPr>
          </a:p>
        </p:txBody>
      </p:sp>
      <p:sp>
        <p:nvSpPr>
          <p:cNvPr id="267" name="Google Shape;267;p12"/>
          <p:cNvSpPr txBox="1"/>
          <p:nvPr/>
        </p:nvSpPr>
        <p:spPr>
          <a:xfrm>
            <a:off x="5227697" y="5538613"/>
            <a:ext cx="413896"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Montserrat"/>
                <a:ea typeface="Montserrat"/>
                <a:cs typeface="Montserrat"/>
                <a:sym typeface="Montserrat"/>
              </a:rPr>
              <a:t>9,5</a:t>
            </a:r>
            <a:endParaRPr sz="1400" b="0" i="0" u="none" strike="noStrike" cap="none">
              <a:solidFill>
                <a:srgbClr val="000000"/>
              </a:solidFill>
              <a:latin typeface="Arial"/>
              <a:ea typeface="Arial"/>
              <a:cs typeface="Arial"/>
              <a:sym typeface="Arial"/>
            </a:endParaRPr>
          </a:p>
        </p:txBody>
      </p:sp>
      <p:sp>
        <p:nvSpPr>
          <p:cNvPr id="268" name="Google Shape;268;p12"/>
          <p:cNvSpPr txBox="1"/>
          <p:nvPr/>
        </p:nvSpPr>
        <p:spPr>
          <a:xfrm>
            <a:off x="2179256" y="5346042"/>
            <a:ext cx="817853" cy="41549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chemeClr val="lt1"/>
                </a:solidFill>
                <a:latin typeface="Montserrat"/>
                <a:ea typeface="Montserrat"/>
                <a:cs typeface="Montserrat"/>
                <a:sym typeface="Montserrat"/>
              </a:rPr>
              <a:t>33,3</a:t>
            </a:r>
            <a:endParaRPr sz="1400" b="0" i="0" u="none" strike="noStrike" cap="none">
              <a:solidFill>
                <a:srgbClr val="000000"/>
              </a:solidFill>
              <a:latin typeface="Arial"/>
              <a:ea typeface="Arial"/>
              <a:cs typeface="Arial"/>
              <a:sym typeface="Arial"/>
            </a:endParaRPr>
          </a:p>
        </p:txBody>
      </p:sp>
      <p:sp>
        <p:nvSpPr>
          <p:cNvPr id="269" name="Google Shape;269;p12"/>
          <p:cNvSpPr txBox="1"/>
          <p:nvPr/>
        </p:nvSpPr>
        <p:spPr>
          <a:xfrm>
            <a:off x="4527668" y="5527220"/>
            <a:ext cx="474810"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Montserrat"/>
                <a:ea typeface="Montserrat"/>
                <a:cs typeface="Montserrat"/>
                <a:sym typeface="Montserrat"/>
              </a:rPr>
              <a:t>14,8</a:t>
            </a:r>
            <a:endParaRPr sz="1400" b="0" i="0" u="none" strike="noStrike" cap="none">
              <a:solidFill>
                <a:srgbClr val="000000"/>
              </a:solidFill>
              <a:latin typeface="Arial"/>
              <a:ea typeface="Arial"/>
              <a:cs typeface="Arial"/>
              <a:sym typeface="Arial"/>
            </a:endParaRPr>
          </a:p>
        </p:txBody>
      </p:sp>
      <p:sp>
        <p:nvSpPr>
          <p:cNvPr id="270" name="Google Shape;270;p12"/>
          <p:cNvSpPr txBox="1"/>
          <p:nvPr/>
        </p:nvSpPr>
        <p:spPr>
          <a:xfrm>
            <a:off x="3477615" y="5364693"/>
            <a:ext cx="587019" cy="41549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chemeClr val="lt1"/>
                </a:solidFill>
                <a:latin typeface="Montserrat"/>
                <a:ea typeface="Montserrat"/>
                <a:cs typeface="Montserrat"/>
                <a:sym typeface="Montserrat"/>
              </a:rPr>
              <a:t>30</a:t>
            </a:r>
            <a:endParaRPr sz="1404" b="0" i="0" u="none" strike="noStrike" cap="none">
              <a:solidFill>
                <a:schemeClr val="lt1"/>
              </a:solidFill>
              <a:latin typeface="Montserrat"/>
              <a:ea typeface="Montserrat"/>
              <a:cs typeface="Montserrat"/>
              <a:sym typeface="Montserrat"/>
            </a:endParaRPr>
          </a:p>
        </p:txBody>
      </p:sp>
      <p:sp>
        <p:nvSpPr>
          <p:cNvPr id="271" name="Google Shape;271;p12"/>
          <p:cNvSpPr txBox="1"/>
          <p:nvPr/>
        </p:nvSpPr>
        <p:spPr>
          <a:xfrm>
            <a:off x="815804" y="5304165"/>
            <a:ext cx="926857" cy="48474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2850"/>
              <a:buFont typeface="Arial"/>
              <a:buNone/>
            </a:pPr>
            <a:r>
              <a:rPr lang="de-DE" sz="2850" b="0" i="0" u="none" strike="noStrike" cap="none">
                <a:solidFill>
                  <a:schemeClr val="lt1"/>
                </a:solidFill>
                <a:latin typeface="Montserrat"/>
                <a:ea typeface="Montserrat"/>
                <a:cs typeface="Montserrat"/>
                <a:sym typeface="Montserrat"/>
              </a:rPr>
              <a:t>37,3</a:t>
            </a:r>
            <a:endParaRPr sz="1400" b="0" i="0" u="none" strike="noStrike" cap="none">
              <a:solidFill>
                <a:srgbClr val="000000"/>
              </a:solidFill>
              <a:latin typeface="Arial"/>
              <a:ea typeface="Arial"/>
              <a:cs typeface="Arial"/>
              <a:sym typeface="Arial"/>
            </a:endParaRPr>
          </a:p>
        </p:txBody>
      </p:sp>
      <p:sp>
        <p:nvSpPr>
          <p:cNvPr id="272" name="Google Shape;272;p12"/>
          <p:cNvSpPr txBox="1"/>
          <p:nvPr/>
        </p:nvSpPr>
        <p:spPr>
          <a:xfrm>
            <a:off x="4424422" y="4178175"/>
            <a:ext cx="1021800" cy="318900"/>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Lato"/>
                <a:ea typeface="Lato"/>
                <a:cs typeface="Lato"/>
                <a:sym typeface="Lato"/>
              </a:rPr>
              <a:t>Ackerland</a:t>
            </a:r>
            <a:endParaRPr sz="1400" b="0" i="0" u="none" strike="noStrike" cap="none">
              <a:solidFill>
                <a:srgbClr val="000000"/>
              </a:solidFill>
              <a:latin typeface="Arial"/>
              <a:ea typeface="Arial"/>
              <a:cs typeface="Arial"/>
              <a:sym typeface="Arial"/>
            </a:endParaRPr>
          </a:p>
        </p:txBody>
      </p:sp>
      <p:sp>
        <p:nvSpPr>
          <p:cNvPr id="273" name="Google Shape;273;p12"/>
          <p:cNvSpPr txBox="1"/>
          <p:nvPr/>
        </p:nvSpPr>
        <p:spPr>
          <a:xfrm>
            <a:off x="6569793" y="5549814"/>
            <a:ext cx="410689"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1E5F9F"/>
                </a:solidFill>
                <a:latin typeface="Montserrat"/>
                <a:ea typeface="Montserrat"/>
                <a:cs typeface="Montserrat"/>
                <a:sym typeface="Montserrat"/>
              </a:rPr>
              <a:t>6,2</a:t>
            </a:r>
            <a:endParaRPr sz="1400" b="0" i="0" u="none" strike="noStrike" cap="none">
              <a:solidFill>
                <a:srgbClr val="000000"/>
              </a:solidFill>
              <a:latin typeface="Arial"/>
              <a:ea typeface="Arial"/>
              <a:cs typeface="Arial"/>
              <a:sym typeface="Arial"/>
            </a:endParaRPr>
          </a:p>
        </p:txBody>
      </p:sp>
      <p:sp>
        <p:nvSpPr>
          <p:cNvPr id="274" name="Google Shape;274;p12"/>
          <p:cNvSpPr/>
          <p:nvPr/>
        </p:nvSpPr>
        <p:spPr>
          <a:xfrm>
            <a:off x="9198329" y="4514283"/>
            <a:ext cx="2849992" cy="1326452"/>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Was schlussfolgern sie für die Tierhaltung in ihrem Betrieb?</a:t>
            </a:r>
            <a:endParaRPr sz="2000" b="0" i="0" u="none" strike="noStrike" cap="none">
              <a:solidFill>
                <a:schemeClr val="lt1"/>
              </a:solidFill>
              <a:latin typeface="Arial"/>
              <a:ea typeface="Arial"/>
              <a:cs typeface="Arial"/>
              <a:sym typeface="Arial"/>
            </a:endParaRPr>
          </a:p>
        </p:txBody>
      </p:sp>
      <p:sp>
        <p:nvSpPr>
          <p:cNvPr id="275" name="Google Shape;275;p12"/>
          <p:cNvSpPr txBox="1"/>
          <p:nvPr/>
        </p:nvSpPr>
        <p:spPr>
          <a:xfrm>
            <a:off x="311200" y="5991489"/>
            <a:ext cx="829577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9 : Die Bedeutung</a:t>
            </a:r>
            <a:r>
              <a:rPr lang="de-DE" sz="1000" b="0" i="0" u="none" strike="noStrike" cap="none">
                <a:solidFill>
                  <a:srgbClr val="000000"/>
                </a:solidFill>
                <a:latin typeface="Arial"/>
                <a:ea typeface="Arial"/>
                <a:cs typeface="Arial"/>
                <a:sym typeface="Arial"/>
              </a:rPr>
              <a:t> von unterschiedlichen Böden, ihrer  Fläche und Nutzung, im Verhältnis zu ihrer Rolle als  Kohlenstoffspeicher </a:t>
            </a:r>
            <a:endParaRPr sz="1000" b="0" i="0" u="none" strike="noStrike" cap="none">
              <a:solidFill>
                <a:srgbClr val="000000"/>
              </a:solidFill>
              <a:latin typeface="Trebuchet MS"/>
              <a:ea typeface="Trebuchet MS"/>
              <a:cs typeface="Trebuchet MS"/>
              <a:sym typeface="Trebuchet MS"/>
            </a:endParaRPr>
          </a:p>
        </p:txBody>
      </p:sp>
      <p:sp>
        <p:nvSpPr>
          <p:cNvPr id="276" name="Google Shape;276;p12"/>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52" name="Google Shape;182;g26805bd2549_0_0">
            <a:extLst>
              <a:ext uri="{FF2B5EF4-FFF2-40B4-BE49-F238E27FC236}">
                <a16:creationId xmlns:a16="http://schemas.microsoft.com/office/drawing/2014/main" xmlns="" id="{806723EF-75E9-4C2D-BF90-6EC4514186AA}"/>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a:spLocks noGrp="1"/>
          </p:cNvSpPr>
          <p:nvPr>
            <p:ph type="sldNum" idx="12"/>
          </p:nvPr>
        </p:nvSpPr>
        <p:spPr>
          <a:xfrm>
            <a:off x="1" y="6492864"/>
            <a:ext cx="532136" cy="35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t>13</a:t>
            </a:r>
            <a:endParaRPr sz="1200"/>
          </a:p>
        </p:txBody>
      </p:sp>
      <p:sp>
        <p:nvSpPr>
          <p:cNvPr id="283" name="Google Shape;283;p13"/>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Font typeface="Arial"/>
              <a:buNone/>
            </a:pPr>
            <a:r>
              <a:rPr lang="de-DE"/>
              <a:t>Tierwirt:innen: </a:t>
            </a:r>
            <a:r>
              <a:rPr lang="de-DE">
                <a:solidFill>
                  <a:srgbClr val="0070C0"/>
                </a:solidFill>
              </a:rPr>
              <a:t>Bedeutung des Ökolandbau </a:t>
            </a:r>
            <a:endParaRPr>
              <a:solidFill>
                <a:srgbClr val="0070C0"/>
              </a:solidFill>
            </a:endParaRPr>
          </a:p>
        </p:txBody>
      </p:sp>
      <p:sp>
        <p:nvSpPr>
          <p:cNvPr id="284" name="Google Shape;284;p13"/>
          <p:cNvSpPr txBox="1">
            <a:spLocks noGrp="1"/>
          </p:cNvSpPr>
          <p:nvPr>
            <p:ph type="body" idx="2"/>
          </p:nvPr>
        </p:nvSpPr>
        <p:spPr>
          <a:xfrm>
            <a:off x="7263643" y="6539070"/>
            <a:ext cx="4616357" cy="304794"/>
          </a:xfrm>
          <a:prstGeom prst="rect">
            <a:avLst/>
          </a:prstGeom>
          <a:noFill/>
          <a:ln>
            <a:noFill/>
          </a:ln>
        </p:spPr>
        <p:txBody>
          <a:bodyPr spcFirstLastPara="1" wrap="square" lIns="91425" tIns="45700" rIns="91425" bIns="45700" anchor="ctr" anchorCtr="0">
            <a:normAutofit/>
          </a:bodyPr>
          <a:lstStyle/>
          <a:p>
            <a:pPr marL="35999" lvl="0" indent="-35999" algn="l" rtl="0">
              <a:spcBef>
                <a:spcPts val="0"/>
              </a:spcBef>
              <a:spcAft>
                <a:spcPts val="0"/>
              </a:spcAft>
              <a:buClr>
                <a:schemeClr val="dk1"/>
              </a:buClr>
              <a:buSzPts val="1200"/>
              <a:buFont typeface="Arial"/>
              <a:buNone/>
            </a:pPr>
            <a:r>
              <a:rPr lang="de-DE"/>
              <a:t>Bildquelle: Wiegmann, K. 2022, S. 7, CC-BY-SA-NC</a:t>
            </a:r>
            <a:endParaRPr/>
          </a:p>
        </p:txBody>
      </p:sp>
      <p:pic>
        <p:nvPicPr>
          <p:cNvPr id="285" name="Google Shape;285;p13"/>
          <p:cNvPicPr preferRelativeResize="0"/>
          <p:nvPr/>
        </p:nvPicPr>
        <p:blipFill rotWithShape="1">
          <a:blip r:embed="rId3">
            <a:alphaModFix/>
          </a:blip>
          <a:srcRect/>
          <a:stretch/>
        </p:blipFill>
        <p:spPr>
          <a:xfrm>
            <a:off x="9051558" y="1431269"/>
            <a:ext cx="2490898" cy="3556623"/>
          </a:xfrm>
          <a:prstGeom prst="rect">
            <a:avLst/>
          </a:prstGeom>
          <a:noFill/>
          <a:ln>
            <a:noFill/>
          </a:ln>
        </p:spPr>
      </p:pic>
      <p:sp>
        <p:nvSpPr>
          <p:cNvPr id="286" name="Google Shape;286;p13"/>
          <p:cNvSpPr txBox="1"/>
          <p:nvPr/>
        </p:nvSpPr>
        <p:spPr>
          <a:xfrm>
            <a:off x="619382" y="5146158"/>
            <a:ext cx="213865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Stickstoff</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Trebuchet MS"/>
                <a:ea typeface="Trebuchet MS"/>
                <a:cs typeface="Trebuchet MS"/>
                <a:sym typeface="Trebuchet MS"/>
              </a:rPr>
              <a:t>25 – 182 kg Stickstoff (N)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Trebuchet MS"/>
                <a:ea typeface="Trebuchet MS"/>
                <a:cs typeface="Trebuchet MS"/>
                <a:sym typeface="Trebuchet MS"/>
              </a:rPr>
              <a:t>Überschuss pro Hektar</a:t>
            </a:r>
            <a:endParaRPr sz="1400" b="0" i="0" u="none" strike="noStrike" cap="none">
              <a:solidFill>
                <a:srgbClr val="000000"/>
              </a:solidFill>
              <a:latin typeface="Arial"/>
              <a:ea typeface="Arial"/>
              <a:cs typeface="Arial"/>
              <a:sym typeface="Arial"/>
            </a:endParaRPr>
          </a:p>
        </p:txBody>
      </p:sp>
      <p:sp>
        <p:nvSpPr>
          <p:cNvPr id="287" name="Google Shape;287;p13"/>
          <p:cNvSpPr txBox="1"/>
          <p:nvPr/>
        </p:nvSpPr>
        <p:spPr>
          <a:xfrm>
            <a:off x="3654649" y="5146158"/>
            <a:ext cx="2138651"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Tierbestand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Trebuchet MS"/>
                <a:ea typeface="Trebuchet MS"/>
                <a:cs typeface="Trebuchet MS"/>
                <a:sym typeface="Trebuchet MS"/>
              </a:rPr>
              <a:t>&lt; 0,3 - &gt; 3,6 GVE pro Hektar</a:t>
            </a:r>
            <a:endParaRPr sz="1400" b="0" i="0" u="none" strike="noStrike" cap="none">
              <a:solidFill>
                <a:srgbClr val="000000"/>
              </a:solidFill>
              <a:latin typeface="Arial"/>
              <a:ea typeface="Arial"/>
              <a:cs typeface="Arial"/>
              <a:sym typeface="Arial"/>
            </a:endParaRPr>
          </a:p>
        </p:txBody>
      </p:sp>
      <p:sp>
        <p:nvSpPr>
          <p:cNvPr id="288" name="Google Shape;288;p13"/>
          <p:cNvSpPr txBox="1"/>
          <p:nvPr/>
        </p:nvSpPr>
        <p:spPr>
          <a:xfrm>
            <a:off x="6689916" y="5071730"/>
            <a:ext cx="2246100"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Moore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Trebuchet MS"/>
                <a:ea typeface="Trebuchet MS"/>
                <a:cs typeface="Trebuchet MS"/>
                <a:sym typeface="Trebuchet MS"/>
              </a:rPr>
              <a:t>0 - &gt; 25% organische Böden an Acker- und Grünlandnutzung</a:t>
            </a:r>
            <a:endParaRPr sz="1400" b="0" i="0" u="none" strike="noStrike" cap="none">
              <a:solidFill>
                <a:srgbClr val="000000"/>
              </a:solidFill>
              <a:latin typeface="Arial"/>
              <a:ea typeface="Arial"/>
              <a:cs typeface="Arial"/>
              <a:sym typeface="Arial"/>
            </a:endParaRPr>
          </a:p>
        </p:txBody>
      </p:sp>
      <p:sp>
        <p:nvSpPr>
          <p:cNvPr id="289" name="Google Shape;289;p13"/>
          <p:cNvSpPr txBox="1"/>
          <p:nvPr/>
        </p:nvSpPr>
        <p:spPr>
          <a:xfrm>
            <a:off x="9299455" y="5067197"/>
            <a:ext cx="2243000"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Anteil Ökobetriebe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Trebuchet MS"/>
                <a:ea typeface="Trebuchet MS"/>
                <a:cs typeface="Trebuchet MS"/>
                <a:sym typeface="Trebuchet MS"/>
              </a:rPr>
              <a:t>in Kreisen in Deutschland, Agrarstrukturerhebung 20202</a:t>
            </a:r>
            <a:endParaRPr sz="1400" b="0" i="0" u="none" strike="noStrike" cap="none">
              <a:solidFill>
                <a:srgbClr val="000000"/>
              </a:solidFill>
              <a:latin typeface="Arial"/>
              <a:ea typeface="Arial"/>
              <a:cs typeface="Arial"/>
              <a:sym typeface="Arial"/>
            </a:endParaRPr>
          </a:p>
        </p:txBody>
      </p:sp>
      <p:pic>
        <p:nvPicPr>
          <p:cNvPr id="290" name="Google Shape;290;p13"/>
          <p:cNvPicPr preferRelativeResize="0"/>
          <p:nvPr/>
        </p:nvPicPr>
        <p:blipFill rotWithShape="1">
          <a:blip r:embed="rId4">
            <a:alphaModFix/>
          </a:blip>
          <a:srcRect/>
          <a:stretch/>
        </p:blipFill>
        <p:spPr>
          <a:xfrm>
            <a:off x="340245" y="1431270"/>
            <a:ext cx="2781227" cy="3640460"/>
          </a:xfrm>
          <a:prstGeom prst="rect">
            <a:avLst/>
          </a:prstGeom>
          <a:noFill/>
          <a:ln>
            <a:noFill/>
          </a:ln>
        </p:spPr>
      </p:pic>
      <p:pic>
        <p:nvPicPr>
          <p:cNvPr id="291" name="Google Shape;291;p13"/>
          <p:cNvPicPr preferRelativeResize="0"/>
          <p:nvPr/>
        </p:nvPicPr>
        <p:blipFill rotWithShape="1">
          <a:blip r:embed="rId5">
            <a:alphaModFix/>
          </a:blip>
          <a:srcRect/>
          <a:stretch/>
        </p:blipFill>
        <p:spPr>
          <a:xfrm>
            <a:off x="3361931" y="1431270"/>
            <a:ext cx="2767601" cy="3640460"/>
          </a:xfrm>
          <a:prstGeom prst="rect">
            <a:avLst/>
          </a:prstGeom>
          <a:noFill/>
          <a:ln>
            <a:noFill/>
          </a:ln>
        </p:spPr>
      </p:pic>
      <p:pic>
        <p:nvPicPr>
          <p:cNvPr id="292" name="Google Shape;292;p13"/>
          <p:cNvPicPr preferRelativeResize="0"/>
          <p:nvPr/>
        </p:nvPicPr>
        <p:blipFill rotWithShape="1">
          <a:blip r:embed="rId6">
            <a:alphaModFix/>
          </a:blip>
          <a:srcRect/>
          <a:stretch/>
        </p:blipFill>
        <p:spPr>
          <a:xfrm>
            <a:off x="6483166" y="1657937"/>
            <a:ext cx="2408128" cy="3409260"/>
          </a:xfrm>
          <a:prstGeom prst="rect">
            <a:avLst/>
          </a:prstGeom>
          <a:noFill/>
          <a:ln>
            <a:noFill/>
          </a:ln>
        </p:spPr>
      </p:pic>
      <p:pic>
        <p:nvPicPr>
          <p:cNvPr id="293" name="Google Shape;293;p13"/>
          <p:cNvPicPr preferRelativeResize="0"/>
          <p:nvPr/>
        </p:nvPicPr>
        <p:blipFill rotWithShape="1">
          <a:blip r:embed="rId7">
            <a:alphaModFix/>
          </a:blip>
          <a:srcRect/>
          <a:stretch/>
        </p:blipFill>
        <p:spPr>
          <a:xfrm>
            <a:off x="6447824" y="1431270"/>
            <a:ext cx="709930" cy="721995"/>
          </a:xfrm>
          <a:prstGeom prst="rect">
            <a:avLst/>
          </a:prstGeom>
          <a:noFill/>
          <a:ln>
            <a:noFill/>
          </a:ln>
        </p:spPr>
      </p:pic>
      <p:sp>
        <p:nvSpPr>
          <p:cNvPr id="294" name="Google Shape;294;p13"/>
          <p:cNvSpPr/>
          <p:nvPr/>
        </p:nvSpPr>
        <p:spPr>
          <a:xfrm>
            <a:off x="6531297" y="1925296"/>
            <a:ext cx="935990" cy="1347470"/>
          </a:xfrm>
          <a:custGeom>
            <a:avLst/>
            <a:gdLst/>
            <a:ahLst/>
            <a:cxnLst/>
            <a:rect l="l" t="t" r="r" b="b"/>
            <a:pathLst>
              <a:path w="936460" h="1348004" extrusionOk="0">
                <a:moveTo>
                  <a:pt x="83477" y="580568"/>
                </a:moveTo>
                <a:cubicBezTo>
                  <a:pt x="166954" y="236830"/>
                  <a:pt x="406870" y="0"/>
                  <a:pt x="619366" y="51600"/>
                </a:cubicBezTo>
                <a:cubicBezTo>
                  <a:pt x="831862" y="103200"/>
                  <a:pt x="936460" y="423685"/>
                  <a:pt x="852983" y="767423"/>
                </a:cubicBezTo>
                <a:cubicBezTo>
                  <a:pt x="769518" y="1111174"/>
                  <a:pt x="529590" y="1348004"/>
                  <a:pt x="317094" y="1296403"/>
                </a:cubicBezTo>
                <a:cubicBezTo>
                  <a:pt x="104597" y="1244803"/>
                  <a:pt x="0" y="924306"/>
                  <a:pt x="83477" y="580568"/>
                </a:cubicBezTo>
                <a:close/>
              </a:path>
            </a:pathLst>
          </a:custGeom>
          <a:noFill/>
          <a:ln w="38100" cap="flat" cmpd="sng">
            <a:solidFill>
              <a:srgbClr val="6D2B9E"/>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3"/>
          <p:cNvSpPr/>
          <p:nvPr/>
        </p:nvSpPr>
        <p:spPr>
          <a:xfrm>
            <a:off x="3582826" y="1862110"/>
            <a:ext cx="935990" cy="1347470"/>
          </a:xfrm>
          <a:custGeom>
            <a:avLst/>
            <a:gdLst/>
            <a:ahLst/>
            <a:cxnLst/>
            <a:rect l="l" t="t" r="r" b="b"/>
            <a:pathLst>
              <a:path w="936460" h="1348004" extrusionOk="0">
                <a:moveTo>
                  <a:pt x="83477" y="580568"/>
                </a:moveTo>
                <a:cubicBezTo>
                  <a:pt x="166954" y="236830"/>
                  <a:pt x="406870" y="0"/>
                  <a:pt x="619366" y="51600"/>
                </a:cubicBezTo>
                <a:cubicBezTo>
                  <a:pt x="831862" y="103200"/>
                  <a:pt x="936460" y="423685"/>
                  <a:pt x="852983" y="767423"/>
                </a:cubicBezTo>
                <a:cubicBezTo>
                  <a:pt x="769518" y="1111174"/>
                  <a:pt x="529590" y="1348004"/>
                  <a:pt x="317094" y="1296403"/>
                </a:cubicBezTo>
                <a:cubicBezTo>
                  <a:pt x="104597" y="1244803"/>
                  <a:pt x="0" y="924306"/>
                  <a:pt x="83477" y="580568"/>
                </a:cubicBezTo>
                <a:close/>
              </a:path>
            </a:pathLst>
          </a:custGeom>
          <a:noFill/>
          <a:ln w="38100" cap="flat" cmpd="sng">
            <a:solidFill>
              <a:srgbClr val="6D2B9E"/>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3"/>
          <p:cNvSpPr/>
          <p:nvPr/>
        </p:nvSpPr>
        <p:spPr>
          <a:xfrm>
            <a:off x="532137" y="1842346"/>
            <a:ext cx="935990" cy="1347470"/>
          </a:xfrm>
          <a:custGeom>
            <a:avLst/>
            <a:gdLst/>
            <a:ahLst/>
            <a:cxnLst/>
            <a:rect l="l" t="t" r="r" b="b"/>
            <a:pathLst>
              <a:path w="936460" h="1348004" extrusionOk="0">
                <a:moveTo>
                  <a:pt x="83477" y="580568"/>
                </a:moveTo>
                <a:cubicBezTo>
                  <a:pt x="166954" y="236830"/>
                  <a:pt x="406870" y="0"/>
                  <a:pt x="619366" y="51600"/>
                </a:cubicBezTo>
                <a:cubicBezTo>
                  <a:pt x="831862" y="103200"/>
                  <a:pt x="936460" y="423685"/>
                  <a:pt x="852983" y="767423"/>
                </a:cubicBezTo>
                <a:cubicBezTo>
                  <a:pt x="769518" y="1111174"/>
                  <a:pt x="529590" y="1348004"/>
                  <a:pt x="317094" y="1296403"/>
                </a:cubicBezTo>
                <a:cubicBezTo>
                  <a:pt x="104597" y="1244803"/>
                  <a:pt x="0" y="924306"/>
                  <a:pt x="83477" y="580568"/>
                </a:cubicBezTo>
                <a:close/>
              </a:path>
            </a:pathLst>
          </a:custGeom>
          <a:noFill/>
          <a:ln w="38100" cap="flat" cmpd="sng">
            <a:solidFill>
              <a:srgbClr val="6D2B9E"/>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298" name="Google Shape;298;p13"/>
          <p:cNvSpPr txBox="1"/>
          <p:nvPr/>
        </p:nvSpPr>
        <p:spPr>
          <a:xfrm>
            <a:off x="279300" y="5930988"/>
            <a:ext cx="936443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10 : Zusammenhänge zw. Stickstoffbilanz, Tierbestand, Futterbau auf organischen Böden und diesbezügliche regionalen Potenziale für Ökolandbau </a:t>
            </a:r>
            <a:endParaRPr sz="1400" b="0" i="0" u="none" strike="noStrike" cap="none">
              <a:solidFill>
                <a:srgbClr val="000000"/>
              </a:solidFill>
              <a:latin typeface="Arial"/>
              <a:ea typeface="Arial"/>
              <a:cs typeface="Arial"/>
              <a:sym typeface="Arial"/>
            </a:endParaRPr>
          </a:p>
        </p:txBody>
      </p:sp>
      <p:sp>
        <p:nvSpPr>
          <p:cNvPr id="19" name="Google Shape;182;g26805bd2549_0_0">
            <a:extLst>
              <a:ext uri="{FF2B5EF4-FFF2-40B4-BE49-F238E27FC236}">
                <a16:creationId xmlns:a16="http://schemas.microsoft.com/office/drawing/2014/main" xmlns="" id="{62B9A9FE-F2A9-49FF-BBC7-9434CEBD2B82}"/>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sldNum" idx="12"/>
          </p:nvPr>
        </p:nvSpPr>
        <p:spPr>
          <a:xfrm>
            <a:off x="1" y="6492864"/>
            <a:ext cx="532136" cy="35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t>14</a:t>
            </a:r>
            <a:endParaRPr sz="1200"/>
          </a:p>
        </p:txBody>
      </p:sp>
      <p:sp>
        <p:nvSpPr>
          <p:cNvPr id="305" name="Google Shape;305;p32"/>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Font typeface="Arial"/>
              <a:buNone/>
            </a:pPr>
            <a:r>
              <a:rPr lang="de-DE"/>
              <a:t>Tierwirt:innen: </a:t>
            </a:r>
            <a:r>
              <a:rPr lang="de-DE">
                <a:solidFill>
                  <a:srgbClr val="0070C0"/>
                </a:solidFill>
              </a:rPr>
              <a:t>Ziele für Flächennutzung</a:t>
            </a:r>
            <a:r>
              <a:rPr lang="de-DE"/>
              <a:t> </a:t>
            </a:r>
            <a:endParaRPr/>
          </a:p>
        </p:txBody>
      </p:sp>
      <p:sp>
        <p:nvSpPr>
          <p:cNvPr id="306" name="Google Shape;306;p32"/>
          <p:cNvSpPr txBox="1">
            <a:spLocks noGrp="1"/>
          </p:cNvSpPr>
          <p:nvPr>
            <p:ph type="body" idx="2"/>
          </p:nvPr>
        </p:nvSpPr>
        <p:spPr>
          <a:xfrm>
            <a:off x="7263643" y="6539070"/>
            <a:ext cx="4616357" cy="304794"/>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Bildquelle: Wiegmann, K. 2022, S. 6, CC-BY-SA-NC</a:t>
            </a:r>
            <a:endParaRPr/>
          </a:p>
        </p:txBody>
      </p:sp>
      <p:sp>
        <p:nvSpPr>
          <p:cNvPr id="307" name="Google Shape;307;p32"/>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pic>
        <p:nvPicPr>
          <p:cNvPr id="308" name="Google Shape;308;p32"/>
          <p:cNvPicPr preferRelativeResize="0"/>
          <p:nvPr/>
        </p:nvPicPr>
        <p:blipFill rotWithShape="1">
          <a:blip r:embed="rId3">
            <a:alphaModFix/>
          </a:blip>
          <a:srcRect/>
          <a:stretch/>
        </p:blipFill>
        <p:spPr>
          <a:xfrm>
            <a:off x="360000" y="1318158"/>
            <a:ext cx="5604865" cy="4644615"/>
          </a:xfrm>
          <a:prstGeom prst="rect">
            <a:avLst/>
          </a:prstGeom>
          <a:noFill/>
          <a:ln>
            <a:noFill/>
          </a:ln>
        </p:spPr>
      </p:pic>
      <p:sp>
        <p:nvSpPr>
          <p:cNvPr id="309" name="Google Shape;309;p32"/>
          <p:cNvSpPr/>
          <p:nvPr/>
        </p:nvSpPr>
        <p:spPr>
          <a:xfrm>
            <a:off x="3902149" y="1828798"/>
            <a:ext cx="850604" cy="1600202"/>
          </a:xfrm>
          <a:custGeom>
            <a:avLst/>
            <a:gdLst/>
            <a:ahLst/>
            <a:cxnLst/>
            <a:rect l="l" t="t" r="r" b="b"/>
            <a:pathLst>
              <a:path w="749808" h="1449324" extrusionOk="0">
                <a:moveTo>
                  <a:pt x="0" y="0"/>
                </a:moveTo>
                <a:lnTo>
                  <a:pt x="749808" y="0"/>
                </a:lnTo>
                <a:lnTo>
                  <a:pt x="749808" y="1449324"/>
                </a:lnTo>
                <a:lnTo>
                  <a:pt x="0" y="1449324"/>
                </a:lnTo>
                <a:lnTo>
                  <a:pt x="0" y="0"/>
                </a:lnTo>
              </a:path>
            </a:pathLst>
          </a:custGeom>
          <a:solidFill>
            <a:srgbClr val="BFBFBF"/>
          </a:solidFill>
          <a:ln w="12700" cap="flat" cmpd="sng">
            <a:solidFill>
              <a:srgbClr val="BFBFBF"/>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0" name="Google Shape;310;p32"/>
          <p:cNvSpPr/>
          <p:nvPr/>
        </p:nvSpPr>
        <p:spPr>
          <a:xfrm>
            <a:off x="2636871" y="3344789"/>
            <a:ext cx="1337295" cy="865704"/>
          </a:xfrm>
          <a:custGeom>
            <a:avLst/>
            <a:gdLst/>
            <a:ahLst/>
            <a:cxnLst/>
            <a:rect l="l" t="t" r="r" b="b"/>
            <a:pathLst>
              <a:path w="1042416" h="717550" extrusionOk="0">
                <a:moveTo>
                  <a:pt x="0" y="717550"/>
                </a:moveTo>
                <a:lnTo>
                  <a:pt x="1042416" y="0"/>
                </a:lnTo>
              </a:path>
            </a:pathLst>
          </a:custGeom>
          <a:noFill/>
          <a:ln w="9525" cap="flat" cmpd="sng">
            <a:solidFill>
              <a:srgbClr val="BFBFBF"/>
            </a:solidFill>
            <a:prstDash val="solid"/>
            <a:miter lim="1016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1" name="Google Shape;311;p32"/>
          <p:cNvSpPr txBox="1"/>
          <p:nvPr/>
        </p:nvSpPr>
        <p:spPr>
          <a:xfrm>
            <a:off x="4837814" y="3772908"/>
            <a:ext cx="207334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70AD47"/>
                </a:solidFill>
                <a:latin typeface="Trebuchet MS"/>
                <a:ea typeface="Trebuchet MS"/>
                <a:cs typeface="Trebuchet MS"/>
                <a:sym typeface="Trebuchet MS"/>
              </a:rPr>
              <a:t>bis zu 33% der Fläche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70AD47"/>
                </a:solidFill>
                <a:latin typeface="Trebuchet MS"/>
                <a:ea typeface="Trebuchet MS"/>
                <a:cs typeface="Trebuchet MS"/>
                <a:sym typeface="Trebuchet MS"/>
              </a:rPr>
              <a:t>für  Umweltziele</a:t>
            </a:r>
            <a:endParaRPr sz="1100" b="0" i="0" u="none" strike="noStrike" cap="none">
              <a:solidFill>
                <a:srgbClr val="000000"/>
              </a:solidFill>
              <a:latin typeface="Trebuchet MS"/>
              <a:ea typeface="Trebuchet MS"/>
              <a:cs typeface="Trebuchet MS"/>
              <a:sym typeface="Trebuchet MS"/>
            </a:endParaRPr>
          </a:p>
        </p:txBody>
      </p:sp>
      <p:sp>
        <p:nvSpPr>
          <p:cNvPr id="312" name="Google Shape;312;p32"/>
          <p:cNvSpPr txBox="1"/>
          <p:nvPr/>
        </p:nvSpPr>
        <p:spPr>
          <a:xfrm>
            <a:off x="279300" y="5959209"/>
            <a:ext cx="910924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11 : Zusammenhänge zwischen Stickstoffbilanz und Tierbestand und diesbezügliche regionalen Potenziale für alternative Haltung und Ökolandbau </a:t>
            </a:r>
            <a:endParaRPr sz="1400" b="0" i="0" u="none" strike="noStrike" cap="none">
              <a:solidFill>
                <a:srgbClr val="000000"/>
              </a:solidFill>
              <a:latin typeface="Arial"/>
              <a:ea typeface="Arial"/>
              <a:cs typeface="Arial"/>
              <a:sym typeface="Arial"/>
            </a:endParaRPr>
          </a:p>
        </p:txBody>
      </p:sp>
      <p:pic>
        <p:nvPicPr>
          <p:cNvPr id="313" name="Google Shape;313;p32"/>
          <p:cNvPicPr preferRelativeResize="0"/>
          <p:nvPr/>
        </p:nvPicPr>
        <p:blipFill rotWithShape="1">
          <a:blip r:embed="rId4">
            <a:alphaModFix/>
          </a:blip>
          <a:srcRect/>
          <a:stretch/>
        </p:blipFill>
        <p:spPr>
          <a:xfrm>
            <a:off x="3414454" y="4708341"/>
            <a:ext cx="2279650" cy="667385"/>
          </a:xfrm>
          <a:prstGeom prst="rect">
            <a:avLst/>
          </a:prstGeom>
          <a:noFill/>
          <a:ln>
            <a:noFill/>
          </a:ln>
        </p:spPr>
      </p:pic>
      <p:sp>
        <p:nvSpPr>
          <p:cNvPr id="314" name="Google Shape;314;p32"/>
          <p:cNvSpPr txBox="1"/>
          <p:nvPr/>
        </p:nvSpPr>
        <p:spPr>
          <a:xfrm>
            <a:off x="4837815" y="2110059"/>
            <a:ext cx="193512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7F7F7F"/>
                </a:solidFill>
                <a:latin typeface="Trebuchet MS"/>
                <a:ea typeface="Trebuchet MS"/>
                <a:cs typeface="Trebuchet MS"/>
                <a:sym typeface="Trebuchet MS"/>
              </a:rPr>
              <a:t>max. 67% der Flächen verbleiben in der bisherigen Nutzung </a:t>
            </a:r>
            <a:endParaRPr sz="1400" b="0" i="0" u="none" strike="noStrike" cap="none">
              <a:solidFill>
                <a:srgbClr val="000000"/>
              </a:solidFill>
              <a:latin typeface="Arial"/>
              <a:ea typeface="Arial"/>
              <a:cs typeface="Arial"/>
              <a:sym typeface="Arial"/>
            </a:endParaRPr>
          </a:p>
        </p:txBody>
      </p:sp>
      <p:sp>
        <p:nvSpPr>
          <p:cNvPr id="315" name="Google Shape;315;p32"/>
          <p:cNvSpPr/>
          <p:nvPr/>
        </p:nvSpPr>
        <p:spPr>
          <a:xfrm>
            <a:off x="8346558" y="4708341"/>
            <a:ext cx="3701763" cy="1132394"/>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Welche Perspektiven  bietet ihr Betrieb für Tierhaltung und  -produktion?</a:t>
            </a:r>
            <a:endParaRPr sz="2000" b="0" i="0" u="none" strike="noStrike" cap="none">
              <a:solidFill>
                <a:schemeClr val="lt1"/>
              </a:solidFill>
              <a:latin typeface="Arial"/>
              <a:ea typeface="Arial"/>
              <a:cs typeface="Arial"/>
              <a:sym typeface="Arial"/>
            </a:endParaRPr>
          </a:p>
        </p:txBody>
      </p:sp>
      <p:sp>
        <p:nvSpPr>
          <p:cNvPr id="14" name="Google Shape;182;g26805bd2549_0_0">
            <a:extLst>
              <a:ext uri="{FF2B5EF4-FFF2-40B4-BE49-F238E27FC236}">
                <a16:creationId xmlns:a16="http://schemas.microsoft.com/office/drawing/2014/main" xmlns="" id="{A3BD16C5-C9BD-4A6D-83D5-C7BE04875F2A}"/>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274" name="Google Shape;274;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276" name="Google Shape;276;p2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landwirtschaft.de</a:t>
            </a:r>
            <a:endParaRPr/>
          </a:p>
          <a:p>
            <a:pPr marL="36000" lvl="0" indent="-36000" algn="l" rtl="0">
              <a:lnSpc>
                <a:spcPct val="110000"/>
              </a:lnSpc>
              <a:spcBef>
                <a:spcPts val="0"/>
              </a:spcBef>
              <a:spcAft>
                <a:spcPts val="0"/>
              </a:spcAft>
              <a:buClr>
                <a:srgbClr val="888888"/>
              </a:buClr>
              <a:buSzPts val="1200"/>
              <a:buNone/>
            </a:pPr>
            <a:r>
              <a:rPr lang="de-DE"/>
              <a:t>Bilder: Eigene Darstellung nach BIL 2022</a:t>
            </a:r>
            <a:endParaRPr/>
          </a:p>
        </p:txBody>
      </p:sp>
      <p:pic>
        <p:nvPicPr>
          <p:cNvPr id="277" name="Google Shape;277;p24"/>
          <p:cNvPicPr preferRelativeResize="0"/>
          <p:nvPr/>
        </p:nvPicPr>
        <p:blipFill rotWithShape="1">
          <a:blip r:embed="rId3">
            <a:alphaModFix/>
          </a:blip>
          <a:srcRect/>
          <a:stretch/>
        </p:blipFill>
        <p:spPr>
          <a:xfrm>
            <a:off x="6345120" y="2347836"/>
            <a:ext cx="5506759" cy="3401075"/>
          </a:xfrm>
          <a:prstGeom prst="rect">
            <a:avLst/>
          </a:prstGeom>
          <a:noFill/>
          <a:ln>
            <a:noFill/>
          </a:ln>
        </p:spPr>
      </p:pic>
      <p:sp>
        <p:nvSpPr>
          <p:cNvPr id="278" name="Google Shape;278;p24"/>
          <p:cNvSpPr txBox="1"/>
          <p:nvPr/>
        </p:nvSpPr>
        <p:spPr>
          <a:xfrm>
            <a:off x="10804337" y="3889059"/>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58,2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25,0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Futter</a:t>
            </a:r>
            <a:endParaRPr sz="1400" b="0" i="0" u="none" strike="noStrike" cap="none">
              <a:solidFill>
                <a:srgbClr val="000000"/>
              </a:solidFill>
              <a:latin typeface="Arial"/>
              <a:ea typeface="Arial"/>
              <a:cs typeface="Arial"/>
              <a:sym typeface="Arial"/>
            </a:endParaRPr>
          </a:p>
        </p:txBody>
      </p:sp>
      <p:cxnSp>
        <p:nvCxnSpPr>
          <p:cNvPr id="279" name="Google Shape;279;p24"/>
          <p:cNvCxnSpPr>
            <a:stCxn id="278" idx="1"/>
          </p:cNvCxnSpPr>
          <p:nvPr/>
        </p:nvCxnSpPr>
        <p:spPr>
          <a:xfrm rot="10800000">
            <a:off x="9949637" y="4258391"/>
            <a:ext cx="854700" cy="0"/>
          </a:xfrm>
          <a:prstGeom prst="straightConnector1">
            <a:avLst/>
          </a:prstGeom>
          <a:noFill/>
          <a:ln w="9525" cap="flat" cmpd="sng">
            <a:solidFill>
              <a:schemeClr val="dk1"/>
            </a:solidFill>
            <a:prstDash val="solid"/>
            <a:round/>
            <a:headEnd type="none" w="sm" len="sm"/>
            <a:tailEnd type="none" w="sm" len="sm"/>
          </a:ln>
        </p:spPr>
      </p:cxnSp>
      <p:sp>
        <p:nvSpPr>
          <p:cNvPr id="280" name="Google Shape;280;p24"/>
          <p:cNvSpPr txBox="1"/>
          <p:nvPr/>
        </p:nvSpPr>
        <p:spPr>
          <a:xfrm>
            <a:off x="6153220" y="4690318"/>
            <a:ext cx="12394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20,1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8,6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Nahrung</a:t>
            </a:r>
            <a:endParaRPr sz="1400" b="0" i="0" u="none" strike="noStrike" cap="none">
              <a:solidFill>
                <a:srgbClr val="000000"/>
              </a:solidFill>
              <a:latin typeface="Arial"/>
              <a:ea typeface="Arial"/>
              <a:cs typeface="Arial"/>
              <a:sym typeface="Arial"/>
            </a:endParaRPr>
          </a:p>
        </p:txBody>
      </p:sp>
      <p:sp>
        <p:nvSpPr>
          <p:cNvPr id="281" name="Google Shape;281;p24"/>
          <p:cNvSpPr txBox="1"/>
          <p:nvPr/>
        </p:nvSpPr>
        <p:spPr>
          <a:xfrm>
            <a:off x="6085979" y="315039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8,9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3,8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Energie</a:t>
            </a:r>
            <a:endParaRPr sz="1400" b="0" i="0" u="none" strike="noStrike" cap="none">
              <a:solidFill>
                <a:srgbClr val="000000"/>
              </a:solidFill>
              <a:latin typeface="Arial"/>
              <a:ea typeface="Arial"/>
              <a:cs typeface="Arial"/>
              <a:sym typeface="Arial"/>
            </a:endParaRPr>
          </a:p>
        </p:txBody>
      </p:sp>
      <p:sp>
        <p:nvSpPr>
          <p:cNvPr id="282" name="Google Shape;282;p24"/>
          <p:cNvSpPr txBox="1"/>
          <p:nvPr/>
        </p:nvSpPr>
        <p:spPr>
          <a:xfrm>
            <a:off x="9360000" y="1446085"/>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2,1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0,9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Saatgut</a:t>
            </a:r>
            <a:endParaRPr sz="1400" b="0" i="0" u="none" strike="noStrike" cap="none">
              <a:solidFill>
                <a:srgbClr val="000000"/>
              </a:solidFill>
              <a:latin typeface="Arial"/>
              <a:ea typeface="Arial"/>
              <a:cs typeface="Arial"/>
              <a:sym typeface="Arial"/>
            </a:endParaRPr>
          </a:p>
        </p:txBody>
      </p:sp>
      <p:sp>
        <p:nvSpPr>
          <p:cNvPr id="283" name="Google Shape;283;p24"/>
          <p:cNvSpPr txBox="1"/>
          <p:nvPr/>
        </p:nvSpPr>
        <p:spPr>
          <a:xfrm>
            <a:off x="7423078" y="1662338"/>
            <a:ext cx="114005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3,3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1,4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Verluste</a:t>
            </a:r>
            <a:endParaRPr sz="1400" b="0" i="0" u="none" strike="noStrike" cap="none">
              <a:solidFill>
                <a:srgbClr val="000000"/>
              </a:solidFill>
              <a:latin typeface="Arial"/>
              <a:ea typeface="Arial"/>
              <a:cs typeface="Arial"/>
              <a:sym typeface="Arial"/>
            </a:endParaRPr>
          </a:p>
        </p:txBody>
      </p:sp>
      <p:sp>
        <p:nvSpPr>
          <p:cNvPr id="284" name="Google Shape;284;p24"/>
          <p:cNvSpPr txBox="1"/>
          <p:nvPr/>
        </p:nvSpPr>
        <p:spPr>
          <a:xfrm>
            <a:off x="5911309" y="2259715"/>
            <a:ext cx="21739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7,5 Prozent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E57C4"/>
                </a:solidFill>
                <a:latin typeface="Arial"/>
                <a:ea typeface="Arial"/>
                <a:cs typeface="Arial"/>
                <a:sym typeface="Arial"/>
              </a:rPr>
              <a:t>3,2 Mio. 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339933"/>
                </a:solidFill>
                <a:latin typeface="Arial"/>
                <a:ea typeface="Arial"/>
                <a:cs typeface="Arial"/>
                <a:sym typeface="Arial"/>
              </a:rPr>
              <a:t>Industrielle Verwertung</a:t>
            </a:r>
            <a:endParaRPr sz="1400" b="0" i="0" u="none" strike="noStrike" cap="none">
              <a:solidFill>
                <a:srgbClr val="000000"/>
              </a:solidFill>
              <a:latin typeface="Arial"/>
              <a:ea typeface="Arial"/>
              <a:cs typeface="Arial"/>
              <a:sym typeface="Arial"/>
            </a:endParaRPr>
          </a:p>
        </p:txBody>
      </p:sp>
      <p:sp>
        <p:nvSpPr>
          <p:cNvPr id="285" name="Google Shape;285;p24"/>
          <p:cNvSpPr txBox="1"/>
          <p:nvPr/>
        </p:nvSpPr>
        <p:spPr>
          <a:xfrm>
            <a:off x="5700323" y="5673913"/>
            <a:ext cx="372520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000" b="1" i="0" u="none" strike="noStrike" cap="none">
                <a:solidFill>
                  <a:srgbClr val="0E57C4"/>
                </a:solidFill>
                <a:latin typeface="Arial"/>
                <a:ea typeface="Arial"/>
                <a:cs typeface="Arial"/>
                <a:sym typeface="Arial"/>
              </a:rPr>
              <a:t>42,9 Mio. t Gesamtverbrauch</a:t>
            </a:r>
            <a:endParaRPr sz="2000" b="0" i="0" u="none" strike="noStrike" cap="none">
              <a:solidFill>
                <a:srgbClr val="000000"/>
              </a:solidFill>
              <a:latin typeface="Arial"/>
              <a:ea typeface="Arial"/>
              <a:cs typeface="Arial"/>
              <a:sym typeface="Arial"/>
            </a:endParaRPr>
          </a:p>
        </p:txBody>
      </p:sp>
      <p:sp>
        <p:nvSpPr>
          <p:cNvPr id="286" name="Google Shape;286;p24"/>
          <p:cNvSpPr txBox="1"/>
          <p:nvPr/>
        </p:nvSpPr>
        <p:spPr>
          <a:xfrm>
            <a:off x="9780090" y="4744691"/>
            <a:ext cx="203800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de-DE" sz="2400" b="1" i="0" u="none" strike="noStrike" cap="none">
                <a:solidFill>
                  <a:srgbClr val="00B050"/>
                </a:solidFill>
                <a:latin typeface="Arial"/>
                <a:ea typeface="Arial"/>
                <a:cs typeface="Arial"/>
                <a:sym typeface="Arial"/>
              </a:rPr>
              <a:t>Getreide- Verwendung 2020/2021</a:t>
            </a:r>
            <a:endParaRPr sz="1100" b="0" i="0" u="none" strike="noStrike" cap="none">
              <a:solidFill>
                <a:srgbClr val="000000"/>
              </a:solidFill>
              <a:latin typeface="Arial"/>
              <a:ea typeface="Arial"/>
              <a:cs typeface="Arial"/>
              <a:sym typeface="Arial"/>
            </a:endParaRPr>
          </a:p>
        </p:txBody>
      </p:sp>
      <p:cxnSp>
        <p:nvCxnSpPr>
          <p:cNvPr id="287" name="Google Shape;287;p24"/>
          <p:cNvCxnSpPr/>
          <p:nvPr/>
        </p:nvCxnSpPr>
        <p:spPr>
          <a:xfrm flipH="1">
            <a:off x="9075560" y="1993428"/>
            <a:ext cx="757200" cy="946500"/>
          </a:xfrm>
          <a:prstGeom prst="straightConnector1">
            <a:avLst/>
          </a:prstGeom>
          <a:noFill/>
          <a:ln w="9525" cap="flat" cmpd="sng">
            <a:solidFill>
              <a:schemeClr val="dk1"/>
            </a:solidFill>
            <a:prstDash val="solid"/>
            <a:round/>
            <a:headEnd type="none" w="sm" len="sm"/>
            <a:tailEnd type="none" w="sm" len="sm"/>
          </a:ln>
        </p:spPr>
      </p:cxnSp>
      <p:cxnSp>
        <p:nvCxnSpPr>
          <p:cNvPr id="288" name="Google Shape;288;p24"/>
          <p:cNvCxnSpPr>
            <a:stCxn id="283" idx="3"/>
          </p:cNvCxnSpPr>
          <p:nvPr/>
        </p:nvCxnSpPr>
        <p:spPr>
          <a:xfrm>
            <a:off x="8563134" y="2031670"/>
            <a:ext cx="253200" cy="908100"/>
          </a:xfrm>
          <a:prstGeom prst="straightConnector1">
            <a:avLst/>
          </a:prstGeom>
          <a:noFill/>
          <a:ln w="9525" cap="flat" cmpd="sng">
            <a:solidFill>
              <a:schemeClr val="dk1"/>
            </a:solidFill>
            <a:prstDash val="solid"/>
            <a:round/>
            <a:headEnd type="none" w="sm" len="sm"/>
            <a:tailEnd type="none" w="sm" len="sm"/>
          </a:ln>
        </p:spPr>
      </p:cxnSp>
      <p:cxnSp>
        <p:nvCxnSpPr>
          <p:cNvPr id="289" name="Google Shape;289;p24"/>
          <p:cNvCxnSpPr>
            <a:stCxn id="284" idx="3"/>
          </p:cNvCxnSpPr>
          <p:nvPr/>
        </p:nvCxnSpPr>
        <p:spPr>
          <a:xfrm>
            <a:off x="8085302" y="2629047"/>
            <a:ext cx="311700" cy="457500"/>
          </a:xfrm>
          <a:prstGeom prst="straightConnector1">
            <a:avLst/>
          </a:prstGeom>
          <a:noFill/>
          <a:ln w="9525" cap="flat" cmpd="sng">
            <a:solidFill>
              <a:schemeClr val="dk1"/>
            </a:solidFill>
            <a:prstDash val="solid"/>
            <a:round/>
            <a:headEnd type="none" w="sm" len="sm"/>
            <a:tailEnd type="none" w="sm" len="sm"/>
          </a:ln>
        </p:spPr>
      </p:cxnSp>
      <p:cxnSp>
        <p:nvCxnSpPr>
          <p:cNvPr id="290" name="Google Shape;290;p24"/>
          <p:cNvCxnSpPr>
            <a:stCxn id="281" idx="3"/>
          </p:cNvCxnSpPr>
          <p:nvPr/>
        </p:nvCxnSpPr>
        <p:spPr>
          <a:xfrm>
            <a:off x="7226035" y="3519727"/>
            <a:ext cx="1033800" cy="92100"/>
          </a:xfrm>
          <a:prstGeom prst="straightConnector1">
            <a:avLst/>
          </a:prstGeom>
          <a:noFill/>
          <a:ln w="9525" cap="flat" cmpd="sng">
            <a:solidFill>
              <a:schemeClr val="dk1"/>
            </a:solidFill>
            <a:prstDash val="solid"/>
            <a:round/>
            <a:headEnd type="none" w="sm" len="sm"/>
            <a:tailEnd type="none" w="sm" len="sm"/>
          </a:ln>
        </p:spPr>
      </p:cxnSp>
      <p:cxnSp>
        <p:nvCxnSpPr>
          <p:cNvPr id="291" name="Google Shape;291;p24"/>
          <p:cNvCxnSpPr/>
          <p:nvPr/>
        </p:nvCxnSpPr>
        <p:spPr>
          <a:xfrm rot="10800000" flipH="1">
            <a:off x="7392662" y="4368594"/>
            <a:ext cx="867310" cy="691056"/>
          </a:xfrm>
          <a:prstGeom prst="straightConnector1">
            <a:avLst/>
          </a:prstGeom>
          <a:noFill/>
          <a:ln w="9525" cap="flat" cmpd="sng">
            <a:solidFill>
              <a:schemeClr val="dk1"/>
            </a:solidFill>
            <a:prstDash val="solid"/>
            <a:round/>
            <a:headEnd type="none" w="sm" len="sm"/>
            <a:tailEnd type="none" w="sm" len="sm"/>
          </a:ln>
        </p:spPr>
      </p:cxnSp>
      <p:pic>
        <p:nvPicPr>
          <p:cNvPr id="292" name="Google Shape;292;p24"/>
          <p:cNvPicPr preferRelativeResize="0"/>
          <p:nvPr/>
        </p:nvPicPr>
        <p:blipFill rotWithShape="1">
          <a:blip r:embed="rId4">
            <a:alphaModFix/>
          </a:blip>
          <a:srcRect/>
          <a:stretch/>
        </p:blipFill>
        <p:spPr>
          <a:xfrm>
            <a:off x="9881148" y="2259715"/>
            <a:ext cx="2166729" cy="2166729"/>
          </a:xfrm>
          <a:prstGeom prst="rect">
            <a:avLst/>
          </a:prstGeom>
          <a:noFill/>
          <a:ln>
            <a:noFill/>
          </a:ln>
        </p:spPr>
      </p:pic>
      <p:pic>
        <p:nvPicPr>
          <p:cNvPr id="293" name="Google Shape;293;p24"/>
          <p:cNvPicPr preferRelativeResize="0"/>
          <p:nvPr/>
        </p:nvPicPr>
        <p:blipFill rotWithShape="1">
          <a:blip r:embed="rId5">
            <a:alphaModFix/>
          </a:blip>
          <a:srcRect b="21029"/>
          <a:stretch/>
        </p:blipFill>
        <p:spPr>
          <a:xfrm>
            <a:off x="7382057" y="2437542"/>
            <a:ext cx="3386350" cy="2674225"/>
          </a:xfrm>
          <a:prstGeom prst="rect">
            <a:avLst/>
          </a:prstGeom>
          <a:noFill/>
          <a:ln>
            <a:noFill/>
          </a:ln>
        </p:spPr>
      </p:pic>
      <p:pic>
        <p:nvPicPr>
          <p:cNvPr id="294" name="Google Shape;294;p24"/>
          <p:cNvPicPr preferRelativeResize="0"/>
          <p:nvPr/>
        </p:nvPicPr>
        <p:blipFill rotWithShape="1">
          <a:blip r:embed="rId6">
            <a:alphaModFix/>
          </a:blip>
          <a:srcRect/>
          <a:stretch/>
        </p:blipFill>
        <p:spPr>
          <a:xfrm>
            <a:off x="5978700" y="3579951"/>
            <a:ext cx="1457734" cy="1292802"/>
          </a:xfrm>
          <a:prstGeom prst="rect">
            <a:avLst/>
          </a:prstGeom>
          <a:noFill/>
          <a:ln>
            <a:noFill/>
          </a:ln>
        </p:spPr>
      </p:pic>
      <p:pic>
        <p:nvPicPr>
          <p:cNvPr id="295" name="Google Shape;295;p24"/>
          <p:cNvPicPr preferRelativeResize="0"/>
          <p:nvPr/>
        </p:nvPicPr>
        <p:blipFill rotWithShape="1">
          <a:blip r:embed="rId7">
            <a:alphaModFix/>
          </a:blip>
          <a:srcRect/>
          <a:stretch/>
        </p:blipFill>
        <p:spPr>
          <a:xfrm>
            <a:off x="5915830" y="984946"/>
            <a:ext cx="1377000" cy="1377000"/>
          </a:xfrm>
          <a:prstGeom prst="rect">
            <a:avLst/>
          </a:prstGeom>
          <a:noFill/>
          <a:ln>
            <a:noFill/>
          </a:ln>
        </p:spPr>
      </p:pic>
      <p:pic>
        <p:nvPicPr>
          <p:cNvPr id="296" name="Google Shape;296;p24"/>
          <p:cNvPicPr preferRelativeResize="0"/>
          <p:nvPr/>
        </p:nvPicPr>
        <p:blipFill rotWithShape="1">
          <a:blip r:embed="rId8">
            <a:alphaModFix/>
          </a:blip>
          <a:srcRect/>
          <a:stretch/>
        </p:blipFill>
        <p:spPr>
          <a:xfrm>
            <a:off x="9894232" y="1341324"/>
            <a:ext cx="1779136" cy="1779136"/>
          </a:xfrm>
          <a:prstGeom prst="rect">
            <a:avLst/>
          </a:prstGeom>
          <a:noFill/>
          <a:ln>
            <a:noFill/>
          </a:ln>
        </p:spPr>
      </p:pic>
      <p:sp>
        <p:nvSpPr>
          <p:cNvPr id="297" name="Google Shape;297;p24"/>
          <p:cNvSpPr/>
          <p:nvPr/>
        </p:nvSpPr>
        <p:spPr>
          <a:xfrm>
            <a:off x="170425" y="1762999"/>
            <a:ext cx="5529900" cy="3988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46800" rIns="36000" bIns="36000" anchor="ctr"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Aus ca. 670 g Weizen wird 1 kg Brot gewonnen.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Der Kaloriengehalt eines Brotes beträgt ca. 2.650 kcal.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Ein durchschnittlicher Mann (25 bis 51 Jahre) braucht pro Tag 2.400 Kcal.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Annahme: 1 Mann isst ein Brot pro Tag (weil er schwer arbeitet).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de-DE" sz="2000" b="0" i="0" u="none" strike="noStrike" cap="none">
                <a:solidFill>
                  <a:srgbClr val="C00000"/>
                </a:solidFill>
                <a:latin typeface="Arial"/>
                <a:ea typeface="Arial"/>
                <a:cs typeface="Arial"/>
                <a:sym typeface="Arial"/>
              </a:rPr>
              <a:t>Wie viele Männer könnten sich 1 Jahr von dem Getreide, das wir als Viehfutter verwenden, ernähren?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98" name="Google Shape;298;p24"/>
          <p:cNvSpPr txBox="1"/>
          <p:nvPr/>
        </p:nvSpPr>
        <p:spPr>
          <a:xfrm>
            <a:off x="673775" y="6133025"/>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000" dirty="0">
                <a:solidFill>
                  <a:schemeClr val="lt1"/>
                </a:solidFill>
                <a:latin typeface="Trebuchet MS"/>
                <a:ea typeface="Trebuchet MS"/>
                <a:cs typeface="Trebuchet MS"/>
                <a:sym typeface="Trebuchet MS"/>
              </a:rPr>
              <a:t>Dr. Michael Scharp </a:t>
            </a:r>
            <a:endParaRPr sz="1000" dirty="0">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de-DE" sz="1000" dirty="0">
                <a:solidFill>
                  <a:schemeClr val="lt1"/>
                </a:solidFill>
                <a:latin typeface="Trebuchet MS"/>
                <a:ea typeface="Trebuchet MS"/>
                <a:cs typeface="Trebuchet MS"/>
                <a:sym typeface="Trebuchet MS"/>
              </a:rPr>
              <a:t>Malte Schmidthals </a:t>
            </a:r>
            <a:endParaRPr sz="1000" dirty="0">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de-DE" sz="1000" dirty="0">
                <a:solidFill>
                  <a:schemeClr val="lt1"/>
                </a:solidFill>
                <a:latin typeface="Trebuchet MS"/>
                <a:ea typeface="Trebuchet MS"/>
                <a:cs typeface="Trebuchet MS"/>
                <a:sym typeface="Trebuchet MS"/>
              </a:rPr>
              <a:t>Jan Pranger</a:t>
            </a:r>
            <a:endParaRPr sz="1000" dirty="0">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de-DE" sz="1000" dirty="0">
                <a:solidFill>
                  <a:schemeClr val="lt1"/>
                </a:solidFill>
                <a:latin typeface="Trebuchet MS"/>
                <a:ea typeface="Trebuchet MS"/>
                <a:cs typeface="Trebuchet MS"/>
                <a:sym typeface="Trebuchet MS"/>
              </a:rPr>
              <a:t>Projektagentur BBNE</a:t>
            </a:r>
            <a:endParaRPr dirty="0"/>
          </a:p>
        </p:txBody>
      </p:sp>
      <p:sp>
        <p:nvSpPr>
          <p:cNvPr id="30" name="Google Shape;182;g26805bd2549_0_0">
            <a:extLst>
              <a:ext uri="{FF2B5EF4-FFF2-40B4-BE49-F238E27FC236}">
                <a16:creationId xmlns:a16="http://schemas.microsoft.com/office/drawing/2014/main" xmlns="" id="{E7EB958D-BD80-433C-AA14-5F5330C108C6}"/>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6805bd2549_0_1674"/>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b="1"/>
              <a:t>Digitale Transformation</a:t>
            </a:r>
            <a:endParaRPr b="1"/>
          </a:p>
        </p:txBody>
      </p:sp>
      <p:sp>
        <p:nvSpPr>
          <p:cNvPr id="496" name="Google Shape;496;g26805bd2549_0_1674"/>
          <p:cNvSpPr txBox="1">
            <a:spLocks noGrp="1"/>
          </p:cNvSpPr>
          <p:nvPr>
            <p:ph type="body" idx="3"/>
          </p:nvPr>
        </p:nvSpPr>
        <p:spPr>
          <a:xfrm>
            <a:off x="0" y="1334951"/>
            <a:ext cx="5476500" cy="3010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100" b="1">
                <a:latin typeface="Trebuchet MS"/>
                <a:ea typeface="Trebuchet MS"/>
                <a:cs typeface="Trebuchet MS"/>
                <a:sym typeface="Trebuchet MS"/>
              </a:rPr>
              <a:t>Mögliche Vorteile</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497" name="Google Shape;497;g26805bd2549_0_1674"/>
          <p:cNvSpPr txBox="1"/>
          <p:nvPr/>
        </p:nvSpPr>
        <p:spPr>
          <a:xfrm>
            <a:off x="6442300" y="1316213"/>
            <a:ext cx="5216100" cy="2594100"/>
          </a:xfrm>
          <a:prstGeom prst="rect">
            <a:avLst/>
          </a:prstGeom>
          <a:noFill/>
          <a:ln>
            <a:noFill/>
          </a:ln>
        </p:spPr>
        <p:txBody>
          <a:bodyPr spcFirstLastPara="1" wrap="square" lIns="91425" tIns="45700" rIns="91425" bIns="45700" anchor="t" anchorCtr="0">
            <a:normAutofit/>
          </a:bodyPr>
          <a:lstStyle/>
          <a:p>
            <a:pPr marL="50800" marR="0" lvl="0" indent="0" algn="l" rtl="0">
              <a:lnSpc>
                <a:spcPct val="90000"/>
              </a:lnSpc>
              <a:spcBef>
                <a:spcPts val="1000"/>
              </a:spcBef>
              <a:spcAft>
                <a:spcPts val="0"/>
              </a:spcAft>
              <a:buClr>
                <a:schemeClr val="dk1"/>
              </a:buClr>
              <a:buSzPts val="2800"/>
              <a:buFont typeface="Arial"/>
              <a:buNone/>
            </a:pPr>
            <a:r>
              <a:rPr lang="de-DE" sz="2100" b="1" i="0" u="none" strike="noStrike" cap="none">
                <a:solidFill>
                  <a:schemeClr val="dk1"/>
                </a:solidFill>
                <a:latin typeface="Trebuchet MS"/>
                <a:ea typeface="Trebuchet MS"/>
                <a:cs typeface="Trebuchet MS"/>
                <a:sym typeface="Trebuchet MS"/>
              </a:rPr>
              <a:t>Mögliche Nachteile</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Investitionen werden notwendig</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Veränderung verursachen Angst</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Soziale Konstrukte zerbrechen</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Gefahr der Cyberkriminalität</a:t>
            </a:r>
            <a:endParaRPr sz="1400" b="0" i="0" u="none" strike="noStrike" cap="none">
              <a:solidFill>
                <a:srgbClr val="000000"/>
              </a:solidFill>
              <a:latin typeface="Arial"/>
              <a:ea typeface="Arial"/>
              <a:cs typeface="Arial"/>
              <a:sym typeface="Arial"/>
            </a:endParaRPr>
          </a:p>
        </p:txBody>
      </p:sp>
      <p:sp>
        <p:nvSpPr>
          <p:cNvPr id="498" name="Google Shape;498;g26805bd2549_0_167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18</a:t>
            </a:fld>
            <a:endParaRPr/>
          </a:p>
        </p:txBody>
      </p:sp>
      <p:sp>
        <p:nvSpPr>
          <p:cNvPr id="499" name="Google Shape;499;g26805bd2549_0_1674"/>
          <p:cNvSpPr/>
          <p:nvPr/>
        </p:nvSpPr>
        <p:spPr>
          <a:xfrm>
            <a:off x="5142225" y="3982075"/>
            <a:ext cx="7235100" cy="2144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42900" marR="0" lvl="0" indent="-342900" algn="l" rtl="0">
              <a:lnSpc>
                <a:spcPct val="100000"/>
              </a:lnSpc>
              <a:spcBef>
                <a:spcPts val="600"/>
              </a:spcBef>
              <a:spcAft>
                <a:spcPts val="0"/>
              </a:spcAft>
              <a:buClr>
                <a:srgbClr val="C00000"/>
              </a:buClr>
              <a:buSzPct val="120000"/>
              <a:buFont typeface="Arial"/>
              <a:buChar char="•"/>
            </a:pPr>
            <a:r>
              <a:rPr lang="de-DE" sz="1800" b="1" i="0" u="none" strike="noStrike" cap="none" dirty="0">
                <a:solidFill>
                  <a:srgbClr val="C00000"/>
                </a:solidFill>
                <a:latin typeface="Arial"/>
                <a:ea typeface="Arial"/>
                <a:cs typeface="Arial"/>
                <a:sym typeface="Arial"/>
              </a:rPr>
              <a:t>Welche Aufgaben von Tieraufzucht und -pflege wurden in den letzten Jahren (zusätzlich) digitalisiert?</a:t>
            </a:r>
          </a:p>
          <a:p>
            <a:pPr marL="342900" marR="0" lvl="0" indent="-342900" algn="l" rtl="0">
              <a:lnSpc>
                <a:spcPct val="100000"/>
              </a:lnSpc>
              <a:spcBef>
                <a:spcPts val="600"/>
              </a:spcBef>
              <a:spcAft>
                <a:spcPts val="0"/>
              </a:spcAft>
              <a:buClr>
                <a:srgbClr val="C00000"/>
              </a:buClr>
              <a:buSzPct val="120000"/>
              <a:buFont typeface="Arial"/>
              <a:buChar char="•"/>
            </a:pPr>
            <a:r>
              <a:rPr lang="de-DE" sz="1800" b="1" i="0" u="none" strike="noStrike" cap="none" dirty="0">
                <a:solidFill>
                  <a:srgbClr val="C00000"/>
                </a:solidFill>
                <a:latin typeface="Arial"/>
                <a:ea typeface="Arial"/>
                <a:cs typeface="Arial"/>
                <a:sym typeface="Arial"/>
              </a:rPr>
              <a:t>Welche Vor- und Nachteile waren die Folgen? </a:t>
            </a:r>
            <a:endParaRPr sz="1800" b="1" i="0" u="none" strike="noStrike" cap="none" dirty="0">
              <a:solidFill>
                <a:srgbClr val="C00000"/>
              </a:solidFill>
              <a:latin typeface="Arial"/>
              <a:ea typeface="Arial"/>
              <a:cs typeface="Arial"/>
              <a:sym typeface="Arial"/>
            </a:endParaRPr>
          </a:p>
          <a:p>
            <a:pPr marL="342900" indent="-342900">
              <a:spcBef>
                <a:spcPts val="600"/>
              </a:spcBef>
              <a:buClr>
                <a:srgbClr val="C00000"/>
              </a:buClr>
              <a:buSzPct val="120000"/>
              <a:buFont typeface="Arial"/>
              <a:buChar char="•"/>
            </a:pPr>
            <a:r>
              <a:rPr lang="de-DE" sz="1800" b="1" i="0" u="none" strike="noStrike" cap="none" dirty="0">
                <a:solidFill>
                  <a:srgbClr val="C00000"/>
                </a:solidFill>
                <a:latin typeface="Arial"/>
                <a:ea typeface="Arial"/>
                <a:cs typeface="Arial"/>
                <a:sym typeface="Arial"/>
              </a:rPr>
              <a:t>Wie geht Ihr Ausbildungsbetrieb bei der Einführung digitaler Technologien vor</a:t>
            </a:r>
            <a:r>
              <a:rPr lang="de-DE" sz="1800" b="1" dirty="0">
                <a:solidFill>
                  <a:srgbClr val="C00000"/>
                </a:solidFill>
              </a:rPr>
              <a:t>? </a:t>
            </a:r>
          </a:p>
          <a:p>
            <a:pPr marL="342900" indent="-342900">
              <a:spcBef>
                <a:spcPts val="600"/>
              </a:spcBef>
              <a:buClr>
                <a:srgbClr val="C00000"/>
              </a:buClr>
              <a:buSzPct val="120000"/>
              <a:buFont typeface="Arial"/>
              <a:buChar char="•"/>
            </a:pPr>
            <a:r>
              <a:rPr lang="de-DE" sz="1800" b="1" dirty="0">
                <a:solidFill>
                  <a:srgbClr val="C00000"/>
                </a:solidFill>
              </a:rPr>
              <a:t>Welche Veränderungen sind für die Zukunft geplant?</a:t>
            </a:r>
          </a:p>
        </p:txBody>
      </p:sp>
      <p:pic>
        <p:nvPicPr>
          <p:cNvPr id="501" name="Google Shape;501;g26805bd2549_0_1674"/>
          <p:cNvPicPr preferRelativeResize="0"/>
          <p:nvPr/>
        </p:nvPicPr>
        <p:blipFill>
          <a:blip r:embed="rId3">
            <a:alphaModFix/>
          </a:blip>
          <a:stretch>
            <a:fillRect/>
          </a:stretch>
        </p:blipFill>
        <p:spPr>
          <a:xfrm>
            <a:off x="790950" y="4270212"/>
            <a:ext cx="2961121" cy="1850712"/>
          </a:xfrm>
          <a:prstGeom prst="rect">
            <a:avLst/>
          </a:prstGeom>
          <a:noFill/>
          <a:ln>
            <a:noFill/>
          </a:ln>
        </p:spPr>
      </p:pic>
      <p:sp>
        <p:nvSpPr>
          <p:cNvPr id="502" name="Google Shape;502;g26805bd2549_0_1674"/>
          <p:cNvSpPr txBox="1">
            <a:spLocks noGrp="1"/>
          </p:cNvSpPr>
          <p:nvPr>
            <p:ph type="ftr" idx="11"/>
          </p:nvPr>
        </p:nvSpPr>
        <p:spPr>
          <a:xfrm>
            <a:off x="7431149" y="6212161"/>
            <a:ext cx="33705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Quelle: </a:t>
            </a:r>
            <a:r>
              <a:rPr lang="de-DE" dirty="0" err="1"/>
              <a:t>Pixabay</a:t>
            </a:r>
            <a:endParaRPr dirty="0"/>
          </a:p>
        </p:txBody>
      </p:sp>
      <p:sp>
        <p:nvSpPr>
          <p:cNvPr id="11" name="Google Shape;182;g26805bd2549_0_0">
            <a:extLst>
              <a:ext uri="{FF2B5EF4-FFF2-40B4-BE49-F238E27FC236}">
                <a16:creationId xmlns:a16="http://schemas.microsoft.com/office/drawing/2014/main" xmlns="" id="{667483A1-0451-407A-9DDF-BA370D4C520B}"/>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
        <p:nvSpPr>
          <p:cNvPr id="2" name="Textfeld 1">
            <a:extLst>
              <a:ext uri="{FF2B5EF4-FFF2-40B4-BE49-F238E27FC236}">
                <a16:creationId xmlns:a16="http://schemas.microsoft.com/office/drawing/2014/main" xmlns="" id="{7A2F4299-BF47-4945-836F-FF2989612B08}"/>
              </a:ext>
            </a:extLst>
          </p:cNvPr>
          <p:cNvSpPr txBox="1"/>
          <p:nvPr/>
        </p:nvSpPr>
        <p:spPr>
          <a:xfrm>
            <a:off x="790950" y="6474397"/>
            <a:ext cx="1964607" cy="276999"/>
          </a:xfrm>
          <a:prstGeom prst="rect">
            <a:avLst/>
          </a:prstGeom>
          <a:noFill/>
        </p:spPr>
        <p:txBody>
          <a:bodyPr wrap="square" rtlCol="0">
            <a:spAutoFit/>
          </a:bodyPr>
          <a:lstStyle/>
          <a:p>
            <a:r>
              <a:rPr lang="de-DE" sz="1200" dirty="0">
                <a:solidFill>
                  <a:schemeClr val="bg1"/>
                </a:solidFill>
                <a:latin typeface="Trebuchet MS" panose="020B0603020202020204" pitchFamily="34" charset="0"/>
              </a:rPr>
              <a:t>Volker Handke, IZT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b69282d6ca_1_0"/>
          <p:cNvSpPr txBox="1">
            <a:spLocks noGrp="1"/>
          </p:cNvSpPr>
          <p:nvPr>
            <p:ph type="sldNum" idx="12"/>
          </p:nvPr>
        </p:nvSpPr>
        <p:spPr>
          <a:xfrm>
            <a:off x="1" y="6254497"/>
            <a:ext cx="619500" cy="5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19</a:t>
            </a:fld>
            <a:endParaRPr/>
          </a:p>
        </p:txBody>
      </p:sp>
      <p:sp>
        <p:nvSpPr>
          <p:cNvPr id="345" name="Google Shape;345;g1b69282d6ca_1_0"/>
          <p:cNvSpPr txBox="1">
            <a:spLocks noGrp="1"/>
          </p:cNvSpPr>
          <p:nvPr>
            <p:ph type="title"/>
          </p:nvPr>
        </p:nvSpPr>
        <p:spPr>
          <a:xfrm>
            <a:off x="360000" y="180000"/>
            <a:ext cx="9000000" cy="1080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de-DE" dirty="0"/>
              <a:t>Nachhaltigkeit und Globale Verantwortung</a:t>
            </a:r>
            <a:endParaRPr dirty="0"/>
          </a:p>
          <a:p>
            <a:pPr marL="0" lvl="0" indent="0" algn="l" rtl="0">
              <a:spcBef>
                <a:spcPts val="0"/>
              </a:spcBef>
              <a:spcAft>
                <a:spcPts val="0"/>
              </a:spcAft>
              <a:buNone/>
            </a:pPr>
            <a:r>
              <a:rPr lang="de-DE" sz="2422" dirty="0"/>
              <a:t>Welche Bedeutung haben die </a:t>
            </a:r>
            <a:r>
              <a:rPr lang="de-DE" sz="2422" dirty="0" err="1"/>
              <a:t>SDG´s</a:t>
            </a:r>
            <a:r>
              <a:rPr lang="de-DE" sz="2422" dirty="0"/>
              <a:t> in der Lebensmittelproduktion?</a:t>
            </a:r>
            <a:endParaRPr sz="2422" dirty="0"/>
          </a:p>
        </p:txBody>
      </p:sp>
      <p:sp>
        <p:nvSpPr>
          <p:cNvPr id="347" name="Google Shape;347;g1b69282d6ca_1_0"/>
          <p:cNvSpPr txBox="1">
            <a:spLocks noGrp="1"/>
          </p:cNvSpPr>
          <p:nvPr>
            <p:ph type="body" idx="2"/>
          </p:nvPr>
        </p:nvSpPr>
        <p:spPr>
          <a:xfrm>
            <a:off x="7263643" y="6254497"/>
            <a:ext cx="4616400" cy="5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de-DE" dirty="0"/>
              <a:t>Grafik: </a:t>
            </a:r>
            <a:r>
              <a:rPr lang="de-DE" dirty="0" err="1"/>
              <a:t>NaReLe</a:t>
            </a:r>
            <a:r>
              <a:rPr lang="de-DE" dirty="0"/>
              <a:t> (CC-Lizenz) </a:t>
            </a:r>
            <a:endParaRPr dirty="0"/>
          </a:p>
        </p:txBody>
      </p:sp>
      <p:pic>
        <p:nvPicPr>
          <p:cNvPr id="348" name="Google Shape;348;g1b69282d6ca_1_0"/>
          <p:cNvPicPr preferRelativeResize="0"/>
          <p:nvPr/>
        </p:nvPicPr>
        <p:blipFill>
          <a:blip r:embed="rId3">
            <a:alphaModFix/>
          </a:blip>
          <a:stretch>
            <a:fillRect/>
          </a:stretch>
        </p:blipFill>
        <p:spPr>
          <a:xfrm>
            <a:off x="6390825" y="1412400"/>
            <a:ext cx="5612569" cy="4689697"/>
          </a:xfrm>
          <a:prstGeom prst="rect">
            <a:avLst/>
          </a:prstGeom>
          <a:noFill/>
          <a:ln>
            <a:noFill/>
          </a:ln>
        </p:spPr>
      </p:pic>
      <p:sp>
        <p:nvSpPr>
          <p:cNvPr id="349" name="Google Shape;349;g1b69282d6ca_1_0"/>
          <p:cNvSpPr/>
          <p:nvPr/>
        </p:nvSpPr>
        <p:spPr>
          <a:xfrm>
            <a:off x="180750" y="3034175"/>
            <a:ext cx="6025500" cy="29265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1800">
                <a:solidFill>
                  <a:srgbClr val="C00000"/>
                </a:solidFill>
              </a:rPr>
              <a:t>Wie können die jeweiligen SDG`s zu einer nachhaltigen Wertschöpfungskette in der Lebensmittelproduktion beitragen? </a:t>
            </a:r>
            <a:endParaRPr sz="1800">
              <a:solidFill>
                <a:srgbClr val="C00000"/>
              </a:solidFill>
            </a:endParaRPr>
          </a:p>
          <a:p>
            <a:pPr marL="457200" marR="0" lvl="0" indent="-342900" algn="ctr" rtl="0">
              <a:lnSpc>
                <a:spcPct val="100000"/>
              </a:lnSpc>
              <a:spcBef>
                <a:spcPts val="0"/>
              </a:spcBef>
              <a:spcAft>
                <a:spcPts val="0"/>
              </a:spcAft>
              <a:buClr>
                <a:srgbClr val="C00000"/>
              </a:buClr>
              <a:buSzPts val="1800"/>
              <a:buAutoNum type="arabicPeriod"/>
            </a:pPr>
            <a:r>
              <a:rPr lang="de-DE" sz="1800">
                <a:solidFill>
                  <a:srgbClr val="C00000"/>
                </a:solidFill>
              </a:rPr>
              <a:t>Nennen Sie Beispiele für die jeweiligen Bereiche. </a:t>
            </a:r>
            <a:endParaRPr sz="1800">
              <a:solidFill>
                <a:srgbClr val="C00000"/>
              </a:solidFill>
            </a:endParaRPr>
          </a:p>
          <a:p>
            <a:pPr marL="457200" marR="0" lvl="0" indent="-342900" algn="ctr" rtl="0">
              <a:lnSpc>
                <a:spcPct val="100000"/>
              </a:lnSpc>
              <a:spcBef>
                <a:spcPts val="0"/>
              </a:spcBef>
              <a:spcAft>
                <a:spcPts val="0"/>
              </a:spcAft>
              <a:buClr>
                <a:srgbClr val="C00000"/>
              </a:buClr>
              <a:buSzPts val="1800"/>
              <a:buAutoNum type="arabicPeriod"/>
            </a:pPr>
            <a:r>
              <a:rPr lang="de-DE" sz="1800">
                <a:solidFill>
                  <a:srgbClr val="C00000"/>
                </a:solidFill>
              </a:rPr>
              <a:t>Einige SDG`s fehlen in der Grafik. Überlegen Sie, ob diese ebenfalls eine Relevanz für die Lebensmittelproduktion haben. </a:t>
            </a:r>
            <a:endParaRPr sz="1800">
              <a:solidFill>
                <a:srgbClr val="C00000"/>
              </a:solidFill>
            </a:endParaRPr>
          </a:p>
        </p:txBody>
      </p:sp>
      <p:sp>
        <p:nvSpPr>
          <p:cNvPr id="350" name="Google Shape;350;g1b69282d6ca_1_0"/>
          <p:cNvSpPr txBox="1">
            <a:spLocks noGrp="1"/>
          </p:cNvSpPr>
          <p:nvPr>
            <p:ph type="body" idx="4294967295"/>
          </p:nvPr>
        </p:nvSpPr>
        <p:spPr>
          <a:xfrm>
            <a:off x="591001" y="1596300"/>
            <a:ext cx="5205000" cy="135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233333"/>
              <a:buNone/>
            </a:pPr>
            <a:r>
              <a:rPr lang="de-DE" sz="2400" dirty="0">
                <a:solidFill>
                  <a:srgbClr val="000000"/>
                </a:solidFill>
                <a:latin typeface="Arial"/>
                <a:ea typeface="Arial"/>
                <a:cs typeface="Arial"/>
                <a:sym typeface="Arial"/>
              </a:rPr>
              <a:t>Beispielhafte Zuordnung der </a:t>
            </a:r>
            <a:r>
              <a:rPr lang="de-DE" sz="2400" dirty="0" err="1">
                <a:solidFill>
                  <a:srgbClr val="000000"/>
                </a:solidFill>
                <a:latin typeface="Arial"/>
                <a:ea typeface="Arial"/>
                <a:cs typeface="Arial"/>
                <a:sym typeface="Arial"/>
              </a:rPr>
              <a:t>SDG`s</a:t>
            </a:r>
            <a:r>
              <a:rPr lang="de-DE" sz="2400" dirty="0">
                <a:solidFill>
                  <a:srgbClr val="000000"/>
                </a:solidFill>
                <a:latin typeface="Arial"/>
                <a:ea typeface="Arial"/>
                <a:cs typeface="Arial"/>
                <a:sym typeface="Arial"/>
              </a:rPr>
              <a:t> in der Wertschöpfungskette der industriellen Lebensmittelproduktion:</a:t>
            </a:r>
            <a:endParaRPr sz="2400" dirty="0">
              <a:solidFill>
                <a:srgbClr val="000000"/>
              </a:solidFill>
              <a:latin typeface="Arial"/>
              <a:ea typeface="Arial"/>
              <a:cs typeface="Arial"/>
              <a:sym typeface="Arial"/>
            </a:endParaRPr>
          </a:p>
        </p:txBody>
      </p:sp>
      <p:sp>
        <p:nvSpPr>
          <p:cNvPr id="351" name="Google Shape;351;g1b69282d6ca_1_0"/>
          <p:cNvSpPr txBox="1"/>
          <p:nvPr/>
        </p:nvSpPr>
        <p:spPr>
          <a:xfrm>
            <a:off x="444225" y="6142200"/>
            <a:ext cx="300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000">
                <a:solidFill>
                  <a:schemeClr val="lt1"/>
                </a:solidFill>
                <a:latin typeface="Trebuchet MS"/>
                <a:ea typeface="Trebuchet MS"/>
                <a:cs typeface="Trebuchet MS"/>
                <a:sym typeface="Trebuchet MS"/>
              </a:rPr>
              <a:t>Dr. Michael Scharp </a:t>
            </a:r>
            <a:endParaRPr sz="1000">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de-DE" sz="1000">
                <a:solidFill>
                  <a:schemeClr val="lt1"/>
                </a:solidFill>
                <a:latin typeface="Trebuchet MS"/>
                <a:ea typeface="Trebuchet MS"/>
                <a:cs typeface="Trebuchet MS"/>
                <a:sym typeface="Trebuchet MS"/>
              </a:rPr>
              <a:t>Malte Schmidthals </a:t>
            </a:r>
            <a:endParaRPr sz="1000">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de-DE" sz="1000">
                <a:solidFill>
                  <a:schemeClr val="lt1"/>
                </a:solidFill>
                <a:latin typeface="Trebuchet MS"/>
                <a:ea typeface="Trebuchet MS"/>
                <a:cs typeface="Trebuchet MS"/>
                <a:sym typeface="Trebuchet MS"/>
              </a:rPr>
              <a:t>Jan Pranger</a:t>
            </a:r>
            <a:endParaRPr sz="1000">
              <a:solidFill>
                <a:schemeClr val="lt1"/>
              </a:solidFill>
              <a:latin typeface="Trebuchet MS"/>
              <a:ea typeface="Trebuchet MS"/>
              <a:cs typeface="Trebuchet MS"/>
              <a:sym typeface="Trebuchet MS"/>
            </a:endParaRPr>
          </a:p>
          <a:p>
            <a:pPr marL="0" lvl="0" indent="0" algn="l" rtl="0">
              <a:spcBef>
                <a:spcPts val="0"/>
              </a:spcBef>
              <a:spcAft>
                <a:spcPts val="0"/>
              </a:spcAft>
              <a:buNone/>
            </a:pPr>
            <a:r>
              <a:rPr lang="de-DE" sz="1000">
                <a:solidFill>
                  <a:schemeClr val="lt1"/>
                </a:solidFill>
                <a:latin typeface="Trebuchet MS"/>
                <a:ea typeface="Trebuchet MS"/>
                <a:cs typeface="Trebuchet MS"/>
                <a:sym typeface="Trebuchet MS"/>
              </a:rPr>
              <a:t>Projektagentur BBNE</a:t>
            </a:r>
            <a:endParaRPr/>
          </a:p>
        </p:txBody>
      </p:sp>
      <p:sp>
        <p:nvSpPr>
          <p:cNvPr id="12" name="Google Shape;182;g26805bd2549_0_0">
            <a:extLst>
              <a:ext uri="{FF2B5EF4-FFF2-40B4-BE49-F238E27FC236}">
                <a16:creationId xmlns:a16="http://schemas.microsoft.com/office/drawing/2014/main" xmlns="" id="{8375CFDB-7734-410B-B127-E9C31CFB77AA}"/>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6805bd2549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a:t>
            </a:fld>
            <a:endParaRPr/>
          </a:p>
        </p:txBody>
      </p:sp>
      <p:sp>
        <p:nvSpPr>
          <p:cNvPr id="157" name="Google Shape;157;g26805bd2549_0_0"/>
          <p:cNvSpPr txBox="1">
            <a:spLocks noGrp="1"/>
          </p:cNvSpPr>
          <p:nvPr>
            <p:ph type="title"/>
          </p:nvPr>
        </p:nvSpPr>
        <p:spPr>
          <a:xfrm>
            <a:off x="359999" y="180000"/>
            <a:ext cx="91884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158" name="Google Shape;158;g26805bd2549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UBA 2021</a:t>
            </a:r>
            <a:endParaRPr dirty="0"/>
          </a:p>
        </p:txBody>
      </p:sp>
      <p:sp>
        <p:nvSpPr>
          <p:cNvPr id="160" name="Google Shape;160;g26805bd2549_0_0"/>
          <p:cNvSpPr/>
          <p:nvPr/>
        </p:nvSpPr>
        <p:spPr>
          <a:xfrm>
            <a:off x="181216" y="4945797"/>
            <a:ext cx="4030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1" name="Google Shape;161;g26805bd2549_0_0"/>
          <p:cNvSpPr/>
          <p:nvPr/>
        </p:nvSpPr>
        <p:spPr>
          <a:xfrm>
            <a:off x="181216" y="4693797"/>
            <a:ext cx="4030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2" name="Google Shape;162;g26805bd2549_0_0"/>
          <p:cNvSpPr/>
          <p:nvPr/>
        </p:nvSpPr>
        <p:spPr>
          <a:xfrm>
            <a:off x="181216" y="3937797"/>
            <a:ext cx="4030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3" name="Google Shape;163;g26805bd2549_0_0"/>
          <p:cNvSpPr/>
          <p:nvPr/>
        </p:nvSpPr>
        <p:spPr>
          <a:xfrm>
            <a:off x="181216" y="3315574"/>
            <a:ext cx="4030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4" name="Google Shape;164;g26805bd2549_0_0"/>
          <p:cNvSpPr/>
          <p:nvPr/>
        </p:nvSpPr>
        <p:spPr>
          <a:xfrm>
            <a:off x="181216" y="1942463"/>
            <a:ext cx="4030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5" name="Google Shape;165;g26805bd2549_0_0"/>
          <p:cNvSpPr/>
          <p:nvPr/>
        </p:nvSpPr>
        <p:spPr>
          <a:xfrm>
            <a:off x="181216" y="1618463"/>
            <a:ext cx="4030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66" name="Google Shape;166;g26805bd2549_0_0"/>
          <p:cNvSpPr/>
          <p:nvPr/>
        </p:nvSpPr>
        <p:spPr>
          <a:xfrm>
            <a:off x="4207711" y="4953417"/>
            <a:ext cx="712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67" name="Google Shape;167;g26805bd2549_0_0"/>
          <p:cNvSpPr/>
          <p:nvPr/>
        </p:nvSpPr>
        <p:spPr>
          <a:xfrm>
            <a:off x="4207711" y="4701417"/>
            <a:ext cx="712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68" name="Google Shape;168;g26805bd2549_0_0"/>
          <p:cNvSpPr/>
          <p:nvPr/>
        </p:nvSpPr>
        <p:spPr>
          <a:xfrm>
            <a:off x="4207711" y="3945417"/>
            <a:ext cx="712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69" name="Google Shape;169;g26805bd2549_0_0"/>
          <p:cNvSpPr/>
          <p:nvPr/>
        </p:nvSpPr>
        <p:spPr>
          <a:xfrm>
            <a:off x="4207711" y="3323194"/>
            <a:ext cx="712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70" name="Google Shape;170;g26805bd2549_0_0"/>
          <p:cNvSpPr/>
          <p:nvPr/>
        </p:nvSpPr>
        <p:spPr>
          <a:xfrm>
            <a:off x="4207711" y="1950083"/>
            <a:ext cx="712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71" name="Google Shape;171;g26805bd2549_0_0"/>
          <p:cNvSpPr/>
          <p:nvPr/>
        </p:nvSpPr>
        <p:spPr>
          <a:xfrm>
            <a:off x="4207711" y="1626083"/>
            <a:ext cx="712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72" name="Google Shape;172;g26805bd2549_0_0"/>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73" name="Google Shape;173;g26805bd2549_0_0"/>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74" name="Google Shape;174;g26805bd2549_0_0"/>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75" name="Google Shape;175;g26805bd2549_0_0"/>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76" name="Google Shape;176;g26805bd2549_0_0"/>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77" name="Google Shape;177;g26805bd2549_0_0"/>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78" name="Google Shape;178;g26805bd2549_0_0"/>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79" name="Google Shape;179;g26805bd2549_0_0"/>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80" name="Google Shape;180;g26805bd2549_0_0"/>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81" name="Google Shape;181;g26805bd2549_0_0"/>
          <p:cNvSpPr/>
          <p:nvPr/>
        </p:nvSpPr>
        <p:spPr>
          <a:xfrm>
            <a:off x="6931902" y="2800040"/>
            <a:ext cx="4781700" cy="2153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C00000"/>
              </a:buClr>
              <a:buSzPts val="1900"/>
              <a:buFont typeface="Arial"/>
              <a:buChar char="•"/>
            </a:pPr>
            <a:r>
              <a:rPr lang="de-DE" sz="1800" b="1" i="0" u="none" strike="noStrike" cap="none" dirty="0">
                <a:solidFill>
                  <a:srgbClr val="C00000"/>
                </a:solidFill>
                <a:latin typeface="Arial"/>
                <a:ea typeface="Arial"/>
                <a:cs typeface="Arial"/>
                <a:sym typeface="Arial"/>
              </a:rPr>
              <a:t>Welchen Beitrag leistet Ihr Betrieb zum Klimawandel?</a:t>
            </a:r>
            <a:endParaRPr sz="1800" b="1"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C00000"/>
              </a:buClr>
              <a:buSzPts val="1900"/>
              <a:buFont typeface="Arial"/>
              <a:buChar char="•"/>
            </a:pPr>
            <a:r>
              <a:rPr lang="de-DE" sz="1800" b="1" i="0" u="none" strike="noStrike" cap="none" dirty="0">
                <a:solidFill>
                  <a:srgbClr val="C00000"/>
                </a:solidFill>
                <a:latin typeface="Arial"/>
                <a:ea typeface="Arial"/>
                <a:cs typeface="Arial"/>
                <a:sym typeface="Arial"/>
              </a:rPr>
              <a:t>Was unternehmen Sie in Ihrem Betrieb, um CO</a:t>
            </a:r>
            <a:r>
              <a:rPr lang="de-DE" sz="1800" b="1" i="0" u="none" strike="noStrike" cap="none" baseline="-25000" dirty="0">
                <a:solidFill>
                  <a:srgbClr val="C00000"/>
                </a:solidFill>
                <a:latin typeface="Arial"/>
                <a:ea typeface="Arial"/>
                <a:cs typeface="Arial"/>
                <a:sym typeface="Arial"/>
              </a:rPr>
              <a:t>2</a:t>
            </a:r>
            <a:r>
              <a:rPr lang="de-DE" sz="1800" b="1" i="0" u="none" strike="noStrike" cap="none" dirty="0">
                <a:solidFill>
                  <a:srgbClr val="C00000"/>
                </a:solidFill>
                <a:latin typeface="Arial"/>
                <a:ea typeface="Arial"/>
                <a:cs typeface="Arial"/>
                <a:sym typeface="Arial"/>
              </a:rPr>
              <a:t>-Emissionen zu verringern?</a:t>
            </a:r>
            <a:endParaRPr sz="1800" b="1" i="0" u="none" strike="noStrike" cap="none" dirty="0">
              <a:solidFill>
                <a:srgbClr val="C00000"/>
              </a:solidFill>
              <a:latin typeface="Arial"/>
              <a:ea typeface="Arial"/>
              <a:cs typeface="Arial"/>
              <a:sym typeface="Arial"/>
            </a:endParaRPr>
          </a:p>
        </p:txBody>
      </p:sp>
      <p:sp>
        <p:nvSpPr>
          <p:cNvPr id="182" name="Google Shape;182;g26805bd2549_0_0"/>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
        <p:nvSpPr>
          <p:cNvPr id="29" name="Google Shape;106;g267ce8c3923_0_19">
            <a:extLst>
              <a:ext uri="{FF2B5EF4-FFF2-40B4-BE49-F238E27FC236}">
                <a16:creationId xmlns:a16="http://schemas.microsoft.com/office/drawing/2014/main" xmlns="" id="{07A2DB0D-5811-4DCF-A4F2-2ACB7A01344E}"/>
              </a:ext>
            </a:extLst>
          </p:cNvPr>
          <p:cNvSpPr txBox="1"/>
          <p:nvPr/>
        </p:nvSpPr>
        <p:spPr>
          <a:xfrm>
            <a:off x="687555" y="6460897"/>
            <a:ext cx="26955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dirty="0" err="1">
                <a:solidFill>
                  <a:schemeClr val="lt1"/>
                </a:solidFill>
                <a:latin typeface="Trebuchet MS"/>
                <a:ea typeface="Trebuchet MS"/>
                <a:cs typeface="Trebuchet MS"/>
                <a:sym typeface="Trebuchet MS"/>
              </a:rPr>
              <a:t>Christine.Schmidt@ibbf.berlin</a:t>
            </a:r>
            <a:endParaRPr sz="12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20</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16" name="Google Shape;182;g26805bd2549_0_0">
            <a:extLst>
              <a:ext uri="{FF2B5EF4-FFF2-40B4-BE49-F238E27FC236}">
                <a16:creationId xmlns:a16="http://schemas.microsoft.com/office/drawing/2014/main" xmlns="" id="{D6815F20-A2DF-4500-A732-ECDC1B4DC06C}"/>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21</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61365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1</a:t>
            </a:r>
            <a:endParaRPr sz="1200">
              <a:latin typeface="Trebuchet MS"/>
              <a:ea typeface="Trebuchet MS"/>
              <a:cs typeface="Trebuchet MS"/>
              <a:sym typeface="Trebuchet MS"/>
            </a:endParaRPr>
          </a:p>
        </p:txBody>
      </p:sp>
      <p:sp>
        <p:nvSpPr>
          <p:cNvPr id="72" name="Google Shape;72;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latin typeface="Calibri"/>
                <a:ea typeface="Calibri"/>
                <a:cs typeface="Calibri"/>
                <a:sym typeface="Calibri"/>
              </a:rPr>
              <a:t>Zielkonflikte </a:t>
            </a:r>
            <a:endParaRPr/>
          </a:p>
        </p:txBody>
      </p:sp>
      <p:sp>
        <p:nvSpPr>
          <p:cNvPr id="73" name="Google Shape;73;p1"/>
          <p:cNvSpPr txBox="1">
            <a:spLocks noGrp="1"/>
          </p:cNvSpPr>
          <p:nvPr>
            <p:ph type="body" idx="2"/>
          </p:nvPr>
        </p:nvSpPr>
        <p:spPr>
          <a:xfrm>
            <a:off x="9184700" y="6507000"/>
            <a:ext cx="26955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Quellen: Duden, de Haan 2015</a:t>
            </a:r>
            <a:endParaRPr/>
          </a:p>
        </p:txBody>
      </p:sp>
      <p:sp>
        <p:nvSpPr>
          <p:cNvPr id="74" name="Google Shape;74;p1"/>
          <p:cNvSpPr/>
          <p:nvPr/>
        </p:nvSpPr>
        <p:spPr>
          <a:xfrm>
            <a:off x="8451200" y="4857200"/>
            <a:ext cx="3429000" cy="1080000"/>
          </a:xfrm>
          <a:prstGeom prst="roundRect">
            <a:avLst>
              <a:gd name="adj" fmla="val 16667"/>
            </a:avLst>
          </a:prstGeom>
          <a:solidFill>
            <a:srgbClr val="0070C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a:solidFill>
                  <a:schemeClr val="lt1"/>
                </a:solidFill>
                <a:latin typeface="Trebuchet MS"/>
                <a:ea typeface="Trebuchet MS"/>
                <a:cs typeface="Trebuchet MS"/>
                <a:sym typeface="Trebuchet MS"/>
              </a:rPr>
              <a:t>Beschreiben Sie min. eine Situation ihrer Tätigkeit, in der Zielkonflikte bestehen.</a:t>
            </a:r>
            <a:endParaRPr sz="2100" b="0" i="0" u="none" strike="noStrike" cap="none">
              <a:solidFill>
                <a:schemeClr val="lt1"/>
              </a:solidFill>
              <a:latin typeface="Trebuchet MS"/>
              <a:ea typeface="Trebuchet MS"/>
              <a:cs typeface="Trebuchet MS"/>
              <a:sym typeface="Trebuchet MS"/>
            </a:endParaRPr>
          </a:p>
        </p:txBody>
      </p:sp>
      <p:sp>
        <p:nvSpPr>
          <p:cNvPr id="75" name="Google Shape;75;p1"/>
          <p:cNvSpPr txBox="1"/>
          <p:nvPr/>
        </p:nvSpPr>
        <p:spPr>
          <a:xfrm>
            <a:off x="785374" y="6507171"/>
            <a:ext cx="2921653"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76" name="Google Shape;76;p1"/>
          <p:cNvSpPr txBox="1"/>
          <p:nvPr/>
        </p:nvSpPr>
        <p:spPr>
          <a:xfrm>
            <a:off x="454200" y="1709000"/>
            <a:ext cx="11518500" cy="3758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de-DE" sz="2700" b="1">
                <a:latin typeface="Calibri"/>
                <a:ea typeface="Calibri"/>
                <a:cs typeface="Calibri"/>
                <a:sym typeface="Calibri"/>
              </a:rPr>
              <a:t>Zielkonflikte </a:t>
            </a:r>
            <a:r>
              <a:rPr lang="de-DE" sz="2700">
                <a:latin typeface="Calibri"/>
                <a:ea typeface="Calibri"/>
                <a:cs typeface="Calibri"/>
                <a:sym typeface="Calibri"/>
              </a:rPr>
              <a:t>entstehen </a:t>
            </a:r>
            <a:r>
              <a:rPr lang="de-DE" sz="2700" i="1">
                <a:latin typeface="Calibri"/>
                <a:ea typeface="Calibri"/>
                <a:cs typeface="Calibri"/>
                <a:sym typeface="Calibri"/>
              </a:rPr>
              <a:t>„[…] wenn zwei Ziele gesetzt werden, deren gleichzeitige, volle Erfüllung sich ausschließt. “ </a:t>
            </a:r>
            <a:r>
              <a:rPr lang="de-DE" sz="2700">
                <a:latin typeface="Calibri"/>
                <a:ea typeface="Calibri"/>
                <a:cs typeface="Calibri"/>
                <a:sym typeface="Calibri"/>
              </a:rPr>
              <a:t>Duden</a:t>
            </a:r>
            <a:endParaRPr sz="2700">
              <a:latin typeface="Calibri"/>
              <a:ea typeface="Calibri"/>
              <a:cs typeface="Calibri"/>
              <a:sym typeface="Calibri"/>
            </a:endParaRPr>
          </a:p>
          <a:p>
            <a:pPr marL="0" lvl="0" indent="0" algn="l" rtl="0">
              <a:lnSpc>
                <a:spcPct val="150000"/>
              </a:lnSpc>
              <a:spcBef>
                <a:spcPts val="0"/>
              </a:spcBef>
              <a:spcAft>
                <a:spcPts val="0"/>
              </a:spcAft>
              <a:buNone/>
            </a:pPr>
            <a:r>
              <a:rPr lang="de-DE" sz="2700" i="1">
                <a:solidFill>
                  <a:schemeClr val="dk1"/>
                </a:solidFill>
                <a:latin typeface="Calibri"/>
                <a:ea typeface="Calibri"/>
                <a:cs typeface="Calibri"/>
                <a:sym typeface="Calibri"/>
              </a:rPr>
              <a:t>“ … Immens wichtig sind </a:t>
            </a:r>
            <a:r>
              <a:rPr lang="de-DE" sz="2700" b="1" i="1">
                <a:solidFill>
                  <a:schemeClr val="dk1"/>
                </a:solidFill>
                <a:latin typeface="Calibri"/>
                <a:ea typeface="Calibri"/>
                <a:cs typeface="Calibri"/>
                <a:sym typeface="Calibri"/>
              </a:rPr>
              <a:t>Orientierungswissen </a:t>
            </a:r>
            <a:r>
              <a:rPr lang="de-DE" sz="2700" i="1">
                <a:solidFill>
                  <a:schemeClr val="dk1"/>
                </a:solidFill>
                <a:latin typeface="Calibri"/>
                <a:ea typeface="Calibri"/>
                <a:cs typeface="Calibri"/>
                <a:sym typeface="Calibri"/>
              </a:rPr>
              <a:t>und </a:t>
            </a:r>
            <a:r>
              <a:rPr lang="de-DE" sz="2700" b="1" i="1">
                <a:solidFill>
                  <a:schemeClr val="dk1"/>
                </a:solidFill>
                <a:latin typeface="Calibri"/>
                <a:ea typeface="Calibri"/>
                <a:cs typeface="Calibri"/>
                <a:sym typeface="Calibri"/>
              </a:rPr>
              <a:t>Ungewissheitstoleranz,</a:t>
            </a:r>
            <a:r>
              <a:rPr lang="de-DE" sz="2700" i="1">
                <a:solidFill>
                  <a:schemeClr val="dk1"/>
                </a:solidFill>
                <a:latin typeface="Calibri"/>
                <a:ea typeface="Calibri"/>
                <a:cs typeface="Calibri"/>
                <a:sym typeface="Calibri"/>
              </a:rPr>
              <a:t> also Entscheidungsfähigkeit bei Unsicherheiten. Fähigkeiten im Umgang mit Risiken sind existenziell, [ …], um auf neue Situationen reagieren zu können.” </a:t>
            </a:r>
            <a:r>
              <a:rPr lang="de-DE" sz="2700">
                <a:solidFill>
                  <a:schemeClr val="dk1"/>
                </a:solidFill>
                <a:latin typeface="Calibri"/>
                <a:ea typeface="Calibri"/>
                <a:cs typeface="Calibri"/>
                <a:sym typeface="Calibri"/>
              </a:rPr>
              <a:t>de Haan</a:t>
            </a:r>
            <a:endParaRPr sz="2700">
              <a:latin typeface="Calibri"/>
              <a:ea typeface="Calibri"/>
              <a:cs typeface="Calibri"/>
              <a:sym typeface="Calibri"/>
            </a:endParaRPr>
          </a:p>
        </p:txBody>
      </p:sp>
      <p:sp>
        <p:nvSpPr>
          <p:cNvPr id="8" name="Google Shape;182;g26805bd2549_0_0">
            <a:extLst>
              <a:ext uri="{FF2B5EF4-FFF2-40B4-BE49-F238E27FC236}">
                <a16:creationId xmlns:a16="http://schemas.microsoft.com/office/drawing/2014/main" xmlns="" id="{7043FA35-DDCE-4094-90C8-7ECD6DF12E3C}"/>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67ce8c3923_0_36"/>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2</a:t>
            </a:r>
            <a:endParaRPr sz="1200">
              <a:latin typeface="Trebuchet MS"/>
              <a:ea typeface="Trebuchet MS"/>
              <a:cs typeface="Trebuchet MS"/>
              <a:sym typeface="Trebuchet MS"/>
            </a:endParaRPr>
          </a:p>
        </p:txBody>
      </p:sp>
      <p:sp>
        <p:nvSpPr>
          <p:cNvPr id="83" name="Google Shape;83;g267ce8c3923_0_3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latin typeface="Calibri"/>
                <a:ea typeface="Calibri"/>
                <a:cs typeface="Calibri"/>
                <a:sym typeface="Calibri"/>
              </a:rPr>
              <a:t>Zielkonflikte im Berufsbild</a:t>
            </a:r>
            <a:endParaRPr/>
          </a:p>
        </p:txBody>
      </p:sp>
      <p:sp>
        <p:nvSpPr>
          <p:cNvPr id="84" name="Google Shape;84;g267ce8c3923_0_36"/>
          <p:cNvSpPr txBox="1">
            <a:spLocks noGrp="1"/>
          </p:cNvSpPr>
          <p:nvPr>
            <p:ph type="body" idx="2"/>
          </p:nvPr>
        </p:nvSpPr>
        <p:spPr>
          <a:xfrm>
            <a:off x="9184700" y="6507000"/>
            <a:ext cx="26955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eigene Abbildung </a:t>
            </a:r>
            <a:endParaRPr/>
          </a:p>
        </p:txBody>
      </p:sp>
      <p:sp>
        <p:nvSpPr>
          <p:cNvPr id="85" name="Google Shape;85;g267ce8c3923_0_36"/>
          <p:cNvSpPr/>
          <p:nvPr/>
        </p:nvSpPr>
        <p:spPr>
          <a:xfrm>
            <a:off x="8228250" y="5370413"/>
            <a:ext cx="3795300" cy="703800"/>
          </a:xfrm>
          <a:prstGeom prst="roundRect">
            <a:avLst>
              <a:gd name="adj" fmla="val 16667"/>
            </a:avLst>
          </a:prstGeom>
          <a:solidFill>
            <a:srgbClr val="0070C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a:solidFill>
                  <a:schemeClr val="lt1"/>
                </a:solidFill>
                <a:latin typeface="Trebuchet MS"/>
                <a:ea typeface="Trebuchet MS"/>
                <a:cs typeface="Trebuchet MS"/>
                <a:sym typeface="Trebuchet MS"/>
              </a:rPr>
              <a:t>Wie erleben Sie die Menge an beruflichen Zielkonflikten</a:t>
            </a:r>
            <a:r>
              <a:rPr lang="de-DE" sz="2100" b="0" i="0" u="none" strike="noStrike" cap="none">
                <a:solidFill>
                  <a:schemeClr val="lt1"/>
                </a:solidFill>
                <a:latin typeface="Trebuchet MS"/>
                <a:ea typeface="Trebuchet MS"/>
                <a:cs typeface="Trebuchet MS"/>
                <a:sym typeface="Trebuchet MS"/>
              </a:rPr>
              <a:t>?</a:t>
            </a:r>
            <a:endParaRPr sz="2100" b="0" i="0" u="none" strike="noStrike" cap="none">
              <a:solidFill>
                <a:schemeClr val="lt1"/>
              </a:solidFill>
              <a:latin typeface="Trebuchet MS"/>
              <a:ea typeface="Trebuchet MS"/>
              <a:cs typeface="Trebuchet MS"/>
              <a:sym typeface="Trebuchet MS"/>
            </a:endParaRPr>
          </a:p>
        </p:txBody>
      </p:sp>
      <p:sp>
        <p:nvSpPr>
          <p:cNvPr id="86" name="Google Shape;86;g267ce8c3923_0_36"/>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87" name="Google Shape;87;g267ce8c3923_0_36"/>
          <p:cNvSpPr/>
          <p:nvPr/>
        </p:nvSpPr>
        <p:spPr>
          <a:xfrm>
            <a:off x="1041925" y="1576875"/>
            <a:ext cx="4488600" cy="4456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267ce8c3923_0_36"/>
          <p:cNvSpPr/>
          <p:nvPr/>
        </p:nvSpPr>
        <p:spPr>
          <a:xfrm>
            <a:off x="1378525" y="1880575"/>
            <a:ext cx="3795300" cy="38814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g267ce8c3923_0_36"/>
          <p:cNvSpPr/>
          <p:nvPr/>
        </p:nvSpPr>
        <p:spPr>
          <a:xfrm>
            <a:off x="1709125" y="2240025"/>
            <a:ext cx="3154200" cy="3130500"/>
          </a:xfrm>
          <a:prstGeom prst="flowChartSummingJunction">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1000"/>
              </a:spcBef>
              <a:spcAft>
                <a:spcPts val="0"/>
              </a:spcAft>
              <a:buNone/>
            </a:pPr>
            <a:r>
              <a:rPr lang="de-DE" sz="3100" b="1">
                <a:solidFill>
                  <a:srgbClr val="FF0000"/>
                </a:solidFill>
                <a:latin typeface="Calibri"/>
                <a:ea typeface="Calibri"/>
                <a:cs typeface="Calibri"/>
                <a:sym typeface="Calibri"/>
              </a:rPr>
              <a:t>HEUTE  </a:t>
            </a:r>
            <a:endParaRPr sz="3100" b="1">
              <a:solidFill>
                <a:srgbClr val="FF0000"/>
              </a:solidFill>
              <a:latin typeface="Calibri"/>
              <a:ea typeface="Calibri"/>
              <a:cs typeface="Calibri"/>
              <a:sym typeface="Calibri"/>
            </a:endParaRPr>
          </a:p>
          <a:p>
            <a:pPr marL="0" lvl="0" indent="0" algn="ctr" rtl="0">
              <a:lnSpc>
                <a:spcPct val="150000"/>
              </a:lnSpc>
              <a:spcBef>
                <a:spcPts val="2500"/>
              </a:spcBef>
              <a:spcAft>
                <a:spcPts val="0"/>
              </a:spcAft>
              <a:buNone/>
            </a:pPr>
            <a:r>
              <a:rPr lang="de-DE" sz="3100" b="1">
                <a:solidFill>
                  <a:schemeClr val="dk1"/>
                </a:solidFill>
                <a:latin typeface="Calibri"/>
                <a:ea typeface="Calibri"/>
                <a:cs typeface="Calibri"/>
                <a:sym typeface="Calibri"/>
              </a:rPr>
              <a:t>vs.</a:t>
            </a:r>
            <a:r>
              <a:rPr lang="de-DE" sz="3100">
                <a:latin typeface="Calibri"/>
                <a:ea typeface="Calibri"/>
                <a:cs typeface="Calibri"/>
                <a:sym typeface="Calibri"/>
              </a:rPr>
              <a:t> </a:t>
            </a:r>
            <a:r>
              <a:rPr lang="de-DE" sz="3100" b="1">
                <a:solidFill>
                  <a:srgbClr val="FF0000"/>
                </a:solidFill>
                <a:latin typeface="Calibri"/>
                <a:ea typeface="Calibri"/>
                <a:cs typeface="Calibri"/>
                <a:sym typeface="Calibri"/>
              </a:rPr>
              <a:t>MORGEN</a:t>
            </a:r>
            <a:endParaRPr sz="3000" b="1">
              <a:solidFill>
                <a:srgbClr val="FF0000"/>
              </a:solidFill>
              <a:latin typeface="Calibri"/>
              <a:ea typeface="Calibri"/>
              <a:cs typeface="Calibri"/>
              <a:sym typeface="Calibri"/>
            </a:endParaRPr>
          </a:p>
        </p:txBody>
      </p:sp>
      <p:sp>
        <p:nvSpPr>
          <p:cNvPr id="90" name="Google Shape;90;g267ce8c3923_0_36"/>
          <p:cNvSpPr txBox="1"/>
          <p:nvPr/>
        </p:nvSpPr>
        <p:spPr>
          <a:xfrm>
            <a:off x="6096000" y="1804375"/>
            <a:ext cx="55311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900">
                <a:latin typeface="Calibri"/>
                <a:ea typeface="Calibri"/>
                <a:cs typeface="Calibri"/>
                <a:sym typeface="Calibri"/>
              </a:rPr>
              <a:t>Produktionsmenge vs. Wahrung planetarer Grenzen</a:t>
            </a:r>
            <a:endParaRPr sz="1900">
              <a:latin typeface="Calibri"/>
              <a:ea typeface="Calibri"/>
              <a:cs typeface="Calibri"/>
              <a:sym typeface="Calibri"/>
            </a:endParaRPr>
          </a:p>
        </p:txBody>
      </p:sp>
      <p:sp>
        <p:nvSpPr>
          <p:cNvPr id="91" name="Google Shape;91;g267ce8c3923_0_36"/>
          <p:cNvSpPr txBox="1"/>
          <p:nvPr/>
        </p:nvSpPr>
        <p:spPr>
          <a:xfrm>
            <a:off x="6095900" y="2331900"/>
            <a:ext cx="61821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900">
                <a:latin typeface="Calibri"/>
                <a:ea typeface="Calibri"/>
                <a:cs typeface="Calibri"/>
                <a:sym typeface="Calibri"/>
              </a:rPr>
              <a:t>Produktionsweise vs. Beiträge zur nachhaltigen Entwicklung</a:t>
            </a:r>
            <a:endParaRPr sz="1900">
              <a:latin typeface="Calibri"/>
              <a:ea typeface="Calibri"/>
              <a:cs typeface="Calibri"/>
              <a:sym typeface="Calibri"/>
            </a:endParaRPr>
          </a:p>
        </p:txBody>
      </p:sp>
      <p:sp>
        <p:nvSpPr>
          <p:cNvPr id="92" name="Google Shape;92;g267ce8c3923_0_36"/>
          <p:cNvSpPr txBox="1"/>
          <p:nvPr/>
        </p:nvSpPr>
        <p:spPr>
          <a:xfrm>
            <a:off x="6096000" y="2859425"/>
            <a:ext cx="61821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900">
                <a:latin typeface="Calibri"/>
                <a:ea typeface="Calibri"/>
                <a:cs typeface="Calibri"/>
                <a:sym typeface="Calibri"/>
              </a:rPr>
              <a:t>Produktionsalltag vs. Beiträge zu Treibhausgasentwicklungen </a:t>
            </a:r>
            <a:endParaRPr sz="1900">
              <a:latin typeface="Calibri"/>
              <a:ea typeface="Calibri"/>
              <a:cs typeface="Calibri"/>
              <a:sym typeface="Calibri"/>
            </a:endParaRPr>
          </a:p>
        </p:txBody>
      </p:sp>
      <p:sp>
        <p:nvSpPr>
          <p:cNvPr id="93" name="Google Shape;93;g267ce8c3923_0_36"/>
          <p:cNvSpPr txBox="1"/>
          <p:nvPr/>
        </p:nvSpPr>
        <p:spPr>
          <a:xfrm>
            <a:off x="6033175" y="3153425"/>
            <a:ext cx="5983200" cy="19014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Font typeface="Calibri"/>
              <a:buChar char="-"/>
            </a:pPr>
            <a:r>
              <a:rPr lang="de-DE" sz="1900">
                <a:latin typeface="Calibri"/>
                <a:ea typeface="Calibri"/>
                <a:cs typeface="Calibri"/>
                <a:sym typeface="Calibri"/>
              </a:rPr>
              <a:t>Klimakrise-Lösungsansätze  vs. Futtermittelproduktion </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de-DE" sz="1900">
                <a:solidFill>
                  <a:schemeClr val="dk1"/>
                </a:solidFill>
                <a:latin typeface="Calibri"/>
                <a:ea typeface="Calibri"/>
                <a:cs typeface="Calibri"/>
                <a:sym typeface="Calibri"/>
              </a:rPr>
              <a:t>Gesundheitswende  vs. Nahrungsgewohnheiten</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de-DE" sz="1900">
                <a:solidFill>
                  <a:schemeClr val="dk1"/>
                </a:solidFill>
                <a:latin typeface="Calibri"/>
                <a:ea typeface="Calibri"/>
                <a:cs typeface="Calibri"/>
                <a:sym typeface="Calibri"/>
              </a:rPr>
              <a:t>Ernährungswende vs. Veränderungsbereitschaft</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de-DE" sz="1900">
                <a:solidFill>
                  <a:schemeClr val="dk1"/>
                </a:solidFill>
                <a:latin typeface="Calibri"/>
                <a:ea typeface="Calibri"/>
                <a:cs typeface="Calibri"/>
                <a:sym typeface="Calibri"/>
              </a:rPr>
              <a:t>Kohlenstoffspeichern Boden vs. Haltungsumstellung</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de-DE" sz="1900">
                <a:solidFill>
                  <a:schemeClr val="dk1"/>
                </a:solidFill>
                <a:latin typeface="Calibri"/>
                <a:ea typeface="Calibri"/>
                <a:cs typeface="Calibri"/>
                <a:sym typeface="Calibri"/>
              </a:rPr>
              <a:t>niedrige Verbraucherpreise vs. Ökolandbau</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de-DE" sz="1900">
                <a:solidFill>
                  <a:schemeClr val="dk1"/>
                </a:solidFill>
                <a:latin typeface="Calibri"/>
                <a:ea typeface="Calibri"/>
                <a:cs typeface="Calibri"/>
                <a:sym typeface="Calibri"/>
              </a:rPr>
              <a:t>regionaler Viehbesatz vs. regenerative Flächennutzung</a:t>
            </a:r>
            <a:endParaRPr sz="1900">
              <a:solidFill>
                <a:schemeClr val="dk1"/>
              </a:solidFill>
              <a:latin typeface="Calibri"/>
              <a:ea typeface="Calibri"/>
              <a:cs typeface="Calibri"/>
              <a:sym typeface="Calibri"/>
            </a:endParaRPr>
          </a:p>
        </p:txBody>
      </p:sp>
      <p:cxnSp>
        <p:nvCxnSpPr>
          <p:cNvPr id="94" name="Google Shape;94;g267ce8c3923_0_36"/>
          <p:cNvCxnSpPr/>
          <p:nvPr/>
        </p:nvCxnSpPr>
        <p:spPr>
          <a:xfrm rot="10800000" flipH="1">
            <a:off x="4957685" y="2089271"/>
            <a:ext cx="1133700" cy="183000"/>
          </a:xfrm>
          <a:prstGeom prst="straightConnector1">
            <a:avLst/>
          </a:prstGeom>
          <a:noFill/>
          <a:ln w="28575" cap="flat" cmpd="sng">
            <a:solidFill>
              <a:schemeClr val="dk2"/>
            </a:solidFill>
            <a:prstDash val="solid"/>
            <a:round/>
            <a:headEnd type="none" w="med" len="med"/>
            <a:tailEnd type="none" w="med" len="med"/>
          </a:ln>
        </p:spPr>
      </p:cxnSp>
      <p:cxnSp>
        <p:nvCxnSpPr>
          <p:cNvPr id="95" name="Google Shape;95;g267ce8c3923_0_36"/>
          <p:cNvCxnSpPr>
            <a:stCxn id="89" idx="7"/>
            <a:endCxn id="91" idx="1"/>
          </p:cNvCxnSpPr>
          <p:nvPr/>
        </p:nvCxnSpPr>
        <p:spPr>
          <a:xfrm rot="10800000" flipH="1">
            <a:off x="4401403" y="2549676"/>
            <a:ext cx="1694400" cy="148800"/>
          </a:xfrm>
          <a:prstGeom prst="straightConnector1">
            <a:avLst/>
          </a:prstGeom>
          <a:noFill/>
          <a:ln w="28575" cap="flat" cmpd="sng">
            <a:solidFill>
              <a:srgbClr val="38761D"/>
            </a:solidFill>
            <a:prstDash val="solid"/>
            <a:round/>
            <a:headEnd type="none" w="med" len="med"/>
            <a:tailEnd type="none" w="med" len="med"/>
          </a:ln>
        </p:spPr>
      </p:cxnSp>
      <p:cxnSp>
        <p:nvCxnSpPr>
          <p:cNvPr id="96" name="Google Shape;96;g267ce8c3923_0_36"/>
          <p:cNvCxnSpPr>
            <a:endCxn id="92" idx="1"/>
          </p:cNvCxnSpPr>
          <p:nvPr/>
        </p:nvCxnSpPr>
        <p:spPr>
          <a:xfrm rot="10800000" flipH="1">
            <a:off x="4728000" y="3077225"/>
            <a:ext cx="1368000" cy="29700"/>
          </a:xfrm>
          <a:prstGeom prst="straightConnector1">
            <a:avLst/>
          </a:prstGeom>
          <a:noFill/>
          <a:ln w="28575" cap="flat" cmpd="sng">
            <a:solidFill>
              <a:srgbClr val="FF9900"/>
            </a:solidFill>
            <a:prstDash val="solid"/>
            <a:round/>
            <a:headEnd type="none" w="med" len="med"/>
            <a:tailEnd type="none" w="med" len="med"/>
          </a:ln>
        </p:spPr>
      </p:cxnSp>
      <p:sp>
        <p:nvSpPr>
          <p:cNvPr id="17" name="Google Shape;182;g26805bd2549_0_0">
            <a:extLst>
              <a:ext uri="{FF2B5EF4-FFF2-40B4-BE49-F238E27FC236}">
                <a16:creationId xmlns:a16="http://schemas.microsoft.com/office/drawing/2014/main" xmlns="" id="{589185A9-8564-4879-83D2-5D024ADE8B03}"/>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67ce8c3923_0_19"/>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3</a:t>
            </a:r>
            <a:endParaRPr sz="1200">
              <a:latin typeface="Trebuchet MS"/>
              <a:ea typeface="Trebuchet MS"/>
              <a:cs typeface="Trebuchet MS"/>
              <a:sym typeface="Trebuchet MS"/>
            </a:endParaRPr>
          </a:p>
        </p:txBody>
      </p:sp>
      <p:sp>
        <p:nvSpPr>
          <p:cNvPr id="103" name="Google Shape;103;g267ce8c3923_0_1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Planetare Grenzen</a:t>
            </a:r>
            <a:endParaRPr>
              <a:solidFill>
                <a:srgbClr val="0070C0"/>
              </a:solidFill>
            </a:endParaRPr>
          </a:p>
        </p:txBody>
      </p:sp>
      <p:sp>
        <p:nvSpPr>
          <p:cNvPr id="104" name="Google Shape;104;g267ce8c3923_0_19"/>
          <p:cNvSpPr txBox="1">
            <a:spLocks noGrp="1"/>
          </p:cNvSpPr>
          <p:nvPr>
            <p:ph type="body" idx="2"/>
          </p:nvPr>
        </p:nvSpPr>
        <p:spPr>
          <a:xfrm>
            <a:off x="9184700" y="6507000"/>
            <a:ext cx="26955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eigene Abbildung</a:t>
            </a:r>
            <a:endParaRPr/>
          </a:p>
        </p:txBody>
      </p:sp>
      <p:sp>
        <p:nvSpPr>
          <p:cNvPr id="105" name="Google Shape;105;g267ce8c3923_0_19"/>
          <p:cNvSpPr/>
          <p:nvPr/>
        </p:nvSpPr>
        <p:spPr>
          <a:xfrm>
            <a:off x="8513150" y="4409200"/>
            <a:ext cx="3429000" cy="1527900"/>
          </a:xfrm>
          <a:prstGeom prst="roundRect">
            <a:avLst>
              <a:gd name="adj" fmla="val 16667"/>
            </a:avLst>
          </a:prstGeom>
          <a:solidFill>
            <a:srgbClr val="0070C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a:solidFill>
                  <a:schemeClr val="lt1"/>
                </a:solidFill>
                <a:latin typeface="Trebuchet MS"/>
                <a:ea typeface="Trebuchet MS"/>
                <a:cs typeface="Trebuchet MS"/>
                <a:sym typeface="Trebuchet MS"/>
              </a:rPr>
              <a:t>Auf</a:t>
            </a:r>
            <a:r>
              <a:rPr lang="de-DE" sz="2100" b="0" i="0" u="none" strike="noStrike" cap="none">
                <a:solidFill>
                  <a:schemeClr val="lt1"/>
                </a:solidFill>
                <a:latin typeface="Trebuchet MS"/>
                <a:ea typeface="Trebuchet MS"/>
                <a:cs typeface="Trebuchet MS"/>
                <a:sym typeface="Trebuchet MS"/>
              </a:rPr>
              <a:t> welche Weise tr</a:t>
            </a:r>
            <a:r>
              <a:rPr lang="de-DE" sz="2100">
                <a:solidFill>
                  <a:schemeClr val="lt1"/>
                </a:solidFill>
                <a:latin typeface="Trebuchet MS"/>
                <a:ea typeface="Trebuchet MS"/>
                <a:cs typeface="Trebuchet MS"/>
                <a:sym typeface="Trebuchet MS"/>
              </a:rPr>
              <a:t>agen Sie </a:t>
            </a:r>
            <a:r>
              <a:rPr lang="de-DE" sz="2100" b="0" i="0" u="none" strike="noStrike" cap="none">
                <a:solidFill>
                  <a:schemeClr val="lt1"/>
                </a:solidFill>
                <a:latin typeface="Trebuchet MS"/>
                <a:ea typeface="Trebuchet MS"/>
                <a:cs typeface="Trebuchet MS"/>
                <a:sym typeface="Trebuchet MS"/>
              </a:rPr>
              <a:t>in den </a:t>
            </a:r>
            <a:r>
              <a:rPr lang="de-DE" sz="2100">
                <a:solidFill>
                  <a:schemeClr val="lt1"/>
                </a:solidFill>
                <a:latin typeface="Trebuchet MS"/>
                <a:ea typeface="Trebuchet MS"/>
                <a:cs typeface="Trebuchet MS"/>
                <a:sym typeface="Trebuchet MS"/>
              </a:rPr>
              <a:t>dargestellten </a:t>
            </a:r>
            <a:r>
              <a:rPr lang="de-DE" sz="2100" b="0" i="0" u="none" strike="noStrike" cap="none">
                <a:solidFill>
                  <a:schemeClr val="lt1"/>
                </a:solidFill>
                <a:latin typeface="Trebuchet MS"/>
                <a:ea typeface="Trebuchet MS"/>
                <a:cs typeface="Trebuchet MS"/>
                <a:sym typeface="Trebuchet MS"/>
              </a:rPr>
              <a:t>Bereichen </a:t>
            </a:r>
            <a:r>
              <a:rPr lang="de-DE" sz="2100">
                <a:solidFill>
                  <a:schemeClr val="lt1"/>
                </a:solidFill>
                <a:latin typeface="Trebuchet MS"/>
                <a:ea typeface="Trebuchet MS"/>
                <a:cs typeface="Trebuchet MS"/>
                <a:sym typeface="Trebuchet MS"/>
              </a:rPr>
              <a:t>der planetaren Grenzen Verantwortung</a:t>
            </a:r>
            <a:r>
              <a:rPr lang="de-DE" sz="2100" b="0" i="0" u="none" strike="noStrike" cap="none">
                <a:solidFill>
                  <a:schemeClr val="lt1"/>
                </a:solidFill>
                <a:latin typeface="Trebuchet MS"/>
                <a:ea typeface="Trebuchet MS"/>
                <a:cs typeface="Trebuchet MS"/>
                <a:sym typeface="Trebuchet MS"/>
              </a:rPr>
              <a:t>?</a:t>
            </a:r>
            <a:endParaRPr sz="2100" b="0" i="0" u="none" strike="noStrike" cap="none">
              <a:solidFill>
                <a:schemeClr val="lt1"/>
              </a:solidFill>
              <a:latin typeface="Trebuchet MS"/>
              <a:ea typeface="Trebuchet MS"/>
              <a:cs typeface="Trebuchet MS"/>
              <a:sym typeface="Trebuchet MS"/>
            </a:endParaRPr>
          </a:p>
        </p:txBody>
      </p:sp>
      <p:sp>
        <p:nvSpPr>
          <p:cNvPr id="106" name="Google Shape;106;g267ce8c3923_0_19"/>
          <p:cNvSpPr txBox="1"/>
          <p:nvPr/>
        </p:nvSpPr>
        <p:spPr>
          <a:xfrm>
            <a:off x="785374" y="6507171"/>
            <a:ext cx="26955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107" name="Google Shape;107;g267ce8c3923_0_19"/>
          <p:cNvSpPr txBox="1"/>
          <p:nvPr/>
        </p:nvSpPr>
        <p:spPr>
          <a:xfrm>
            <a:off x="-62025" y="5985075"/>
            <a:ext cx="69930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1: gemessener Zustand in Bereichen, für die planetare Grenzen festgelegt wurden/werden  </a:t>
            </a:r>
            <a:endParaRPr sz="1400" b="0" i="0" u="none" strike="noStrike" cap="none">
              <a:solidFill>
                <a:srgbClr val="000000"/>
              </a:solidFill>
              <a:latin typeface="Arial"/>
              <a:ea typeface="Arial"/>
              <a:cs typeface="Arial"/>
              <a:sym typeface="Arial"/>
            </a:endParaRPr>
          </a:p>
        </p:txBody>
      </p:sp>
      <p:pic>
        <p:nvPicPr>
          <p:cNvPr id="108" name="Google Shape;108;g267ce8c3923_0_19"/>
          <p:cNvPicPr preferRelativeResize="0"/>
          <p:nvPr/>
        </p:nvPicPr>
        <p:blipFill rotWithShape="1">
          <a:blip r:embed="rId3">
            <a:alphaModFix/>
          </a:blip>
          <a:srcRect/>
          <a:stretch/>
        </p:blipFill>
        <p:spPr>
          <a:xfrm>
            <a:off x="152400" y="1412400"/>
            <a:ext cx="6778574" cy="4553551"/>
          </a:xfrm>
          <a:prstGeom prst="rect">
            <a:avLst/>
          </a:prstGeom>
          <a:noFill/>
          <a:ln>
            <a:noFill/>
          </a:ln>
        </p:spPr>
      </p:pic>
      <p:sp>
        <p:nvSpPr>
          <p:cNvPr id="9" name="Google Shape;182;g26805bd2549_0_0">
            <a:extLst>
              <a:ext uri="{FF2B5EF4-FFF2-40B4-BE49-F238E27FC236}">
                <a16:creationId xmlns:a16="http://schemas.microsoft.com/office/drawing/2014/main" xmlns="" id="{1056DE6A-EAC8-49FD-98E3-7D24EDD45263}"/>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140ba1ab54_0_3"/>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4</a:t>
            </a:r>
            <a:endParaRPr sz="1200">
              <a:latin typeface="Trebuchet MS"/>
              <a:ea typeface="Trebuchet MS"/>
              <a:cs typeface="Trebuchet MS"/>
              <a:sym typeface="Trebuchet MS"/>
            </a:endParaRPr>
          </a:p>
        </p:txBody>
      </p:sp>
      <p:sp>
        <p:nvSpPr>
          <p:cNvPr id="115" name="Google Shape;115;g2140ba1ab54_0_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Ziele nachhaltiger Entwicklung</a:t>
            </a:r>
            <a:r>
              <a:rPr lang="de-DE"/>
              <a:t> </a:t>
            </a:r>
            <a:endParaRPr/>
          </a:p>
        </p:txBody>
      </p:sp>
      <p:sp>
        <p:nvSpPr>
          <p:cNvPr id="116" name="Google Shape;116;g2140ba1ab54_0_3"/>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pic>
        <p:nvPicPr>
          <p:cNvPr id="117" name="Google Shape;117;g2140ba1ab54_0_3"/>
          <p:cNvPicPr preferRelativeResize="0"/>
          <p:nvPr/>
        </p:nvPicPr>
        <p:blipFill rotWithShape="1">
          <a:blip r:embed="rId3">
            <a:alphaModFix/>
          </a:blip>
          <a:srcRect l="1361" t="6341" b="3706"/>
          <a:stretch/>
        </p:blipFill>
        <p:spPr>
          <a:xfrm>
            <a:off x="250975" y="1383724"/>
            <a:ext cx="7487877" cy="4601350"/>
          </a:xfrm>
          <a:prstGeom prst="rect">
            <a:avLst/>
          </a:prstGeom>
          <a:noFill/>
          <a:ln>
            <a:noFill/>
          </a:ln>
        </p:spPr>
      </p:pic>
      <p:sp>
        <p:nvSpPr>
          <p:cNvPr id="118" name="Google Shape;118;g2140ba1ab54_0_3"/>
          <p:cNvSpPr txBox="1"/>
          <p:nvPr/>
        </p:nvSpPr>
        <p:spPr>
          <a:xfrm>
            <a:off x="8933075" y="6498025"/>
            <a:ext cx="2695200" cy="369300"/>
          </a:xfrm>
          <a:prstGeom prst="rect">
            <a:avLst/>
          </a:prstGeom>
          <a:noFill/>
          <a:ln>
            <a:noFill/>
          </a:ln>
        </p:spPr>
        <p:txBody>
          <a:bodyPr spcFirstLastPara="1" wrap="square" lIns="91425" tIns="91425" rIns="91425" bIns="91425" anchor="t" anchorCtr="0">
            <a:spAutoFit/>
          </a:bodyPr>
          <a:lstStyle/>
          <a:p>
            <a:pPr marL="35999" lvl="0" indent="-35999" algn="l" rtl="0">
              <a:lnSpc>
                <a:spcPct val="110000"/>
              </a:lnSpc>
              <a:spcBef>
                <a:spcPts val="0"/>
              </a:spcBef>
              <a:spcAft>
                <a:spcPts val="0"/>
              </a:spcAft>
              <a:buNone/>
            </a:pPr>
            <a:r>
              <a:rPr lang="de-DE" sz="1200">
                <a:solidFill>
                  <a:schemeClr val="lt1"/>
                </a:solidFill>
                <a:latin typeface="Trebuchet MS"/>
                <a:ea typeface="Trebuchet MS"/>
                <a:cs typeface="Trebuchet MS"/>
                <a:sym typeface="Trebuchet MS"/>
              </a:rPr>
              <a:t>Quelle: eigene Abbildung</a:t>
            </a:r>
            <a:endParaRPr sz="1200">
              <a:solidFill>
                <a:schemeClr val="lt1"/>
              </a:solidFill>
              <a:latin typeface="Trebuchet MS"/>
              <a:ea typeface="Trebuchet MS"/>
              <a:cs typeface="Trebuchet MS"/>
              <a:sym typeface="Trebuchet MS"/>
            </a:endParaRPr>
          </a:p>
        </p:txBody>
      </p:sp>
      <p:sp>
        <p:nvSpPr>
          <p:cNvPr id="119" name="Google Shape;119;g2140ba1ab54_0_3"/>
          <p:cNvSpPr txBox="1"/>
          <p:nvPr/>
        </p:nvSpPr>
        <p:spPr>
          <a:xfrm>
            <a:off x="-62025" y="5985075"/>
            <a:ext cx="69930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a:t>
            </a:r>
            <a:r>
              <a:rPr lang="de-DE" sz="1000">
                <a:latin typeface="Trebuchet MS"/>
                <a:ea typeface="Trebuchet MS"/>
                <a:cs typeface="Trebuchet MS"/>
                <a:sym typeface="Trebuchet MS"/>
              </a:rPr>
              <a:t>2</a:t>
            </a:r>
            <a:r>
              <a:rPr lang="de-DE" sz="1000" b="0" i="0" u="none" strike="noStrike" cap="none">
                <a:solidFill>
                  <a:srgbClr val="000000"/>
                </a:solidFill>
                <a:latin typeface="Trebuchet MS"/>
                <a:ea typeface="Trebuchet MS"/>
                <a:cs typeface="Trebuchet MS"/>
                <a:sym typeface="Trebuchet MS"/>
              </a:rPr>
              <a:t>: </a:t>
            </a:r>
            <a:r>
              <a:rPr lang="de-DE" sz="1000">
                <a:latin typeface="Trebuchet MS"/>
                <a:ea typeface="Trebuchet MS"/>
                <a:cs typeface="Trebuchet MS"/>
                <a:sym typeface="Trebuchet MS"/>
              </a:rPr>
              <a:t>Kompetenzaufbau  gemessen an den planetaren Grenzen ud den UN-Nachhaltigkeitszielen</a:t>
            </a:r>
            <a:endParaRPr sz="1400" b="0" i="0" u="none" strike="noStrike" cap="none">
              <a:solidFill>
                <a:srgbClr val="000000"/>
              </a:solidFill>
              <a:latin typeface="Arial"/>
              <a:ea typeface="Arial"/>
              <a:cs typeface="Arial"/>
              <a:sym typeface="Arial"/>
            </a:endParaRPr>
          </a:p>
        </p:txBody>
      </p:sp>
      <p:sp>
        <p:nvSpPr>
          <p:cNvPr id="120" name="Google Shape;120;g2140ba1ab54_0_3"/>
          <p:cNvSpPr/>
          <p:nvPr/>
        </p:nvSpPr>
        <p:spPr>
          <a:xfrm>
            <a:off x="7799325" y="4429550"/>
            <a:ext cx="4214100" cy="1281900"/>
          </a:xfrm>
          <a:prstGeom prst="roundRect">
            <a:avLst>
              <a:gd name="adj" fmla="val 16667"/>
            </a:avLst>
          </a:prstGeom>
          <a:solidFill>
            <a:srgbClr val="0070C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a:solidFill>
                  <a:schemeClr val="lt1"/>
                </a:solidFill>
                <a:latin typeface="Trebuchet MS"/>
                <a:ea typeface="Trebuchet MS"/>
                <a:cs typeface="Trebuchet MS"/>
                <a:sym typeface="Trebuchet MS"/>
              </a:rPr>
              <a:t>Zu welchen Entwicklungszielen der Vereinten Nationen tragen Tierwirt:innen </a:t>
            </a:r>
            <a:r>
              <a:rPr lang="de-DE" sz="2100" b="0" i="0" u="none" strike="noStrike" cap="none">
                <a:solidFill>
                  <a:schemeClr val="lt1"/>
                </a:solidFill>
                <a:latin typeface="Trebuchet MS"/>
                <a:ea typeface="Trebuchet MS"/>
                <a:cs typeface="Trebuchet MS"/>
                <a:sym typeface="Trebuchet MS"/>
              </a:rPr>
              <a:t>bei? </a:t>
            </a:r>
            <a:r>
              <a:rPr lang="de-DE" sz="2100">
                <a:solidFill>
                  <a:schemeClr val="lt1"/>
                </a:solidFill>
                <a:latin typeface="Trebuchet MS"/>
                <a:ea typeface="Trebuchet MS"/>
                <a:cs typeface="Trebuchet MS"/>
                <a:sym typeface="Trebuchet MS"/>
              </a:rPr>
              <a:t>Welche Zielkonflikte ergeben sich?</a:t>
            </a:r>
            <a:endParaRPr sz="2100">
              <a:solidFill>
                <a:schemeClr val="lt1"/>
              </a:solidFill>
              <a:latin typeface="Trebuchet MS"/>
              <a:ea typeface="Trebuchet MS"/>
              <a:cs typeface="Trebuchet MS"/>
              <a:sym typeface="Trebuchet MS"/>
            </a:endParaRPr>
          </a:p>
        </p:txBody>
      </p:sp>
      <p:sp>
        <p:nvSpPr>
          <p:cNvPr id="9" name="Google Shape;182;g26805bd2549_0_0">
            <a:extLst>
              <a:ext uri="{FF2B5EF4-FFF2-40B4-BE49-F238E27FC236}">
                <a16:creationId xmlns:a16="http://schemas.microsoft.com/office/drawing/2014/main" xmlns="" id="{A3665737-E975-4212-BB5A-E206725A369C}"/>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5</a:t>
            </a:r>
            <a:endParaRPr sz="1200">
              <a:latin typeface="Trebuchet MS"/>
              <a:ea typeface="Trebuchet MS"/>
              <a:cs typeface="Trebuchet MS"/>
              <a:sym typeface="Trebuchet MS"/>
            </a:endParaRPr>
          </a:p>
        </p:txBody>
      </p:sp>
      <p:sp>
        <p:nvSpPr>
          <p:cNvPr id="127" name="Google Shape;127;p28"/>
          <p:cNvSpPr txBox="1">
            <a:spLocks noGrp="1"/>
          </p:cNvSpPr>
          <p:nvPr>
            <p:ph type="title"/>
          </p:nvPr>
        </p:nvSpPr>
        <p:spPr>
          <a:xfrm>
            <a:off x="360000" y="180000"/>
            <a:ext cx="93537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Treibhausgasentwicklungen </a:t>
            </a:r>
            <a:endParaRPr>
              <a:solidFill>
                <a:srgbClr val="0070C0"/>
              </a:solidFill>
            </a:endParaRPr>
          </a:p>
        </p:txBody>
      </p:sp>
      <p:sp>
        <p:nvSpPr>
          <p:cNvPr id="128" name="Google Shape;128;p28"/>
          <p:cNvSpPr txBox="1">
            <a:spLocks noGrp="1"/>
          </p:cNvSpPr>
          <p:nvPr>
            <p:ph type="body" idx="2"/>
          </p:nvPr>
        </p:nvSpPr>
        <p:spPr>
          <a:xfrm>
            <a:off x="7263650" y="6506999"/>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SRU (2017), S.4</a:t>
            </a:r>
            <a:endParaRPr/>
          </a:p>
        </p:txBody>
      </p:sp>
      <p:sp>
        <p:nvSpPr>
          <p:cNvPr id="129" name="Google Shape;129;p28"/>
          <p:cNvSpPr/>
          <p:nvPr/>
        </p:nvSpPr>
        <p:spPr>
          <a:xfrm>
            <a:off x="8130825" y="4630542"/>
            <a:ext cx="3888455" cy="1379014"/>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b="0" i="0" u="none" strike="noStrike" cap="none">
                <a:solidFill>
                  <a:schemeClr val="lt1"/>
                </a:solidFill>
                <a:latin typeface="Trebuchet MS"/>
                <a:ea typeface="Trebuchet MS"/>
                <a:cs typeface="Trebuchet MS"/>
                <a:sym typeface="Trebuchet MS"/>
              </a:rPr>
              <a:t>Benennen Sie Prozesse, die in ihrem Betrieb hohe Emissionen verursachen und was jeweils  dagegen unternommen wird.</a:t>
            </a:r>
            <a:endParaRPr sz="2100" b="0" i="0" u="none" strike="noStrike" cap="none">
              <a:solidFill>
                <a:schemeClr val="lt1"/>
              </a:solidFill>
              <a:latin typeface="Trebuchet MS"/>
              <a:ea typeface="Trebuchet MS"/>
              <a:cs typeface="Trebuchet MS"/>
              <a:sym typeface="Trebuchet MS"/>
            </a:endParaRPr>
          </a:p>
        </p:txBody>
      </p:sp>
      <p:sp>
        <p:nvSpPr>
          <p:cNvPr id="130" name="Google Shape;130;p28"/>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pic>
        <p:nvPicPr>
          <p:cNvPr id="131" name="Google Shape;131;p28"/>
          <p:cNvPicPr preferRelativeResize="0"/>
          <p:nvPr/>
        </p:nvPicPr>
        <p:blipFill rotWithShape="1">
          <a:blip r:embed="rId3">
            <a:alphaModFix/>
          </a:blip>
          <a:srcRect/>
          <a:stretch/>
        </p:blipFill>
        <p:spPr>
          <a:xfrm>
            <a:off x="0" y="1392620"/>
            <a:ext cx="7387771" cy="4616615"/>
          </a:xfrm>
          <a:prstGeom prst="rect">
            <a:avLst/>
          </a:prstGeom>
          <a:noFill/>
          <a:ln>
            <a:noFill/>
          </a:ln>
        </p:spPr>
      </p:pic>
      <p:sp>
        <p:nvSpPr>
          <p:cNvPr id="132" name="Google Shape;132;p28"/>
          <p:cNvSpPr txBox="1"/>
          <p:nvPr/>
        </p:nvSpPr>
        <p:spPr>
          <a:xfrm>
            <a:off x="172720" y="5963920"/>
            <a:ext cx="69088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5: </a:t>
            </a:r>
            <a:r>
              <a:rPr lang="de-DE" sz="1000" b="0" i="0" u="none" strike="noStrike" cap="none">
                <a:solidFill>
                  <a:srgbClr val="000000"/>
                </a:solidFill>
                <a:latin typeface="Arial"/>
                <a:ea typeface="Arial"/>
                <a:cs typeface="Arial"/>
                <a:sym typeface="Arial"/>
              </a:rPr>
              <a:t>Entwicklung der Treibhausgasemissionen ausgewählter Sektoren in Deutschland, 1990–2016</a:t>
            </a:r>
            <a:endParaRPr sz="1000" b="0" i="0" u="none" strike="noStrike" cap="none">
              <a:solidFill>
                <a:srgbClr val="000000"/>
              </a:solidFill>
              <a:latin typeface="Trebuchet MS"/>
              <a:ea typeface="Trebuchet MS"/>
              <a:cs typeface="Trebuchet MS"/>
              <a:sym typeface="Trebuchet MS"/>
            </a:endParaRPr>
          </a:p>
        </p:txBody>
      </p:sp>
      <p:sp>
        <p:nvSpPr>
          <p:cNvPr id="9" name="Google Shape;182;g26805bd2549_0_0">
            <a:extLst>
              <a:ext uri="{FF2B5EF4-FFF2-40B4-BE49-F238E27FC236}">
                <a16:creationId xmlns:a16="http://schemas.microsoft.com/office/drawing/2014/main" xmlns="" id="{25DB5B51-3C90-499B-AAC8-99352447B686}"/>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3"/>
          <p:cNvSpPr txBox="1">
            <a:spLocks noGrp="1"/>
          </p:cNvSpPr>
          <p:nvPr>
            <p:ph type="sldNum" idx="12"/>
          </p:nvPr>
        </p:nvSpPr>
        <p:spPr>
          <a:xfrm>
            <a:off x="1" y="6492864"/>
            <a:ext cx="532136" cy="35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t>6</a:t>
            </a:r>
            <a:endParaRPr sz="1200"/>
          </a:p>
        </p:txBody>
      </p:sp>
      <p:sp>
        <p:nvSpPr>
          <p:cNvPr id="139" name="Google Shape;139;p33"/>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Tierwirt:innen: </a:t>
            </a:r>
            <a:r>
              <a:rPr lang="de-DE">
                <a:solidFill>
                  <a:srgbClr val="0070C0"/>
                </a:solidFill>
              </a:rPr>
              <a:t>THG von Tierfutter und -haltung </a:t>
            </a:r>
            <a:endParaRPr>
              <a:solidFill>
                <a:srgbClr val="0070C0"/>
              </a:solidFill>
            </a:endParaRPr>
          </a:p>
        </p:txBody>
      </p:sp>
      <p:sp>
        <p:nvSpPr>
          <p:cNvPr id="140" name="Google Shape;140;p33"/>
          <p:cNvSpPr txBox="1">
            <a:spLocks noGrp="1"/>
          </p:cNvSpPr>
          <p:nvPr>
            <p:ph type="body" idx="2"/>
          </p:nvPr>
        </p:nvSpPr>
        <p:spPr>
          <a:xfrm>
            <a:off x="7263643" y="6539070"/>
            <a:ext cx="4616357" cy="304794"/>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Bildquelle: Wiegmann, K. 2022, S. 4, </a:t>
            </a:r>
            <a:r>
              <a:rPr lang="de-DE">
                <a:latin typeface="Calibri"/>
                <a:ea typeface="Calibri"/>
                <a:cs typeface="Calibri"/>
                <a:sym typeface="Calibri"/>
              </a:rPr>
              <a:t>CC-BY-SA-NC</a:t>
            </a:r>
            <a:endParaRPr/>
          </a:p>
        </p:txBody>
      </p:sp>
      <p:sp>
        <p:nvSpPr>
          <p:cNvPr id="141" name="Google Shape;141;p33"/>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pic>
        <p:nvPicPr>
          <p:cNvPr id="142" name="Google Shape;142;p33"/>
          <p:cNvPicPr preferRelativeResize="0"/>
          <p:nvPr/>
        </p:nvPicPr>
        <p:blipFill rotWithShape="1">
          <a:blip r:embed="rId3">
            <a:alphaModFix/>
          </a:blip>
          <a:srcRect/>
          <a:stretch/>
        </p:blipFill>
        <p:spPr>
          <a:xfrm>
            <a:off x="532137" y="1463574"/>
            <a:ext cx="6895445" cy="4511924"/>
          </a:xfrm>
          <a:prstGeom prst="rect">
            <a:avLst/>
          </a:prstGeom>
          <a:noFill/>
          <a:ln>
            <a:noFill/>
          </a:ln>
        </p:spPr>
      </p:pic>
      <p:sp>
        <p:nvSpPr>
          <p:cNvPr id="143" name="Google Shape;143;p33"/>
          <p:cNvSpPr txBox="1"/>
          <p:nvPr/>
        </p:nvSpPr>
        <p:spPr>
          <a:xfrm>
            <a:off x="5954232" y="5186677"/>
            <a:ext cx="1637414"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7F7F7F"/>
                </a:solidFill>
                <a:latin typeface="Trebuchet MS"/>
                <a:ea typeface="Trebuchet MS"/>
                <a:cs typeface="Trebuchet MS"/>
                <a:sym typeface="Trebuchet MS"/>
              </a:rPr>
              <a:t>Tierhaltung</a:t>
            </a:r>
            <a:endParaRPr sz="1400" b="0" i="0" u="none" strike="noStrike" cap="none">
              <a:solidFill>
                <a:srgbClr val="000000"/>
              </a:solidFill>
              <a:latin typeface="Arial"/>
              <a:ea typeface="Arial"/>
              <a:cs typeface="Arial"/>
              <a:sym typeface="Arial"/>
            </a:endParaRPr>
          </a:p>
        </p:txBody>
      </p:sp>
      <p:sp>
        <p:nvSpPr>
          <p:cNvPr id="144" name="Google Shape;144;p33"/>
          <p:cNvSpPr txBox="1"/>
          <p:nvPr/>
        </p:nvSpPr>
        <p:spPr>
          <a:xfrm>
            <a:off x="279300" y="5959209"/>
            <a:ext cx="910924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12 : THG-Emissionen Landwirtschaft (heute)</a:t>
            </a:r>
            <a:endParaRPr sz="1400" b="0" i="0" u="none" strike="noStrike" cap="none">
              <a:solidFill>
                <a:srgbClr val="000000"/>
              </a:solidFill>
              <a:latin typeface="Arial"/>
              <a:ea typeface="Arial"/>
              <a:cs typeface="Arial"/>
              <a:sym typeface="Arial"/>
            </a:endParaRPr>
          </a:p>
        </p:txBody>
      </p:sp>
      <p:sp>
        <p:nvSpPr>
          <p:cNvPr id="145" name="Google Shape;145;p33"/>
          <p:cNvSpPr/>
          <p:nvPr/>
        </p:nvSpPr>
        <p:spPr>
          <a:xfrm>
            <a:off x="8016950" y="4708341"/>
            <a:ext cx="4031372" cy="1132394"/>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Wie würden Sie ihrer Kundschaft gegenüber neue Haltungsformen und Produktpreise begründen?</a:t>
            </a:r>
            <a:endParaRPr sz="2000" b="0" i="0" u="none" strike="noStrike" cap="none">
              <a:solidFill>
                <a:schemeClr val="lt1"/>
              </a:solidFill>
              <a:latin typeface="Arial"/>
              <a:ea typeface="Arial"/>
              <a:cs typeface="Arial"/>
              <a:sym typeface="Arial"/>
            </a:endParaRPr>
          </a:p>
        </p:txBody>
      </p:sp>
      <p:sp>
        <p:nvSpPr>
          <p:cNvPr id="10" name="Google Shape;182;g26805bd2549_0_0">
            <a:extLst>
              <a:ext uri="{FF2B5EF4-FFF2-40B4-BE49-F238E27FC236}">
                <a16:creationId xmlns:a16="http://schemas.microsoft.com/office/drawing/2014/main" xmlns="" id="{DF8F7A47-C8AD-4F5C-A67A-7E09AC3AE2D6}"/>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sldNum" idx="12"/>
          </p:nvPr>
        </p:nvSpPr>
        <p:spPr>
          <a:xfrm>
            <a:off x="56800" y="6510291"/>
            <a:ext cx="619500" cy="347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7</a:t>
            </a:r>
            <a:endParaRPr sz="1200">
              <a:latin typeface="Trebuchet MS"/>
              <a:ea typeface="Trebuchet MS"/>
              <a:cs typeface="Trebuchet MS"/>
              <a:sym typeface="Trebuchet MS"/>
            </a:endParaRPr>
          </a:p>
        </p:txBody>
      </p:sp>
      <p:sp>
        <p:nvSpPr>
          <p:cNvPr id="152" name="Google Shape;152;p6"/>
          <p:cNvSpPr txBox="1">
            <a:spLocks noGrp="1"/>
          </p:cNvSpPr>
          <p:nvPr>
            <p:ph type="title"/>
          </p:nvPr>
        </p:nvSpPr>
        <p:spPr>
          <a:xfrm>
            <a:off x="360000" y="180000"/>
            <a:ext cx="9108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Tierwirt:innen: </a:t>
            </a:r>
            <a:r>
              <a:rPr lang="de-DE">
                <a:solidFill>
                  <a:srgbClr val="0070C0"/>
                </a:solidFill>
              </a:rPr>
              <a:t>Lebensmittel und Klimakrise</a:t>
            </a:r>
            <a:endParaRPr>
              <a:solidFill>
                <a:srgbClr val="0070C0"/>
              </a:solidFill>
            </a:endParaRPr>
          </a:p>
        </p:txBody>
      </p:sp>
      <p:sp>
        <p:nvSpPr>
          <p:cNvPr id="153" name="Google Shape;153;p6"/>
          <p:cNvSpPr txBox="1">
            <a:spLocks noGrp="1"/>
          </p:cNvSpPr>
          <p:nvPr>
            <p:ph type="body" idx="2"/>
          </p:nvPr>
        </p:nvSpPr>
        <p:spPr>
          <a:xfrm>
            <a:off x="8716650" y="6507000"/>
            <a:ext cx="3475500" cy="351000"/>
          </a:xfrm>
          <a:prstGeom prst="rect">
            <a:avLst/>
          </a:prstGeom>
          <a:noFill/>
          <a:ln>
            <a:noFill/>
          </a:ln>
        </p:spPr>
        <p:txBody>
          <a:bodyPr spcFirstLastPara="1" wrap="square" lIns="91425" tIns="45700" rIns="91425" bIns="45700" anchor="ctr" anchorCtr="0">
            <a:noAutofit/>
          </a:bodyPr>
          <a:lstStyle/>
          <a:p>
            <a:pPr marL="35999" lvl="0" indent="-35999" algn="l" rtl="0">
              <a:lnSpc>
                <a:spcPct val="110000"/>
              </a:lnSpc>
              <a:spcBef>
                <a:spcPts val="0"/>
              </a:spcBef>
              <a:spcAft>
                <a:spcPts val="0"/>
              </a:spcAft>
              <a:buClr>
                <a:srgbClr val="888888"/>
              </a:buClr>
              <a:buSzPts val="1020"/>
              <a:buNone/>
            </a:pPr>
            <a:r>
              <a:rPr lang="de-DE" sz="1220"/>
              <a:t>Quelle: Franz Bauer, 2021, S. 13,</a:t>
            </a:r>
            <a:r>
              <a:rPr lang="de-DE"/>
              <a:t> CC BY-SA 4.0 </a:t>
            </a:r>
            <a:endParaRPr/>
          </a:p>
        </p:txBody>
      </p:sp>
      <p:sp>
        <p:nvSpPr>
          <p:cNvPr id="154" name="Google Shape;154;p6"/>
          <p:cNvSpPr txBox="1"/>
          <p:nvPr/>
        </p:nvSpPr>
        <p:spPr>
          <a:xfrm>
            <a:off x="785374" y="6507171"/>
            <a:ext cx="4488600"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155" name="Google Shape;155;p6"/>
          <p:cNvSpPr txBox="1"/>
          <p:nvPr/>
        </p:nvSpPr>
        <p:spPr>
          <a:xfrm>
            <a:off x="172720" y="5963920"/>
            <a:ext cx="69088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Trebuchet MS"/>
                <a:ea typeface="Trebuchet MS"/>
                <a:cs typeface="Trebuchet MS"/>
                <a:sym typeface="Trebuchet MS"/>
              </a:rPr>
              <a:t>Grafik 3: Treibhausgasbilanz verschiedener Lebensmittel </a:t>
            </a: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9224950" y="4673750"/>
            <a:ext cx="2453400" cy="1239600"/>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de-DE" sz="2100" b="0" i="0" u="none" strike="noStrike" cap="none">
                <a:solidFill>
                  <a:schemeClr val="lt1"/>
                </a:solidFill>
                <a:latin typeface="Trebuchet MS"/>
                <a:ea typeface="Trebuchet MS"/>
                <a:cs typeface="Trebuchet MS"/>
                <a:sym typeface="Trebuchet MS"/>
              </a:rPr>
              <a:t>Was lässt sich an der Grafik für die Zukunft ablesen?</a:t>
            </a:r>
            <a:endParaRPr sz="1400" b="0" i="0" u="none" strike="noStrike" cap="none">
              <a:solidFill>
                <a:srgbClr val="000000"/>
              </a:solidFill>
              <a:latin typeface="Arial"/>
              <a:ea typeface="Arial"/>
              <a:cs typeface="Arial"/>
              <a:sym typeface="Arial"/>
            </a:endParaRPr>
          </a:p>
        </p:txBody>
      </p:sp>
      <p:pic>
        <p:nvPicPr>
          <p:cNvPr id="157" name="Google Shape;157;p6"/>
          <p:cNvPicPr preferRelativeResize="0"/>
          <p:nvPr/>
        </p:nvPicPr>
        <p:blipFill rotWithShape="1">
          <a:blip r:embed="rId3">
            <a:alphaModFix/>
          </a:blip>
          <a:srcRect t="21862" r="2162"/>
          <a:stretch/>
        </p:blipFill>
        <p:spPr>
          <a:xfrm>
            <a:off x="172725" y="1476000"/>
            <a:ext cx="8889875" cy="4437176"/>
          </a:xfrm>
          <a:prstGeom prst="rect">
            <a:avLst/>
          </a:prstGeom>
          <a:noFill/>
          <a:ln>
            <a:noFill/>
          </a:ln>
        </p:spPr>
      </p:pic>
      <p:sp>
        <p:nvSpPr>
          <p:cNvPr id="9" name="Google Shape;182;g26805bd2549_0_0">
            <a:extLst>
              <a:ext uri="{FF2B5EF4-FFF2-40B4-BE49-F238E27FC236}">
                <a16:creationId xmlns:a16="http://schemas.microsoft.com/office/drawing/2014/main" xmlns="" id="{D94F414D-D53C-477A-A50B-E69D194386A1}"/>
              </a:ext>
            </a:extLst>
          </p:cNvPr>
          <p:cNvSpPr txBox="1"/>
          <p:nvPr/>
        </p:nvSpPr>
        <p:spPr>
          <a:xfrm>
            <a:off x="3293461" y="6474397"/>
            <a:ext cx="2541000" cy="32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dirty="0">
                <a:solidFill>
                  <a:schemeClr val="lt1"/>
                </a:solidFill>
                <a:latin typeface="Trebuchet MS"/>
                <a:sym typeface="Trebuchet MS"/>
              </a:rPr>
              <a:t>Tierwirt und Tiertwirtin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6681</Words>
  <Application>Microsoft Macintosh PowerPoint</Application>
  <PresentationFormat>Breitbild</PresentationFormat>
  <Paragraphs>528</Paragraphs>
  <Slides>21</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Calibri</vt:lpstr>
      <vt:lpstr>Lato</vt:lpstr>
      <vt:lpstr>Montserrat</vt:lpstr>
      <vt:lpstr>Times New Roman</vt:lpstr>
      <vt:lpstr>Arial</vt:lpstr>
      <vt:lpstr>Trebuchet MS</vt:lpstr>
      <vt:lpstr>Office</vt:lpstr>
      <vt:lpstr>Tierwirt und Tierwirtin Tierpfleger und Tierpflegerin</vt:lpstr>
      <vt:lpstr>Nachhaltigkeit und Klimawandel: Woher kommen die Treibhausgas-Emissionen im Alltag?</vt:lpstr>
      <vt:lpstr>Tierwirt:innen: Zielkonflikte </vt:lpstr>
      <vt:lpstr>Tierwirt:innen: Zielkonflikte im Berufsbild</vt:lpstr>
      <vt:lpstr>Tierwirt:innen: Planetare Grenzen</vt:lpstr>
      <vt:lpstr>Tierwirt:innen: Ziele nachhaltiger Entwicklung </vt:lpstr>
      <vt:lpstr>Tierwirt:innen: Treibhausgasentwicklungen </vt:lpstr>
      <vt:lpstr>Tierwirt:innen: THG von Tierfutter und -haltung </vt:lpstr>
      <vt:lpstr>Tierwirt:innen: Lebensmittel und Klimakrise</vt:lpstr>
      <vt:lpstr>Tierwirt:innen: Nachhaltige Ernährung </vt:lpstr>
      <vt:lpstr>Tierwirt:innen: Kohlenstoffspeicher</vt:lpstr>
      <vt:lpstr>Tierwirt:innen: Kohlenstoff-Speicherkapazitäten</vt:lpstr>
      <vt:lpstr>Tierwirt:innen: Beiträge Kohlenstoffspeicherung </vt:lpstr>
      <vt:lpstr>Tierwirt:innen:  Moore, Grasland, Wälder</vt:lpstr>
      <vt:lpstr>Tierwirt:innen: Bedeutung des Ökolandbau </vt:lpstr>
      <vt:lpstr>Tierwirt:innen: Ziele für Flächennutzung </vt:lpstr>
      <vt:lpstr>Nachhaltigkeit und Hunger Getreide – Viehfutter oder Brot?</vt:lpstr>
      <vt:lpstr>Digitale Transformation</vt:lpstr>
      <vt:lpstr>Nachhaltigkeit und Globale Verantwortung Welche Bedeutung haben die SDG´s in der Lebensmittelproduktion?</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Tierwirt und Tierwirtin</dc:title>
  <dc:creator>Microsoft Office User</dc:creator>
  <cp:lastModifiedBy>Michael Scharp</cp:lastModifiedBy>
  <cp:revision>15</cp:revision>
  <cp:lastPrinted>2023-09-26T02:06:23Z</cp:lastPrinted>
  <dcterms:created xsi:type="dcterms:W3CDTF">2021-10-18T14:46:33Z</dcterms:created>
  <dcterms:modified xsi:type="dcterms:W3CDTF">2023-09-26T02:06:28Z</dcterms:modified>
</cp:coreProperties>
</file>