
<file path=[Content_Types].xml><?xml version="1.0" encoding="utf-8"?>
<Types xmlns="http://schemas.openxmlformats.org/package/2006/content-types">
  <Default Extension="xml" ContentType="application/xml"/>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sldIdLst>
    <p:sldId id="256" r:id="rId2"/>
    <p:sldId id="265" r:id="rId3"/>
    <p:sldId id="264" r:id="rId4"/>
    <p:sldId id="268" r:id="rId5"/>
    <p:sldId id="257" r:id="rId6"/>
    <p:sldId id="258" r:id="rId7"/>
    <p:sldId id="259" r:id="rId8"/>
    <p:sldId id="267" r:id="rId9"/>
    <p:sldId id="261" r:id="rId10"/>
    <p:sldId id="262" r:id="rId11"/>
    <p:sldId id="263" r:id="rId12"/>
    <p:sldId id="269" r:id="rId13"/>
  </p:sldIdLst>
  <p:sldSz cx="12192000" cy="6858000"/>
  <p:notesSz cx="7104063" cy="102346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83">
          <p15:clr>
            <a:srgbClr val="A4A3A4"/>
          </p15:clr>
        </p15:guide>
        <p15:guide id="2" pos="3840">
          <p15:clr>
            <a:srgbClr val="A4A3A4"/>
          </p15:clr>
        </p15:guide>
      </p15:sldGuideLst>
    </p:ext>
    <p:ext uri="{2D200454-40CA-4A62-9FC3-DE9A4176ACB9}">
      <p15:notesGuideLst xmlns:p15="http://schemas.microsoft.com/office/powerpoint/2012/main">
        <p15:guide id="1" orient="horz" pos="3223">
          <p15:clr>
            <a:srgbClr val="A4A3A4"/>
          </p15:clr>
        </p15:guide>
        <p15:guide id="2" pos="2237">
          <p15:clr>
            <a:srgbClr val="A4A3A4"/>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5" roundtripDataSignature="AMtx7mgdsHJCPOIgllvTjrfMV+OgIZGia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9"/>
    <p:restoredTop sz="89494" autoAdjust="0"/>
  </p:normalViewPr>
  <p:slideViewPr>
    <p:cSldViewPr snapToGrid="0">
      <p:cViewPr varScale="1">
        <p:scale>
          <a:sx n="142" d="100"/>
          <a:sy n="142" d="100"/>
        </p:scale>
        <p:origin x="208" y="1376"/>
      </p:cViewPr>
      <p:guideLst>
        <p:guide orient="horz" pos="2183"/>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152" d="100"/>
          <a:sy n="152" d="100"/>
        </p:scale>
        <p:origin x="3440" y="200"/>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customschemas.google.com/relationships/presentationmetadata" Target="metadata"/><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3"/>
            <a:ext cx="3078428" cy="513509"/>
          </a:xfrm>
          <a:prstGeom prst="rect">
            <a:avLst/>
          </a:prstGeom>
          <a:noFill/>
          <a:ln>
            <a:noFill/>
          </a:ln>
        </p:spPr>
        <p:txBody>
          <a:bodyPr spcFirstLastPara="1" wrap="square" lIns="94825" tIns="47400" rIns="94825" bIns="474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23991" y="3"/>
            <a:ext cx="3078428" cy="513509"/>
          </a:xfrm>
          <a:prstGeom prst="rect">
            <a:avLst/>
          </a:prstGeom>
          <a:noFill/>
          <a:ln>
            <a:noFill/>
          </a:ln>
        </p:spPr>
        <p:txBody>
          <a:bodyPr spcFirstLastPara="1" wrap="square" lIns="94825" tIns="47400" rIns="94825" bIns="474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79425" y="1277938"/>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10407" y="4925407"/>
            <a:ext cx="5683250" cy="4606660"/>
          </a:xfrm>
          <a:prstGeom prst="rect">
            <a:avLst/>
          </a:prstGeom>
          <a:noFill/>
          <a:ln>
            <a:noFill/>
          </a:ln>
        </p:spPr>
        <p:txBody>
          <a:bodyPr spcFirstLastPara="1" wrap="square" lIns="94825" tIns="47400" rIns="94825" bIns="474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21107"/>
            <a:ext cx="3078428" cy="513506"/>
          </a:xfrm>
          <a:prstGeom prst="rect">
            <a:avLst/>
          </a:prstGeom>
          <a:noFill/>
          <a:ln>
            <a:noFill/>
          </a:ln>
        </p:spPr>
        <p:txBody>
          <a:bodyPr spcFirstLastPara="1" wrap="square" lIns="94825" tIns="47400" rIns="94825" bIns="474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 Id="rId3" Type="http://schemas.openxmlformats.org/officeDocument/2006/relationships/hyperlink" Target="https://www.umweltministerkonferenz.de/documents/top_29_wasserwirtschaft_bericht_1532603521.pdf"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bbsr.bund.de/BBSR/DE/veroeffentlichungen/bbsr-online/2020/bbsr-online-17-2020-dl.pdf?__blob=publicationFile&amp;v=3" TargetMode="External"/><Relationship Id="rId4" Type="http://schemas.openxmlformats.org/officeDocument/2006/relationships/hyperlink" Target="http://dpaq.de/fO8Dt" TargetMode="External"/><Relationship Id="rId5" Type="http://schemas.openxmlformats.org/officeDocument/2006/relationships/hyperlink" Target="https://www.destatis.de/DE/Themen/Gesellschaft-Umwelt/Umwelt/Abfallwirtschaft/_inhalt.html" TargetMode="External"/><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sieker.de/fachinformationen/umgang-mit-regenwasser/article/das-konzept-der-schwammstadt-sponge-city-577.html" TargetMode="External"/><Relationship Id="rId4" Type="http://schemas.openxmlformats.org/officeDocument/2006/relationships/hyperlink" Target="https://www.umweltbundesamt.de/daten/flaeche-boden-land-oekosysteme/boden/bodenversiegelung#was-ist-bodenversiegelung" TargetMode="External"/><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 Id="rId3" Type="http://schemas.openxmlformats.org/officeDocument/2006/relationships/hyperlink" Target="https://www.umweltbundesamt.de/sites/default/files/medien/479/publikationen/hgp_wassersparen_in_privathaushalten_web.pdf"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 Id="rId3" Type="http://schemas.openxmlformats.org/officeDocument/2006/relationships/hyperlink" Target="https://klaerwerk.info/fachwissen/abwasserreinigung/die-bedeutung-der-schlammbelastung-und-des-schlammalters-fuer-die-biologie-von-belebtschlammanlagen-ein-erfahrungsbericht/"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38:notes"/>
          <p:cNvSpPr>
            <a:spLocks noGrp="1" noRot="1" noChangeAspect="1"/>
          </p:cNvSpPr>
          <p:nvPr>
            <p:ph type="sldImg" idx="2"/>
          </p:nvPr>
        </p:nvSpPr>
        <p:spPr>
          <a:xfrm>
            <a:off x="479425" y="287338"/>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 name="Google Shape;76;p38:notes"/>
          <p:cNvSpPr txBox="1">
            <a:spLocks noGrp="1"/>
          </p:cNvSpPr>
          <p:nvPr>
            <p:ph type="body" idx="1"/>
          </p:nvPr>
        </p:nvSpPr>
        <p:spPr>
          <a:xfrm>
            <a:off x="479425" y="3888000"/>
            <a:ext cx="6145212" cy="5987275"/>
          </a:xfrm>
          <a:prstGeom prst="rect">
            <a:avLst/>
          </a:prstGeom>
          <a:noFill/>
          <a:ln>
            <a:noFill/>
          </a:ln>
        </p:spPr>
        <p:txBody>
          <a:bodyPr spcFirstLastPara="1" wrap="square" lIns="94825" tIns="47400" rIns="94825" bIns="47400" anchor="t" anchorCtr="0">
            <a:noAutofit/>
          </a:bodyPr>
          <a:lstStyle/>
          <a:p>
            <a:pPr marL="171450" lvl="0" indent="-171450" algn="l" rtl="0">
              <a:lnSpc>
                <a:spcPct val="100000"/>
              </a:lnSpc>
              <a:spcBef>
                <a:spcPts val="0"/>
              </a:spcBef>
              <a:spcAft>
                <a:spcPts val="0"/>
              </a:spcAft>
              <a:buSzPts val="1400"/>
              <a:buFont typeface="Arial"/>
              <a:buChar char="•"/>
            </a:pPr>
            <a:r>
              <a:rPr lang="de-DE" sz="1100" b="0" i="0" u="none" strike="noStrike" cap="none" dirty="0">
                <a:solidFill>
                  <a:schemeClr val="dk1"/>
                </a:solidFill>
                <a:latin typeface="Calibri"/>
                <a:ea typeface="Calibri"/>
                <a:cs typeface="Calibri"/>
                <a:sym typeface="Calibri"/>
              </a:rPr>
              <a:t>Ziel des Projektes ist die Gründung einer </a:t>
            </a:r>
            <a:r>
              <a:rPr lang="de-DE" sz="1100" b="0" i="1" u="none" strike="noStrike" cap="none" dirty="0">
                <a:solidFill>
                  <a:schemeClr val="dk1"/>
                </a:solidFill>
                <a:latin typeface="Calibri"/>
                <a:ea typeface="Calibri"/>
                <a:cs typeface="Calibri"/>
                <a:sym typeface="Calibri"/>
              </a:rPr>
              <a:t>Projektagentur Berufliche Bildung für Nachhaltige Entwicklung (PA-BBNE) des Partnernetzwerkes Berufliche Bildung am IZT. </a:t>
            </a:r>
            <a:r>
              <a:rPr lang="de-DE" sz="1100" b="0" i="0" u="none" strike="noStrike" cap="none" dirty="0">
                <a:solidFill>
                  <a:schemeClr val="dk1"/>
                </a:solidFill>
                <a:latin typeface="Calibri"/>
                <a:ea typeface="Calibri"/>
                <a:cs typeface="Calibri"/>
                <a:sym typeface="Calibri"/>
              </a:rPr>
              <a:t>Für eine Vielzahl von Ausbildungsberufen erstellt die Projektagentur Begleitmaterialien zur </a:t>
            </a:r>
            <a:r>
              <a:rPr lang="de-DE" sz="1100" b="0" i="1" u="none" strike="noStrike" cap="none" dirty="0">
                <a:solidFill>
                  <a:schemeClr val="dk1"/>
                </a:solidFill>
                <a:latin typeface="Calibri"/>
                <a:ea typeface="Calibri"/>
                <a:cs typeface="Calibri"/>
                <a:sym typeface="Calibri"/>
              </a:rPr>
              <a:t>Beruflichen Bildung für Nachhaltige Entwicklung </a:t>
            </a:r>
            <a:r>
              <a:rPr lang="de-DE" sz="1100" b="0" i="0" u="none" strike="noStrike" cap="none" dirty="0">
                <a:solidFill>
                  <a:schemeClr val="dk1"/>
                </a:solidFill>
                <a:latin typeface="Calibri"/>
                <a:ea typeface="Calibri"/>
                <a:cs typeface="Calibri"/>
                <a:sym typeface="Calibri"/>
              </a:rPr>
              <a:t>(BBNE). Dabei werden alle für die Berufsausbildung relevanten Dimensionen der Nachhaltigkeit berücksichtigt. Diese Impulspapiere und Weiterbildungsmaterialien sollen Anregungen für mehr Nachhaltigkeit in der beruflichen Bildung geben. </a:t>
            </a:r>
            <a:endParaRPr sz="1100" dirty="0"/>
          </a:p>
          <a:p>
            <a:pPr marL="171450" lvl="0" indent="-171450" algn="l" rtl="0">
              <a:lnSpc>
                <a:spcPct val="100000"/>
              </a:lnSpc>
              <a:spcBef>
                <a:spcPts val="0"/>
              </a:spcBef>
              <a:spcAft>
                <a:spcPts val="0"/>
              </a:spcAft>
              <a:buSzPts val="1400"/>
              <a:buFont typeface="Arial"/>
              <a:buChar char="•"/>
            </a:pPr>
            <a:r>
              <a:rPr lang="de-DE" sz="1100" b="0" i="0" u="none" strike="noStrike" cap="none" dirty="0">
                <a:solidFill>
                  <a:schemeClr val="dk1"/>
                </a:solidFill>
                <a:latin typeface="Calibri"/>
                <a:ea typeface="Calibri"/>
                <a:cs typeface="Calibri"/>
                <a:sym typeface="Calibri"/>
              </a:rPr>
              <a:t>Primäre Zielgruppen sind Lehrkräfte an Berufsschulen, sowie deren Berufsschüler*innen, aber auch Ausbildende und ihre Auszubildenden in Betrieben. Sekundäre Zielgruppen sind Umweltbildner*innen, Wissenschaftler*innen der Berufsbildung, </a:t>
            </a:r>
            <a:r>
              <a:rPr lang="de-DE" sz="1100" b="0" i="0" u="none" strike="noStrike" cap="none" dirty="0" err="1">
                <a:solidFill>
                  <a:schemeClr val="dk1"/>
                </a:solidFill>
                <a:latin typeface="Calibri"/>
                <a:ea typeface="Calibri"/>
                <a:cs typeface="Calibri"/>
                <a:sym typeface="Calibri"/>
              </a:rPr>
              <a:t>Pädagog</a:t>
            </a:r>
            <a:r>
              <a:rPr lang="de-DE" sz="1100" b="0" i="0" u="none" strike="noStrike" cap="none" dirty="0">
                <a:solidFill>
                  <a:schemeClr val="dk1"/>
                </a:solidFill>
                <a:latin typeface="Calibri"/>
                <a:ea typeface="Calibri"/>
                <a:cs typeface="Calibri"/>
                <a:sym typeface="Calibri"/>
              </a:rPr>
              <a:t>*innen sowie Institutionen der beruflichen Bildung. </a:t>
            </a:r>
            <a:endParaRPr sz="1100" dirty="0"/>
          </a:p>
          <a:p>
            <a:pPr marL="171450" lvl="0" indent="-171450" algn="l" rtl="0">
              <a:lnSpc>
                <a:spcPct val="100000"/>
              </a:lnSpc>
              <a:spcBef>
                <a:spcPts val="0"/>
              </a:spcBef>
              <a:spcAft>
                <a:spcPts val="0"/>
              </a:spcAft>
              <a:buSzPts val="1400"/>
              <a:buFont typeface="Arial"/>
              <a:buChar char="•"/>
            </a:pPr>
            <a:r>
              <a:rPr lang="de-DE" sz="1100" b="0" i="0" u="none" strike="noStrike" cap="none" dirty="0">
                <a:solidFill>
                  <a:schemeClr val="dk1"/>
                </a:solidFill>
                <a:latin typeface="Calibri"/>
                <a:ea typeface="Calibri"/>
                <a:cs typeface="Calibri"/>
                <a:sym typeface="Calibri"/>
              </a:rPr>
              <a:t>Die Intention dieses Projektes ist es, kompakt und schnell den Zielgruppen Anregungen zum Thema “Nachhaltigkeit” durch eine integrative Darstellung der Nachhaltigkeitsthemen in der Bildung und der Ausbildung zu geben. Weiterhin wird durch einen sehr umfangreichen Materialpool der Stand des Wissens zu den Nachhaltigkeitszielen (SDG Sustainable Development Goals, Ziele für die nachhaltige Entwicklung) gegeben und so die Bildung gemäß SDG 4 “Hochwertige Bildung” unterstützt. </a:t>
            </a:r>
            <a:endParaRPr sz="1100" dirty="0"/>
          </a:p>
          <a:p>
            <a:pPr marL="171450" lvl="0" indent="-171450" algn="l" rtl="0">
              <a:lnSpc>
                <a:spcPct val="100000"/>
              </a:lnSpc>
              <a:spcBef>
                <a:spcPts val="0"/>
              </a:spcBef>
              <a:spcAft>
                <a:spcPts val="0"/>
              </a:spcAft>
              <a:buSzPts val="1400"/>
              <a:buFont typeface="Arial"/>
              <a:buChar char="•"/>
            </a:pPr>
            <a:r>
              <a:rPr lang="de-DE" sz="1100" b="0" i="0" u="none" strike="noStrike" cap="none" dirty="0">
                <a:solidFill>
                  <a:schemeClr val="dk1"/>
                </a:solidFill>
                <a:latin typeface="Calibri"/>
                <a:ea typeface="Calibri"/>
                <a:cs typeface="Calibri"/>
                <a:sym typeface="Calibri"/>
              </a:rPr>
              <a:t>Im Mittelpunkt steht die neue Standardberufsbildposition "Umweltschutz und Nachhaltigkeit" unter der Annahme, dass diese auch zeitnah in allen Berufsbildern verankert wird. In dem Projekt wird herausgearbeitet, was "Nachhaltigkeit" aus wissenschaftlicher Perspektive für diese Position sowie </a:t>
            </a:r>
            <a:r>
              <a:rPr lang="de-DE" sz="1100" b="0" i="0" u="none" strike="noStrike" cap="none" dirty="0" err="1">
                <a:solidFill>
                  <a:schemeClr val="dk1"/>
                </a:solidFill>
                <a:latin typeface="Calibri"/>
                <a:ea typeface="Calibri"/>
                <a:cs typeface="Calibri"/>
                <a:sym typeface="Calibri"/>
              </a:rPr>
              <a:t>für</a:t>
            </a:r>
            <a:r>
              <a:rPr lang="de-DE" sz="1100" b="0" i="0" u="none" strike="noStrike" cap="none" dirty="0">
                <a:solidFill>
                  <a:schemeClr val="dk1"/>
                </a:solidFill>
                <a:latin typeface="Calibri"/>
                <a:ea typeface="Calibri"/>
                <a:cs typeface="Calibri"/>
                <a:sym typeface="Calibri"/>
              </a:rPr>
              <a:t> die berufsprofilgebenden Fertigkeiten, Kenntnisse und Fähigkeiten bedeutet. Im Kern sollen deshalb folgende drei Materialien je Berufsbild entwickelt werden: </a:t>
            </a:r>
            <a:endParaRPr sz="1100" dirty="0"/>
          </a:p>
          <a:p>
            <a:pPr marL="628650" lvl="1" indent="-171450" algn="l" rtl="0">
              <a:lnSpc>
                <a:spcPct val="100000"/>
              </a:lnSpc>
              <a:spcBef>
                <a:spcPts val="0"/>
              </a:spcBef>
              <a:spcAft>
                <a:spcPts val="0"/>
              </a:spcAft>
              <a:buSzPts val="1400"/>
              <a:buFont typeface="Arial"/>
              <a:buChar char="•"/>
            </a:pPr>
            <a:r>
              <a:rPr lang="de-DE" sz="1100" b="0" i="0" u="none" strike="noStrike" cap="none" dirty="0">
                <a:solidFill>
                  <a:schemeClr val="dk1"/>
                </a:solidFill>
                <a:latin typeface="Calibri"/>
                <a:ea typeface="Calibri"/>
                <a:cs typeface="Calibri"/>
                <a:sym typeface="Calibri"/>
              </a:rPr>
              <a:t>die tabellarische didaktische Einordnung (Didaktisches Impulspapier, IP), </a:t>
            </a:r>
            <a:endParaRPr sz="1100" dirty="0"/>
          </a:p>
          <a:p>
            <a:pPr marL="628650" lvl="1" indent="-171450" algn="l" rtl="0">
              <a:lnSpc>
                <a:spcPct val="100000"/>
              </a:lnSpc>
              <a:spcBef>
                <a:spcPts val="0"/>
              </a:spcBef>
              <a:spcAft>
                <a:spcPts val="0"/>
              </a:spcAft>
              <a:buSzPts val="1400"/>
              <a:buFont typeface="Arial"/>
              <a:buChar char="•"/>
            </a:pPr>
            <a:r>
              <a:rPr lang="de-DE" sz="1100" b="0" i="0" u="none" strike="noStrike" cap="none" dirty="0">
                <a:solidFill>
                  <a:schemeClr val="dk1"/>
                </a:solidFill>
                <a:latin typeface="Calibri"/>
                <a:ea typeface="Calibri"/>
                <a:cs typeface="Calibri"/>
                <a:sym typeface="Calibri"/>
              </a:rPr>
              <a:t>ein Dokument zur Weiterbildung für Lehrende und Unterrichtende zu den Nachhaltigkeitszielen mit dem Bezug auf die spezifische Berufsausbildung (Hintergrundmaterial, HGM) </a:t>
            </a:r>
            <a:endParaRPr sz="1100" dirty="0"/>
          </a:p>
          <a:p>
            <a:pPr marL="628650" lvl="1" indent="-171450" algn="l" rtl="0">
              <a:lnSpc>
                <a:spcPct val="100000"/>
              </a:lnSpc>
              <a:spcBef>
                <a:spcPts val="0"/>
              </a:spcBef>
              <a:spcAft>
                <a:spcPts val="0"/>
              </a:spcAft>
              <a:buSzPts val="1400"/>
              <a:buFont typeface="Arial"/>
              <a:buChar char="•"/>
            </a:pPr>
            <a:r>
              <a:rPr lang="de-DE" sz="1100" b="0" i="0" u="none" strike="noStrike" cap="none" dirty="0">
                <a:solidFill>
                  <a:schemeClr val="dk1"/>
                </a:solidFill>
                <a:latin typeface="Calibri"/>
                <a:ea typeface="Calibri"/>
                <a:cs typeface="Calibri"/>
                <a:sym typeface="Calibri"/>
              </a:rPr>
              <a:t>Ein Handout (FS) z. B. mit der Darstellung von Zielkonflikten oder weiteren Aufgabenstellungen. </a:t>
            </a:r>
            <a:endParaRPr sz="1100" dirty="0"/>
          </a:p>
          <a:p>
            <a:pPr marL="171450" lvl="0" indent="-171450" algn="l" rtl="0">
              <a:lnSpc>
                <a:spcPct val="100000"/>
              </a:lnSpc>
              <a:spcBef>
                <a:spcPts val="0"/>
              </a:spcBef>
              <a:spcAft>
                <a:spcPts val="0"/>
              </a:spcAft>
              <a:buSzPts val="1400"/>
              <a:buFont typeface="Arial"/>
              <a:buChar char="•"/>
            </a:pPr>
            <a:r>
              <a:rPr lang="de-DE" sz="1100" b="0" i="0" u="none" strike="noStrike" cap="none" dirty="0">
                <a:solidFill>
                  <a:schemeClr val="dk1"/>
                </a:solidFill>
                <a:latin typeface="Calibri"/>
                <a:ea typeface="Calibri"/>
                <a:cs typeface="Calibri"/>
                <a:sym typeface="Calibri"/>
              </a:rPr>
              <a:t>Die Materialien sollen Impulse und Orientierung geben, wie Nachhaltigkeit in die verschiedenen Berufsbilder integriert werden kann. Alle Materialien werden als Open Educational </a:t>
            </a:r>
            <a:r>
              <a:rPr lang="de-DE" sz="1100" b="0" i="0" u="none" strike="noStrike" cap="none" dirty="0" err="1">
                <a:solidFill>
                  <a:schemeClr val="dk1"/>
                </a:solidFill>
                <a:latin typeface="Calibri"/>
                <a:ea typeface="Calibri"/>
                <a:cs typeface="Calibri"/>
                <a:sym typeface="Calibri"/>
              </a:rPr>
              <a:t>Ressources</a:t>
            </a:r>
            <a:r>
              <a:rPr lang="de-DE" sz="1100" b="0" i="0" u="none" strike="noStrike" cap="none" dirty="0">
                <a:solidFill>
                  <a:schemeClr val="dk1"/>
                </a:solidFill>
                <a:latin typeface="Calibri"/>
                <a:ea typeface="Calibri"/>
                <a:cs typeface="Calibri"/>
                <a:sym typeface="Calibri"/>
              </a:rPr>
              <a:t> (OER-Materialien) im PDF-Format und als </a:t>
            </a:r>
            <a:r>
              <a:rPr lang="de-DE" sz="1100" b="0" i="0" u="none" strike="noStrike" cap="none" dirty="0" err="1">
                <a:solidFill>
                  <a:schemeClr val="dk1"/>
                </a:solidFill>
                <a:latin typeface="Calibri"/>
                <a:ea typeface="Calibri"/>
                <a:cs typeface="Calibri"/>
                <a:sym typeface="Calibri"/>
              </a:rPr>
              <a:t>Oce</a:t>
            </a:r>
            <a:r>
              <a:rPr lang="de-DE" sz="1100" b="0" i="0" u="none" strike="noStrike" cap="none" dirty="0">
                <a:solidFill>
                  <a:schemeClr val="dk1"/>
                </a:solidFill>
                <a:latin typeface="Calibri"/>
                <a:ea typeface="Calibri"/>
                <a:cs typeface="Calibri"/>
                <a:sym typeface="Calibri"/>
              </a:rPr>
              <a:t>-Dokumente (Word und PowerPoint) zur weiteren Verwendung veröffentlicht, d. h. sie können von den Nutzer*innen kopiert, ergänzt oder umstrukturiert werden. </a:t>
            </a:r>
            <a:endParaRPr sz="1100" dirty="0"/>
          </a:p>
        </p:txBody>
      </p:sp>
      <p:sp>
        <p:nvSpPr>
          <p:cNvPr id="77" name="Google Shape;77;p38: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7:notes"/>
          <p:cNvSpPr>
            <a:spLocks noGrp="1" noRot="1" noChangeAspect="1"/>
          </p:cNvSpPr>
          <p:nvPr>
            <p:ph type="sldImg" idx="2"/>
          </p:nvPr>
        </p:nvSpPr>
        <p:spPr>
          <a:xfrm>
            <a:off x="479425" y="287338"/>
            <a:ext cx="6143625"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17:notes"/>
          <p:cNvSpPr txBox="1">
            <a:spLocks noGrp="1"/>
          </p:cNvSpPr>
          <p:nvPr>
            <p:ph type="body" idx="1"/>
          </p:nvPr>
        </p:nvSpPr>
        <p:spPr>
          <a:xfrm>
            <a:off x="479424" y="3888000"/>
            <a:ext cx="6143625" cy="579331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r>
              <a:rPr lang="de-DE" b="1" dirty="0"/>
              <a:t>Beschreibung</a:t>
            </a:r>
            <a:r>
              <a:rPr lang="de-DE" dirty="0"/>
              <a:t>:</a:t>
            </a:r>
            <a:endParaRPr dirty="0"/>
          </a:p>
          <a:p>
            <a:pPr marL="0" lvl="0" indent="0" algn="l" rtl="0">
              <a:lnSpc>
                <a:spcPct val="100000"/>
              </a:lnSpc>
              <a:spcBef>
                <a:spcPts val="200"/>
              </a:spcBef>
              <a:spcAft>
                <a:spcPts val="0"/>
              </a:spcAft>
              <a:buSzPts val="1200"/>
              <a:buNone/>
            </a:pPr>
            <a:r>
              <a:rPr lang="de-DE" dirty="0"/>
              <a:t>Als Folge vom Klimawandel kommt es vermehrt zu Hitzeperioden im Sommer. Diese Hitze schadet u.a. der Technik in Kläranlagen. Maschinen und Technik können ausfallen, und die Faulgase, die zur Wärmegewinnung genutzt werden, finden im Sommer keine Anwendung. Diese ungebrauchte Wärme wird über Kühlgeräte an die Umgebung abgegeben; diese sind aber nur für normale Sommertemperaturen ausgelegt. Bei großer Hitze muss dann mit Wasser nachgekühlt werden. In Schalträumen müssen Klimaanlagen und </a:t>
            </a:r>
            <a:r>
              <a:rPr lang="de-DE" dirty="0" err="1"/>
              <a:t>Gebläsestationen</a:t>
            </a:r>
            <a:r>
              <a:rPr lang="de-DE" dirty="0"/>
              <a:t> eingebaut werden.</a:t>
            </a:r>
            <a:endParaRPr dirty="0"/>
          </a:p>
          <a:p>
            <a:pPr marL="0" lvl="0" indent="0" algn="l" rtl="0">
              <a:lnSpc>
                <a:spcPct val="100000"/>
              </a:lnSpc>
              <a:spcBef>
                <a:spcPts val="200"/>
              </a:spcBef>
              <a:spcAft>
                <a:spcPts val="0"/>
              </a:spcAft>
              <a:buSzPts val="1200"/>
              <a:buNone/>
            </a:pPr>
            <a:r>
              <a:rPr lang="de-DE" dirty="0"/>
              <a:t>Eine Erhöhung der Abwassertemperaturen wirkt sich auf die Abwasserreinigung aus. Insbesondere die Abbauleistung der biologischen Reinigungsstufe wird durch die Stoffkonzentrationen beeinflusst. Die höheren Temperaturen können zur beschleunigten Umsetzung leicht abbaubarer Stoffe im Kanalnetz führen, was zur Veränderung der Zusammensetzung der Zuflüsse zur Kläranlage führen kann. In der biologischen Reinigungsstufe wirken sich höhere Temperaturen auf die Nitrifikation aus. Bei ausreichender Belüftung (höhere Energiekosten) wird der Stoffumsatz erhöht, wodurch die Ablaufkonzentrationen für Ammonium niedriger werden.  Die Belüftung macht einen größeren Bedarf an Sauerstoff aus, weil bei höheren Temperaturen die Löslichkeit vom Sauerstoff im Wasser abnimmt. </a:t>
            </a:r>
            <a:endParaRPr dirty="0"/>
          </a:p>
          <a:p>
            <a:pPr marL="0" lvl="0" indent="0" algn="l" rtl="0">
              <a:lnSpc>
                <a:spcPct val="100000"/>
              </a:lnSpc>
              <a:spcBef>
                <a:spcPts val="200"/>
              </a:spcBef>
              <a:spcAft>
                <a:spcPts val="0"/>
              </a:spcAft>
              <a:buSzPts val="1200"/>
              <a:buNone/>
            </a:pPr>
            <a:r>
              <a:rPr lang="de-DE" dirty="0"/>
              <a:t>Auswirkungen von Starkregenereignissen: Kanalüberlauf und Abschlag von Mischwasser direkt in den Vorfluter, was zur Beeinträchtigung der Gewässergüte des Vorfluters führt.</a:t>
            </a:r>
            <a:endParaRPr b="1" dirty="0"/>
          </a:p>
          <a:p>
            <a:pPr marL="0" lvl="0" indent="0" algn="l" rtl="0">
              <a:lnSpc>
                <a:spcPct val="100000"/>
              </a:lnSpc>
              <a:spcBef>
                <a:spcPts val="200"/>
              </a:spcBef>
              <a:spcAft>
                <a:spcPts val="0"/>
              </a:spcAft>
              <a:buSzPts val="1200"/>
              <a:buNone/>
            </a:pPr>
            <a:endParaRPr b="1" dirty="0"/>
          </a:p>
          <a:p>
            <a:pPr marL="0" lvl="0" indent="0" algn="l" rtl="0">
              <a:lnSpc>
                <a:spcPct val="100000"/>
              </a:lnSpc>
              <a:spcBef>
                <a:spcPts val="200"/>
              </a:spcBef>
              <a:spcAft>
                <a:spcPts val="0"/>
              </a:spcAft>
              <a:buSzPts val="1200"/>
              <a:buNone/>
            </a:pPr>
            <a:r>
              <a:rPr lang="de-DE" b="1" dirty="0"/>
              <a:t>Quelle</a:t>
            </a:r>
            <a:r>
              <a:rPr lang="de-DE" dirty="0"/>
              <a:t>: </a:t>
            </a:r>
            <a:endParaRPr dirty="0"/>
          </a:p>
          <a:p>
            <a:pPr marL="171450" lvl="0" indent="-171450" algn="l" rtl="0">
              <a:lnSpc>
                <a:spcPct val="100000"/>
              </a:lnSpc>
              <a:spcBef>
                <a:spcPts val="200"/>
              </a:spcBef>
              <a:spcAft>
                <a:spcPts val="0"/>
              </a:spcAft>
              <a:buSzPts val="1200"/>
              <a:buFont typeface="Arial"/>
              <a:buChar char="•"/>
            </a:pPr>
            <a:r>
              <a:rPr lang="de-DE" sz="1100" dirty="0"/>
              <a:t>Bund/Länder-Arbeitsgemeinschaft Wasser 2017: Auswirkungen des Klimawandels auf die Wasserwirtschaft – Bestandsaufnahme, Handlungsoptionen und strategische Handlungsfelder. Online: </a:t>
            </a:r>
            <a:r>
              <a:rPr lang="de-DE" sz="1100" u="sng" dirty="0">
                <a:solidFill>
                  <a:schemeClr val="hlink"/>
                </a:solidFill>
                <a:hlinkClick r:id="rId3"/>
              </a:rPr>
              <a:t>https://www.umweltministerkonferenz.de/documents/top_29_wasserwirtschaft_bericht_1532603521.pdf</a:t>
            </a:r>
            <a:r>
              <a:rPr lang="de-DE" sz="1100" dirty="0"/>
              <a:t> </a:t>
            </a:r>
            <a:endParaRPr sz="1100" dirty="0"/>
          </a:p>
          <a:p>
            <a:pPr marL="171450" lvl="0" indent="-171450" algn="l" rtl="0">
              <a:lnSpc>
                <a:spcPct val="100000"/>
              </a:lnSpc>
              <a:spcBef>
                <a:spcPts val="0"/>
              </a:spcBef>
              <a:spcAft>
                <a:spcPts val="0"/>
              </a:spcAft>
              <a:buSzPts val="1200"/>
              <a:buFont typeface="Arial"/>
              <a:buChar char="•"/>
            </a:pPr>
            <a:r>
              <a:rPr lang="de-DE" sz="1100" dirty="0"/>
              <a:t>Paust-Lassen, Jungen-Kalisch, IGBAU, Sozialpartner der Bauwirtschaft (2010): Ökologisches Bauen im Bereich Wasser – Sanierungsbedarf und Beschäftigungspotentiale für die Investitionsbereiche Abwasserentsorgung und Trinkwasserversorgung</a:t>
            </a:r>
            <a:endParaRPr sz="1100" dirty="0"/>
          </a:p>
        </p:txBody>
      </p:sp>
      <p:sp>
        <p:nvSpPr>
          <p:cNvPr id="162" name="Google Shape;162;p17:notes"/>
          <p:cNvSpPr txBox="1">
            <a:spLocks noGrp="1"/>
          </p:cNvSpPr>
          <p:nvPr>
            <p:ph type="sldNum" idx="12"/>
          </p:nvPr>
        </p:nvSpPr>
        <p:spPr>
          <a:xfrm>
            <a:off x="4021137" y="9721850"/>
            <a:ext cx="3076500" cy="511200"/>
          </a:xfrm>
          <a:prstGeom prst="rect">
            <a:avLst/>
          </a:prstGeom>
          <a:noFill/>
          <a:ln>
            <a:noFill/>
          </a:ln>
        </p:spPr>
        <p:txBody>
          <a:bodyPr spcFirstLastPara="1" wrap="square" lIns="99025" tIns="49500" rIns="99025" bIns="49500" anchor="b" anchorCtr="0">
            <a:noAutofit/>
          </a:bodyPr>
          <a:lstStyle/>
          <a:p>
            <a:pPr marL="0" lvl="0" indent="0" algn="r" rtl="0">
              <a:lnSpc>
                <a:spcPct val="100000"/>
              </a:lnSpc>
              <a:spcBef>
                <a:spcPts val="0"/>
              </a:spcBef>
              <a:spcAft>
                <a:spcPts val="0"/>
              </a:spcAft>
              <a:buClr>
                <a:schemeClr val="dk1"/>
              </a:buClr>
              <a:buSzPts val="325"/>
              <a:buFont typeface="Calibri"/>
              <a:buNone/>
            </a:pPr>
            <a:fld id="{00000000-1234-1234-1234-123412341234}" type="slidenum">
              <a:rPr lang="de-DE">
                <a:latin typeface="Calibri"/>
                <a:ea typeface="Calibri"/>
                <a:cs typeface="Calibri"/>
                <a:sym typeface="Calibri"/>
              </a:rPr>
              <a:t>10</a:t>
            </a:fld>
            <a:endParaRPr>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25eea03f1d8_0_0:notes"/>
          <p:cNvSpPr>
            <a:spLocks noGrp="1" noRot="1" noChangeAspect="1"/>
          </p:cNvSpPr>
          <p:nvPr>
            <p:ph type="sldImg" idx="2"/>
          </p:nvPr>
        </p:nvSpPr>
        <p:spPr>
          <a:xfrm>
            <a:off x="285750" y="179388"/>
            <a:ext cx="6592888" cy="370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g25eea03f1d8_0_0:notes"/>
          <p:cNvSpPr txBox="1">
            <a:spLocks noGrp="1"/>
          </p:cNvSpPr>
          <p:nvPr>
            <p:ph type="body" idx="1"/>
          </p:nvPr>
        </p:nvSpPr>
        <p:spPr>
          <a:xfrm>
            <a:off x="288000" y="3887999"/>
            <a:ext cx="6656400" cy="6167225"/>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Font typeface="Arial"/>
              <a:buNone/>
            </a:pPr>
            <a:r>
              <a:rPr lang="de-DE" sz="1050" b="1" i="0" u="none" strike="noStrike" dirty="0">
                <a:solidFill>
                  <a:schemeClr val="dk1"/>
                </a:solidFill>
                <a:latin typeface="Calibri"/>
                <a:ea typeface="Calibri"/>
                <a:cs typeface="Calibri"/>
                <a:sym typeface="Calibri"/>
              </a:rPr>
              <a:t>Beschreibung</a:t>
            </a:r>
            <a:endParaRPr sz="1050" dirty="0">
              <a:solidFill>
                <a:schemeClr val="dk1"/>
              </a:solidFill>
              <a:latin typeface="Calibri"/>
              <a:ea typeface="Calibri"/>
              <a:cs typeface="Calibri"/>
              <a:sym typeface="Calibri"/>
            </a:endParaRPr>
          </a:p>
          <a:p>
            <a:pPr marL="0" lvl="0" indent="0" algn="l" rtl="0">
              <a:lnSpc>
                <a:spcPct val="100000"/>
              </a:lnSpc>
              <a:spcBef>
                <a:spcPts val="200"/>
              </a:spcBef>
              <a:spcAft>
                <a:spcPts val="0"/>
              </a:spcAft>
              <a:buSzPts val="1400"/>
              <a:buNone/>
            </a:pPr>
            <a:r>
              <a:rPr lang="de-DE" sz="1050" b="0" i="0" u="none" strike="noStrike" cap="none" dirty="0">
                <a:solidFill>
                  <a:schemeClr val="dk1"/>
                </a:solidFill>
                <a:latin typeface="Calibri"/>
                <a:ea typeface="Calibri"/>
                <a:cs typeface="Calibri"/>
                <a:sym typeface="Calibri"/>
              </a:rPr>
              <a:t>O</a:t>
            </a:r>
            <a:r>
              <a:rPr lang="de-DE" sz="1050" dirty="0">
                <a:solidFill>
                  <a:schemeClr val="dk1"/>
                </a:solidFill>
                <a:latin typeface="Calibri"/>
                <a:ea typeface="Calibri"/>
                <a:cs typeface="Calibri"/>
                <a:sym typeface="Calibri"/>
              </a:rPr>
              <a:t>hne eine intakte Umwelt kann die Gesellschaft nicht überleben, weswegen auf die Nutzung der natürlichen Ressourcen und den Erhalt von Lebensraum besonders geachtet werden muss. Unsere Gesellschaft und unsere Wirtschaft sind in die </a:t>
            </a:r>
            <a:r>
              <a:rPr lang="de-DE" sz="1050" b="0" i="0" u="none" strike="noStrike" cap="none" dirty="0">
                <a:solidFill>
                  <a:schemeClr val="dk1"/>
                </a:solidFill>
                <a:latin typeface="Calibri"/>
                <a:ea typeface="Calibri"/>
                <a:cs typeface="Calibri"/>
                <a:sym typeface="Calibri"/>
              </a:rPr>
              <a:t>Biosphäre eingebettet, sie ist die Basis für alles. Das Cake-Prinzip bedeutet „</a:t>
            </a:r>
            <a:r>
              <a:rPr lang="de-DE" sz="1050" b="0" i="1" u="none" strike="noStrike" cap="none" dirty="0">
                <a:solidFill>
                  <a:schemeClr val="dk1"/>
                </a:solidFill>
                <a:latin typeface="Calibri"/>
                <a:ea typeface="Calibri"/>
                <a:cs typeface="Calibri"/>
                <a:sym typeface="Calibri"/>
              </a:rPr>
              <a:t>eine Verschiebung weg vom aktuellen sektoralen Ansatz, bei dem soziale, wirtschaftliche und ökologische Entwicklung als separate Teile angesehen werden</a:t>
            </a:r>
            <a:r>
              <a:rPr lang="de-DE" sz="1050" b="0" i="0" u="none" strike="noStrike" cap="none" dirty="0">
                <a:solidFill>
                  <a:schemeClr val="dk1"/>
                </a:solidFill>
                <a:latin typeface="Calibri"/>
                <a:ea typeface="Calibri"/>
                <a:cs typeface="Calibri"/>
                <a:sym typeface="Calibri"/>
              </a:rPr>
              <a:t>“</a:t>
            </a:r>
            <a:r>
              <a:rPr lang="de-DE" sz="1050" b="0" i="1" u="none" strike="noStrike" cap="none" dirty="0">
                <a:solidFill>
                  <a:schemeClr val="dk1"/>
                </a:solidFill>
                <a:latin typeface="Calibri"/>
                <a:ea typeface="Calibri"/>
                <a:cs typeface="Calibri"/>
                <a:sym typeface="Calibri"/>
              </a:rPr>
              <a:t> </a:t>
            </a:r>
            <a:r>
              <a:rPr lang="de-DE" sz="1050" b="0" i="0" u="none" strike="noStrike" cap="none" dirty="0">
                <a:solidFill>
                  <a:schemeClr val="dk1"/>
                </a:solidFill>
                <a:latin typeface="Calibri"/>
                <a:ea typeface="Calibri"/>
                <a:cs typeface="Calibri"/>
                <a:sym typeface="Calibri"/>
              </a:rPr>
              <a:t>(</a:t>
            </a:r>
            <a:r>
              <a:rPr lang="de-DE" sz="1050" b="0" i="0" dirty="0">
                <a:solidFill>
                  <a:schemeClr val="dk1"/>
                </a:solidFill>
                <a:latin typeface="Calibri"/>
                <a:ea typeface="Calibri"/>
                <a:cs typeface="Calibri"/>
                <a:sym typeface="Calibri"/>
              </a:rPr>
              <a:t>Stockholm </a:t>
            </a:r>
            <a:r>
              <a:rPr lang="de-DE" sz="1050" b="0" i="0" dirty="0" err="1">
                <a:solidFill>
                  <a:schemeClr val="dk1"/>
                </a:solidFill>
                <a:latin typeface="Calibri"/>
                <a:ea typeface="Calibri"/>
                <a:cs typeface="Calibri"/>
                <a:sym typeface="Calibri"/>
              </a:rPr>
              <a:t>Resilience</a:t>
            </a:r>
            <a:r>
              <a:rPr lang="de-DE" sz="1050" b="0" i="0" dirty="0">
                <a:solidFill>
                  <a:schemeClr val="dk1"/>
                </a:solidFill>
                <a:latin typeface="Calibri"/>
                <a:ea typeface="Calibri"/>
                <a:cs typeface="Calibri"/>
                <a:sym typeface="Calibri"/>
              </a:rPr>
              <a:t> </a:t>
            </a:r>
            <a:r>
              <a:rPr lang="de-DE" sz="1050" b="0" i="0" dirty="0" err="1">
                <a:solidFill>
                  <a:schemeClr val="dk1"/>
                </a:solidFill>
                <a:latin typeface="Calibri"/>
                <a:ea typeface="Calibri"/>
                <a:cs typeface="Calibri"/>
                <a:sym typeface="Calibri"/>
              </a:rPr>
              <a:t>Centre</a:t>
            </a:r>
            <a:r>
              <a:rPr lang="de-DE" sz="1050" b="0" i="0" dirty="0">
                <a:solidFill>
                  <a:schemeClr val="dk1"/>
                </a:solidFill>
                <a:latin typeface="Calibri"/>
                <a:ea typeface="Calibri"/>
                <a:cs typeface="Calibri"/>
                <a:sym typeface="Calibri"/>
              </a:rPr>
              <a:t> o.J.). Auf der Basis der Biosphäre werden </a:t>
            </a:r>
            <a:r>
              <a:rPr lang="de-DE" sz="1050" dirty="0">
                <a:solidFill>
                  <a:schemeClr val="dk1"/>
                </a:solidFill>
                <a:latin typeface="Calibri"/>
                <a:ea typeface="Calibri"/>
                <a:cs typeface="Calibri"/>
                <a:sym typeface="Calibri"/>
              </a:rPr>
              <a:t>alle anderen SDGs eingeordnet werden müssen. Die nächste Ebene nach der Biosphäre bildet die Gesellschaft mit den jeweiligen SDG 1 bis 4, 7, 11 und 16. Die dritte Ebene bildet die Wirtschaft, denn diese ist abhängig von einer funktionierenden Gesellschaft. Diese Schichtung ist wohlbegründet, denn gesunde (3 Gesundheit und Wohlergehen) und wohlhabende (SDG 1 Keine Armut) Kund*innen sind auch die Konsument*innen der Unternehmen ohne die sie nicht existieren würden. Die dritte Ebene – die Wirtschaft – umfasst die SDG 8 Menschwürdige Arbeit und Wirtschaftswachstum, 9 Industrie, Innovation und Infrastruktur, 10 Ungleichheit sowie 12 Nachhaltige/r Konsum und Produktion – also alles, was eine nachhaltige Wirtschaft ausmacht. “On </a:t>
            </a:r>
            <a:r>
              <a:rPr lang="de-DE" sz="1050" dirty="0" err="1">
                <a:solidFill>
                  <a:schemeClr val="dk1"/>
                </a:solidFill>
                <a:latin typeface="Calibri"/>
                <a:ea typeface="Calibri"/>
                <a:cs typeface="Calibri"/>
                <a:sym typeface="Calibri"/>
              </a:rPr>
              <a:t>the</a:t>
            </a:r>
            <a:r>
              <a:rPr lang="de-DE" sz="1050" dirty="0">
                <a:solidFill>
                  <a:schemeClr val="dk1"/>
                </a:solidFill>
                <a:latin typeface="Calibri"/>
                <a:ea typeface="Calibri"/>
                <a:cs typeface="Calibri"/>
                <a:sym typeface="Calibri"/>
              </a:rPr>
              <a:t> Top“ steht das SDG 17 „Partnerschaften zur Erreichung der Ziele“, das in diesem Modell als Dreh- und Angelpunkt zwischen allen Ebenen der Interaktion funktioniert. Ohne das Zusammenwirken von mehreren Stakeholdern, Gemeinschaften und Staaten, wird es nur sehr schwer sein, die 17 SDGs bis 2030 umzusetzen. </a:t>
            </a:r>
            <a:endParaRPr dirty="0"/>
          </a:p>
          <a:p>
            <a:pPr marL="0" lvl="0" indent="0" algn="l" rtl="0">
              <a:lnSpc>
                <a:spcPct val="100000"/>
              </a:lnSpc>
              <a:spcBef>
                <a:spcPts val="0"/>
              </a:spcBef>
              <a:spcAft>
                <a:spcPts val="0"/>
              </a:spcAft>
              <a:buSzPts val="1400"/>
              <a:buNone/>
            </a:pPr>
            <a:r>
              <a:rPr lang="de-DE" sz="1050" dirty="0">
                <a:solidFill>
                  <a:schemeClr val="dk1"/>
                </a:solidFill>
                <a:latin typeface="Calibri"/>
                <a:ea typeface="Calibri"/>
                <a:cs typeface="Calibri"/>
                <a:sym typeface="Calibri"/>
              </a:rPr>
              <a:t>Auch wenn das SDG 4 Hochwertige Bildung keine besondere Rolle in diesem Modell hat (und nur eingereiht ist zwischen allen anderen) – so kann nur Bildung den Teufelskreis der Armut durchbrechen, Krisen vermeiden und dysfunktionale Gesellschaften (Korruption, Rechtsunsicherheit, Umweltzerstörung, Verletzung der Menschenrechte) verändern. Aber auch in demokratischen Gesellschaften mit einer Wirtschaftsstruktur, die schon in vielen Teilen im Sinne der Nachhaltigkeit reguliert ist, werden die Ziele der nachhaltigen Entwicklung noch bei weitem nicht erreicht, zu groß sind die Defizite der SDG, wie selbst die Bundesregierung in den jeweiligen Nachhaltigkeitsberichten der Ministerien bestätigt (Bundesregierung o.J.). </a:t>
            </a:r>
            <a:endParaRPr dirty="0"/>
          </a:p>
          <a:p>
            <a:pPr marL="0" lvl="0" indent="0" algn="l" rtl="0">
              <a:lnSpc>
                <a:spcPct val="100000"/>
              </a:lnSpc>
              <a:spcBef>
                <a:spcPts val="200"/>
              </a:spcBef>
              <a:spcAft>
                <a:spcPts val="0"/>
              </a:spcAft>
              <a:buSzPts val="1400"/>
              <a:buNone/>
            </a:pPr>
            <a:r>
              <a:rPr lang="de-DE" sz="1050" b="1" dirty="0">
                <a:solidFill>
                  <a:schemeClr val="dk1"/>
                </a:solidFill>
                <a:latin typeface="Calibri"/>
                <a:ea typeface="Calibri"/>
                <a:cs typeface="Calibri"/>
                <a:sym typeface="Calibri"/>
              </a:rPr>
              <a:t>Aufgabe</a:t>
            </a:r>
            <a:endParaRPr dirty="0"/>
          </a:p>
          <a:p>
            <a:pPr marL="0" lvl="0" indent="0" algn="l" rtl="0">
              <a:lnSpc>
                <a:spcPct val="100000"/>
              </a:lnSpc>
              <a:spcBef>
                <a:spcPts val="200"/>
              </a:spcBef>
              <a:spcAft>
                <a:spcPts val="0"/>
              </a:spcAft>
              <a:buSzPts val="1400"/>
              <a:buNone/>
            </a:pPr>
            <a:r>
              <a:rPr lang="de-DE" sz="1050" dirty="0">
                <a:solidFill>
                  <a:schemeClr val="dk1"/>
                </a:solidFill>
                <a:latin typeface="Calibri"/>
                <a:ea typeface="Calibri"/>
                <a:cs typeface="Calibri"/>
                <a:sym typeface="Calibri"/>
              </a:rPr>
              <a:t>Die SDG können auch nur erreicht werden, wenn alle betroffenen Akteure gemeinsam an der Umsetzung arbeiten. Deshalb stellt sich die Frage für jedes einzelne Unternehmen, für die Geschäftsführung, die Eigentümer*innen und für alle Mitarbeiter*innen:</a:t>
            </a:r>
            <a:endParaRPr dirty="0"/>
          </a:p>
          <a:p>
            <a:pPr marL="171450" marR="0" lvl="0" indent="-171450" algn="l" rtl="0">
              <a:lnSpc>
                <a:spcPct val="100000"/>
              </a:lnSpc>
              <a:spcBef>
                <a:spcPts val="200"/>
              </a:spcBef>
              <a:spcAft>
                <a:spcPts val="0"/>
              </a:spcAft>
              <a:buClr>
                <a:srgbClr val="000000"/>
              </a:buClr>
              <a:buSzPts val="1050"/>
              <a:buFont typeface="Arial"/>
              <a:buChar char="•"/>
            </a:pPr>
            <a:r>
              <a:rPr lang="de-DE" sz="1050" dirty="0">
                <a:solidFill>
                  <a:schemeClr val="dk1"/>
                </a:solidFill>
                <a:latin typeface="Calibri"/>
                <a:ea typeface="Calibri"/>
                <a:cs typeface="Calibri"/>
                <a:sym typeface="Calibri"/>
              </a:rPr>
              <a:t>Welche Rolle spielen die SDG für Ihr Unternehmen</a:t>
            </a:r>
            <a:endParaRPr sz="1050" b="0" i="0" u="none" strike="noStrike" cap="none" dirty="0">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rgbClr val="000000"/>
              </a:buClr>
              <a:buSzPts val="1050"/>
              <a:buFont typeface="Arial"/>
              <a:buChar char="•"/>
            </a:pPr>
            <a:r>
              <a:rPr lang="de-DE" sz="1050" b="0" i="0" u="none" strike="noStrike" cap="none" dirty="0">
                <a:solidFill>
                  <a:schemeClr val="dk1"/>
                </a:solidFill>
                <a:latin typeface="Calibri"/>
                <a:ea typeface="Calibri"/>
                <a:cs typeface="Calibri"/>
                <a:sym typeface="Calibri"/>
              </a:rPr>
              <a:t>Wie stellen Sie Ihr Unternehmen für die Zukunft auf?</a:t>
            </a:r>
            <a:endParaRPr sz="1050"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de-DE" sz="1050" b="1" dirty="0">
                <a:solidFill>
                  <a:schemeClr val="dk1"/>
                </a:solidFill>
                <a:latin typeface="Calibri"/>
                <a:ea typeface="Calibri"/>
                <a:cs typeface="Calibri"/>
                <a:sym typeface="Calibri"/>
              </a:rPr>
              <a:t>Quellen und Abbildung</a:t>
            </a:r>
            <a:endParaRPr dirty="0"/>
          </a:p>
          <a:p>
            <a:pPr marL="171450" marR="0" lvl="0" indent="-171450" algn="l" rtl="0">
              <a:lnSpc>
                <a:spcPct val="100000"/>
              </a:lnSpc>
              <a:spcBef>
                <a:spcPts val="200"/>
              </a:spcBef>
              <a:spcAft>
                <a:spcPts val="0"/>
              </a:spcAft>
              <a:buClr>
                <a:schemeClr val="dk1"/>
              </a:buClr>
              <a:buSzPts val="1200"/>
              <a:buFont typeface="Arial"/>
              <a:buChar char="•"/>
            </a:pPr>
            <a:r>
              <a:rPr lang="de-DE" sz="900" b="0" dirty="0">
                <a:solidFill>
                  <a:schemeClr val="dk1"/>
                </a:solidFill>
                <a:latin typeface="Calibri"/>
                <a:ea typeface="Calibri"/>
                <a:cs typeface="Calibri"/>
                <a:sym typeface="Calibri"/>
              </a:rPr>
              <a:t>Cake: Stockholm </a:t>
            </a:r>
            <a:r>
              <a:rPr lang="de-DE" sz="900" b="0" dirty="0" err="1">
                <a:solidFill>
                  <a:schemeClr val="dk1"/>
                </a:solidFill>
                <a:latin typeface="Calibri"/>
                <a:ea typeface="Calibri"/>
                <a:cs typeface="Calibri"/>
                <a:sym typeface="Calibri"/>
              </a:rPr>
              <a:t>Resilience</a:t>
            </a:r>
            <a:r>
              <a:rPr lang="de-DE" sz="900" b="0" dirty="0">
                <a:solidFill>
                  <a:schemeClr val="dk1"/>
                </a:solidFill>
                <a:latin typeface="Calibri"/>
                <a:ea typeface="Calibri"/>
                <a:cs typeface="Calibri"/>
                <a:sym typeface="Calibri"/>
              </a:rPr>
              <a:t> </a:t>
            </a:r>
            <a:r>
              <a:rPr lang="de-DE" sz="900" b="0" dirty="0" err="1">
                <a:solidFill>
                  <a:schemeClr val="dk1"/>
                </a:solidFill>
                <a:latin typeface="Calibri"/>
                <a:ea typeface="Calibri"/>
                <a:cs typeface="Calibri"/>
                <a:sym typeface="Calibri"/>
              </a:rPr>
              <a:t>Centre</a:t>
            </a:r>
            <a:r>
              <a:rPr lang="de-DE" sz="900" b="0" dirty="0">
                <a:solidFill>
                  <a:schemeClr val="dk1"/>
                </a:solidFill>
                <a:latin typeface="Calibri"/>
                <a:ea typeface="Calibri"/>
                <a:cs typeface="Calibri"/>
                <a:sym typeface="Calibri"/>
              </a:rPr>
              <a:t> (o.J.): </a:t>
            </a:r>
            <a:r>
              <a:rPr lang="de-DE" sz="900" b="0" i="0" u="none" strike="noStrike" cap="none" dirty="0">
                <a:solidFill>
                  <a:schemeClr val="dk1"/>
                </a:solidFill>
                <a:latin typeface="Calibri"/>
                <a:ea typeface="Calibri"/>
                <a:cs typeface="Calibri"/>
                <a:sym typeface="Calibri"/>
              </a:rPr>
              <a:t>Eine neue Art, die Ziele für nachhaltige Entwicklung zu sehen und wie sie alle mit Lebensmitteln verbunden sind. Online: https://www.stockholmresilience.org/research/research-news/2016-06-14-the-sdgs-wedding-cake.html. </a:t>
            </a:r>
            <a:r>
              <a:rPr lang="de-DE" sz="900" dirty="0">
                <a:solidFill>
                  <a:schemeClr val="dk1"/>
                </a:solidFill>
                <a:latin typeface="Calibri"/>
                <a:ea typeface="Calibri"/>
                <a:cs typeface="Calibri"/>
                <a:sym typeface="Calibri"/>
              </a:rPr>
              <a:t>(Lizenz: </a:t>
            </a:r>
            <a:r>
              <a:rPr lang="de-DE" sz="900" b="0" i="0" u="none" strike="noStrike" cap="none" dirty="0">
                <a:solidFill>
                  <a:schemeClr val="dk1"/>
                </a:solidFill>
                <a:latin typeface="Calibri"/>
                <a:ea typeface="Calibri"/>
                <a:cs typeface="Calibri"/>
                <a:sym typeface="Calibri"/>
              </a:rPr>
              <a:t>CC BY-ND 3.0)</a:t>
            </a:r>
            <a:endParaRPr dirty="0"/>
          </a:p>
          <a:p>
            <a:pPr marL="171450" marR="0" lvl="0" indent="-171450" algn="l" rtl="0">
              <a:lnSpc>
                <a:spcPct val="100000"/>
              </a:lnSpc>
              <a:spcBef>
                <a:spcPts val="0"/>
              </a:spcBef>
              <a:spcAft>
                <a:spcPts val="0"/>
              </a:spcAft>
              <a:buClr>
                <a:schemeClr val="dk1"/>
              </a:buClr>
              <a:buSzPts val="1200"/>
              <a:buFont typeface="Arial"/>
              <a:buChar char="•"/>
            </a:pPr>
            <a:r>
              <a:rPr lang="de-DE" sz="900" b="0" i="0" u="none" strike="noStrike" cap="none" dirty="0">
                <a:solidFill>
                  <a:schemeClr val="dk1"/>
                </a:solidFill>
                <a:latin typeface="Calibri"/>
                <a:ea typeface="Calibri"/>
                <a:cs typeface="Calibri"/>
                <a:sym typeface="Calibri"/>
              </a:rPr>
              <a:t>Nachhaltigkeitsstrategie - eigene Darstellung in </a:t>
            </a:r>
            <a:r>
              <a:rPr lang="de-DE" sz="900" b="0" i="0" u="none" strike="noStrike" cap="none" dirty="0" err="1">
                <a:solidFill>
                  <a:schemeClr val="dk1"/>
                </a:solidFill>
                <a:latin typeface="Calibri"/>
                <a:ea typeface="Calibri"/>
                <a:cs typeface="Calibri"/>
                <a:sym typeface="Calibri"/>
              </a:rPr>
              <a:t>Anlehung</a:t>
            </a:r>
            <a:r>
              <a:rPr lang="de-DE" sz="900" b="0" i="0" u="none" strike="noStrike" cap="none" dirty="0">
                <a:solidFill>
                  <a:schemeClr val="dk1"/>
                </a:solidFill>
                <a:latin typeface="Calibri"/>
                <a:ea typeface="Calibri"/>
                <a:cs typeface="Calibri"/>
                <a:sym typeface="Calibri"/>
              </a:rPr>
              <a:t> an: </a:t>
            </a:r>
            <a:r>
              <a:rPr lang="de-DE" sz="900" b="0" i="0" u="none" strike="noStrike" cap="none" dirty="0" err="1">
                <a:solidFill>
                  <a:schemeClr val="dk1"/>
                </a:solidFill>
                <a:latin typeface="Calibri"/>
                <a:ea typeface="Calibri"/>
                <a:cs typeface="Calibri"/>
                <a:sym typeface="Calibri"/>
              </a:rPr>
              <a:t>sph</a:t>
            </a:r>
            <a:r>
              <a:rPr lang="de-DE" sz="900" b="0" i="0" u="none" strike="noStrike" cap="none" dirty="0">
                <a:solidFill>
                  <a:schemeClr val="dk1"/>
                </a:solidFill>
                <a:latin typeface="Calibri"/>
                <a:ea typeface="Calibri"/>
                <a:cs typeface="Calibri"/>
                <a:sym typeface="Calibri"/>
              </a:rPr>
              <a:t> (o.J.): Strategische Ausrichtung. Online: https://sph-nachhaltig-wirtschaften.de/nachhaltige-strategische-ausrichtung-unternehmen/</a:t>
            </a:r>
            <a:endParaRPr sz="900" b="0" i="0" u="none" strike="noStrike" cap="none" dirty="0">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200"/>
              <a:buFont typeface="Arial"/>
              <a:buChar char="•"/>
            </a:pPr>
            <a:r>
              <a:rPr lang="de-DE" sz="900" b="0" i="0" u="none" strike="noStrike" cap="none" dirty="0">
                <a:solidFill>
                  <a:schemeClr val="dk1"/>
                </a:solidFill>
                <a:latin typeface="Calibri"/>
                <a:ea typeface="Calibri"/>
                <a:cs typeface="Calibri"/>
                <a:sym typeface="Calibri"/>
              </a:rPr>
              <a:t>Bundesregierung (o.J.): Berichte aus den Ministerien. Online: https://www.bundesregierung.de/breg-de/themen/nachhaltigkeitspolitik/berichte-und-reden-nachhaltigkeit/berichte-aus-den-ministerien-429902</a:t>
            </a:r>
            <a:endParaRPr sz="900" dirty="0">
              <a:solidFill>
                <a:schemeClr val="dk1"/>
              </a:solidFill>
              <a:latin typeface="Calibri"/>
              <a:ea typeface="Calibri"/>
              <a:cs typeface="Calibri"/>
              <a:sym typeface="Calibri"/>
            </a:endParaRPr>
          </a:p>
          <a:p>
            <a:pPr marL="457200" marR="0" lvl="0" indent="-228600" algn="l" rtl="0">
              <a:lnSpc>
                <a:spcPct val="100000"/>
              </a:lnSpc>
              <a:spcBef>
                <a:spcPts val="0"/>
              </a:spcBef>
              <a:spcAft>
                <a:spcPts val="200"/>
              </a:spcAft>
              <a:buClr>
                <a:srgbClr val="000000"/>
              </a:buClr>
              <a:buSzPts val="1400"/>
              <a:buFont typeface="Arial"/>
              <a:buNone/>
            </a:pPr>
            <a:endParaRPr sz="1050" b="1" dirty="0">
              <a:solidFill>
                <a:schemeClr val="dk1"/>
              </a:solidFill>
              <a:latin typeface="Calibri"/>
              <a:ea typeface="Calibri"/>
              <a:cs typeface="Calibri"/>
              <a:sym typeface="Calibri"/>
            </a:endParaRPr>
          </a:p>
        </p:txBody>
      </p:sp>
      <p:sp>
        <p:nvSpPr>
          <p:cNvPr id="176" name="Google Shape;176;g25eea03f1d8_0_0: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26805bd2549_0_1687:notes"/>
          <p:cNvSpPr>
            <a:spLocks noGrp="1" noRot="1" noChangeAspect="1"/>
          </p:cNvSpPr>
          <p:nvPr>
            <p:ph type="sldImg" idx="2"/>
          </p:nvPr>
        </p:nvSpPr>
        <p:spPr>
          <a:xfrm>
            <a:off x="479425" y="331788"/>
            <a:ext cx="6143625"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6" name="Google Shape;506;g26805bd2549_0_1687:notes"/>
          <p:cNvSpPr txBox="1">
            <a:spLocks noGrp="1"/>
          </p:cNvSpPr>
          <p:nvPr>
            <p:ph type="body" idx="1"/>
          </p:nvPr>
        </p:nvSpPr>
        <p:spPr>
          <a:xfrm>
            <a:off x="479425" y="3888000"/>
            <a:ext cx="6143625" cy="6253500"/>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Font typeface="Arial"/>
              <a:buNone/>
            </a:pPr>
            <a:r>
              <a:rPr lang="de-DE" sz="1000" b="1" i="0" u="none" strike="noStrike" dirty="0">
                <a:solidFill>
                  <a:schemeClr val="dk1"/>
                </a:solidFill>
                <a:latin typeface="Calibri"/>
                <a:ea typeface="Calibri"/>
                <a:cs typeface="Calibri"/>
                <a:sym typeface="Calibri"/>
              </a:rPr>
              <a:t>Beschreibung</a:t>
            </a:r>
            <a:endParaRPr sz="1000" dirty="0">
              <a:latin typeface="Calibri"/>
              <a:ea typeface="Calibri"/>
              <a:cs typeface="Calibri"/>
              <a:sym typeface="Calibri"/>
            </a:endParaRPr>
          </a:p>
          <a:p>
            <a:pPr marL="0" lvl="0" indent="0" algn="l" rtl="0">
              <a:lnSpc>
                <a:spcPct val="100000"/>
              </a:lnSpc>
              <a:spcBef>
                <a:spcPts val="200"/>
              </a:spcBef>
              <a:spcAft>
                <a:spcPts val="0"/>
              </a:spcAft>
              <a:buSzPts val="1400"/>
              <a:buNone/>
            </a:pPr>
            <a:r>
              <a:rPr lang="de-DE" sz="1000" dirty="0"/>
              <a:t>Aufgrund des Klimawandels ist eine Auseinandersetzung mit dem Thema der Nachhaltigkeit heute in allen Bereichen unumgänglich. Die </a:t>
            </a:r>
            <a:r>
              <a:rPr lang="de-DE" sz="1000" dirty="0">
                <a:latin typeface="Calibri"/>
                <a:ea typeface="Calibri"/>
                <a:cs typeface="Calibri"/>
                <a:sym typeface="Calibri"/>
              </a:rPr>
              <a:t>Gesellschaft kann ohne eine intakte Umwelt nicht überleben, weswegen auf die Nutzung der natürlichen Ressourcen und den Erhalt von Lebensraum besonders geachtet werden muss. Unsere Gesellschaft und unsere Wirtschaft sind in die </a:t>
            </a:r>
            <a:r>
              <a:rPr lang="de-DE" sz="1000" b="0" i="0" u="none" strike="noStrike" cap="none" dirty="0">
                <a:solidFill>
                  <a:schemeClr val="dk1"/>
                </a:solidFill>
                <a:latin typeface="Calibri"/>
                <a:ea typeface="Calibri"/>
                <a:cs typeface="Calibri"/>
                <a:sym typeface="Calibri"/>
              </a:rPr>
              <a:t>Biosphäre eingebettet, sie ist die Basis für alles. Das Cake-Prinzip bedeutet „</a:t>
            </a:r>
            <a:r>
              <a:rPr lang="de-DE" sz="1000" b="0" i="1" u="none" strike="noStrike" cap="none" dirty="0">
                <a:solidFill>
                  <a:schemeClr val="dk1"/>
                </a:solidFill>
                <a:latin typeface="Calibri"/>
                <a:ea typeface="Calibri"/>
                <a:cs typeface="Calibri"/>
                <a:sym typeface="Calibri"/>
              </a:rPr>
              <a:t>eine Verschiebung weg vom aktuellen sektoralen Ansatz, bei dem soziale, wirtschaftliche und ökologische Entwicklung als separate Teile angesehen werden</a:t>
            </a:r>
            <a:r>
              <a:rPr lang="de-DE" sz="1000" b="0" i="0" u="none" strike="noStrike" cap="none" dirty="0">
                <a:solidFill>
                  <a:schemeClr val="dk1"/>
                </a:solidFill>
                <a:latin typeface="Calibri"/>
                <a:ea typeface="Calibri"/>
                <a:cs typeface="Calibri"/>
                <a:sym typeface="Calibri"/>
              </a:rPr>
              <a:t>“</a:t>
            </a:r>
            <a:r>
              <a:rPr lang="de-DE" sz="1000" b="0" i="1" u="none" strike="noStrike" cap="none" dirty="0">
                <a:solidFill>
                  <a:schemeClr val="dk1"/>
                </a:solidFill>
                <a:latin typeface="Calibri"/>
                <a:ea typeface="Calibri"/>
                <a:cs typeface="Calibri"/>
                <a:sym typeface="Calibri"/>
              </a:rPr>
              <a:t> </a:t>
            </a:r>
            <a:r>
              <a:rPr lang="de-DE" sz="1000" b="0" i="0" u="none" strike="noStrike" cap="none" dirty="0">
                <a:solidFill>
                  <a:schemeClr val="dk1"/>
                </a:solidFill>
                <a:latin typeface="Calibri"/>
                <a:ea typeface="Calibri"/>
                <a:cs typeface="Calibri"/>
                <a:sym typeface="Calibri"/>
              </a:rPr>
              <a:t>(</a:t>
            </a:r>
            <a:r>
              <a:rPr lang="de-DE" sz="1000" b="0" i="0" dirty="0">
                <a:latin typeface="Calibri"/>
                <a:ea typeface="Calibri"/>
                <a:cs typeface="Calibri"/>
                <a:sym typeface="Calibri"/>
              </a:rPr>
              <a:t>Stockholm </a:t>
            </a:r>
            <a:r>
              <a:rPr lang="de-DE" sz="1000" b="0" i="0" dirty="0" err="1">
                <a:latin typeface="Calibri"/>
                <a:ea typeface="Calibri"/>
                <a:cs typeface="Calibri"/>
                <a:sym typeface="Calibri"/>
              </a:rPr>
              <a:t>Resilience</a:t>
            </a:r>
            <a:r>
              <a:rPr lang="de-DE" sz="1000" b="0" i="0" dirty="0">
                <a:latin typeface="Calibri"/>
                <a:ea typeface="Calibri"/>
                <a:cs typeface="Calibri"/>
                <a:sym typeface="Calibri"/>
              </a:rPr>
              <a:t> </a:t>
            </a:r>
            <a:r>
              <a:rPr lang="de-DE" sz="1000" b="0" i="0" dirty="0" err="1">
                <a:latin typeface="Calibri"/>
                <a:ea typeface="Calibri"/>
                <a:cs typeface="Calibri"/>
                <a:sym typeface="Calibri"/>
              </a:rPr>
              <a:t>Centre</a:t>
            </a:r>
            <a:r>
              <a:rPr lang="de-DE" sz="1000" b="0" i="0" dirty="0">
                <a:latin typeface="Calibri"/>
                <a:ea typeface="Calibri"/>
                <a:cs typeface="Calibri"/>
                <a:sym typeface="Calibri"/>
              </a:rPr>
              <a:t> o.J.). Auf der Basis der Biosphäre werden </a:t>
            </a:r>
            <a:r>
              <a:rPr lang="de-DE" sz="1000" dirty="0">
                <a:latin typeface="Calibri"/>
                <a:ea typeface="Calibri"/>
                <a:cs typeface="Calibri"/>
                <a:sym typeface="Calibri"/>
              </a:rPr>
              <a:t>alle anderen SDGs eingeordnet werden müssen. Die nächste Ebene nach der Biosphäre bildet die Gesellschaft mit den jeweiligen SDG 1 bis 4, 7, 11 und 16. Die dritte Ebene bildet die Wirtschaft, denn diese ist abhängig von einer funktionierenden Gesellschaft. Diese Schichtung ist wohlbegründet, denn gesunde (3 Gesundheit und Wohlergehen) und wohlhabende (SDG 1 Keine Armut) Kund*innen sind auch die Konsument*innen der Unternehmen ohne die sie nicht existieren würden. Die dritte Ebene – die Wirtschaft – umfasst die SDG 8 Menschwürdige Arbeit und Wirtschaftswachstum, 9 Industrie, Innovation und Infrastruktur, 10 Ungleichheit sowie 12 Nachhaltige/r Konsum und Produktion – also alles, was eine nachhaltige Wirtschaft ausmacht. “On </a:t>
            </a:r>
            <a:r>
              <a:rPr lang="de-DE" sz="1000" dirty="0" err="1">
                <a:latin typeface="Calibri"/>
                <a:ea typeface="Calibri"/>
                <a:cs typeface="Calibri"/>
                <a:sym typeface="Calibri"/>
              </a:rPr>
              <a:t>the</a:t>
            </a:r>
            <a:r>
              <a:rPr lang="de-DE" sz="1000" dirty="0">
                <a:latin typeface="Calibri"/>
                <a:ea typeface="Calibri"/>
                <a:cs typeface="Calibri"/>
                <a:sym typeface="Calibri"/>
              </a:rPr>
              <a:t> Top“ steht das SDG 17 „Partnerschaften zur Erreichung der Ziele, das in diesem Modell als Dreh- und Angelpunkt zwischen allen Ebenen der Interaktion funktioniert. Ohne das Zusammenwirken von mehreren Stakeholdern, Gemeinschaften und Staaten, wird es nur sehr schwer sein, die 17 SDGs bis 2030 umzusetzen. </a:t>
            </a:r>
            <a:endParaRPr dirty="0"/>
          </a:p>
          <a:p>
            <a:pPr marL="0" lvl="0" indent="0" algn="l" rtl="0">
              <a:lnSpc>
                <a:spcPct val="100000"/>
              </a:lnSpc>
              <a:spcBef>
                <a:spcPts val="200"/>
              </a:spcBef>
              <a:spcAft>
                <a:spcPts val="0"/>
              </a:spcAft>
              <a:buSzPts val="1400"/>
              <a:buNone/>
            </a:pPr>
            <a:r>
              <a:rPr lang="de-DE" sz="1000" dirty="0">
                <a:latin typeface="Calibri"/>
                <a:ea typeface="Calibri"/>
                <a:cs typeface="Calibri"/>
                <a:sym typeface="Calibri"/>
              </a:rPr>
              <a:t>Auch wenn das SDG 4 Hochwertige Bildung keine besondere Rolle in diesem Modell hat (und nur eingereiht ist zwischen allen anderen) – so kann nur Bildung den Teufelskreis der Armut durchbrechen, Krisen vermeiden und dysfunktionale Gesellschaften (Korruption, Rechtsunsicherheit, Umweltzerstörung, Verletzung der Menschenrechte) verändern. Aber auch in demokratischen Gesellschaften mit einer Wirtschaftsstruktur, die schon in vielen Teilen im Sinne der Nachhaltigkeit reguliert ist, werden die Ziele der nachhaltigen Entwicklung noch bei weitem nicht erreicht, zu groß sind die Defizite der SDG wie selbst die Bundesregierung in den jeweiligen Nachhaltigkeitsberichten der Ministerium bestätigen (Bundesregierung o.J.). </a:t>
            </a:r>
            <a:endParaRPr dirty="0"/>
          </a:p>
          <a:p>
            <a:pPr marL="0" lvl="0" indent="0" algn="l" rtl="0">
              <a:lnSpc>
                <a:spcPct val="100000"/>
              </a:lnSpc>
              <a:spcBef>
                <a:spcPts val="200"/>
              </a:spcBef>
              <a:spcAft>
                <a:spcPts val="0"/>
              </a:spcAft>
              <a:buSzPts val="1400"/>
              <a:buNone/>
            </a:pPr>
            <a:r>
              <a:rPr lang="de-DE" sz="1000" b="1" dirty="0">
                <a:latin typeface="Calibri"/>
                <a:ea typeface="Calibri"/>
                <a:cs typeface="Calibri"/>
                <a:sym typeface="Calibri"/>
              </a:rPr>
              <a:t>Aufgabe</a:t>
            </a:r>
            <a:endParaRPr dirty="0"/>
          </a:p>
          <a:p>
            <a:pPr marL="0" lvl="0" indent="0" algn="l" rtl="0">
              <a:lnSpc>
                <a:spcPct val="100000"/>
              </a:lnSpc>
              <a:spcBef>
                <a:spcPts val="200"/>
              </a:spcBef>
              <a:spcAft>
                <a:spcPts val="0"/>
              </a:spcAft>
              <a:buSzPts val="1400"/>
              <a:buNone/>
            </a:pPr>
            <a:r>
              <a:rPr lang="de-DE" sz="1000" dirty="0">
                <a:latin typeface="Calibri"/>
                <a:ea typeface="Calibri"/>
                <a:cs typeface="Calibri"/>
                <a:sym typeface="Calibri"/>
              </a:rPr>
              <a:t>Die SDG können auch nur erreicht werden, wenn alle betroffenen Akteure gemeinsam an der Umsetzung arbeiten. Deshalb stellt sich die Frage für jedes einzelne Unternehmen, für die Geschäftsführung, die Eigentümer*innen und für alle Mitarbeiter*innen:</a:t>
            </a:r>
            <a:endParaRPr dirty="0"/>
          </a:p>
          <a:p>
            <a:pPr marL="171450" marR="0" lvl="0" indent="-171450" algn="l" rtl="0">
              <a:lnSpc>
                <a:spcPct val="100000"/>
              </a:lnSpc>
              <a:spcBef>
                <a:spcPts val="200"/>
              </a:spcBef>
              <a:spcAft>
                <a:spcPts val="0"/>
              </a:spcAft>
              <a:buClr>
                <a:srgbClr val="000000"/>
              </a:buClr>
              <a:buSzPts val="1000"/>
              <a:buFont typeface="Arial"/>
              <a:buChar char="•"/>
            </a:pPr>
            <a:r>
              <a:rPr lang="de-DE" sz="1000" dirty="0">
                <a:solidFill>
                  <a:schemeClr val="dk1"/>
                </a:solidFill>
                <a:latin typeface="Calibri"/>
                <a:ea typeface="Calibri"/>
                <a:cs typeface="Calibri"/>
                <a:sym typeface="Calibri"/>
              </a:rPr>
              <a:t>Welche Rolle spielen die SDG für Ihr Unternehmen</a:t>
            </a:r>
            <a:endParaRPr sz="1000" b="0" i="0" u="none" strike="noStrike" cap="none" dirty="0">
              <a:solidFill>
                <a:schemeClr val="dk1"/>
              </a:solidFill>
              <a:latin typeface="Calibri"/>
              <a:ea typeface="Calibri"/>
              <a:cs typeface="Calibri"/>
              <a:sym typeface="Calibri"/>
            </a:endParaRPr>
          </a:p>
          <a:p>
            <a:pPr marL="171450" marR="0" lvl="0" indent="-171450" algn="l" rtl="0">
              <a:lnSpc>
                <a:spcPct val="100000"/>
              </a:lnSpc>
              <a:spcBef>
                <a:spcPts val="200"/>
              </a:spcBef>
              <a:spcAft>
                <a:spcPts val="0"/>
              </a:spcAft>
              <a:buClr>
                <a:srgbClr val="000000"/>
              </a:buClr>
              <a:buSzPts val="1000"/>
              <a:buFont typeface="Arial"/>
              <a:buChar char="•"/>
            </a:pPr>
            <a:r>
              <a:rPr lang="de-DE" sz="1000" b="0" i="0" u="none" strike="noStrike" cap="none" dirty="0">
                <a:solidFill>
                  <a:schemeClr val="dk1"/>
                </a:solidFill>
                <a:latin typeface="Calibri"/>
                <a:ea typeface="Calibri"/>
                <a:cs typeface="Calibri"/>
                <a:sym typeface="Calibri"/>
              </a:rPr>
              <a:t>Wie stellen Sie Ihr Unternehmen für die Zukunft auf?</a:t>
            </a:r>
            <a:endParaRPr sz="1000" dirty="0">
              <a:latin typeface="Calibri"/>
              <a:ea typeface="Calibri"/>
              <a:cs typeface="Calibri"/>
              <a:sym typeface="Calibri"/>
            </a:endParaRPr>
          </a:p>
          <a:p>
            <a:pPr marL="0" lvl="0" indent="0" algn="l" rtl="0">
              <a:lnSpc>
                <a:spcPct val="100000"/>
              </a:lnSpc>
              <a:spcBef>
                <a:spcPts val="200"/>
              </a:spcBef>
              <a:spcAft>
                <a:spcPts val="0"/>
              </a:spcAft>
              <a:buClr>
                <a:schemeClr val="dk1"/>
              </a:buClr>
              <a:buSzPts val="1100"/>
              <a:buFont typeface="Arial"/>
              <a:buNone/>
            </a:pPr>
            <a:r>
              <a:rPr lang="de-DE" sz="1000" b="1" dirty="0">
                <a:latin typeface="Calibri"/>
                <a:ea typeface="Calibri"/>
                <a:cs typeface="Calibri"/>
                <a:sym typeface="Calibri"/>
              </a:rPr>
              <a:t>Quellen und Abbildung</a:t>
            </a:r>
            <a:endParaRPr dirty="0"/>
          </a:p>
          <a:p>
            <a:pPr marL="171450" marR="0" lvl="0" indent="-171450" algn="l" rtl="0">
              <a:lnSpc>
                <a:spcPct val="100000"/>
              </a:lnSpc>
              <a:spcBef>
                <a:spcPts val="0"/>
              </a:spcBef>
              <a:spcAft>
                <a:spcPts val="0"/>
              </a:spcAft>
              <a:buClr>
                <a:schemeClr val="dk1"/>
              </a:buClr>
              <a:buSzPts val="1200"/>
              <a:buFont typeface="Arial"/>
              <a:buChar char="•"/>
            </a:pPr>
            <a:r>
              <a:rPr lang="de-DE" sz="900" b="0" dirty="0">
                <a:latin typeface="Calibri"/>
                <a:ea typeface="Calibri"/>
                <a:cs typeface="Calibri"/>
                <a:sym typeface="Calibri"/>
              </a:rPr>
              <a:t>Cake: Stockholm </a:t>
            </a:r>
            <a:r>
              <a:rPr lang="de-DE" sz="900" b="0" dirty="0" err="1">
                <a:latin typeface="Calibri"/>
                <a:ea typeface="Calibri"/>
                <a:cs typeface="Calibri"/>
                <a:sym typeface="Calibri"/>
              </a:rPr>
              <a:t>Resilience</a:t>
            </a:r>
            <a:r>
              <a:rPr lang="de-DE" sz="900" b="0" dirty="0">
                <a:latin typeface="Calibri"/>
                <a:ea typeface="Calibri"/>
                <a:cs typeface="Calibri"/>
                <a:sym typeface="Calibri"/>
              </a:rPr>
              <a:t> </a:t>
            </a:r>
            <a:r>
              <a:rPr lang="de-DE" sz="900" b="0" dirty="0" err="1">
                <a:latin typeface="Calibri"/>
                <a:ea typeface="Calibri"/>
                <a:cs typeface="Calibri"/>
                <a:sym typeface="Calibri"/>
              </a:rPr>
              <a:t>Centre</a:t>
            </a:r>
            <a:r>
              <a:rPr lang="de-DE" sz="900" b="0" dirty="0">
                <a:latin typeface="Calibri"/>
                <a:ea typeface="Calibri"/>
                <a:cs typeface="Calibri"/>
                <a:sym typeface="Calibri"/>
              </a:rPr>
              <a:t> (o.J.): </a:t>
            </a:r>
            <a:r>
              <a:rPr lang="de-DE" sz="900" b="0" i="0" u="none" strike="noStrike" cap="none" dirty="0">
                <a:solidFill>
                  <a:schemeClr val="dk1"/>
                </a:solidFill>
                <a:latin typeface="Calibri"/>
                <a:ea typeface="Calibri"/>
                <a:cs typeface="Calibri"/>
                <a:sym typeface="Calibri"/>
              </a:rPr>
              <a:t>Eine neue Art, die Ziele für nachhaltige Entwicklung zu sehen und wie sie alle mit Lebensmitteln verbunden sind. Online: https://www.stockholmresilience.org/research/research-news/2016-06-14-the-sdgs-wedding-cake.html. </a:t>
            </a:r>
            <a:r>
              <a:rPr lang="de-DE" sz="900" dirty="0">
                <a:latin typeface="Calibri"/>
                <a:ea typeface="Calibri"/>
                <a:cs typeface="Calibri"/>
                <a:sym typeface="Calibri"/>
              </a:rPr>
              <a:t>(Lizenz: </a:t>
            </a:r>
            <a:r>
              <a:rPr lang="de-DE" sz="900" b="0" i="0" u="none" strike="noStrike" cap="none" dirty="0">
                <a:solidFill>
                  <a:schemeClr val="dk1"/>
                </a:solidFill>
                <a:latin typeface="Calibri"/>
                <a:ea typeface="Calibri"/>
                <a:cs typeface="Calibri"/>
                <a:sym typeface="Calibri"/>
              </a:rPr>
              <a:t>CC BY-ND 3.0)</a:t>
            </a:r>
            <a:endParaRPr sz="900" dirty="0"/>
          </a:p>
          <a:p>
            <a:pPr marL="171450" marR="0" lvl="0" indent="-171450" algn="l" rtl="0">
              <a:lnSpc>
                <a:spcPct val="100000"/>
              </a:lnSpc>
              <a:spcBef>
                <a:spcPts val="0"/>
              </a:spcBef>
              <a:spcAft>
                <a:spcPts val="0"/>
              </a:spcAft>
              <a:buClr>
                <a:schemeClr val="dk1"/>
              </a:buClr>
              <a:buSzPts val="1200"/>
              <a:buFont typeface="Arial"/>
              <a:buChar char="•"/>
            </a:pPr>
            <a:r>
              <a:rPr lang="de-DE" sz="900" b="0" i="0" u="none" strike="noStrike" cap="none" dirty="0">
                <a:solidFill>
                  <a:schemeClr val="dk1"/>
                </a:solidFill>
                <a:latin typeface="Calibri"/>
                <a:ea typeface="Calibri"/>
                <a:cs typeface="Calibri"/>
                <a:sym typeface="Calibri"/>
              </a:rPr>
              <a:t>Nachhaltigkeitsstrategie - eigene Darstellung in </a:t>
            </a:r>
            <a:r>
              <a:rPr lang="de-DE" sz="900" b="0" i="0" u="none" strike="noStrike" cap="none" dirty="0" err="1">
                <a:solidFill>
                  <a:schemeClr val="dk1"/>
                </a:solidFill>
                <a:latin typeface="Calibri"/>
                <a:ea typeface="Calibri"/>
                <a:cs typeface="Calibri"/>
                <a:sym typeface="Calibri"/>
              </a:rPr>
              <a:t>Anlehung</a:t>
            </a:r>
            <a:r>
              <a:rPr lang="de-DE" sz="900" b="0" i="0" u="none" strike="noStrike" cap="none" dirty="0">
                <a:solidFill>
                  <a:schemeClr val="dk1"/>
                </a:solidFill>
                <a:latin typeface="Calibri"/>
                <a:ea typeface="Calibri"/>
                <a:cs typeface="Calibri"/>
                <a:sym typeface="Calibri"/>
              </a:rPr>
              <a:t> an: </a:t>
            </a:r>
            <a:r>
              <a:rPr lang="de-DE" sz="900" b="0" i="0" u="none" strike="noStrike" cap="none" dirty="0" err="1">
                <a:solidFill>
                  <a:schemeClr val="dk1"/>
                </a:solidFill>
                <a:latin typeface="Calibri"/>
                <a:ea typeface="Calibri"/>
                <a:cs typeface="Calibri"/>
                <a:sym typeface="Calibri"/>
              </a:rPr>
              <a:t>sph</a:t>
            </a:r>
            <a:r>
              <a:rPr lang="de-DE" sz="900" b="0" i="0" u="none" strike="noStrike" cap="none" dirty="0">
                <a:solidFill>
                  <a:schemeClr val="dk1"/>
                </a:solidFill>
                <a:latin typeface="Calibri"/>
                <a:ea typeface="Calibri"/>
                <a:cs typeface="Calibri"/>
                <a:sym typeface="Calibri"/>
              </a:rPr>
              <a:t> (o.J.): Strategische Ausrichtung. Online: https://sph-nachhaltig-wirtschaften.de/nachhaltige-strategische-ausrichtung-unternehmen/</a:t>
            </a:r>
            <a:endParaRPr sz="900" b="0" i="0" u="none" strike="noStrike" cap="none" dirty="0">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200"/>
              <a:buFont typeface="Arial"/>
              <a:buChar char="•"/>
            </a:pPr>
            <a:r>
              <a:rPr lang="de-DE" sz="900" b="0" i="0" u="none" strike="noStrike" cap="none" dirty="0">
                <a:solidFill>
                  <a:schemeClr val="dk1"/>
                </a:solidFill>
                <a:latin typeface="Calibri"/>
                <a:ea typeface="Calibri"/>
                <a:cs typeface="Calibri"/>
                <a:sym typeface="Calibri"/>
              </a:rPr>
              <a:t>Bundesregierung (o.J.): Berichte aus den Ministerien. Online: https://www.bundesregierung.de/breg-de/themen/nachhaltigkeitspolitik/berichte-und-reden-nachhaltigkeit/berichte-aus-den-ministerien-429902</a:t>
            </a:r>
            <a:endParaRPr sz="900" dirty="0">
              <a:latin typeface="Calibri"/>
              <a:ea typeface="Calibri"/>
              <a:cs typeface="Calibri"/>
              <a:sym typeface="Calibri"/>
            </a:endParaRPr>
          </a:p>
        </p:txBody>
      </p:sp>
      <p:sp>
        <p:nvSpPr>
          <p:cNvPr id="2" name="Google Shape;154;g26805bd2549_0_0:notes">
            <a:extLst>
              <a:ext uri="{FF2B5EF4-FFF2-40B4-BE49-F238E27FC236}">
                <a16:creationId xmlns:a16="http://schemas.microsoft.com/office/drawing/2014/main" xmlns="" id="{1F2D34FA-FE4F-54E9-DD05-D185E08EAABC}"/>
              </a:ext>
            </a:extLst>
          </p:cNvPr>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12</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73687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6805bd2549_0_0:notes"/>
          <p:cNvSpPr>
            <a:spLocks noGrp="1" noRot="1" noChangeAspect="1"/>
          </p:cNvSpPr>
          <p:nvPr>
            <p:ph type="sldImg" idx="2"/>
          </p:nvPr>
        </p:nvSpPr>
        <p:spPr>
          <a:xfrm>
            <a:off x="479425" y="287338"/>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g26805bd2549_0_0:notes"/>
          <p:cNvSpPr txBox="1">
            <a:spLocks noGrp="1"/>
          </p:cNvSpPr>
          <p:nvPr>
            <p:ph type="body" idx="1"/>
          </p:nvPr>
        </p:nvSpPr>
        <p:spPr>
          <a:xfrm>
            <a:off x="479438" y="3888000"/>
            <a:ext cx="6145200" cy="5462989"/>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200" b="1" dirty="0"/>
              <a:t>Beschreibung</a:t>
            </a:r>
            <a:endParaRPr dirty="0"/>
          </a:p>
          <a:p>
            <a:pPr marL="0" lvl="0" indent="0" algn="l" rtl="0">
              <a:lnSpc>
                <a:spcPct val="100000"/>
              </a:lnSpc>
              <a:spcBef>
                <a:spcPts val="0"/>
              </a:spcBef>
              <a:spcAft>
                <a:spcPts val="0"/>
              </a:spcAft>
              <a:buSzPts val="1400"/>
              <a:buNone/>
            </a:pPr>
            <a:r>
              <a:rPr lang="de-DE" sz="1200" dirty="0"/>
              <a:t>Der Klimawandel wird zum größten Teil direkt durch die Verbrennung fossiler Energieträger wie Kohle, Öl und Gas hervorgebracht. Wenn wir einen Blick auf unser Leben werfen und bilanzieren, welche Teilbereiche für die Emissionen von Treibhausgas-Äquivalenten (CO</a:t>
            </a:r>
            <a:r>
              <a:rPr lang="de-DE" sz="1200" baseline="-25000" dirty="0"/>
              <a:t>2</a:t>
            </a:r>
            <a:r>
              <a:rPr lang="de-DE" sz="1200" dirty="0"/>
              <a:t>-Äq) verantwortlich sind, so zeigen sich 5 Bereiche: Das Wohnen, die Stromnutzung, die Mobilität, die Ernährung, die öffentliche Infrastruktur und der Konsum. Am meisten trägt unser Konsum zum Klimawandel bei. Bei den ersten 4 Bereichen kann man leicht einen Beitrag leisten, um die Emissionen durch Verhaltensänderungen zu mindern:</a:t>
            </a:r>
            <a:endParaRPr dirty="0"/>
          </a:p>
          <a:p>
            <a:pPr marL="171450" lvl="0" indent="-171450" algn="l" rtl="0">
              <a:lnSpc>
                <a:spcPct val="100000"/>
              </a:lnSpc>
              <a:spcBef>
                <a:spcPts val="0"/>
              </a:spcBef>
              <a:spcAft>
                <a:spcPts val="0"/>
              </a:spcAft>
              <a:buSzPts val="1100"/>
              <a:buFont typeface="Arial"/>
              <a:buChar char="•"/>
            </a:pPr>
            <a:r>
              <a:rPr lang="de-DE" sz="1200" dirty="0"/>
              <a:t>Wohnen mit 18%: Hier kann Heizwärme eingespart werden durch ein Herunterdrehen der Heizung oder durch eine Wärmedämmung des Gebäudes.</a:t>
            </a:r>
            <a:endParaRPr dirty="0"/>
          </a:p>
          <a:p>
            <a:pPr marL="171450" lvl="0" indent="-171450" algn="l" rtl="0">
              <a:lnSpc>
                <a:spcPct val="100000"/>
              </a:lnSpc>
              <a:spcBef>
                <a:spcPts val="0"/>
              </a:spcBef>
              <a:spcAft>
                <a:spcPts val="0"/>
              </a:spcAft>
              <a:buSzPts val="1100"/>
              <a:buFont typeface="Arial"/>
              <a:buChar char="•"/>
            </a:pPr>
            <a:r>
              <a:rPr lang="de-DE" sz="1200" dirty="0"/>
              <a:t>Strom mit 6%: Durch die Nutzung möglichst stromsparender Geräte (hohe Energieeffizienzklassen wie B oder A) kann eine gleiche Leistung erbracht werden, die aber viel weniger Strom verbraucht.</a:t>
            </a:r>
            <a:endParaRPr dirty="0"/>
          </a:p>
          <a:p>
            <a:pPr marL="171450" lvl="0" indent="-171450" algn="l" rtl="0">
              <a:lnSpc>
                <a:spcPct val="100000"/>
              </a:lnSpc>
              <a:spcBef>
                <a:spcPts val="0"/>
              </a:spcBef>
              <a:spcAft>
                <a:spcPts val="0"/>
              </a:spcAft>
              <a:buSzPts val="1100"/>
              <a:buFont typeface="Arial"/>
              <a:buChar char="•"/>
            </a:pPr>
            <a:r>
              <a:rPr lang="de-DE" sz="1200" dirty="0"/>
              <a:t>Mobilität mit 19%: Einfach weniger Autofahren und stattdessen Bahn, Bus oder Fahrrad nutzen oder viele Strecken zu Fuß zurücklegen. Den Urlaub lieber mit der Bahn oder dem Fernbus antreten.</a:t>
            </a:r>
            <a:endParaRPr dirty="0"/>
          </a:p>
          <a:p>
            <a:pPr marL="171450" lvl="0" indent="-171450" algn="l" rtl="0">
              <a:lnSpc>
                <a:spcPct val="100000"/>
              </a:lnSpc>
              <a:spcBef>
                <a:spcPts val="0"/>
              </a:spcBef>
              <a:spcAft>
                <a:spcPts val="0"/>
              </a:spcAft>
              <a:buSzPts val="1100"/>
              <a:buFont typeface="Arial"/>
              <a:buChar char="•"/>
            </a:pPr>
            <a:r>
              <a:rPr lang="de-DE" sz="1200" dirty="0"/>
              <a:t>Ernährung mit 15%: Man muss nicht Veganer werden, es bringt schon viel wenn man den Konsum von Rindfleisch reduziert,  insgesamt weniger Fleisch und Reis isst sowie den Anteil an hochfetthaltigen Milchprodukten (vor allem Käse und Butter) verringert.</a:t>
            </a:r>
            <a:endParaRPr dirty="0"/>
          </a:p>
          <a:p>
            <a:pPr marL="0" lvl="0" indent="0" algn="l" rtl="0">
              <a:lnSpc>
                <a:spcPct val="100000"/>
              </a:lnSpc>
              <a:spcBef>
                <a:spcPts val="0"/>
              </a:spcBef>
              <a:spcAft>
                <a:spcPts val="0"/>
              </a:spcAft>
              <a:buSzPts val="1100"/>
              <a:buFont typeface="Arial"/>
              <a:buNone/>
            </a:pPr>
            <a:endParaRPr lang="de-DE" sz="1200" b="1" dirty="0"/>
          </a:p>
          <a:p>
            <a:pPr marL="0" lvl="0" indent="0" algn="l" rtl="0">
              <a:lnSpc>
                <a:spcPct val="100000"/>
              </a:lnSpc>
              <a:spcBef>
                <a:spcPts val="0"/>
              </a:spcBef>
              <a:spcAft>
                <a:spcPts val="0"/>
              </a:spcAft>
              <a:buSzPts val="1100"/>
              <a:buFont typeface="Arial"/>
              <a:buNone/>
            </a:pPr>
            <a:r>
              <a:rPr lang="de-DE" sz="1200" b="1" dirty="0"/>
              <a:t>Aufgabe</a:t>
            </a:r>
            <a:endParaRPr dirty="0"/>
          </a:p>
          <a:p>
            <a:pPr marL="171450" lvl="0" indent="-171450" algn="l" rtl="0">
              <a:lnSpc>
                <a:spcPct val="100000"/>
              </a:lnSpc>
              <a:spcBef>
                <a:spcPts val="0"/>
              </a:spcBef>
              <a:spcAft>
                <a:spcPts val="0"/>
              </a:spcAft>
              <a:buSzPts val="1100"/>
              <a:buFont typeface="Arial"/>
              <a:buChar char="•"/>
            </a:pPr>
            <a:r>
              <a:rPr lang="de-DE" sz="1200" dirty="0"/>
              <a:t>Welchen Beitrag leistet Ihr Betrieb zum Klimawandel?</a:t>
            </a:r>
            <a:endParaRPr dirty="0"/>
          </a:p>
          <a:p>
            <a:pPr marL="171450" lvl="0" indent="-171450" algn="l" rtl="0">
              <a:lnSpc>
                <a:spcPct val="100000"/>
              </a:lnSpc>
              <a:spcBef>
                <a:spcPts val="0"/>
              </a:spcBef>
              <a:spcAft>
                <a:spcPts val="0"/>
              </a:spcAft>
              <a:buSzPts val="1100"/>
              <a:buFont typeface="Arial"/>
              <a:buChar char="•"/>
            </a:pPr>
            <a:r>
              <a:rPr lang="de-DE" sz="1200" dirty="0"/>
              <a:t>Was unternehmen Sie in Ihrem Betrieb, um CO</a:t>
            </a:r>
            <a:r>
              <a:rPr lang="de-DE" sz="1200" baseline="-25000" dirty="0"/>
              <a:t>2</a:t>
            </a:r>
            <a:r>
              <a:rPr lang="de-DE" sz="1200" dirty="0"/>
              <a:t>-Emissionen zu verringern?</a:t>
            </a:r>
            <a:endParaRPr dirty="0"/>
          </a:p>
          <a:p>
            <a:pPr marL="0" lvl="0" indent="0" algn="l" rtl="0">
              <a:lnSpc>
                <a:spcPct val="100000"/>
              </a:lnSpc>
              <a:spcBef>
                <a:spcPts val="0"/>
              </a:spcBef>
              <a:spcAft>
                <a:spcPts val="0"/>
              </a:spcAft>
              <a:buSzPts val="1400"/>
              <a:buNone/>
            </a:pPr>
            <a:endParaRPr lang="de-DE" sz="1200" b="1" dirty="0"/>
          </a:p>
          <a:p>
            <a:pPr marL="0" lvl="0" indent="0" algn="l" rtl="0">
              <a:lnSpc>
                <a:spcPct val="100000"/>
              </a:lnSpc>
              <a:spcBef>
                <a:spcPts val="0"/>
              </a:spcBef>
              <a:spcAft>
                <a:spcPts val="0"/>
              </a:spcAft>
              <a:buSzPts val="1400"/>
              <a:buNone/>
            </a:pPr>
            <a:r>
              <a:rPr lang="de-DE" sz="1200" b="1" dirty="0"/>
              <a:t>Quelle</a:t>
            </a:r>
            <a:endParaRPr b="1" dirty="0"/>
          </a:p>
          <a:p>
            <a:pPr marL="171450" lvl="0" indent="-171450" algn="l" rtl="0">
              <a:lnSpc>
                <a:spcPct val="100000"/>
              </a:lnSpc>
              <a:spcBef>
                <a:spcPts val="0"/>
              </a:spcBef>
              <a:spcAft>
                <a:spcPts val="0"/>
              </a:spcAft>
              <a:buSzPct val="117000"/>
              <a:buFont typeface="Arial" panose="020B0604020202020204" pitchFamily="34" charset="0"/>
              <a:buChar char="•"/>
            </a:pPr>
            <a:r>
              <a:rPr lang="de-DE" sz="1000" dirty="0"/>
              <a:t>Umweltbundesamt 2021: Konsum und Umwelt: Zentrale Handlungsfelder. Online: https://www.umweltbundesamt.de/themen/wirtschaft-konsum/konsum-umwelt-zentrale-handlungsfelder#bedarfsfelder</a:t>
            </a:r>
            <a:endParaRPr sz="1000" dirty="0"/>
          </a:p>
        </p:txBody>
      </p:sp>
      <p:sp>
        <p:nvSpPr>
          <p:cNvPr id="154" name="Google Shape;154;g26805bd2549_0_0: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2</a:t>
            </a:fld>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6805bd2549_0_95:notes"/>
          <p:cNvSpPr>
            <a:spLocks noGrp="1" noRot="1" noChangeAspect="1"/>
          </p:cNvSpPr>
          <p:nvPr>
            <p:ph type="sldImg" idx="2"/>
          </p:nvPr>
        </p:nvSpPr>
        <p:spPr>
          <a:xfrm>
            <a:off x="479425" y="287338"/>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g26805bd2549_0_95:notes"/>
          <p:cNvSpPr txBox="1">
            <a:spLocks noGrp="1"/>
          </p:cNvSpPr>
          <p:nvPr>
            <p:ph type="body" idx="1"/>
          </p:nvPr>
        </p:nvSpPr>
        <p:spPr>
          <a:xfrm>
            <a:off x="479425" y="3888000"/>
            <a:ext cx="6145200" cy="5731711"/>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Clr>
                <a:schemeClr val="dk1"/>
              </a:buClr>
              <a:buSzPts val="1400"/>
              <a:buFont typeface="Arial"/>
              <a:buNone/>
            </a:pPr>
            <a:r>
              <a:rPr lang="de-DE" b="1" dirty="0"/>
              <a:t>Beschreibung</a:t>
            </a:r>
            <a:endParaRPr dirty="0"/>
          </a:p>
          <a:p>
            <a:pPr marL="0" lvl="0" indent="0" algn="l" rtl="0">
              <a:lnSpc>
                <a:spcPct val="100000"/>
              </a:lnSpc>
              <a:spcBef>
                <a:spcPts val="0"/>
              </a:spcBef>
              <a:spcAft>
                <a:spcPts val="0"/>
              </a:spcAft>
              <a:buClr>
                <a:schemeClr val="dk1"/>
              </a:buClr>
              <a:buSzPts val="1800"/>
              <a:buNone/>
            </a:pPr>
            <a:r>
              <a:rPr lang="de-DE" dirty="0"/>
              <a:t>Ökologische Nachhaltigkeit des Bau- und Immobiliensektors. Zentrale Indikatoren des ökologischen Fußabdrucks des Bau- und Immobiliensektors</a:t>
            </a:r>
          </a:p>
          <a:p>
            <a:pPr marL="0" lvl="0" indent="0" algn="l" rtl="0">
              <a:lnSpc>
                <a:spcPct val="100000"/>
              </a:lnSpc>
              <a:spcBef>
                <a:spcPts val="0"/>
              </a:spcBef>
              <a:spcAft>
                <a:spcPts val="0"/>
              </a:spcAft>
              <a:buClr>
                <a:schemeClr val="dk1"/>
              </a:buClr>
              <a:buSzPts val="1800"/>
              <a:buNone/>
            </a:pPr>
            <a:endParaRPr dirty="0"/>
          </a:p>
          <a:p>
            <a:pPr marL="0" lvl="0" indent="0" algn="l" rtl="0">
              <a:lnSpc>
                <a:spcPct val="100000"/>
              </a:lnSpc>
              <a:spcBef>
                <a:spcPts val="0"/>
              </a:spcBef>
              <a:spcAft>
                <a:spcPts val="0"/>
              </a:spcAft>
              <a:buClr>
                <a:schemeClr val="dk1"/>
              </a:buClr>
              <a:buSzPts val="1100"/>
              <a:buFont typeface="Arial"/>
              <a:buNone/>
            </a:pPr>
            <a:r>
              <a:rPr lang="de-DE" b="1" dirty="0"/>
              <a:t>Aufgabe</a:t>
            </a:r>
            <a:endParaRPr dirty="0"/>
          </a:p>
          <a:p>
            <a:pPr marL="171450" lvl="0" indent="-171450" algn="l" rtl="0">
              <a:lnSpc>
                <a:spcPct val="100000"/>
              </a:lnSpc>
              <a:spcBef>
                <a:spcPts val="0"/>
              </a:spcBef>
              <a:spcAft>
                <a:spcPts val="0"/>
              </a:spcAft>
              <a:buClr>
                <a:schemeClr val="dk1"/>
              </a:buClr>
              <a:buSzPct val="101000"/>
              <a:buFont typeface="Arial" panose="020B0604020202020204" pitchFamily="34" charset="0"/>
              <a:buChar char="•"/>
            </a:pPr>
            <a:r>
              <a:rPr lang="de-DE" dirty="0"/>
              <a:t>Für wieviel % der Treibhausgas-Emissionen ist die Baubranche verantwortlich?</a:t>
            </a:r>
            <a:endParaRPr dirty="0"/>
          </a:p>
          <a:p>
            <a:pPr marL="171450" lvl="0" indent="-171450" algn="l" rtl="0">
              <a:lnSpc>
                <a:spcPct val="100000"/>
              </a:lnSpc>
              <a:spcBef>
                <a:spcPts val="0"/>
              </a:spcBef>
              <a:spcAft>
                <a:spcPts val="0"/>
              </a:spcAft>
              <a:buClr>
                <a:schemeClr val="dk1"/>
              </a:buClr>
              <a:buSzPct val="101000"/>
              <a:buFont typeface="Arial" panose="020B0604020202020204" pitchFamily="34" charset="0"/>
              <a:buChar char="•"/>
            </a:pPr>
            <a:r>
              <a:rPr lang="de-DE" dirty="0"/>
              <a:t>Wieviel % der globalen Ressourcen werden durch die gebaute Umwelt verbraucht?</a:t>
            </a:r>
            <a:endParaRPr dirty="0"/>
          </a:p>
          <a:p>
            <a:pPr marL="171450" lvl="0" indent="-171450" algn="l" rtl="0">
              <a:lnSpc>
                <a:spcPct val="100000"/>
              </a:lnSpc>
              <a:spcBef>
                <a:spcPts val="0"/>
              </a:spcBef>
              <a:spcAft>
                <a:spcPts val="0"/>
              </a:spcAft>
              <a:buClr>
                <a:schemeClr val="dk1"/>
              </a:buClr>
              <a:buSzPct val="101000"/>
              <a:buFont typeface="Arial" panose="020B0604020202020204" pitchFamily="34" charset="0"/>
              <a:buChar char="•"/>
            </a:pPr>
            <a:r>
              <a:rPr lang="de-DE" dirty="0"/>
              <a:t>Wieviel % der Flächenveränderungen in Deutschland  entstehen durch die Baubranche?</a:t>
            </a:r>
            <a:endParaRPr dirty="0"/>
          </a:p>
          <a:p>
            <a:pPr marL="171450" lvl="0" indent="-171450" algn="l" rtl="0">
              <a:lnSpc>
                <a:spcPct val="100000"/>
              </a:lnSpc>
              <a:spcBef>
                <a:spcPts val="0"/>
              </a:spcBef>
              <a:spcAft>
                <a:spcPts val="0"/>
              </a:spcAft>
              <a:buClr>
                <a:schemeClr val="dk1"/>
              </a:buClr>
              <a:buSzPct val="101000"/>
              <a:buFont typeface="Arial" panose="020B0604020202020204" pitchFamily="34" charset="0"/>
              <a:buChar char="•"/>
            </a:pPr>
            <a:r>
              <a:rPr lang="de-DE" dirty="0"/>
              <a:t>Wieviel % des Abfallaufkommens in Deutschland sind Bau- und Abbruchabfälle?</a:t>
            </a:r>
            <a:endParaRPr dirty="0"/>
          </a:p>
          <a:p>
            <a:pPr marL="0" lvl="0" indent="0" algn="l" rtl="0">
              <a:lnSpc>
                <a:spcPct val="100000"/>
              </a:lnSpc>
              <a:spcBef>
                <a:spcPts val="0"/>
              </a:spcBef>
              <a:spcAft>
                <a:spcPts val="0"/>
              </a:spcAft>
              <a:buSzPts val="1400"/>
              <a:buNone/>
            </a:pPr>
            <a:r>
              <a:rPr lang="de-DE" dirty="0"/>
              <a:t>=&gt; 40% der Treibhausgase in Deutschland werden direkt oder indirekt durch die Baubrache freigesetzt (BBSR 2020)</a:t>
            </a:r>
            <a:endParaRPr dirty="0"/>
          </a:p>
          <a:p>
            <a:pPr marL="0" lvl="0" indent="0" algn="l" rtl="0">
              <a:lnSpc>
                <a:spcPct val="100000"/>
              </a:lnSpc>
              <a:spcBef>
                <a:spcPts val="0"/>
              </a:spcBef>
              <a:spcAft>
                <a:spcPts val="0"/>
              </a:spcAft>
              <a:buSzPts val="1400"/>
              <a:buNone/>
            </a:pPr>
            <a:r>
              <a:rPr lang="de-DE" dirty="0"/>
              <a:t>=&gt; 70% der Flächenveränderungen in Deutschland entstehen durch die Baubranche (DtST2021)</a:t>
            </a:r>
            <a:endParaRPr dirty="0"/>
          </a:p>
          <a:p>
            <a:pPr marL="0" lvl="0" indent="0" algn="l" rtl="0">
              <a:lnSpc>
                <a:spcPct val="100000"/>
              </a:lnSpc>
              <a:spcBef>
                <a:spcPts val="0"/>
              </a:spcBef>
              <a:spcAft>
                <a:spcPts val="0"/>
              </a:spcAft>
              <a:buClr>
                <a:schemeClr val="dk1"/>
              </a:buClr>
              <a:buSzPts val="1100"/>
              <a:buFont typeface="Arial"/>
              <a:buNone/>
            </a:pPr>
            <a:r>
              <a:rPr lang="de-DE" dirty="0"/>
              <a:t>=&gt; 1/3 der globalen Ressourcen werden durch die gebaute Umwelt verbraucht (GAfBC2019)</a:t>
            </a:r>
            <a:endParaRPr dirty="0"/>
          </a:p>
          <a:p>
            <a:pPr marL="0" lvl="0" indent="0" algn="l" rtl="0">
              <a:lnSpc>
                <a:spcPct val="100000"/>
              </a:lnSpc>
              <a:spcBef>
                <a:spcPts val="0"/>
              </a:spcBef>
              <a:spcAft>
                <a:spcPts val="0"/>
              </a:spcAft>
              <a:buSzPts val="1400"/>
              <a:buNone/>
            </a:pPr>
            <a:r>
              <a:rPr lang="de-DE" dirty="0"/>
              <a:t>=&gt; 55% des Abfallaufkommens in Deutschland wird durch Bau- und Abbruchabfälle verursacht  (</a:t>
            </a:r>
            <a:r>
              <a:rPr lang="de-DE" dirty="0" err="1"/>
              <a:t>Desatis</a:t>
            </a:r>
            <a:r>
              <a:rPr lang="de-DE" dirty="0"/>
              <a:t> 2022) </a:t>
            </a:r>
            <a:endParaRPr dirty="0"/>
          </a:p>
          <a:p>
            <a:pPr marL="0" lvl="0" indent="0" algn="l" rtl="0">
              <a:lnSpc>
                <a:spcPct val="100000"/>
              </a:lnSpc>
              <a:spcBef>
                <a:spcPts val="0"/>
              </a:spcBef>
              <a:spcAft>
                <a:spcPts val="0"/>
              </a:spcAft>
              <a:buSzPts val="1400"/>
              <a:buNone/>
            </a:pPr>
            <a:endParaRPr lang="de-DE" b="1" dirty="0"/>
          </a:p>
          <a:p>
            <a:pPr marL="0" lvl="0" indent="0" algn="l" rtl="0">
              <a:lnSpc>
                <a:spcPct val="100000"/>
              </a:lnSpc>
              <a:spcBef>
                <a:spcPts val="0"/>
              </a:spcBef>
              <a:spcAft>
                <a:spcPts val="0"/>
              </a:spcAft>
              <a:buSzPts val="1400"/>
              <a:buNone/>
            </a:pPr>
            <a:r>
              <a:rPr lang="de-DE" b="1" dirty="0"/>
              <a:t>Quelle</a:t>
            </a:r>
            <a:endParaRPr b="1" dirty="0"/>
          </a:p>
          <a:p>
            <a:pPr marL="177800" lvl="0" indent="-177800" algn="l" rtl="0">
              <a:lnSpc>
                <a:spcPct val="100000"/>
              </a:lnSpc>
              <a:spcBef>
                <a:spcPts val="0"/>
              </a:spcBef>
              <a:spcAft>
                <a:spcPts val="0"/>
              </a:spcAft>
              <a:buSzPct val="109000"/>
              <a:buFont typeface="Arial" panose="020B0604020202020204" pitchFamily="34" charset="0"/>
              <a:buChar char="•"/>
            </a:pPr>
            <a:r>
              <a:rPr lang="de-DE" sz="1000" dirty="0"/>
              <a:t>BBSR 2020: BBSR- Bundesinstitut für Bau-, Stadt- und Raumforschung (2020) (Hrsg.): Umweltfußabdruck von Gebäuden in Deutschland– Kurzstudie zu sektorübergreifenden Wirkungen des Handlungsfelds „Errichtung und Nutzung von Hochbauten“ auf Klima und Umwelt. Online: </a:t>
            </a:r>
            <a:r>
              <a:rPr lang="de-DE" sz="1000" u="sng" dirty="0">
                <a:solidFill>
                  <a:schemeClr val="hlink"/>
                </a:solidFill>
                <a:hlinkClick r:id="rId3"/>
              </a:rPr>
              <a:t>https://www.bbsr.bund.de/BBSR/DE/veroeffentlichungen/bbsr-online/2020/bbsr-online-17-2020-dl.pdf?__blob=publicationFile&amp;v=3</a:t>
            </a:r>
            <a:endParaRPr sz="1000" dirty="0"/>
          </a:p>
          <a:p>
            <a:pPr marL="177800" lvl="0" indent="-177800" algn="l" rtl="0">
              <a:lnSpc>
                <a:spcPct val="100000"/>
              </a:lnSpc>
              <a:spcBef>
                <a:spcPts val="0"/>
              </a:spcBef>
              <a:spcAft>
                <a:spcPts val="0"/>
              </a:spcAft>
              <a:buSzPct val="109000"/>
              <a:buFont typeface="Arial" panose="020B0604020202020204" pitchFamily="34" charset="0"/>
              <a:buChar char="•"/>
            </a:pPr>
            <a:r>
              <a:rPr lang="de-DE" sz="1000" dirty="0" err="1"/>
              <a:t>DtST</a:t>
            </a:r>
            <a:r>
              <a:rPr lang="de-DE" sz="1000" dirty="0"/>
              <a:t> 2021: Deutscher Städtetag, 2021 (Hrsg.): Nachhaltiges und suffizientes Bauen in den Städten. Online: </a:t>
            </a:r>
            <a:r>
              <a:rPr lang="de-DE" sz="1000" u="sng" dirty="0">
                <a:solidFill>
                  <a:schemeClr val="hlink"/>
                </a:solidFill>
                <a:hlinkClick r:id="rId4"/>
              </a:rPr>
              <a:t>http://dpaq.de/fO8Dt</a:t>
            </a:r>
            <a:endParaRPr sz="1000" dirty="0"/>
          </a:p>
          <a:p>
            <a:pPr marL="177800" lvl="0" indent="-177800" algn="l" rtl="0">
              <a:lnSpc>
                <a:spcPct val="100000"/>
              </a:lnSpc>
              <a:spcBef>
                <a:spcPts val="0"/>
              </a:spcBef>
              <a:spcAft>
                <a:spcPts val="0"/>
              </a:spcAft>
              <a:buSzPct val="109000"/>
              <a:buFont typeface="Arial" panose="020B0604020202020204" pitchFamily="34" charset="0"/>
              <a:buChar char="•"/>
            </a:pPr>
            <a:r>
              <a:rPr lang="de-DE" sz="1000" dirty="0" err="1"/>
              <a:t>Desatis</a:t>
            </a:r>
            <a:r>
              <a:rPr lang="de-DE" sz="1000" dirty="0"/>
              <a:t> 2022:  Statistisches Bundesamt (Hrsg.): Abfallaufkommen 2019. Online: </a:t>
            </a:r>
            <a:r>
              <a:rPr lang="de-DE" sz="1000" u="sng" dirty="0">
                <a:solidFill>
                  <a:schemeClr val="hlink"/>
                </a:solidFill>
                <a:hlinkClick r:id="rId5"/>
              </a:rPr>
              <a:t>https://www.destatis.de/DE/Themen/Gesellschaft-Umwelt/Umwelt/Abfallwirtschaft/_inhalt.html</a:t>
            </a:r>
            <a:endParaRPr sz="1000" dirty="0"/>
          </a:p>
          <a:p>
            <a:pPr marL="177800" lvl="0" indent="-177800" algn="l" rtl="0">
              <a:lnSpc>
                <a:spcPct val="100000"/>
              </a:lnSpc>
              <a:spcBef>
                <a:spcPts val="0"/>
              </a:spcBef>
              <a:spcAft>
                <a:spcPts val="0"/>
              </a:spcAft>
              <a:buSzPct val="109000"/>
              <a:buFont typeface="Arial" panose="020B0604020202020204" pitchFamily="34" charset="0"/>
              <a:buChar char="•"/>
            </a:pPr>
            <a:r>
              <a:rPr lang="de-DE" sz="1000" dirty="0" err="1"/>
              <a:t>GAfBC</a:t>
            </a:r>
            <a:r>
              <a:rPr lang="de-DE" sz="1000" dirty="0"/>
              <a:t> 2019: Global Alliance </a:t>
            </a:r>
            <a:r>
              <a:rPr lang="de-DE" sz="1000" dirty="0" err="1"/>
              <a:t>for</a:t>
            </a:r>
            <a:r>
              <a:rPr lang="de-DE" sz="1000" dirty="0"/>
              <a:t> Buildings and Construction (2019): Global Status Report </a:t>
            </a:r>
            <a:r>
              <a:rPr lang="de-DE" sz="1000" dirty="0" err="1"/>
              <a:t>for</a:t>
            </a:r>
            <a:r>
              <a:rPr lang="de-DE" sz="1000" dirty="0"/>
              <a:t> Buildings and Construction. Online: https://globalabc.org/sites/default/files/2020-03/GSR2019.pdf</a:t>
            </a:r>
            <a:endParaRPr sz="1000" dirty="0"/>
          </a:p>
        </p:txBody>
      </p:sp>
      <p:sp>
        <p:nvSpPr>
          <p:cNvPr id="2" name="Google Shape;154;g26805bd2549_0_0:notes">
            <a:extLst>
              <a:ext uri="{FF2B5EF4-FFF2-40B4-BE49-F238E27FC236}">
                <a16:creationId xmlns:a16="http://schemas.microsoft.com/office/drawing/2014/main" xmlns="" id="{EB3DE9D9-8808-D281-1E0E-4A5B3BDE9831}"/>
              </a:ext>
            </a:extLst>
          </p:cNvPr>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3</a:t>
            </a:fld>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26805bd2549_0_885:notes"/>
          <p:cNvSpPr>
            <a:spLocks noGrp="1" noRot="1" noChangeAspect="1"/>
          </p:cNvSpPr>
          <p:nvPr>
            <p:ph type="sldImg" idx="2"/>
          </p:nvPr>
        </p:nvSpPr>
        <p:spPr>
          <a:xfrm>
            <a:off x="479425" y="287338"/>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g26805bd2549_0_885:notes"/>
          <p:cNvSpPr txBox="1">
            <a:spLocks noGrp="1"/>
          </p:cNvSpPr>
          <p:nvPr>
            <p:ph type="body" idx="1"/>
          </p:nvPr>
        </p:nvSpPr>
        <p:spPr>
          <a:xfrm>
            <a:off x="479438" y="3888000"/>
            <a:ext cx="6145200" cy="5667406"/>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b="1" dirty="0"/>
              <a:t>Beschreibung</a:t>
            </a:r>
            <a:endParaRPr dirty="0"/>
          </a:p>
          <a:p>
            <a:pPr marL="0" lvl="0" indent="0" algn="l" rtl="0">
              <a:lnSpc>
                <a:spcPct val="100000"/>
              </a:lnSpc>
              <a:spcBef>
                <a:spcPts val="0"/>
              </a:spcBef>
              <a:spcAft>
                <a:spcPts val="0"/>
              </a:spcAft>
              <a:buSzPts val="1400"/>
              <a:buNone/>
            </a:pPr>
            <a:r>
              <a:rPr lang="de-DE" dirty="0"/>
              <a:t>Die Grafik zeigt Ergebnisse aus der achten DWA-Umfrage zum Zustand der Kanalisation in Deutschland. Die Erhebung basiert auf Daten aus dem Jahr 2018.  8 % des öffentlichen Kanalnetzes sind älter als 75 Jahre und 7 % sogar älter als 100 Jahre. Insgesamt sind 28% der Kanäle älter als 50 Jahre. Das durchschnittliche Alter des öffentlichen Kanalnetzes beträgt auf Deutschland hochgerechnet 36,9 Jahre. 19,4 % des öffentlichen Kanalnetzes müssen kurz- bis mittelfristig saniert werden. Investitionen in Höhe von 8 bis 12 Mrd. € wären dafür jährlich erforderlich, aktuell werden lediglich rund 3 Mrd. € ausgegeben. Der Sanierungsbedarf wird zudem beeinflusst von weiteren Herausforderungen an das öffentlichen Kanalnetz. Dazu zählen:</a:t>
            </a:r>
            <a:endParaRPr dirty="0"/>
          </a:p>
          <a:p>
            <a:pPr marL="171450" lvl="0" indent="-171450" algn="l" rtl="0">
              <a:lnSpc>
                <a:spcPct val="100000"/>
              </a:lnSpc>
              <a:spcBef>
                <a:spcPts val="0"/>
              </a:spcBef>
              <a:spcAft>
                <a:spcPts val="0"/>
              </a:spcAft>
              <a:buSzPts val="1400"/>
              <a:buFont typeface="Arial"/>
              <a:buChar char="•"/>
            </a:pPr>
            <a:r>
              <a:rPr lang="de-DE" dirty="0"/>
              <a:t>Klimawandel mit vermehrten Starkregenereignissen, Überflutungen und Trockenperioden </a:t>
            </a:r>
            <a:endParaRPr dirty="0"/>
          </a:p>
          <a:p>
            <a:pPr marL="171450" lvl="0" indent="-171450" algn="l" rtl="0">
              <a:lnSpc>
                <a:spcPct val="100000"/>
              </a:lnSpc>
              <a:spcBef>
                <a:spcPts val="0"/>
              </a:spcBef>
              <a:spcAft>
                <a:spcPts val="0"/>
              </a:spcAft>
              <a:buSzPts val="1400"/>
              <a:buFont typeface="Arial"/>
              <a:buChar char="•"/>
            </a:pPr>
            <a:r>
              <a:rPr lang="de-DE" dirty="0"/>
              <a:t>Demographischer Wandel mit Landflucht sowie Verdichtung und Bevölkerungswachstum in urbanen Siedlungsräumen mit Veränderung der Abwassermenge</a:t>
            </a:r>
            <a:endParaRPr dirty="0"/>
          </a:p>
          <a:p>
            <a:pPr marL="171450" lvl="0" indent="-171450" algn="l" rtl="0">
              <a:lnSpc>
                <a:spcPct val="100000"/>
              </a:lnSpc>
              <a:spcBef>
                <a:spcPts val="0"/>
              </a:spcBef>
              <a:spcAft>
                <a:spcPts val="0"/>
              </a:spcAft>
              <a:buSzPts val="1400"/>
              <a:buFont typeface="Arial"/>
              <a:buChar char="•"/>
            </a:pPr>
            <a:r>
              <a:rPr lang="de-DE" dirty="0"/>
              <a:t>Flächenversiegelung und reduzierter Grundwasserbildung</a:t>
            </a:r>
            <a:endParaRPr dirty="0"/>
          </a:p>
          <a:p>
            <a:pPr marL="171450" lvl="0" indent="-171450" algn="l" rtl="0">
              <a:lnSpc>
                <a:spcPct val="100000"/>
              </a:lnSpc>
              <a:spcBef>
                <a:spcPts val="0"/>
              </a:spcBef>
              <a:spcAft>
                <a:spcPts val="0"/>
              </a:spcAft>
              <a:buSzPts val="1400"/>
              <a:buFont typeface="Arial"/>
              <a:buChar char="•"/>
            </a:pPr>
            <a:r>
              <a:rPr lang="de-DE" dirty="0"/>
              <a:t>Mikroplastik und Spurenstoff e im Abwasser (z.B. durch Reifenabrieb und weitere Schadstoffe)</a:t>
            </a:r>
            <a:endParaRPr dirty="0"/>
          </a:p>
          <a:p>
            <a:pPr marL="0" lvl="0" indent="0" algn="l" rtl="0">
              <a:lnSpc>
                <a:spcPct val="100000"/>
              </a:lnSpc>
              <a:spcBef>
                <a:spcPts val="0"/>
              </a:spcBef>
              <a:spcAft>
                <a:spcPts val="0"/>
              </a:spcAft>
              <a:buSzPts val="1400"/>
              <a:buNone/>
            </a:pPr>
            <a:endParaRPr sz="1100" dirty="0"/>
          </a:p>
          <a:p>
            <a:pPr marL="0" lvl="0" indent="0" algn="l" rtl="0">
              <a:lnSpc>
                <a:spcPct val="100000"/>
              </a:lnSpc>
              <a:spcBef>
                <a:spcPts val="0"/>
              </a:spcBef>
              <a:spcAft>
                <a:spcPts val="0"/>
              </a:spcAft>
              <a:buSzPts val="1400"/>
              <a:buNone/>
            </a:pPr>
            <a:r>
              <a:rPr lang="de-DE" b="1" dirty="0"/>
              <a:t>Aufgabenstellung</a:t>
            </a:r>
            <a:endParaRPr dirty="0"/>
          </a:p>
          <a:p>
            <a:pPr marL="171450" lvl="0" indent="-171450" algn="l" rtl="0">
              <a:lnSpc>
                <a:spcPct val="100000"/>
              </a:lnSpc>
              <a:spcBef>
                <a:spcPts val="0"/>
              </a:spcBef>
              <a:spcAft>
                <a:spcPts val="0"/>
              </a:spcAft>
              <a:buSzPts val="1400"/>
              <a:buFont typeface="Arial" panose="020B0604020202020204" pitchFamily="34" charset="0"/>
              <a:buChar char="•"/>
            </a:pPr>
            <a:r>
              <a:rPr lang="de-DE" dirty="0"/>
              <a:t>Diskutieren Sie den Sanierungsbedarf des öffentlichen Kanalnetzes. Erörtern Sie dabei welchen Einfluss neben dem Alter die Faktoren wie Klimawandel, demografischer Wandel und Flächenversieglung auf den Sanierungsbedarf haben.</a:t>
            </a:r>
            <a:endParaRPr dirty="0"/>
          </a:p>
          <a:p>
            <a:pPr marL="0" lvl="0" indent="0" algn="l" rtl="0">
              <a:lnSpc>
                <a:spcPct val="100000"/>
              </a:lnSpc>
              <a:spcBef>
                <a:spcPts val="0"/>
              </a:spcBef>
              <a:spcAft>
                <a:spcPts val="0"/>
              </a:spcAft>
              <a:buSzPts val="1400"/>
              <a:buNone/>
            </a:pPr>
            <a:endParaRPr sz="1100" dirty="0"/>
          </a:p>
          <a:p>
            <a:pPr marL="0" lvl="0" indent="0" algn="l" rtl="0">
              <a:lnSpc>
                <a:spcPct val="100000"/>
              </a:lnSpc>
              <a:spcBef>
                <a:spcPts val="0"/>
              </a:spcBef>
              <a:spcAft>
                <a:spcPts val="0"/>
              </a:spcAft>
              <a:buSzPts val="1400"/>
              <a:buNone/>
            </a:pPr>
            <a:r>
              <a:rPr lang="de-DE" b="1" dirty="0"/>
              <a:t>Quelle</a:t>
            </a:r>
            <a:endParaRPr dirty="0"/>
          </a:p>
          <a:p>
            <a:pPr marL="171450" lvl="0" indent="-171450" algn="l" rtl="0">
              <a:lnSpc>
                <a:spcPct val="100000"/>
              </a:lnSpc>
              <a:spcBef>
                <a:spcPts val="0"/>
              </a:spcBef>
              <a:spcAft>
                <a:spcPts val="0"/>
              </a:spcAft>
              <a:buSzPts val="1400"/>
              <a:buFont typeface="Arial" panose="020B0604020202020204" pitchFamily="34" charset="0"/>
              <a:buChar char="•"/>
            </a:pPr>
            <a:r>
              <a:rPr lang="de-DE" sz="1050" dirty="0"/>
              <a:t>C. Berger, C. Falk, F. Hetzel, J. </a:t>
            </a:r>
            <a:r>
              <a:rPr lang="de-DE" sz="1050" dirty="0" err="1"/>
              <a:t>Pinnekamp</a:t>
            </a:r>
            <a:r>
              <a:rPr lang="de-DE" sz="1050" dirty="0"/>
              <a:t>, J. Ruppelt, P. </a:t>
            </a:r>
            <a:r>
              <a:rPr lang="de-DE" sz="1050" dirty="0" err="1"/>
              <a:t>Schleiffer</a:t>
            </a:r>
            <a:r>
              <a:rPr lang="de-DE" sz="1050" dirty="0"/>
              <a:t>, J. Schmitt (2020): Zustand der Kanalisation in Deutschland - Ergebnisse der DWA-Umfrage 2020. Sonderdruck aus KA Korrespondenz Abwasser, Abfall.  67. Jahrgang, Heft 12/2020, Seiten 939–953. Fachorgan Deutsche Vereinigung für Wasserwirtschaft, Abwasser und Abfall e. V. (DWA). </a:t>
            </a:r>
            <a:r>
              <a:rPr lang="de-DE" sz="1050" b="0" i="0" u="none" strike="noStrike" cap="none" dirty="0">
                <a:solidFill>
                  <a:schemeClr val="dk1"/>
                </a:solidFill>
                <a:latin typeface="Calibri"/>
                <a:ea typeface="Calibri"/>
                <a:cs typeface="Calibri"/>
                <a:sym typeface="Calibri"/>
              </a:rPr>
              <a:t>Hennef. Online: </a:t>
            </a:r>
            <a:r>
              <a:rPr lang="de-DE" sz="1050" dirty="0"/>
              <a:t>https://de.dwa.de/files/_media/content/03_THEMEN/Entwaesserungssysteme/Kanalumfrage/Zustand-der-Kanalisation-2020.pdf</a:t>
            </a:r>
            <a:endParaRPr sz="1050" dirty="0"/>
          </a:p>
        </p:txBody>
      </p:sp>
      <p:sp>
        <p:nvSpPr>
          <p:cNvPr id="335" name="Google Shape;335;g26805bd2549_0_885: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479425" y="287338"/>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479425" y="3888000"/>
            <a:ext cx="6145212" cy="5535800"/>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Clr>
                <a:schemeClr val="dk1"/>
              </a:buClr>
              <a:buSzPts val="1100"/>
              <a:buNone/>
            </a:pPr>
            <a:r>
              <a:rPr lang="de-DE" b="1" dirty="0"/>
              <a:t>Beschreibung: </a:t>
            </a:r>
            <a:endParaRPr dirty="0"/>
          </a:p>
          <a:p>
            <a:pPr marL="0" lvl="0" indent="0" algn="l" rtl="0">
              <a:lnSpc>
                <a:spcPct val="100000"/>
              </a:lnSpc>
              <a:spcBef>
                <a:spcPts val="200"/>
              </a:spcBef>
              <a:spcAft>
                <a:spcPts val="0"/>
              </a:spcAft>
              <a:buClr>
                <a:schemeClr val="dk1"/>
              </a:buClr>
              <a:buSzPts val="1100"/>
              <a:buNone/>
            </a:pPr>
            <a:r>
              <a:rPr lang="de-DE" dirty="0"/>
              <a:t>Bei der Trennkanalisation werden viele Nährstoffe (Phosphor u.a.) direkt von den versiegelten Flächen in die Gewässer gespült. Das führt in den Gewässern zur Zehrung von Sauerstoff.  Auch zahlreiche andere Schadstoffe gelangen so direkt in die Oberflächengewässer, z.B. Cadmium, Zink, Blei und Kupfer.  Für die Mischwasserkanalisation sind Regenauffangbecken  im Kanalsystem eingebaut, die aber infolge des Klimawandels durch Stark-Regenereignisse immer häufiger nicht ausreichen und überlaufen, so dass Fäkalienbelastetes Mischwasser direkt in die Oberflächengewässer geleitet wird. </a:t>
            </a:r>
            <a:endParaRPr dirty="0"/>
          </a:p>
          <a:p>
            <a:pPr marL="0" lvl="0" indent="0" algn="l" rtl="0">
              <a:lnSpc>
                <a:spcPct val="100000"/>
              </a:lnSpc>
              <a:spcBef>
                <a:spcPts val="200"/>
              </a:spcBef>
              <a:spcAft>
                <a:spcPts val="0"/>
              </a:spcAft>
              <a:buClr>
                <a:schemeClr val="dk1"/>
              </a:buClr>
              <a:buSzPts val="1100"/>
              <a:buNone/>
            </a:pPr>
            <a:endParaRPr dirty="0"/>
          </a:p>
          <a:p>
            <a:pPr marL="0" lvl="0" indent="0" algn="l" rtl="0">
              <a:lnSpc>
                <a:spcPct val="100000"/>
              </a:lnSpc>
              <a:spcBef>
                <a:spcPts val="200"/>
              </a:spcBef>
              <a:spcAft>
                <a:spcPts val="0"/>
              </a:spcAft>
              <a:buClr>
                <a:schemeClr val="dk1"/>
              </a:buClr>
              <a:buSzPts val="1100"/>
              <a:buNone/>
            </a:pPr>
            <a:r>
              <a:rPr lang="de-DE" b="1" dirty="0"/>
              <a:t>Aufgabe</a:t>
            </a:r>
            <a:r>
              <a:rPr lang="de-DE" dirty="0"/>
              <a:t>:</a:t>
            </a:r>
            <a:endParaRPr dirty="0"/>
          </a:p>
          <a:p>
            <a:pPr marL="171450" lvl="0" indent="-171450" algn="l" rtl="0">
              <a:lnSpc>
                <a:spcPct val="100000"/>
              </a:lnSpc>
              <a:spcBef>
                <a:spcPts val="200"/>
              </a:spcBef>
              <a:spcAft>
                <a:spcPts val="0"/>
              </a:spcAft>
              <a:buClr>
                <a:schemeClr val="dk1"/>
              </a:buClr>
              <a:buSzPts val="1100"/>
              <a:buFont typeface="Arial"/>
              <a:buChar char="•"/>
            </a:pPr>
            <a:r>
              <a:rPr lang="de-DE" dirty="0"/>
              <a:t>Beschreiben Sie die westlichen Merkmale für Mischwasserkanalisation und Trennkanalisation. Welche Folgen haben Stark-Regen Ereignisse für die Abwasserabteilung in der Misch- und Trennkanalisation?</a:t>
            </a:r>
            <a:endParaRPr dirty="0"/>
          </a:p>
          <a:p>
            <a:pPr marL="0" lvl="0" indent="0" algn="l" rtl="0">
              <a:lnSpc>
                <a:spcPct val="100000"/>
              </a:lnSpc>
              <a:spcBef>
                <a:spcPts val="200"/>
              </a:spcBef>
              <a:spcAft>
                <a:spcPts val="0"/>
              </a:spcAft>
              <a:buClr>
                <a:schemeClr val="dk1"/>
              </a:buClr>
              <a:buSzPts val="1100"/>
              <a:buNone/>
            </a:pPr>
            <a:endParaRPr dirty="0"/>
          </a:p>
          <a:p>
            <a:pPr marL="0" lvl="0" indent="0" algn="l" rtl="0">
              <a:lnSpc>
                <a:spcPct val="100000"/>
              </a:lnSpc>
              <a:spcBef>
                <a:spcPts val="200"/>
              </a:spcBef>
              <a:spcAft>
                <a:spcPts val="0"/>
              </a:spcAft>
              <a:buClr>
                <a:schemeClr val="dk1"/>
              </a:buClr>
              <a:buSzPts val="1100"/>
              <a:buNone/>
            </a:pPr>
            <a:r>
              <a:rPr lang="de-DE" b="1" dirty="0"/>
              <a:t>Quellen:</a:t>
            </a:r>
            <a:r>
              <a:rPr lang="de-DE" dirty="0"/>
              <a:t>  </a:t>
            </a:r>
            <a:endParaRPr dirty="0"/>
          </a:p>
          <a:p>
            <a:pPr marL="171450" lvl="0" indent="-171450" algn="l" rtl="0">
              <a:lnSpc>
                <a:spcPct val="100000"/>
              </a:lnSpc>
              <a:spcBef>
                <a:spcPts val="200"/>
              </a:spcBef>
              <a:spcAft>
                <a:spcPts val="0"/>
              </a:spcAft>
              <a:buClr>
                <a:schemeClr val="dk1"/>
              </a:buClr>
              <a:buSzPts val="1100"/>
              <a:buFont typeface="Arial"/>
              <a:buChar char="•"/>
            </a:pPr>
            <a:r>
              <a:rPr lang="de-DE" sz="1100" dirty="0"/>
              <a:t>Hrsg. DGB Bildungswerk Berlin-Brandenburg, Jungen-Kalisch, W. (</a:t>
            </a:r>
            <a:r>
              <a:rPr lang="de-DE" sz="1100" dirty="0" err="1"/>
              <a:t>tbs</a:t>
            </a:r>
            <a:r>
              <a:rPr lang="de-DE" sz="1100" dirty="0"/>
              <a:t> </a:t>
            </a:r>
            <a:r>
              <a:rPr lang="de-DE" sz="1100" dirty="0" err="1"/>
              <a:t>berlin</a:t>
            </a:r>
            <a:r>
              <a:rPr lang="de-DE" sz="1100" dirty="0"/>
              <a:t> GmbH) und Paust-Lassen P. (</a:t>
            </a:r>
            <a:r>
              <a:rPr lang="de-DE" sz="1100" dirty="0" err="1"/>
              <a:t>InEcom</a:t>
            </a:r>
            <a:r>
              <a:rPr lang="de-DE" sz="1100" dirty="0"/>
              <a:t> GmbH) 2010: „Wasser in Berlin – Ökologisches Bauen – Potenziale für das Bauhauptgewerbe im Wirtschaftssektor Abwasserentsorgung und Trinkwasserversorgung“</a:t>
            </a:r>
            <a:endParaRPr dirty="0"/>
          </a:p>
          <a:p>
            <a:pPr marL="171450" lvl="0" indent="-171450" algn="l" rtl="0">
              <a:lnSpc>
                <a:spcPct val="100000"/>
              </a:lnSpc>
              <a:spcBef>
                <a:spcPts val="0"/>
              </a:spcBef>
              <a:spcAft>
                <a:spcPts val="0"/>
              </a:spcAft>
              <a:buClr>
                <a:schemeClr val="dk1"/>
              </a:buClr>
              <a:buSzPts val="1100"/>
              <a:buFont typeface="Arial"/>
              <a:buChar char="•"/>
            </a:pPr>
            <a:r>
              <a:rPr lang="de-DE" sz="1100" dirty="0"/>
              <a:t>Paust-Lassen, Jungen-Kalisch, IGBAU , Sozialpartner der Bauwirtschaft (2010): Ökologisches Bauen im Bereich Wasser – Sanierungsbedarf und Beschäftigungspotentiale für die Investitionsbereiche Abwasserentsorgung und Trinkwasserversorgung </a:t>
            </a:r>
            <a:endParaRPr sz="1100" dirty="0"/>
          </a:p>
        </p:txBody>
      </p:sp>
      <p:sp>
        <p:nvSpPr>
          <p:cNvPr id="87" name="Google Shape;87;p1: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9:notes"/>
          <p:cNvSpPr>
            <a:spLocks noGrp="1" noRot="1" noChangeAspect="1"/>
          </p:cNvSpPr>
          <p:nvPr>
            <p:ph type="sldImg" idx="2"/>
          </p:nvPr>
        </p:nvSpPr>
        <p:spPr>
          <a:xfrm>
            <a:off x="481013" y="287338"/>
            <a:ext cx="6142037"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19:notes"/>
          <p:cNvSpPr txBox="1">
            <a:spLocks noGrp="1"/>
          </p:cNvSpPr>
          <p:nvPr>
            <p:ph type="body" idx="1"/>
          </p:nvPr>
        </p:nvSpPr>
        <p:spPr>
          <a:xfrm>
            <a:off x="478800" y="3888000"/>
            <a:ext cx="6142037" cy="5764404"/>
          </a:xfrm>
          <a:prstGeom prst="rect">
            <a:avLst/>
          </a:prstGeom>
          <a:noFill/>
          <a:ln>
            <a:noFill/>
          </a:ln>
        </p:spPr>
        <p:txBody>
          <a:bodyPr spcFirstLastPara="1" wrap="square" lIns="94825" tIns="94825" rIns="94825" bIns="94825" anchor="t" anchorCtr="0">
            <a:noAutofit/>
          </a:bodyPr>
          <a:lstStyle/>
          <a:p>
            <a:pPr marL="0" lvl="0" indent="0" algn="l" rtl="0">
              <a:lnSpc>
                <a:spcPct val="100000"/>
              </a:lnSpc>
              <a:spcBef>
                <a:spcPts val="0"/>
              </a:spcBef>
              <a:spcAft>
                <a:spcPts val="0"/>
              </a:spcAft>
              <a:buClr>
                <a:schemeClr val="dk1"/>
              </a:buClr>
              <a:buSzPts val="1050"/>
              <a:buNone/>
            </a:pPr>
            <a:r>
              <a:rPr lang="de-DE" b="1" dirty="0"/>
              <a:t>Beschreibung</a:t>
            </a:r>
            <a:r>
              <a:rPr lang="de-DE" dirty="0"/>
              <a:t>: </a:t>
            </a:r>
            <a:endParaRPr dirty="0"/>
          </a:p>
          <a:p>
            <a:pPr marL="0" lvl="0" indent="0" algn="l" rtl="0">
              <a:lnSpc>
                <a:spcPct val="100000"/>
              </a:lnSpc>
              <a:spcBef>
                <a:spcPts val="200"/>
              </a:spcBef>
              <a:spcAft>
                <a:spcPts val="0"/>
              </a:spcAft>
              <a:buClr>
                <a:schemeClr val="dk1"/>
              </a:buClr>
              <a:buSzPts val="1050"/>
              <a:buNone/>
            </a:pPr>
            <a:r>
              <a:rPr lang="de-DE" dirty="0"/>
              <a:t>Wenn bei Stark-Regenereignissen die Regenwasser-Wehre überlaufen, kommt es durch die starken Belastung der Oberflächengewässer, in die das mit Fäkalien gemischte Abwasser direkt und ungeklärt einfließt, zu massivem Fischsterben. Das ist in Berlin im Bereich der Innenstadt  - innerhalb des S-Bahnrings - häufig zu beobachten.  Das nährstoffhaltige Abwasser führt zu einer starken Zehrung des Sauerstoffs bis hin zu völlig sauerstofffreien Zonen. Dadurch sterben viele Lebewesen sehr schnell und tote Fische treiben auf der Spree. Derzeit (2020/2021) gibt es im Durchschnitt 30 Mischwasserüberläufe im Jahr in Berlin.  Die Ableitung von Regenwasser über die Trennkanalisation belastet die Oberflächengewässer vor allem mit diffusen Einträgen von Schwermetallen  wie Cadmium, Zink, Blei und Kupfer, was sich im Sediment ablagern kann und die Organismen in den Gewässern belasten kann.</a:t>
            </a:r>
            <a:endParaRPr dirty="0"/>
          </a:p>
          <a:p>
            <a:pPr marL="0" lvl="0" indent="0" algn="l" rtl="0">
              <a:lnSpc>
                <a:spcPct val="100000"/>
              </a:lnSpc>
              <a:spcBef>
                <a:spcPts val="200"/>
              </a:spcBef>
              <a:spcAft>
                <a:spcPts val="0"/>
              </a:spcAft>
              <a:buClr>
                <a:schemeClr val="dk1"/>
              </a:buClr>
              <a:buSzPts val="1050"/>
              <a:buNone/>
            </a:pPr>
            <a:endParaRPr dirty="0"/>
          </a:p>
          <a:p>
            <a:pPr marL="0" lvl="0" indent="0" algn="l" rtl="0">
              <a:lnSpc>
                <a:spcPct val="100000"/>
              </a:lnSpc>
              <a:spcBef>
                <a:spcPts val="200"/>
              </a:spcBef>
              <a:spcAft>
                <a:spcPts val="0"/>
              </a:spcAft>
              <a:buClr>
                <a:schemeClr val="dk1"/>
              </a:buClr>
              <a:buSzPts val="1050"/>
              <a:buNone/>
            </a:pPr>
            <a:r>
              <a:rPr lang="de-DE" b="1" dirty="0"/>
              <a:t>Aufgabe</a:t>
            </a:r>
            <a:r>
              <a:rPr lang="de-DE" dirty="0"/>
              <a:t>:</a:t>
            </a:r>
            <a:endParaRPr dirty="0"/>
          </a:p>
          <a:p>
            <a:pPr marL="171450" lvl="0" indent="-171450" algn="l" rtl="0">
              <a:lnSpc>
                <a:spcPct val="100000"/>
              </a:lnSpc>
              <a:spcBef>
                <a:spcPts val="200"/>
              </a:spcBef>
              <a:spcAft>
                <a:spcPts val="0"/>
              </a:spcAft>
              <a:buClr>
                <a:schemeClr val="dk1"/>
              </a:buClr>
              <a:buSzPts val="1050"/>
              <a:buFont typeface="Arial" panose="020B0604020202020204" pitchFamily="34" charset="0"/>
              <a:buChar char="•"/>
            </a:pPr>
            <a:r>
              <a:rPr lang="de-DE" dirty="0"/>
              <a:t>Beschreiben Sie die Folgen von Regenwassereinleitungen für die Oberflächengewässer</a:t>
            </a:r>
            <a:endParaRPr dirty="0"/>
          </a:p>
          <a:p>
            <a:pPr marL="685800" lvl="1" indent="-228600" algn="l" rtl="0">
              <a:lnSpc>
                <a:spcPct val="100000"/>
              </a:lnSpc>
              <a:spcBef>
                <a:spcPts val="200"/>
              </a:spcBef>
              <a:spcAft>
                <a:spcPts val="0"/>
              </a:spcAft>
              <a:buClr>
                <a:schemeClr val="dk1"/>
              </a:buClr>
              <a:buSzPts val="1050"/>
              <a:buFont typeface="Arial" panose="020B0604020202020204" pitchFamily="34" charset="0"/>
              <a:buChar char="•"/>
            </a:pPr>
            <a:r>
              <a:rPr lang="de-DE" dirty="0"/>
              <a:t>Bei durchschnittlichen Mengen Regenwasser</a:t>
            </a:r>
            <a:endParaRPr dirty="0"/>
          </a:p>
          <a:p>
            <a:pPr marL="685800" lvl="1" indent="-228600" algn="l" rtl="0">
              <a:lnSpc>
                <a:spcPct val="100000"/>
              </a:lnSpc>
              <a:spcBef>
                <a:spcPts val="200"/>
              </a:spcBef>
              <a:spcAft>
                <a:spcPts val="0"/>
              </a:spcAft>
              <a:buClr>
                <a:schemeClr val="dk1"/>
              </a:buClr>
              <a:buSzPts val="1050"/>
              <a:buFont typeface="Arial" panose="020B0604020202020204" pitchFamily="34" charset="0"/>
              <a:buChar char="•"/>
            </a:pPr>
            <a:r>
              <a:rPr lang="de-DE" dirty="0"/>
              <a:t>bei Starkregenereignissen</a:t>
            </a:r>
            <a:endParaRPr dirty="0"/>
          </a:p>
          <a:p>
            <a:pPr marL="685800" lvl="1" indent="-228600" algn="l" rtl="0">
              <a:lnSpc>
                <a:spcPct val="100000"/>
              </a:lnSpc>
              <a:spcBef>
                <a:spcPts val="200"/>
              </a:spcBef>
              <a:spcAft>
                <a:spcPts val="0"/>
              </a:spcAft>
              <a:buClr>
                <a:schemeClr val="dk1"/>
              </a:buClr>
              <a:buSzPts val="1050"/>
              <a:buFont typeface="Arial" panose="020B0604020202020204" pitchFamily="34" charset="0"/>
              <a:buChar char="•"/>
            </a:pPr>
            <a:r>
              <a:rPr lang="de-DE" dirty="0"/>
              <a:t>Jeweils für die Mischwasserkanalisation und für die Trennkanalisation</a:t>
            </a:r>
            <a:endParaRPr dirty="0"/>
          </a:p>
          <a:p>
            <a:pPr marL="0" lvl="0" indent="0" algn="l" rtl="0">
              <a:lnSpc>
                <a:spcPct val="100000"/>
              </a:lnSpc>
              <a:spcBef>
                <a:spcPts val="200"/>
              </a:spcBef>
              <a:spcAft>
                <a:spcPts val="0"/>
              </a:spcAft>
              <a:buClr>
                <a:schemeClr val="dk1"/>
              </a:buClr>
              <a:buSzPts val="1050"/>
              <a:buNone/>
            </a:pPr>
            <a:endParaRPr dirty="0"/>
          </a:p>
          <a:p>
            <a:pPr marL="0" lvl="0" indent="0" algn="l" rtl="0">
              <a:lnSpc>
                <a:spcPct val="100000"/>
              </a:lnSpc>
              <a:spcBef>
                <a:spcPts val="200"/>
              </a:spcBef>
              <a:spcAft>
                <a:spcPts val="0"/>
              </a:spcAft>
              <a:buClr>
                <a:schemeClr val="dk1"/>
              </a:buClr>
              <a:buSzPts val="1050"/>
              <a:buNone/>
            </a:pPr>
            <a:r>
              <a:rPr lang="de-DE" b="1" dirty="0"/>
              <a:t>Quelle</a:t>
            </a:r>
            <a:r>
              <a:rPr lang="de-DE" dirty="0"/>
              <a:t>:</a:t>
            </a:r>
            <a:endParaRPr dirty="0"/>
          </a:p>
          <a:p>
            <a:pPr marL="171450" lvl="0" indent="-171450" algn="l" rtl="0">
              <a:lnSpc>
                <a:spcPct val="100000"/>
              </a:lnSpc>
              <a:spcBef>
                <a:spcPts val="200"/>
              </a:spcBef>
              <a:spcAft>
                <a:spcPts val="0"/>
              </a:spcAft>
              <a:buClr>
                <a:schemeClr val="dk1"/>
              </a:buClr>
              <a:buSzPts val="1050"/>
              <a:buFont typeface="Arial"/>
              <a:buChar char="•"/>
            </a:pPr>
            <a:r>
              <a:rPr lang="de-DE" dirty="0"/>
              <a:t>Paust-Lassen, Jungen-Kalisch, IGBAU , Sozialpartner der Bauwirtschaft (2010): Ökologisches Bauen im Bereich Wasser – Sanierungsbedarf und Beschäftigungspotentiale für die Investitionsbereiche Abwasserentsorgung und Trinkwasserversorgung </a:t>
            </a:r>
            <a:endParaRPr dirty="0"/>
          </a:p>
        </p:txBody>
      </p:sp>
      <p:sp>
        <p:nvSpPr>
          <p:cNvPr id="105" name="Google Shape;105;p19:notes"/>
          <p:cNvSpPr txBox="1"/>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3c8a2e141e_0_0:notes"/>
          <p:cNvSpPr>
            <a:spLocks noGrp="1" noRot="1" noChangeAspect="1"/>
          </p:cNvSpPr>
          <p:nvPr>
            <p:ph type="sldImg" idx="2"/>
          </p:nvPr>
        </p:nvSpPr>
        <p:spPr>
          <a:xfrm>
            <a:off x="479425" y="287338"/>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g13c8a2e141e_0_0:notes"/>
          <p:cNvSpPr txBox="1">
            <a:spLocks noGrp="1"/>
          </p:cNvSpPr>
          <p:nvPr>
            <p:ph type="body" idx="1"/>
          </p:nvPr>
        </p:nvSpPr>
        <p:spPr>
          <a:xfrm>
            <a:off x="479425" y="3888000"/>
            <a:ext cx="6145212" cy="5987275"/>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255"/>
              <a:buNone/>
            </a:pPr>
            <a:r>
              <a:rPr lang="de-DE" b="1" dirty="0"/>
              <a:t>Beschreibung: </a:t>
            </a:r>
            <a:endParaRPr dirty="0"/>
          </a:p>
          <a:p>
            <a:pPr marL="0" lvl="0" indent="0" algn="l" rtl="0">
              <a:lnSpc>
                <a:spcPct val="100000"/>
              </a:lnSpc>
              <a:spcBef>
                <a:spcPts val="200"/>
              </a:spcBef>
              <a:spcAft>
                <a:spcPts val="0"/>
              </a:spcAft>
              <a:buSzPts val="255"/>
              <a:buNone/>
            </a:pPr>
            <a:r>
              <a:rPr lang="de-DE" dirty="0"/>
              <a:t>Ein wesentliches Ziel nachhaltiger (Stadt)Entwicklung ist die Reduzierung von versiegelten Flächen. In Deutschland sind etwa 45 Prozent der Siedlungs- und Verkehrsflächen versiegelt. Auf diesen Flächen kann Regenwasser nicht versickern und damit gehen wichtige Bodenfunktionen verloren.  In Stadtgebieten sind auch unbebaute Flächen häufig mit Beton, Asphalt, Pflastersteinen oder wassergebundenen Deckschichten befestigt und versiegelt.  Das hat zur Folge, dass Grundwasser zu wenig mit Regenwasser aufgefüllt werden kann und  das Risiko von Überschwemmungen steigt. Die Kanalisation kann bei Starkregenereignissen die Wassermengen nicht mehr abtransportieren (UBA 2023).</a:t>
            </a:r>
            <a:endParaRPr dirty="0"/>
          </a:p>
          <a:p>
            <a:pPr marL="0" lvl="0" indent="0" algn="l" rtl="0">
              <a:lnSpc>
                <a:spcPct val="100000"/>
              </a:lnSpc>
              <a:spcBef>
                <a:spcPts val="200"/>
              </a:spcBef>
              <a:spcAft>
                <a:spcPts val="0"/>
              </a:spcAft>
              <a:buSzPts val="255"/>
              <a:buNone/>
            </a:pPr>
            <a:r>
              <a:rPr lang="de-DE" dirty="0"/>
              <a:t>Verfahren zur Entsiegelung  und Abkopplung von Flächen werden mit dem Prinzip „Schwammstadt“ vermehrt umgesetzt, um Niederschlagswasser zwischenspeichern zu können oder über Mulden, und Rigolen vor Ort versickern  zu können. Gründächer, und begrünte Fassaden sorgen für Verdunstung. Diese Verfahren reduzieren den Abfluss von Regenwasser über die Kanalisation erheblich (</a:t>
            </a:r>
            <a:r>
              <a:rPr lang="de-DE" dirty="0" err="1"/>
              <a:t>Sieker</a:t>
            </a:r>
            <a:r>
              <a:rPr lang="de-DE" dirty="0"/>
              <a:t> 2023). Die Abwasserrohre in der Trennkanalisation sind vom Durchmesser her kleiner als die Abwasserkanäle für die Mischwasserkanalisation. Bei Trockenheit müssen die Rohre und Kanäle mit Frischwasser (Trinkwasser) gespült werden, damit es nicht zu Ablagerungen und starker Gasbildung kommt, was erhebliche Geruchbelästigungen zur Folge hat.</a:t>
            </a:r>
            <a:endParaRPr dirty="0"/>
          </a:p>
          <a:p>
            <a:pPr marL="0" lvl="0" indent="0" algn="l" rtl="0">
              <a:lnSpc>
                <a:spcPct val="100000"/>
              </a:lnSpc>
              <a:spcBef>
                <a:spcPts val="200"/>
              </a:spcBef>
              <a:spcAft>
                <a:spcPts val="0"/>
              </a:spcAft>
              <a:buSzPts val="255"/>
              <a:buNone/>
            </a:pPr>
            <a:endParaRPr b="1" dirty="0"/>
          </a:p>
          <a:p>
            <a:pPr marL="0" lvl="0" indent="0" algn="l" rtl="0">
              <a:lnSpc>
                <a:spcPct val="100000"/>
              </a:lnSpc>
              <a:spcBef>
                <a:spcPts val="200"/>
              </a:spcBef>
              <a:spcAft>
                <a:spcPts val="0"/>
              </a:spcAft>
              <a:buSzPts val="255"/>
              <a:buNone/>
            </a:pPr>
            <a:r>
              <a:rPr lang="de-DE" b="1" dirty="0"/>
              <a:t>Aufgabe</a:t>
            </a:r>
            <a:r>
              <a:rPr lang="de-DE" dirty="0"/>
              <a:t>: </a:t>
            </a:r>
            <a:endParaRPr dirty="0"/>
          </a:p>
          <a:p>
            <a:pPr marL="171450" lvl="0" indent="-171450" algn="l" rtl="0">
              <a:lnSpc>
                <a:spcPct val="100000"/>
              </a:lnSpc>
              <a:spcBef>
                <a:spcPts val="200"/>
              </a:spcBef>
              <a:spcAft>
                <a:spcPts val="0"/>
              </a:spcAft>
              <a:buSzPts val="1440"/>
              <a:buFont typeface="Arial"/>
              <a:buChar char="•"/>
            </a:pPr>
            <a:r>
              <a:rPr lang="de-DE" dirty="0"/>
              <a:t>Beschreien Sie die Vorteile der Regenwasserversickerung insbesondere im Hinblick auf die derzeit zu beobachtenden Folgen des Klimawandels.</a:t>
            </a:r>
            <a:endParaRPr dirty="0"/>
          </a:p>
          <a:p>
            <a:pPr marL="171450" lvl="0" indent="-171450" algn="l" rtl="0">
              <a:lnSpc>
                <a:spcPct val="100000"/>
              </a:lnSpc>
              <a:spcBef>
                <a:spcPts val="200"/>
              </a:spcBef>
              <a:spcAft>
                <a:spcPts val="0"/>
              </a:spcAft>
              <a:buSzPts val="1440"/>
              <a:buFont typeface="Arial"/>
              <a:buChar char="•"/>
            </a:pPr>
            <a:r>
              <a:rPr lang="de-DE" dirty="0"/>
              <a:t>Recherchieren Sie weitere Verfahren zur Regenwasserbewirtschaftung.</a:t>
            </a:r>
            <a:endParaRPr dirty="0"/>
          </a:p>
          <a:p>
            <a:pPr marL="0" lvl="0" indent="0" algn="l" rtl="0">
              <a:lnSpc>
                <a:spcPct val="100000"/>
              </a:lnSpc>
              <a:spcBef>
                <a:spcPts val="200"/>
              </a:spcBef>
              <a:spcAft>
                <a:spcPts val="0"/>
              </a:spcAft>
              <a:buSzPts val="255"/>
              <a:buNone/>
            </a:pPr>
            <a:endParaRPr b="1" dirty="0"/>
          </a:p>
          <a:p>
            <a:pPr marL="0" lvl="0" indent="0" algn="l" rtl="0">
              <a:lnSpc>
                <a:spcPct val="100000"/>
              </a:lnSpc>
              <a:spcBef>
                <a:spcPts val="200"/>
              </a:spcBef>
              <a:spcAft>
                <a:spcPts val="0"/>
              </a:spcAft>
              <a:buSzPts val="255"/>
              <a:buNone/>
            </a:pPr>
            <a:r>
              <a:rPr lang="de-DE" b="1" dirty="0"/>
              <a:t>Quellen</a:t>
            </a:r>
            <a:r>
              <a:rPr lang="de-DE" dirty="0"/>
              <a:t>: </a:t>
            </a:r>
            <a:endParaRPr dirty="0"/>
          </a:p>
          <a:p>
            <a:pPr marL="177800" lvl="0" indent="-177800" algn="l" rtl="0">
              <a:spcBef>
                <a:spcPts val="200"/>
              </a:spcBef>
              <a:spcAft>
                <a:spcPts val="0"/>
              </a:spcAft>
              <a:buSzPts val="1100"/>
              <a:buFont typeface="Arial" panose="020B0604020202020204" pitchFamily="34" charset="0"/>
              <a:buChar char="•"/>
            </a:pPr>
            <a:r>
              <a:rPr lang="de-DE" sz="1000" dirty="0"/>
              <a:t>Berliner Regenwasseragentur (o.J.). Senatsverwaltung für Mobilität, Verkehr, Klimaschutz und Umwelt (Hrsg.):  Versickerung. Online: https://regenwasseragentur.berlin/massnahmen/regenwasser-versickern/ </a:t>
            </a:r>
          </a:p>
          <a:p>
            <a:pPr marL="171450" lvl="0" indent="-171450" algn="l" rtl="0">
              <a:lnSpc>
                <a:spcPct val="100000"/>
              </a:lnSpc>
              <a:spcBef>
                <a:spcPts val="0"/>
              </a:spcBef>
              <a:spcAft>
                <a:spcPts val="0"/>
              </a:spcAft>
              <a:buSzPts val="1320"/>
              <a:buFont typeface="Arial"/>
              <a:buChar char="•"/>
            </a:pPr>
            <a:r>
              <a:rPr lang="de-DE" sz="1000" dirty="0" err="1"/>
              <a:t>Sieker</a:t>
            </a:r>
            <a:r>
              <a:rPr lang="de-DE" sz="1000" dirty="0"/>
              <a:t> (2023): Das Konzept der Schwammstadt. Online: </a:t>
            </a:r>
            <a:r>
              <a:rPr lang="de-DE" sz="1000" u="sng" dirty="0">
                <a:solidFill>
                  <a:schemeClr val="hlink"/>
                </a:solidFill>
                <a:hlinkClick r:id="rId3"/>
              </a:rPr>
              <a:t>https://www.sieker.de/fachinformationen/umgang-mit-regenwasser/article/das-konzept-der-schwammstadt-sponge-city-577.html</a:t>
            </a:r>
            <a:r>
              <a:rPr lang="de-DE" sz="1000" dirty="0"/>
              <a:t> </a:t>
            </a:r>
            <a:endParaRPr sz="1000" dirty="0"/>
          </a:p>
          <a:p>
            <a:pPr marL="171450" lvl="0" indent="-171450" algn="l" rtl="0">
              <a:lnSpc>
                <a:spcPct val="100000"/>
              </a:lnSpc>
              <a:spcBef>
                <a:spcPts val="0"/>
              </a:spcBef>
              <a:spcAft>
                <a:spcPts val="0"/>
              </a:spcAft>
              <a:buSzPts val="1320"/>
              <a:buFont typeface="Arial"/>
              <a:buChar char="•"/>
            </a:pPr>
            <a:r>
              <a:rPr lang="de-DE" sz="1000" dirty="0"/>
              <a:t>UBA 2023: Bodenversiegelung. Online: </a:t>
            </a:r>
            <a:r>
              <a:rPr lang="de-DE" sz="1000" u="sng" dirty="0">
                <a:solidFill>
                  <a:schemeClr val="hlink"/>
                </a:solidFill>
                <a:hlinkClick r:id="rId4"/>
              </a:rPr>
              <a:t>https://www.umweltbundesamt.de/daten/flaeche-boden-land-oekosysteme/boden/bodenversiegelung#was-ist-bodenversiegelung</a:t>
            </a:r>
            <a:endParaRPr sz="1000" dirty="0"/>
          </a:p>
        </p:txBody>
      </p:sp>
      <p:sp>
        <p:nvSpPr>
          <p:cNvPr id="119" name="Google Shape;119;g13c8a2e141e_0_0: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26805bd2549_0_730:notes"/>
          <p:cNvSpPr>
            <a:spLocks noGrp="1" noRot="1" noChangeAspect="1"/>
          </p:cNvSpPr>
          <p:nvPr>
            <p:ph type="sldImg" idx="2"/>
          </p:nvPr>
        </p:nvSpPr>
        <p:spPr>
          <a:xfrm>
            <a:off x="479425" y="287338"/>
            <a:ext cx="6143625"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0" name="Google Shape;320;g26805bd2549_0_730:notes"/>
          <p:cNvSpPr txBox="1">
            <a:spLocks noGrp="1"/>
          </p:cNvSpPr>
          <p:nvPr>
            <p:ph type="body" idx="1"/>
          </p:nvPr>
        </p:nvSpPr>
        <p:spPr>
          <a:xfrm>
            <a:off x="479424" y="3888000"/>
            <a:ext cx="6143700" cy="6143005"/>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100" b="1" u="none" strike="noStrike" cap="none" dirty="0">
                <a:solidFill>
                  <a:schemeClr val="dk1"/>
                </a:solidFill>
                <a:latin typeface="Calibri"/>
                <a:ea typeface="Calibri"/>
                <a:cs typeface="Calibri"/>
                <a:sym typeface="Calibri"/>
              </a:rPr>
              <a:t>Beschreibung</a:t>
            </a:r>
            <a:r>
              <a:rPr lang="de-DE" sz="1100" b="0" i="1" u="none" strike="noStrike" cap="none" dirty="0">
                <a:solidFill>
                  <a:schemeClr val="dk1"/>
                </a:solidFill>
                <a:latin typeface="Calibri"/>
                <a:ea typeface="Calibri"/>
                <a:cs typeface="Calibri"/>
                <a:sym typeface="Calibri"/>
              </a:rPr>
              <a:t>: </a:t>
            </a:r>
            <a:endParaRPr sz="1100" dirty="0"/>
          </a:p>
          <a:p>
            <a:pPr marL="0" lvl="0" indent="0" algn="l" rtl="0">
              <a:spcBef>
                <a:spcPts val="0"/>
              </a:spcBef>
              <a:spcAft>
                <a:spcPts val="0"/>
              </a:spcAft>
              <a:buSzPts val="1400"/>
              <a:buNone/>
            </a:pPr>
            <a:r>
              <a:rPr lang="de-DE" sz="1100" dirty="0"/>
              <a:t>Als Folgen vom Klimawandel treten immer häufiger extreme Trockenperioden auch in Deutschland auf. In den Kanälen für die Mischwasserableitung kommt es dann zu Ablagerungen von Fetten, Exkrementen, Toilettenpapier, was sich zu größeren Bergen zusammenklumpen kann. Diese Ablagerungen sind biologisch aktiv, d.h. sie bilden Gase, die zu erheblichen Geruchsbelästigungen führen können. Es entstehen auch Säuren, die die Kanalwände angreifen. Um diese Effekte vermindern oder vermeiden zu können müssen die Abwasserkanäle mit Frischwasser gespült werden. </a:t>
            </a:r>
            <a:endParaRPr sz="1100" i="1" dirty="0"/>
          </a:p>
          <a:p>
            <a:pPr marL="0" lvl="0" indent="0" algn="l" rtl="0">
              <a:lnSpc>
                <a:spcPct val="100000"/>
              </a:lnSpc>
              <a:spcBef>
                <a:spcPts val="200"/>
              </a:spcBef>
              <a:spcAft>
                <a:spcPts val="0"/>
              </a:spcAft>
              <a:buSzPts val="1400"/>
              <a:buNone/>
            </a:pPr>
            <a:r>
              <a:rPr lang="de-DE" sz="1100" dirty="0"/>
              <a:t>In Deutschland ist schon ein niedriges Niveau in der Pro-Kopf-Nutzung von Trinkwasser erreicht worden. Als Folge des Klimawandels werden in regionalen Klimamodellen erhebliche Veränderungen des Niederschlags prognostiziert. Danach könnten die Niederschläge im Winter in manchen Regionen um mehr als 40% zunehmen und im Sommer um bis zu 40% abnehmen. Ein weiterer Temperaturanstieg für Deutschland von 1,5 °C bis 3,5 °C wird bis zum Ende des Jahrhunderts erwartet, heiße Tage mit Temperaturen über 30°C werden ebenfalls zunehmen. Insgesamt werden heiße und trockene Sommer immer häufiger auftreten. Dies führt dann zu steigender Nachfrage nach Trinkwasser vor allem in Hitzeperioden.</a:t>
            </a:r>
            <a:endParaRPr sz="1100" dirty="0"/>
          </a:p>
          <a:p>
            <a:pPr marL="0" lvl="0" indent="0" algn="l" rtl="0">
              <a:lnSpc>
                <a:spcPct val="100000"/>
              </a:lnSpc>
              <a:spcBef>
                <a:spcPts val="200"/>
              </a:spcBef>
              <a:spcAft>
                <a:spcPts val="0"/>
              </a:spcAft>
              <a:buSzPts val="1400"/>
              <a:buNone/>
            </a:pPr>
            <a:r>
              <a:rPr lang="de-DE" sz="1100" b="0" u="none" strike="noStrike" cap="none" dirty="0">
                <a:solidFill>
                  <a:schemeClr val="dk1"/>
                </a:solidFill>
              </a:rPr>
              <a:t>In den Abwasserkanälen und Rohren entstehen Probleme, wenn das Abwasser zu langsam fließt oder stagniert. Es kommt dann zu Fäulnisbildung, Gasfreisetzungen und Geruchsbelästigungen bis hin zu Korrosionen. Um das zu verhindern, müssen die Leitungen und Kanäle gespült werden. Aus diesem Grund raten die </a:t>
            </a:r>
            <a:r>
              <a:rPr lang="de-DE" sz="1100" b="0" u="none" strike="noStrike" cap="none" dirty="0" err="1">
                <a:solidFill>
                  <a:schemeClr val="dk1"/>
                </a:solidFill>
              </a:rPr>
              <a:t>Wasserver</a:t>
            </a:r>
            <a:r>
              <a:rPr lang="de-DE" sz="1100" b="0" u="none" strike="noStrike" cap="none" dirty="0">
                <a:solidFill>
                  <a:schemeClr val="dk1"/>
                </a:solidFill>
              </a:rPr>
              <a:t>- und -entsorgungsunternehmen davon ab, noch weitere Anstrengungen zur Reduzierung der Wassernutzung im Haushalt zu unternehmen. Für die Spülung der Abwasserkanäle werden Reinigungsfahrzeuge eingesetzt, die Wasser aus Oberflächengewässern zur Spülung nutzen können. </a:t>
            </a:r>
            <a:r>
              <a:rPr lang="de-DE" sz="1100" dirty="0"/>
              <a:t>Das Spülwasser kann auch wieder aufgenommen und gereinigt werden, um dann erneut zur Spülung eingesetzt zu werden.</a:t>
            </a:r>
            <a:endParaRPr sz="1100" dirty="0"/>
          </a:p>
          <a:p>
            <a:pPr marL="0" lvl="0" indent="0" algn="l" rtl="0">
              <a:lnSpc>
                <a:spcPct val="100000"/>
              </a:lnSpc>
              <a:spcBef>
                <a:spcPts val="200"/>
              </a:spcBef>
              <a:spcAft>
                <a:spcPts val="0"/>
              </a:spcAft>
              <a:buSzPts val="1400"/>
              <a:buNone/>
            </a:pPr>
            <a:endParaRPr lang="de-DE" sz="1100" b="1" u="none" strike="noStrike" cap="none" dirty="0">
              <a:solidFill>
                <a:schemeClr val="dk1"/>
              </a:solidFill>
            </a:endParaRPr>
          </a:p>
          <a:p>
            <a:pPr marL="0" lvl="0" indent="0" algn="l" rtl="0">
              <a:lnSpc>
                <a:spcPct val="100000"/>
              </a:lnSpc>
              <a:spcBef>
                <a:spcPts val="200"/>
              </a:spcBef>
              <a:spcAft>
                <a:spcPts val="0"/>
              </a:spcAft>
              <a:buSzPts val="1400"/>
              <a:buNone/>
            </a:pPr>
            <a:r>
              <a:rPr lang="de-DE" sz="1100" b="1" u="none" strike="noStrike" cap="none" dirty="0">
                <a:solidFill>
                  <a:schemeClr val="dk1"/>
                </a:solidFill>
              </a:rPr>
              <a:t>Aufga</a:t>
            </a:r>
            <a:r>
              <a:rPr lang="de-DE" sz="1100" b="1" dirty="0"/>
              <a:t>be</a:t>
            </a:r>
            <a:r>
              <a:rPr lang="de-DE" sz="1100" dirty="0"/>
              <a:t>:</a:t>
            </a:r>
            <a:endParaRPr sz="1100" dirty="0"/>
          </a:p>
          <a:p>
            <a:pPr marL="171450" lvl="0" indent="-171450" algn="l" rtl="0">
              <a:lnSpc>
                <a:spcPct val="100000"/>
              </a:lnSpc>
              <a:spcBef>
                <a:spcPts val="200"/>
              </a:spcBef>
              <a:spcAft>
                <a:spcPts val="0"/>
              </a:spcAft>
              <a:buSzPts val="1400"/>
              <a:buFont typeface="Arial"/>
              <a:buChar char="•"/>
            </a:pPr>
            <a:r>
              <a:rPr lang="de-DE" sz="1100" b="0" u="none" strike="noStrike" cap="none" dirty="0">
                <a:solidFill>
                  <a:schemeClr val="dk1"/>
                </a:solidFill>
              </a:rPr>
              <a:t>Diskutieren Sie, welche Maßnahmen zum Wassersparen sinnvoll sind und wann sparen von Wasser eher schädlich werden kann.</a:t>
            </a:r>
            <a:endParaRPr sz="1100" dirty="0"/>
          </a:p>
          <a:p>
            <a:pPr marL="0" lvl="0" indent="0" algn="l" rtl="0">
              <a:lnSpc>
                <a:spcPct val="100000"/>
              </a:lnSpc>
              <a:spcBef>
                <a:spcPts val="200"/>
              </a:spcBef>
              <a:spcAft>
                <a:spcPts val="0"/>
              </a:spcAft>
              <a:buSzPts val="1400"/>
              <a:buNone/>
            </a:pPr>
            <a:endParaRPr lang="de-DE" sz="1100" b="1" dirty="0"/>
          </a:p>
          <a:p>
            <a:pPr marL="0" lvl="0" indent="0" algn="l" rtl="0">
              <a:lnSpc>
                <a:spcPct val="100000"/>
              </a:lnSpc>
              <a:spcBef>
                <a:spcPts val="200"/>
              </a:spcBef>
              <a:spcAft>
                <a:spcPts val="0"/>
              </a:spcAft>
              <a:buSzPts val="1400"/>
              <a:buNone/>
            </a:pPr>
            <a:r>
              <a:rPr lang="de-DE" sz="1100" b="1" dirty="0"/>
              <a:t>Quelle</a:t>
            </a:r>
            <a:r>
              <a:rPr lang="de-DE" sz="1100" dirty="0"/>
              <a:t>: </a:t>
            </a:r>
            <a:endParaRPr sz="1100" dirty="0"/>
          </a:p>
          <a:p>
            <a:pPr marL="171450" marR="0" lvl="0" indent="-171450" algn="l" rtl="0">
              <a:lnSpc>
                <a:spcPct val="100000"/>
              </a:lnSpc>
              <a:spcBef>
                <a:spcPts val="200"/>
              </a:spcBef>
              <a:spcAft>
                <a:spcPts val="0"/>
              </a:spcAft>
              <a:buClr>
                <a:srgbClr val="000000"/>
              </a:buClr>
              <a:buSzPts val="1400"/>
              <a:buFont typeface="Arial"/>
              <a:buChar char="•"/>
            </a:pPr>
            <a:r>
              <a:rPr lang="de-DE" sz="900" dirty="0"/>
              <a:t>Paust-Lassen, Jungen-Kalisch, IGBAU , Sozialpartner der Bauwirtschaft (2010): Ökologisches Bauen im Bereich Wasser – Sanierungsbedarf und Beschäftigungspotentiale für die Investitionsbereiche Abwasserentsorgung und Trinkwasserversorgung</a:t>
            </a:r>
            <a:endParaRPr sz="900" dirty="0"/>
          </a:p>
          <a:p>
            <a:pPr marL="171450" lvl="0" indent="-171450" algn="l" rtl="0">
              <a:lnSpc>
                <a:spcPct val="100000"/>
              </a:lnSpc>
              <a:spcBef>
                <a:spcPts val="0"/>
              </a:spcBef>
              <a:spcAft>
                <a:spcPts val="0"/>
              </a:spcAft>
              <a:buSzPts val="1400"/>
              <a:buFont typeface="Arial"/>
              <a:buChar char="•"/>
            </a:pPr>
            <a:r>
              <a:rPr lang="de-DE" sz="900" dirty="0"/>
              <a:t>UBA (2014): Wassersparen in Privathaushalten: sinnvoll, ausgereizt, übertrieben? Fakten, Hintergründe, Empfehlungen. Online: </a:t>
            </a:r>
            <a:r>
              <a:rPr lang="de-DE" sz="900" u="sng" dirty="0">
                <a:solidFill>
                  <a:schemeClr val="hlink"/>
                </a:solidFill>
                <a:hlinkClick r:id="rId3"/>
              </a:rPr>
              <a:t>https://www.umweltbundesamt.de/sites/default/files/medien/479/publikationen/hgp_wassersparen_in_privathaushalten_web.pdf</a:t>
            </a:r>
            <a:r>
              <a:rPr lang="de-DE" sz="900" dirty="0"/>
              <a:t> </a:t>
            </a:r>
            <a:endParaRPr sz="900" b="0" u="none" strike="noStrike" cap="none" dirty="0">
              <a:solidFill>
                <a:schemeClr val="dk1"/>
              </a:solidFill>
            </a:endParaRPr>
          </a:p>
        </p:txBody>
      </p:sp>
      <p:sp>
        <p:nvSpPr>
          <p:cNvPr id="321" name="Google Shape;321;g26805bd2549_0_730: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chemeClr val="dk1"/>
              </a:buClr>
              <a:buSzPts val="325"/>
              <a:buFont typeface="Calibri"/>
              <a:buNone/>
            </a:pPr>
            <a:fld id="{00000000-1234-1234-1234-123412341234}" type="slidenum">
              <a:rPr lang="de-DE" sz="1300" b="0" i="0" u="none" strike="noStrike" cap="none">
                <a:solidFill>
                  <a:schemeClr val="dk1"/>
                </a:solidFill>
                <a:latin typeface="Calibri"/>
                <a:ea typeface="Calibri"/>
                <a:cs typeface="Calibri"/>
                <a:sym typeface="Calibri"/>
              </a:rPr>
              <a:t>8</a:t>
            </a:fld>
            <a:endParaRPr sz="13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4:notes"/>
          <p:cNvSpPr>
            <a:spLocks noGrp="1" noRot="1" noChangeAspect="1"/>
          </p:cNvSpPr>
          <p:nvPr>
            <p:ph type="sldImg" idx="2"/>
          </p:nvPr>
        </p:nvSpPr>
        <p:spPr>
          <a:xfrm>
            <a:off x="479425" y="287338"/>
            <a:ext cx="6143625"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4:notes"/>
          <p:cNvSpPr txBox="1">
            <a:spLocks noGrp="1"/>
          </p:cNvSpPr>
          <p:nvPr>
            <p:ph type="body" idx="1"/>
          </p:nvPr>
        </p:nvSpPr>
        <p:spPr>
          <a:xfrm>
            <a:off x="479425" y="3888000"/>
            <a:ext cx="6143625" cy="5417267"/>
          </a:xfrm>
          <a:prstGeom prst="rect">
            <a:avLst/>
          </a:prstGeom>
          <a:noFill/>
          <a:ln>
            <a:noFill/>
          </a:ln>
        </p:spPr>
        <p:txBody>
          <a:bodyPr spcFirstLastPara="1" wrap="square" lIns="94825" tIns="47400" rIns="94825" bIns="47400" anchor="t" anchorCtr="0">
            <a:normAutofit/>
          </a:bodyPr>
          <a:lstStyle/>
          <a:p>
            <a:pPr marL="0" lvl="0" indent="0" algn="l" rtl="0">
              <a:lnSpc>
                <a:spcPct val="100000"/>
              </a:lnSpc>
              <a:spcBef>
                <a:spcPts val="0"/>
              </a:spcBef>
              <a:spcAft>
                <a:spcPts val="0"/>
              </a:spcAft>
              <a:buSzPts val="1400"/>
              <a:buNone/>
            </a:pPr>
            <a:r>
              <a:rPr lang="de-DE" b="1" dirty="0"/>
              <a:t>Beschreibung</a:t>
            </a:r>
            <a:r>
              <a:rPr lang="de-DE" dirty="0"/>
              <a:t>: </a:t>
            </a:r>
            <a:endParaRPr dirty="0"/>
          </a:p>
          <a:p>
            <a:pPr marL="0" lvl="0" indent="0" algn="l" rtl="0">
              <a:lnSpc>
                <a:spcPct val="100000"/>
              </a:lnSpc>
              <a:spcBef>
                <a:spcPts val="200"/>
              </a:spcBef>
              <a:spcAft>
                <a:spcPts val="0"/>
              </a:spcAft>
              <a:buSzPts val="1400"/>
              <a:buNone/>
            </a:pPr>
            <a:r>
              <a:rPr lang="de-DE" dirty="0"/>
              <a:t>Eine wichtige Voraussetzung für die Reinigungsleistung einer Kläranlage und zur Vermeidung von Betriebsstörungen ist die regelmäßige und gezielte Einstellung des Alters vom Belebtschlamm und dessen Belastung.</a:t>
            </a:r>
            <a:endParaRPr dirty="0"/>
          </a:p>
          <a:p>
            <a:pPr marL="0" lvl="0" indent="0" algn="l" rtl="0">
              <a:lnSpc>
                <a:spcPct val="100000"/>
              </a:lnSpc>
              <a:spcBef>
                <a:spcPts val="200"/>
              </a:spcBef>
              <a:spcAft>
                <a:spcPts val="0"/>
              </a:spcAft>
              <a:buSzPts val="1400"/>
              <a:buNone/>
            </a:pPr>
            <a:r>
              <a:rPr lang="de-DE" dirty="0"/>
              <a:t>Zur Einstellung wird nicht mehr nur der TS-Gehalt in der Belebung  auf der Bemessungsgrundlage von 10 oder 12°C  als konstant zu halten empfohlen. Denn das daraus resultierende Schlammalter würde bei Temperaturen unter 10°C zu niedrig eingestellt werden und bei Temperaturen über 12°C wäre es viel zu hoch für eine vollständige Nitrifikation. Ein zu niedriges Schlammalter führt zu einem Einbruch der Nitrifikation.</a:t>
            </a:r>
            <a:endParaRPr dirty="0"/>
          </a:p>
          <a:p>
            <a:pPr marL="0" lvl="0" indent="0" algn="l" rtl="0">
              <a:lnSpc>
                <a:spcPct val="100000"/>
              </a:lnSpc>
              <a:spcBef>
                <a:spcPts val="200"/>
              </a:spcBef>
              <a:spcAft>
                <a:spcPts val="0"/>
              </a:spcAft>
              <a:buSzPts val="1400"/>
              <a:buNone/>
            </a:pPr>
            <a:r>
              <a:rPr lang="de-DE" dirty="0"/>
              <a:t>Zu hohes Schlammalter ist nicht energieeffizient, weil mehr Belüftungsenergie erforderlich wäre, was dann zu Einbußen bei der Gas- bzw. Stromerzeugung führt. </a:t>
            </a:r>
            <a:endParaRPr dirty="0"/>
          </a:p>
          <a:p>
            <a:pPr marL="0" lvl="0" indent="0" algn="l" rtl="0">
              <a:lnSpc>
                <a:spcPct val="100000"/>
              </a:lnSpc>
              <a:spcBef>
                <a:spcPts val="200"/>
              </a:spcBef>
              <a:spcAft>
                <a:spcPts val="0"/>
              </a:spcAft>
              <a:buSzPts val="1400"/>
              <a:buNone/>
            </a:pPr>
            <a:r>
              <a:rPr lang="de-DE" dirty="0"/>
              <a:t>Durch diese Einstellungen des Belebtschlamms lässt sich viel Energie sparen, was ungefähr der Anschlussgröße der Kläranlage -gerechnet in € – entspricht. Also könnte eine Anlage mit angeschlossenen 50.000 EW  ca. 50.000 € pro Jahr einsparen.</a:t>
            </a:r>
            <a:endParaRPr dirty="0"/>
          </a:p>
          <a:p>
            <a:pPr marL="0" lvl="0" indent="0" algn="l" rtl="0">
              <a:lnSpc>
                <a:spcPct val="100000"/>
              </a:lnSpc>
              <a:spcBef>
                <a:spcPts val="200"/>
              </a:spcBef>
              <a:spcAft>
                <a:spcPts val="0"/>
              </a:spcAft>
              <a:buSzPts val="1400"/>
              <a:buNone/>
            </a:pPr>
            <a:endParaRPr dirty="0"/>
          </a:p>
          <a:p>
            <a:pPr marL="0" lvl="0" indent="0" algn="l" rtl="0">
              <a:lnSpc>
                <a:spcPct val="100000"/>
              </a:lnSpc>
              <a:spcBef>
                <a:spcPts val="200"/>
              </a:spcBef>
              <a:spcAft>
                <a:spcPts val="0"/>
              </a:spcAft>
              <a:buSzPts val="1400"/>
              <a:buNone/>
            </a:pPr>
            <a:r>
              <a:rPr lang="de-DE" b="1" dirty="0"/>
              <a:t>Aufgabe</a:t>
            </a:r>
            <a:r>
              <a:rPr lang="de-DE" dirty="0"/>
              <a:t>:</a:t>
            </a:r>
            <a:endParaRPr dirty="0"/>
          </a:p>
          <a:p>
            <a:pPr marL="0" lvl="0" indent="0" algn="l" rtl="0">
              <a:lnSpc>
                <a:spcPct val="100000"/>
              </a:lnSpc>
              <a:spcBef>
                <a:spcPts val="200"/>
              </a:spcBef>
              <a:spcAft>
                <a:spcPts val="0"/>
              </a:spcAft>
              <a:buSzPts val="1400"/>
              <a:buNone/>
            </a:pPr>
            <a:r>
              <a:rPr lang="de-DE" dirty="0"/>
              <a:t>Diskutieren Sie die Auswirkungen von unterschiedlichen Temperaturen auf die </a:t>
            </a:r>
            <a:r>
              <a:rPr lang="de-DE" dirty="0" err="1"/>
              <a:t>Nitritfiaktion</a:t>
            </a:r>
            <a:r>
              <a:rPr lang="de-DE" dirty="0"/>
              <a:t> und auf die Gas- bzw. Stromerzeugung im Faulturmprozess.</a:t>
            </a:r>
            <a:endParaRPr dirty="0"/>
          </a:p>
          <a:p>
            <a:pPr marL="0" lvl="0" indent="0" algn="l" rtl="0">
              <a:lnSpc>
                <a:spcPct val="100000"/>
              </a:lnSpc>
              <a:spcBef>
                <a:spcPts val="200"/>
              </a:spcBef>
              <a:spcAft>
                <a:spcPts val="0"/>
              </a:spcAft>
              <a:buSzPts val="1400"/>
              <a:buNone/>
            </a:pPr>
            <a:endParaRPr dirty="0"/>
          </a:p>
          <a:p>
            <a:pPr marL="0" lvl="0" indent="0" algn="l" rtl="0">
              <a:lnSpc>
                <a:spcPct val="100000"/>
              </a:lnSpc>
              <a:spcBef>
                <a:spcPts val="200"/>
              </a:spcBef>
              <a:spcAft>
                <a:spcPts val="0"/>
              </a:spcAft>
              <a:buSzPts val="1400"/>
              <a:buNone/>
            </a:pPr>
            <a:r>
              <a:rPr lang="de-DE" b="1" dirty="0"/>
              <a:t>Quelle</a:t>
            </a:r>
            <a:r>
              <a:rPr lang="de-DE" dirty="0"/>
              <a:t>: </a:t>
            </a:r>
            <a:endParaRPr dirty="0"/>
          </a:p>
          <a:p>
            <a:pPr marL="342900" lvl="0" indent="-171450" algn="l" rtl="0">
              <a:lnSpc>
                <a:spcPct val="100000"/>
              </a:lnSpc>
              <a:spcBef>
                <a:spcPts val="200"/>
              </a:spcBef>
              <a:spcAft>
                <a:spcPts val="0"/>
              </a:spcAft>
              <a:buSzPts val="1400"/>
              <a:buFont typeface="Arial"/>
              <a:buChar char="•"/>
            </a:pPr>
            <a:r>
              <a:rPr lang="de-DE" dirty="0" err="1"/>
              <a:t>KlärwerkInfo</a:t>
            </a:r>
            <a:r>
              <a:rPr lang="de-DE" dirty="0"/>
              <a:t>, </a:t>
            </a:r>
            <a:r>
              <a:rPr lang="de-DE" dirty="0" err="1"/>
              <a:t>Sölter</a:t>
            </a:r>
            <a:r>
              <a:rPr lang="de-DE" dirty="0"/>
              <a:t>, K. und Schulz, F. 2020: Die Bedeutung der Schlammbelastung und des Schlammalters für die Biologie von </a:t>
            </a:r>
            <a:r>
              <a:rPr lang="de-DE" dirty="0" err="1"/>
              <a:t>Belebtschlammanlagen</a:t>
            </a:r>
            <a:r>
              <a:rPr lang="de-DE" dirty="0"/>
              <a:t> – ein Erfahrungsbericht.  Online: </a:t>
            </a:r>
            <a:r>
              <a:rPr lang="de-DE" u="sng" dirty="0">
                <a:solidFill>
                  <a:schemeClr val="hlink"/>
                </a:solidFill>
                <a:hlinkClick r:id="rId3"/>
              </a:rPr>
              <a:t>https://klaerwerk.info/fachwissen/abwasserreinigung/die-bedeutung-der-schlammbelastung-und-des-schlammalters-fuer-die-biologie-von-belebtschlammanlagen-ein-erfahrungsbericht/</a:t>
            </a:r>
            <a:r>
              <a:rPr lang="de-DE" dirty="0"/>
              <a:t> </a:t>
            </a:r>
            <a:endParaRPr dirty="0"/>
          </a:p>
        </p:txBody>
      </p:sp>
      <p:sp>
        <p:nvSpPr>
          <p:cNvPr id="148" name="Google Shape;148;p4: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lvl="0" indent="0" algn="r" rtl="0">
              <a:lnSpc>
                <a:spcPct val="100000"/>
              </a:lnSpc>
              <a:spcBef>
                <a:spcPts val="0"/>
              </a:spcBef>
              <a:spcAft>
                <a:spcPts val="0"/>
              </a:spcAft>
              <a:buClr>
                <a:srgbClr val="000000"/>
              </a:buClr>
              <a:buSzPts val="300"/>
              <a:buFont typeface="Calibri"/>
              <a:buNone/>
            </a:pPr>
            <a:fld id="{00000000-1234-1234-1234-123412341234}" type="slidenum">
              <a:rPr lang="de-DE" sz="1200">
                <a:latin typeface="Calibri"/>
                <a:ea typeface="Calibri"/>
                <a:cs typeface="Calibri"/>
                <a:sym typeface="Calibri"/>
              </a:rPr>
              <a:t>9</a:t>
            </a:fld>
            <a:endParaRPr sz="1200">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folie">
  <p:cSld name="Titelfolie">
    <p:spTree>
      <p:nvGrpSpPr>
        <p:cNvPr id="1" name="Shape 16"/>
        <p:cNvGrpSpPr/>
        <p:nvPr/>
      </p:nvGrpSpPr>
      <p:grpSpPr>
        <a:xfrm>
          <a:off x="0" y="0"/>
          <a:ext cx="0" cy="0"/>
          <a:chOff x="0" y="0"/>
          <a:chExt cx="0" cy="0"/>
        </a:xfrm>
      </p:grpSpPr>
      <p:sp>
        <p:nvSpPr>
          <p:cNvPr id="17" name="Google Shape;17;p27"/>
          <p:cNvSpPr txBox="1">
            <a:spLocks noGrp="1"/>
          </p:cNvSpPr>
          <p:nvPr>
            <p:ph type="ctrTitle"/>
          </p:nvPr>
        </p:nvSpPr>
        <p:spPr>
          <a:xfrm>
            <a:off x="312928" y="1122363"/>
            <a:ext cx="8278368"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SzPts val="4000"/>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7"/>
          <p:cNvSpPr txBox="1">
            <a:spLocks noGrp="1"/>
          </p:cNvSpPr>
          <p:nvPr>
            <p:ph type="subTitle" idx="1"/>
          </p:nvPr>
        </p:nvSpPr>
        <p:spPr>
          <a:xfrm>
            <a:off x="312928" y="3602038"/>
            <a:ext cx="8278368"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800"/>
              <a:buNone/>
              <a:defRPr sz="3200">
                <a:solidFill>
                  <a:srgbClr val="FF2F92"/>
                </a:solidFill>
              </a:defRPr>
            </a:lvl1pPr>
            <a:lvl2pPr lvl="1" algn="ctr">
              <a:lnSpc>
                <a:spcPct val="90000"/>
              </a:lnSpc>
              <a:spcBef>
                <a:spcPts val="500"/>
              </a:spcBef>
              <a:spcAft>
                <a:spcPts val="0"/>
              </a:spcAft>
              <a:buSzPts val="2400"/>
              <a:buNone/>
              <a:defRPr sz="2000"/>
            </a:lvl2pPr>
            <a:lvl3pPr lvl="2" algn="ctr">
              <a:lnSpc>
                <a:spcPct val="90000"/>
              </a:lnSpc>
              <a:spcBef>
                <a:spcPts val="500"/>
              </a:spcBef>
              <a:spcAft>
                <a:spcPts val="0"/>
              </a:spcAft>
              <a:buSzPts val="2000"/>
              <a:buNone/>
              <a:defRPr sz="1800"/>
            </a:lvl3pPr>
            <a:lvl4pPr lvl="3" algn="ctr">
              <a:lnSpc>
                <a:spcPct val="90000"/>
              </a:lnSpc>
              <a:spcBef>
                <a:spcPts val="500"/>
              </a:spcBef>
              <a:spcAft>
                <a:spcPts val="0"/>
              </a:spcAft>
              <a:buSzPts val="1800"/>
              <a:buNone/>
              <a:defRPr sz="1600"/>
            </a:lvl4pPr>
            <a:lvl5pPr lvl="4" algn="ctr">
              <a:lnSpc>
                <a:spcPct val="90000"/>
              </a:lnSpc>
              <a:spcBef>
                <a:spcPts val="500"/>
              </a:spcBef>
              <a:spcAft>
                <a:spcPts val="0"/>
              </a:spcAft>
              <a:buSzPts val="1800"/>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a:endParaRPr/>
          </a:p>
        </p:txBody>
      </p:sp>
      <p:sp>
        <p:nvSpPr>
          <p:cNvPr id="19" name="Google Shape;19;p27"/>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20" name="Google Shape;20;p27"/>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21" name="Google Shape;21;p27"/>
          <p:cNvSpPr>
            <a:spLocks noGrp="1"/>
          </p:cNvSpPr>
          <p:nvPr>
            <p:ph type="pic" idx="2"/>
          </p:nvPr>
        </p:nvSpPr>
        <p:spPr>
          <a:xfrm>
            <a:off x="9091423" y="1418600"/>
            <a:ext cx="2681986" cy="1431290"/>
          </a:xfrm>
          <a:prstGeom prst="rect">
            <a:avLst/>
          </a:prstGeom>
          <a:noFill/>
          <a:ln>
            <a:noFill/>
          </a:ln>
        </p:spPr>
      </p:sp>
      <p:sp>
        <p:nvSpPr>
          <p:cNvPr id="22" name="Google Shape;22;p27"/>
          <p:cNvSpPr>
            <a:spLocks noGrp="1"/>
          </p:cNvSpPr>
          <p:nvPr>
            <p:ph type="pic" idx="3"/>
          </p:nvPr>
        </p:nvSpPr>
        <p:spPr>
          <a:xfrm>
            <a:off x="9091422" y="3009656"/>
            <a:ext cx="2681986" cy="1431290"/>
          </a:xfrm>
          <a:prstGeom prst="rect">
            <a:avLst/>
          </a:prstGeom>
          <a:noFill/>
          <a:ln>
            <a:noFill/>
          </a:ln>
        </p:spPr>
      </p:sp>
      <p:sp>
        <p:nvSpPr>
          <p:cNvPr id="23" name="Google Shape;23;p27"/>
          <p:cNvSpPr txBox="1">
            <a:spLocks noGrp="1"/>
          </p:cNvSpPr>
          <p:nvPr>
            <p:ph type="body" idx="4"/>
          </p:nvPr>
        </p:nvSpPr>
        <p:spPr>
          <a:xfrm>
            <a:off x="9091613" y="4531540"/>
            <a:ext cx="2681287" cy="152318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2800"/>
              <a:buNone/>
              <a:defRPr sz="1800"/>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24" name="Google Shape;24;p27"/>
          <p:cNvSpPr/>
          <p:nvPr/>
        </p:nvSpPr>
        <p:spPr>
          <a:xfrm>
            <a:off x="309691" y="3548557"/>
            <a:ext cx="8280000" cy="24455"/>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tandardfolie">
  <p:cSld name="1_Standardfolie">
    <p:spTree>
      <p:nvGrpSpPr>
        <p:cNvPr id="1" name="Shape 25"/>
        <p:cNvGrpSpPr/>
        <p:nvPr/>
      </p:nvGrpSpPr>
      <p:grpSpPr>
        <a:xfrm>
          <a:off x="0" y="0"/>
          <a:ext cx="0" cy="0"/>
          <a:chOff x="0" y="0"/>
          <a:chExt cx="0" cy="0"/>
        </a:xfrm>
      </p:grpSpPr>
      <p:sp>
        <p:nvSpPr>
          <p:cNvPr id="26" name="Google Shape;26;p125"/>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27" name="Google Shape;27;p125"/>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25"/>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125"/>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0" name="Google Shape;30;p125"/>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1" name="Google Shape;31;p125"/>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tandardfolie Abbildung">
  <p:cSld name="Abbildung Bild">
    <p:spTree>
      <p:nvGrpSpPr>
        <p:cNvPr id="1" name="Shape 32"/>
        <p:cNvGrpSpPr/>
        <p:nvPr/>
      </p:nvGrpSpPr>
      <p:grpSpPr>
        <a:xfrm>
          <a:off x="0" y="0"/>
          <a:ext cx="0" cy="0"/>
          <a:chOff x="0" y="0"/>
          <a:chExt cx="0" cy="0"/>
        </a:xfrm>
      </p:grpSpPr>
      <p:sp>
        <p:nvSpPr>
          <p:cNvPr id="33" name="Google Shape;33;g13c8bb42d54_0_79"/>
          <p:cNvSpPr txBox="1">
            <a:spLocks noGrp="1"/>
          </p:cNvSpPr>
          <p:nvPr>
            <p:ph type="title"/>
          </p:nvPr>
        </p:nvSpPr>
        <p:spPr>
          <a:xfrm>
            <a:off x="359999"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g13c8bb42d54_0_79"/>
          <p:cNvSpPr>
            <a:spLocks noGrp="1"/>
          </p:cNvSpPr>
          <p:nvPr>
            <p:ph type="pic" idx="2"/>
          </p:nvPr>
        </p:nvSpPr>
        <p:spPr>
          <a:xfrm>
            <a:off x="360363" y="1368000"/>
            <a:ext cx="11518900" cy="4680000"/>
          </a:xfrm>
          <a:prstGeom prst="rect">
            <a:avLst/>
          </a:prstGeom>
          <a:noFill/>
          <a:ln>
            <a:noFill/>
          </a:ln>
        </p:spPr>
      </p:sp>
      <p:sp>
        <p:nvSpPr>
          <p:cNvPr id="35" name="Google Shape;35;g13c8bb42d54_0_79"/>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36" name="Google Shape;36;g13c8bb42d54_0_79"/>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g13c8bb42d54_0_79"/>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8" name="Google Shape;38;g13c8bb42d54_0_79"/>
          <p:cNvSpPr txBox="1">
            <a:spLocks noGrp="1"/>
          </p:cNvSpPr>
          <p:nvPr>
            <p:ph type="body" idx="3"/>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9" name="Google Shape;39;g13c8bb42d54_0_79"/>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tandardfolie">
  <p:cSld name="Standart Text - lleer">
    <p:spTree>
      <p:nvGrpSpPr>
        <p:cNvPr id="1" name="Shape 40"/>
        <p:cNvGrpSpPr/>
        <p:nvPr/>
      </p:nvGrpSpPr>
      <p:grpSpPr>
        <a:xfrm>
          <a:off x="0" y="0"/>
          <a:ext cx="0" cy="0"/>
          <a:chOff x="0" y="0"/>
          <a:chExt cx="0" cy="0"/>
        </a:xfrm>
      </p:grpSpPr>
      <p:sp>
        <p:nvSpPr>
          <p:cNvPr id="41" name="Google Shape;41;p31"/>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42" name="Google Shape;42;p31"/>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1"/>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31"/>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5" name="Google Shape;45;p31"/>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6" name="Google Shape;46;p31"/>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
        <p:nvSpPr>
          <p:cNvPr id="47" name="Google Shape;47;p31"/>
          <p:cNvSpPr txBox="1">
            <a:spLocks noGrp="1"/>
          </p:cNvSpPr>
          <p:nvPr>
            <p:ph type="body" idx="3"/>
          </p:nvPr>
        </p:nvSpPr>
        <p:spPr>
          <a:xfrm>
            <a:off x="360001" y="1465263"/>
            <a:ext cx="5870938" cy="46561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sz="2400"/>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tandardfolie Abbildung">
  <p:cSld name="1_Standardfolie Abbildung">
    <p:spTree>
      <p:nvGrpSpPr>
        <p:cNvPr id="1" name="Shape 48"/>
        <p:cNvGrpSpPr/>
        <p:nvPr/>
      </p:nvGrpSpPr>
      <p:grpSpPr>
        <a:xfrm>
          <a:off x="0" y="0"/>
          <a:ext cx="0" cy="0"/>
          <a:chOff x="0" y="0"/>
          <a:chExt cx="0" cy="0"/>
        </a:xfrm>
      </p:grpSpPr>
      <p:sp>
        <p:nvSpPr>
          <p:cNvPr id="49" name="Google Shape;49;p122"/>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22"/>
          <p:cNvSpPr>
            <a:spLocks noGrp="1"/>
          </p:cNvSpPr>
          <p:nvPr>
            <p:ph type="pic" idx="2"/>
          </p:nvPr>
        </p:nvSpPr>
        <p:spPr>
          <a:xfrm>
            <a:off x="5400009" y="1367999"/>
            <a:ext cx="6480000" cy="4680000"/>
          </a:xfrm>
          <a:prstGeom prst="rect">
            <a:avLst/>
          </a:prstGeom>
          <a:noFill/>
          <a:ln>
            <a:noFill/>
          </a:ln>
        </p:spPr>
      </p:sp>
      <p:sp>
        <p:nvSpPr>
          <p:cNvPr id="51" name="Google Shape;51;p122"/>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52" name="Google Shape;52;p122"/>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122"/>
          <p:cNvSpPr txBox="1">
            <a:spLocks noGrp="1"/>
          </p:cNvSpPr>
          <p:nvPr>
            <p:ph type="body" idx="1"/>
          </p:nvPr>
        </p:nvSpPr>
        <p:spPr>
          <a:xfrm>
            <a:off x="360009" y="1367999"/>
            <a:ext cx="5040000" cy="46800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marL="914400" marR="0" lvl="1" indent="-330200" algn="l">
              <a:lnSpc>
                <a:spcPct val="11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lvl="2"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lvl="3"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lvl="4"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54" name="Google Shape;54;p122"/>
          <p:cNvSpPr txBox="1">
            <a:spLocks noGrp="1"/>
          </p:cNvSpPr>
          <p:nvPr>
            <p:ph type="body" idx="3"/>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55" name="Google Shape;55;p122"/>
          <p:cNvSpPr txBox="1">
            <a:spLocks noGrp="1"/>
          </p:cNvSpPr>
          <p:nvPr>
            <p:ph type="body" idx="4"/>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56" name="Google Shape;56;p122"/>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tandardfolie Abbildung">
  <p:cSld name="Abbildung Graphik">
    <p:spTree>
      <p:nvGrpSpPr>
        <p:cNvPr id="1" name="Shape 57"/>
        <p:cNvGrpSpPr/>
        <p:nvPr/>
      </p:nvGrpSpPr>
      <p:grpSpPr>
        <a:xfrm>
          <a:off x="0" y="0"/>
          <a:ext cx="0" cy="0"/>
          <a:chOff x="0" y="0"/>
          <a:chExt cx="0" cy="0"/>
        </a:xfrm>
      </p:grpSpPr>
      <p:sp>
        <p:nvSpPr>
          <p:cNvPr id="58" name="Google Shape;58;g13c3dcbfdba_0_382"/>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g13c3dcbfdba_0_382"/>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60" name="Google Shape;60;g13c3dcbfdba_0_382"/>
          <p:cNvSpPr>
            <a:spLocks noGrp="1"/>
          </p:cNvSpPr>
          <p:nvPr>
            <p:ph type="chart" idx="2"/>
          </p:nvPr>
        </p:nvSpPr>
        <p:spPr>
          <a:xfrm>
            <a:off x="360363" y="1368000"/>
            <a:ext cx="11518900" cy="4680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None/>
              <a:defRPr sz="2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 name="Google Shape;61;g13c3dcbfdba_0_382"/>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g13c3dcbfdba_0_382"/>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63" name="Google Shape;63;g13c3dcbfdba_0_382"/>
          <p:cNvSpPr txBox="1">
            <a:spLocks noGrp="1"/>
          </p:cNvSpPr>
          <p:nvPr>
            <p:ph type="body" idx="3"/>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64" name="Google Shape;64;g13c3dcbfdba_0_382"/>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tandardfolie Abbildung">
  <p:cSld name="1_Standardfolie Abbildung 2">
    <p:spTree>
      <p:nvGrpSpPr>
        <p:cNvPr id="1" name="Shape 65"/>
        <p:cNvGrpSpPr/>
        <p:nvPr/>
      </p:nvGrpSpPr>
      <p:grpSpPr>
        <a:xfrm>
          <a:off x="0" y="0"/>
          <a:ext cx="0" cy="0"/>
          <a:chOff x="0" y="0"/>
          <a:chExt cx="0" cy="0"/>
        </a:xfrm>
      </p:grpSpPr>
      <p:sp>
        <p:nvSpPr>
          <p:cNvPr id="66" name="Google Shape;66;p123"/>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23"/>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68" name="Google Shape;68;p123"/>
          <p:cNvSpPr>
            <a:spLocks noGrp="1"/>
          </p:cNvSpPr>
          <p:nvPr>
            <p:ph type="chart" idx="2"/>
          </p:nvPr>
        </p:nvSpPr>
        <p:spPr>
          <a:xfrm>
            <a:off x="5400009" y="1367999"/>
            <a:ext cx="6400991" cy="4680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None/>
              <a:defRPr sz="2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 name="Google Shape;69;p123"/>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123"/>
          <p:cNvSpPr txBox="1">
            <a:spLocks noGrp="1"/>
          </p:cNvSpPr>
          <p:nvPr>
            <p:ph type="body" idx="1"/>
          </p:nvPr>
        </p:nvSpPr>
        <p:spPr>
          <a:xfrm>
            <a:off x="360009" y="1367999"/>
            <a:ext cx="5040000" cy="46800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marL="914400" marR="0" lvl="1" indent="-330200" algn="l">
              <a:lnSpc>
                <a:spcPct val="11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lvl="2"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lvl="3"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lvl="4"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71" name="Google Shape;71;p123"/>
          <p:cNvSpPr txBox="1">
            <a:spLocks noGrp="1"/>
          </p:cNvSpPr>
          <p:nvPr>
            <p:ph type="body" idx="3"/>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72" name="Google Shape;72;p123"/>
          <p:cNvSpPr txBox="1">
            <a:spLocks noGrp="1"/>
          </p:cNvSpPr>
          <p:nvPr>
            <p:ph type="body" idx="4"/>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73" name="Google Shape;73;p123"/>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0"/>
          <p:cNvSpPr/>
          <p:nvPr/>
        </p:nvSpPr>
        <p:spPr>
          <a:xfrm>
            <a:off x="0" y="6176963"/>
            <a:ext cx="12192000" cy="681037"/>
          </a:xfrm>
          <a:prstGeom prst="rect">
            <a:avLst/>
          </a:prstGeom>
          <a:gradFill>
            <a:gsLst>
              <a:gs pos="0">
                <a:srgbClr val="00B050"/>
              </a:gs>
              <a:gs pos="49000">
                <a:srgbClr val="FF0000"/>
              </a:gs>
              <a:gs pos="100000">
                <a:srgbClr val="01A0D6"/>
              </a:gs>
            </a:gsLst>
            <a:lin ang="0" scaled="0"/>
          </a:gradFill>
          <a:ln w="12700" cap="flat" cmpd="sng">
            <a:solidFill>
              <a:srgbClr val="364A7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110"/>
          <p:cNvSpPr txBox="1">
            <a:spLocks noGrp="1"/>
          </p:cNvSpPr>
          <p:nvPr>
            <p:ph type="title"/>
          </p:nvPr>
        </p:nvSpPr>
        <p:spPr>
          <a:xfrm>
            <a:off x="360000" y="180000"/>
            <a:ext cx="9115940" cy="10800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000"/>
              <a:buFont typeface="Calibri"/>
              <a:buNone/>
              <a:defRPr sz="4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110"/>
          <p:cNvSpPr txBox="1">
            <a:spLocks noGrp="1"/>
          </p:cNvSpPr>
          <p:nvPr>
            <p:ph type="body" idx="1"/>
          </p:nvPr>
        </p:nvSpPr>
        <p:spPr>
          <a:xfrm>
            <a:off x="360000" y="1440000"/>
            <a:ext cx="115200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110"/>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lvl1pPr marL="0" marR="0" lvl="0"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14" name="Google Shape;14;p110"/>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7F7F7F"/>
              </a:buClr>
              <a:buSzPts val="1800"/>
              <a:buFont typeface="Calibri"/>
              <a:buNone/>
              <a:defRPr sz="1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9pPr>
          </a:lstStyle>
          <a:p>
            <a:endParaRPr/>
          </a:p>
        </p:txBody>
      </p:sp>
      <p:pic>
        <p:nvPicPr>
          <p:cNvPr id="15" name="Google Shape;15;p110"/>
          <p:cNvPicPr preferRelativeResize="0"/>
          <p:nvPr/>
        </p:nvPicPr>
        <p:blipFill rotWithShape="1">
          <a:blip r:embed="rId9">
            <a:alphaModFix/>
          </a:blip>
          <a:srcRect/>
          <a:stretch/>
        </p:blipFill>
        <p:spPr>
          <a:xfrm>
            <a:off x="9573491" y="222778"/>
            <a:ext cx="2306509" cy="103722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p.paust-lassen@izt.de" TargetMode="External"/><Relationship Id="rId4" Type="http://schemas.openxmlformats.org/officeDocument/2006/relationships/hyperlink" Target="mailto:izt.dev.handke@izt.de" TargetMode="External"/><Relationship Id="rId5" Type="http://schemas.openxmlformats.org/officeDocument/2006/relationships/hyperlink" Target="mailto:m.schmidthals@izt.de" TargetMode="External"/><Relationship Id="rId6" Type="http://schemas.openxmlformats.org/officeDocument/2006/relationships/hyperlink" Target="http://www.pa-bbne.de/" TargetMode="External"/><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4.jpg"/></Relationships>
</file>

<file path=ppt/slides/_rels/slide12.xml.rels><?xml version="1.0" encoding="UTF-8" standalone="yes"?>
<Relationships xmlns="http://schemas.openxmlformats.org/package/2006/relationships"><Relationship Id="rId3" Type="http://schemas.openxmlformats.org/officeDocument/2006/relationships/image" Target="../media/image25.jpg"/><Relationship Id="rId4" Type="http://schemas.openxmlformats.org/officeDocument/2006/relationships/image" Target="../media/image26.emf"/><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0" Type="http://schemas.openxmlformats.org/officeDocument/2006/relationships/image" Target="../media/image9.png"/><Relationship Id="rId11"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38"/>
          <p:cNvSpPr txBox="1">
            <a:spLocks noGrp="1"/>
          </p:cNvSpPr>
          <p:nvPr>
            <p:ph type="ctrTitle"/>
          </p:nvPr>
        </p:nvSpPr>
        <p:spPr>
          <a:xfrm>
            <a:off x="312928" y="1600199"/>
            <a:ext cx="8278368" cy="1909763"/>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SzPct val="92592"/>
              <a:buNone/>
            </a:pPr>
            <a:r>
              <a:rPr lang="de-DE" b="1"/>
              <a:t>Wasserbauer und Wasserbauerin</a:t>
            </a:r>
            <a:endParaRPr b="1"/>
          </a:p>
          <a:p>
            <a:pPr marL="0" lvl="0" indent="0" algn="ctr" rtl="0">
              <a:lnSpc>
                <a:spcPct val="90000"/>
              </a:lnSpc>
              <a:spcBef>
                <a:spcPts val="0"/>
              </a:spcBef>
              <a:spcAft>
                <a:spcPts val="0"/>
              </a:spcAft>
              <a:buSzPct val="92592"/>
              <a:buNone/>
            </a:pPr>
            <a:r>
              <a:rPr lang="de-DE" b="1"/>
              <a:t>Fachkraft Abwassertechnik</a:t>
            </a:r>
            <a:endParaRPr b="1"/>
          </a:p>
          <a:p>
            <a:pPr marL="0" lvl="0" indent="0" algn="ctr" rtl="0">
              <a:lnSpc>
                <a:spcPct val="90000"/>
              </a:lnSpc>
              <a:spcBef>
                <a:spcPts val="0"/>
              </a:spcBef>
              <a:spcAft>
                <a:spcPts val="0"/>
              </a:spcAft>
              <a:buSzPct val="92592"/>
              <a:buNone/>
            </a:pPr>
            <a:r>
              <a:rPr lang="de-DE" b="1"/>
              <a:t>Fachkraft Wasserversorungstechnik</a:t>
            </a:r>
            <a:endParaRPr b="1"/>
          </a:p>
        </p:txBody>
      </p:sp>
      <p:sp>
        <p:nvSpPr>
          <p:cNvPr id="80" name="Google Shape;80;p38"/>
          <p:cNvSpPr txBox="1">
            <a:spLocks noGrp="1"/>
          </p:cNvSpPr>
          <p:nvPr>
            <p:ph type="subTitle" idx="1"/>
          </p:nvPr>
        </p:nvSpPr>
        <p:spPr>
          <a:xfrm>
            <a:off x="312928" y="3602038"/>
            <a:ext cx="8278368"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1000"/>
              </a:spcBef>
              <a:spcAft>
                <a:spcPts val="0"/>
              </a:spcAft>
              <a:buSzPts val="2800"/>
              <a:buNone/>
            </a:pPr>
            <a:r>
              <a:rPr lang="de-DE" dirty="0"/>
              <a:t>Folien zur Diskussion von Zielkonflikten </a:t>
            </a:r>
            <a:r>
              <a:rPr lang="de-DE" dirty="0" smtClean="0"/>
              <a:t/>
            </a:r>
            <a:br>
              <a:rPr lang="de-DE" dirty="0" smtClean="0"/>
            </a:br>
            <a:r>
              <a:rPr lang="de-DE" dirty="0" smtClean="0"/>
              <a:t>in </a:t>
            </a:r>
            <a:r>
              <a:rPr lang="de-DE" dirty="0"/>
              <a:t>der </a:t>
            </a:r>
            <a:r>
              <a:rPr lang="de-DE" dirty="0" smtClean="0"/>
              <a:t>Wasserwirtschaft</a:t>
            </a:r>
            <a:endParaRPr dirty="0"/>
          </a:p>
        </p:txBody>
      </p:sp>
      <p:sp>
        <p:nvSpPr>
          <p:cNvPr id="81" name="Google Shape;81;p38"/>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Pia Paust-Lassen</a:t>
            </a:r>
            <a:endParaRPr/>
          </a:p>
          <a:p>
            <a:pPr marL="0" lvl="0" indent="0" algn="l" rtl="0">
              <a:lnSpc>
                <a:spcPct val="100000"/>
              </a:lnSpc>
              <a:spcBef>
                <a:spcPts val="0"/>
              </a:spcBef>
              <a:spcAft>
                <a:spcPts val="0"/>
              </a:spcAft>
              <a:buSzPts val="1800"/>
              <a:buNone/>
            </a:pPr>
            <a:r>
              <a:rPr lang="de-DE"/>
              <a:t>Projektagentur BBNE</a:t>
            </a:r>
            <a:endParaRPr/>
          </a:p>
        </p:txBody>
      </p:sp>
      <p:sp>
        <p:nvSpPr>
          <p:cNvPr id="82" name="Google Shape;82;p38"/>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1</a:t>
            </a:fld>
            <a:endParaRPr/>
          </a:p>
        </p:txBody>
      </p:sp>
      <p:sp>
        <p:nvSpPr>
          <p:cNvPr id="83" name="Google Shape;83;p38"/>
          <p:cNvSpPr txBox="1">
            <a:spLocks noGrp="1"/>
          </p:cNvSpPr>
          <p:nvPr>
            <p:ph type="body" idx="4"/>
          </p:nvPr>
        </p:nvSpPr>
        <p:spPr>
          <a:xfrm>
            <a:off x="7915836" y="3998260"/>
            <a:ext cx="4168588" cy="2056466"/>
          </a:xfrm>
          <a:prstGeom prst="rect">
            <a:avLst/>
          </a:prstGeom>
          <a:noFill/>
          <a:ln>
            <a:noFill/>
          </a:ln>
        </p:spPr>
        <p:txBody>
          <a:bodyPr spcFirstLastPara="1" wrap="square" lIns="91425" tIns="45700" rIns="91425" bIns="45700" anchor="t" anchorCtr="0">
            <a:normAutofit fontScale="92500" lnSpcReduction="10000"/>
          </a:bodyPr>
          <a:lstStyle/>
          <a:p>
            <a:pPr marL="7938" indent="0"/>
            <a:r>
              <a:rPr lang="de-DE" dirty="0"/>
              <a:t>IZT Institut für Zukunftsstudien und Technologiebewertung gGmbH</a:t>
            </a:r>
          </a:p>
          <a:p>
            <a:pPr marL="7938" indent="0"/>
            <a:r>
              <a:rPr lang="de-DE" dirty="0"/>
              <a:t>Pia Paust-Lassen, </a:t>
            </a:r>
            <a:r>
              <a:rPr lang="de-DE" u="sng" dirty="0">
                <a:hlinkClick r:id="rId3"/>
              </a:rPr>
              <a:t>p.paust-lassen@izt.de</a:t>
            </a:r>
            <a:r>
              <a:rPr lang="de-DE" dirty="0"/>
              <a:t> </a:t>
            </a:r>
          </a:p>
          <a:p>
            <a:pPr marL="7938" indent="0"/>
            <a:r>
              <a:rPr lang="de-DE" dirty="0" smtClean="0"/>
              <a:t>Dr</a:t>
            </a:r>
            <a:r>
              <a:rPr lang="de-DE" dirty="0"/>
              <a:t>. Michael Scharp, </a:t>
            </a:r>
            <a:r>
              <a:rPr lang="de-DE" dirty="0" err="1"/>
              <a:t>m.scharp@</a:t>
            </a:r>
            <a:r>
              <a:rPr lang="de-DE" u="sng" dirty="0" err="1">
                <a:hlinkClick r:id="rId4"/>
              </a:rPr>
              <a:t>izt.de</a:t>
            </a:r>
            <a:endParaRPr lang="de-DE" dirty="0"/>
          </a:p>
          <a:p>
            <a:pPr marL="7938" indent="0"/>
            <a:r>
              <a:rPr lang="de-DE" dirty="0"/>
              <a:t>Malte Schmidthals, </a:t>
            </a:r>
            <a:r>
              <a:rPr lang="de-DE" u="sng" dirty="0">
                <a:hlinkClick r:id="rId5"/>
              </a:rPr>
              <a:t>m.schmidthals@izt.de</a:t>
            </a:r>
            <a:r>
              <a:rPr lang="de-DE" dirty="0"/>
              <a:t> </a:t>
            </a:r>
          </a:p>
          <a:p>
            <a:pPr marL="7938" indent="0"/>
            <a:r>
              <a:rPr lang="de-DE" dirty="0"/>
              <a:t>Schopenhauerstraße 26, 14129 Berlin</a:t>
            </a:r>
          </a:p>
          <a:p>
            <a:pPr marL="7938" indent="0"/>
            <a:r>
              <a:rPr lang="de-DE" dirty="0"/>
              <a:t>Webseite: </a:t>
            </a:r>
            <a:r>
              <a:rPr lang="de-DE" u="sng" dirty="0">
                <a:hlinkClick r:id="rId6"/>
              </a:rPr>
              <a:t>www.pa-bbne.de</a:t>
            </a:r>
            <a:endParaRPr lang="de-DE" dirty="0"/>
          </a:p>
          <a:p>
            <a:pPr marL="7938" indent="0"/>
            <a:r>
              <a:rPr lang="de-DE" dirty="0"/>
              <a:t>Telefon: </a:t>
            </a:r>
            <a:r>
              <a:rPr lang="de-DE" dirty="0" smtClean="0"/>
              <a:t>030-308088-14</a:t>
            </a:r>
            <a:endParaRPr lang="de-DE"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7"/>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10</a:t>
            </a:fld>
            <a:endParaRPr/>
          </a:p>
        </p:txBody>
      </p:sp>
      <p:sp>
        <p:nvSpPr>
          <p:cNvPr id="165" name="Google Shape;165;p17"/>
          <p:cNvSpPr txBox="1">
            <a:spLocks noGrp="1"/>
          </p:cNvSpPr>
          <p:nvPr>
            <p:ph type="title"/>
          </p:nvPr>
        </p:nvSpPr>
        <p:spPr>
          <a:xfrm>
            <a:off x="360000" y="180000"/>
            <a:ext cx="9000000" cy="1080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de-DE"/>
              <a:t>Nachhaltigkeit: Auswirkungen der Folgen vom Klimawandel auf die Klärwerk-Prozesse</a:t>
            </a:r>
            <a:endParaRPr/>
          </a:p>
        </p:txBody>
      </p:sp>
      <p:sp>
        <p:nvSpPr>
          <p:cNvPr id="166" name="Google Shape;166;p17"/>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Pia Paust-Lassen</a:t>
            </a:r>
            <a:endParaRPr/>
          </a:p>
          <a:p>
            <a:pPr marL="0" lvl="0" indent="0" algn="l" rtl="0">
              <a:lnSpc>
                <a:spcPct val="100000"/>
              </a:lnSpc>
              <a:spcBef>
                <a:spcPts val="0"/>
              </a:spcBef>
              <a:spcAft>
                <a:spcPts val="0"/>
              </a:spcAft>
              <a:buClr>
                <a:srgbClr val="7F7F7F"/>
              </a:buClr>
              <a:buSzPts val="1800"/>
              <a:buFont typeface="Calibri"/>
              <a:buNone/>
            </a:pPr>
            <a:r>
              <a:rPr lang="de-DE"/>
              <a:t>Projektagentur BBNE</a:t>
            </a:r>
            <a:endParaRPr/>
          </a:p>
        </p:txBody>
      </p:sp>
      <p:pic>
        <p:nvPicPr>
          <p:cNvPr id="167" name="Google Shape;167;p17"/>
          <p:cNvPicPr preferRelativeResize="0"/>
          <p:nvPr/>
        </p:nvPicPr>
        <p:blipFill rotWithShape="1">
          <a:blip r:embed="rId3">
            <a:alphaModFix/>
          </a:blip>
          <a:srcRect/>
          <a:stretch/>
        </p:blipFill>
        <p:spPr>
          <a:xfrm>
            <a:off x="205468" y="1775870"/>
            <a:ext cx="5772150" cy="3848100"/>
          </a:xfrm>
          <a:prstGeom prst="rect">
            <a:avLst/>
          </a:prstGeom>
          <a:noFill/>
          <a:ln>
            <a:noFill/>
          </a:ln>
        </p:spPr>
      </p:pic>
      <p:pic>
        <p:nvPicPr>
          <p:cNvPr id="168" name="Google Shape;168;p17"/>
          <p:cNvPicPr preferRelativeResize="0"/>
          <p:nvPr/>
        </p:nvPicPr>
        <p:blipFill rotWithShape="1">
          <a:blip r:embed="rId4">
            <a:alphaModFix/>
          </a:blip>
          <a:srcRect/>
          <a:stretch/>
        </p:blipFill>
        <p:spPr>
          <a:xfrm>
            <a:off x="6096000" y="1792821"/>
            <a:ext cx="5772150" cy="3848100"/>
          </a:xfrm>
          <a:prstGeom prst="rect">
            <a:avLst/>
          </a:prstGeom>
          <a:noFill/>
          <a:ln>
            <a:noFill/>
          </a:ln>
        </p:spPr>
      </p:pic>
      <p:sp>
        <p:nvSpPr>
          <p:cNvPr id="169" name="Google Shape;169;p17"/>
          <p:cNvSpPr txBox="1"/>
          <p:nvPr/>
        </p:nvSpPr>
        <p:spPr>
          <a:xfrm>
            <a:off x="6096000" y="5640921"/>
            <a:ext cx="1872343"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050" b="0" i="0" u="none" strike="noStrike" cap="none">
                <a:solidFill>
                  <a:srgbClr val="000000"/>
                </a:solidFill>
                <a:latin typeface="Arial"/>
                <a:ea typeface="Arial"/>
                <a:cs typeface="Arial"/>
                <a:sym typeface="Arial"/>
              </a:rPr>
              <a:t>Abb.: Paust-Lassen</a:t>
            </a:r>
            <a:endParaRPr sz="1200" b="0" i="0" u="none" strike="noStrike" cap="none">
              <a:solidFill>
                <a:srgbClr val="000000"/>
              </a:solidFill>
              <a:latin typeface="Arial"/>
              <a:ea typeface="Arial"/>
              <a:cs typeface="Arial"/>
              <a:sym typeface="Arial"/>
            </a:endParaRPr>
          </a:p>
        </p:txBody>
      </p:sp>
      <p:sp>
        <p:nvSpPr>
          <p:cNvPr id="170" name="Google Shape;170;p17"/>
          <p:cNvSpPr txBox="1"/>
          <p:nvPr/>
        </p:nvSpPr>
        <p:spPr>
          <a:xfrm>
            <a:off x="205468" y="5640921"/>
            <a:ext cx="4800600"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050" b="0" i="0" u="none" strike="noStrike" cap="none">
                <a:solidFill>
                  <a:srgbClr val="000000"/>
                </a:solidFill>
                <a:latin typeface="Arial"/>
                <a:ea typeface="Arial"/>
                <a:cs typeface="Arial"/>
                <a:sym typeface="Arial"/>
              </a:rPr>
              <a:t>Abb.: Berliner Wasserbetriebe in Paust-Lassen, Jungen-Kalisch 2010</a:t>
            </a:r>
            <a:endParaRPr/>
          </a:p>
        </p:txBody>
      </p:sp>
      <p:sp>
        <p:nvSpPr>
          <p:cNvPr id="171" name="Google Shape;171;p17"/>
          <p:cNvSpPr txBox="1">
            <a:spLocks noGrp="1"/>
          </p:cNvSpPr>
          <p:nvPr>
            <p:ph type="body" idx="1"/>
          </p:nvPr>
        </p:nvSpPr>
        <p:spPr>
          <a:xfrm>
            <a:off x="3350685" y="6254497"/>
            <a:ext cx="1384602" cy="557468"/>
          </a:xfrm>
          <a:prstGeom prst="rect">
            <a:avLst/>
          </a:prstGeom>
          <a:noFill/>
          <a:ln>
            <a:noFill/>
          </a:ln>
        </p:spPr>
        <p:txBody>
          <a:bodyPr spcFirstLastPara="1" wrap="square" lIns="91425" tIns="45700" rIns="91425" bIns="45700" anchor="ctr" anchorCtr="0">
            <a:normAutofit/>
          </a:bodyPr>
          <a:lstStyle/>
          <a:p>
            <a:pPr marL="233363" lvl="0" indent="-233363"/>
            <a:r>
              <a:rPr lang="de-DE" dirty="0"/>
              <a:t>Wasserwirtschaft</a:t>
            </a:r>
            <a:endParaRPr dirty="0"/>
          </a:p>
        </p:txBody>
      </p:sp>
      <p:sp>
        <p:nvSpPr>
          <p:cNvPr id="172" name="Google Shape;172;p17"/>
          <p:cNvSpPr txBox="1"/>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457200" marR="0" lvl="0" indent="-228600" algn="l" rtl="0">
              <a:lnSpc>
                <a:spcPct val="110000"/>
              </a:lnSpc>
              <a:spcBef>
                <a:spcPts val="0"/>
              </a:spcBef>
              <a:spcAft>
                <a:spcPts val="0"/>
              </a:spcAft>
              <a:buClr>
                <a:srgbClr val="888888"/>
              </a:buClr>
              <a:buSzPts val="1200"/>
              <a:buFont typeface="Arial"/>
              <a:buNone/>
            </a:pPr>
            <a:r>
              <a:rPr lang="de-DE" sz="1200" b="0" i="0" u="none" strike="noStrike" cap="none">
                <a:solidFill>
                  <a:schemeClr val="lt1"/>
                </a:solidFill>
                <a:latin typeface="Trebuchet MS"/>
                <a:ea typeface="Trebuchet MS"/>
                <a:cs typeface="Trebuchet MS"/>
                <a:sym typeface="Trebuchet MS"/>
              </a:rPr>
              <a:t>Quelle: Paust-Lassen (2010)</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25eea03f1d8_0_0"/>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888888"/>
              </a:buClr>
              <a:buSzPts val="1200"/>
              <a:buFont typeface="Arial"/>
              <a:buNone/>
            </a:pPr>
            <a:fld id="{00000000-1234-1234-1234-123412341234}" type="slidenum">
              <a:rPr lang="de-DE"/>
              <a:t>11</a:t>
            </a:fld>
            <a:endParaRPr/>
          </a:p>
        </p:txBody>
      </p:sp>
      <p:sp>
        <p:nvSpPr>
          <p:cNvPr id="179" name="Google Shape;179;g25eea03f1d8_0_0"/>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a:t>Nachhaltigkeit als gemeinsames Projekt</a:t>
            </a:r>
            <a:br>
              <a:rPr lang="de-DE"/>
            </a:br>
            <a:r>
              <a:rPr lang="de-DE"/>
              <a:t>Ganzheitliche Unternehmensführung</a:t>
            </a:r>
            <a:endParaRPr/>
          </a:p>
        </p:txBody>
      </p:sp>
      <p:sp>
        <p:nvSpPr>
          <p:cNvPr id="180" name="Google Shape;180;g25eea03f1d8_0_0"/>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lvl="0"/>
            <a:r>
              <a:rPr lang="de-DE" dirty="0"/>
              <a:t>Wasserwirtschaft</a:t>
            </a:r>
            <a:endParaRPr dirty="0"/>
          </a:p>
        </p:txBody>
      </p:sp>
      <p:sp>
        <p:nvSpPr>
          <p:cNvPr id="181" name="Google Shape;181;g25eea03f1d8_0_0"/>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Clr>
                <a:srgbClr val="888888"/>
              </a:buClr>
              <a:buSzPts val="1200"/>
              <a:buNone/>
            </a:pPr>
            <a:r>
              <a:rPr lang="de-DE"/>
              <a:t>Bildquellen: links - Stockholm Resilience Centre o.J., </a:t>
            </a:r>
            <a:br>
              <a:rPr lang="de-DE"/>
            </a:br>
            <a:r>
              <a:rPr lang="de-DE"/>
              <a:t>rechts - eigene Abbildung nach sph o.J.</a:t>
            </a:r>
            <a:endParaRPr/>
          </a:p>
        </p:txBody>
      </p:sp>
      <p:sp>
        <p:nvSpPr>
          <p:cNvPr id="182" name="Google Shape;182;g25eea03f1d8_0_0"/>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dirty="0" smtClean="0"/>
              <a:t>Dr. Michael Scharp</a:t>
            </a:r>
            <a:endParaRPr dirty="0"/>
          </a:p>
        </p:txBody>
      </p:sp>
      <p:grpSp>
        <p:nvGrpSpPr>
          <p:cNvPr id="183" name="Google Shape;183;g25eea03f1d8_0_0"/>
          <p:cNvGrpSpPr/>
          <p:nvPr/>
        </p:nvGrpSpPr>
        <p:grpSpPr>
          <a:xfrm>
            <a:off x="6437818" y="1455224"/>
            <a:ext cx="5674976" cy="4537299"/>
            <a:chOff x="6095999" y="1454200"/>
            <a:chExt cx="5674976" cy="4537299"/>
          </a:xfrm>
        </p:grpSpPr>
        <p:sp>
          <p:nvSpPr>
            <p:cNvPr id="184" name="Google Shape;184;g25eea03f1d8_0_0"/>
            <p:cNvSpPr txBox="1"/>
            <p:nvPr/>
          </p:nvSpPr>
          <p:spPr>
            <a:xfrm>
              <a:off x="6095999" y="3335413"/>
              <a:ext cx="1821300" cy="400200"/>
            </a:xfrm>
            <a:prstGeom prst="rect">
              <a:avLst/>
            </a:prstGeom>
            <a:solidFill>
              <a:srgbClr val="0096FF"/>
            </a:solidFill>
            <a:ln>
              <a:noFill/>
            </a:ln>
            <a:effectLst>
              <a:outerShdw blurRad="57150" dist="19050" dir="5400000" algn="bl" rotWithShape="0">
                <a:srgbClr val="000000">
                  <a:alpha val="4941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Analyse</a:t>
              </a:r>
              <a:endParaRPr sz="2000" b="1" i="0" u="none" strike="noStrike" cap="none">
                <a:solidFill>
                  <a:schemeClr val="lt1"/>
                </a:solidFill>
                <a:latin typeface="Arial"/>
                <a:ea typeface="Arial"/>
                <a:cs typeface="Arial"/>
                <a:sym typeface="Arial"/>
              </a:endParaRPr>
            </a:p>
          </p:txBody>
        </p:sp>
        <p:sp>
          <p:nvSpPr>
            <p:cNvPr id="185" name="Google Shape;185;g25eea03f1d8_0_0"/>
            <p:cNvSpPr/>
            <p:nvPr/>
          </p:nvSpPr>
          <p:spPr>
            <a:xfrm>
              <a:off x="6107575" y="5144899"/>
              <a:ext cx="5663400" cy="846600"/>
            </a:xfrm>
            <a:prstGeom prst="roundRect">
              <a:avLst>
                <a:gd name="adj" fmla="val 16667"/>
              </a:avLst>
            </a:prstGeom>
            <a:noFill/>
            <a:ln w="25400" cap="flat" cmpd="sng">
              <a:solidFill>
                <a:srgbClr val="FFDB6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1800" b="0" i="0" u="none" strike="noStrike" cap="none">
                  <a:solidFill>
                    <a:schemeClr val="dk1"/>
                  </a:solidFill>
                  <a:latin typeface="Arial"/>
                  <a:ea typeface="Arial"/>
                  <a:cs typeface="Arial"/>
                  <a:sym typeface="Arial"/>
                </a:rPr>
                <a:t>Welche Rolle spielen die SDG für Ihr Unternehmen</a:t>
              </a:r>
              <a:endParaRPr sz="18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de-DE" sz="1800" b="0" i="0" u="none" strike="noStrike" cap="none">
                  <a:solidFill>
                    <a:schemeClr val="dk1"/>
                  </a:solidFill>
                  <a:latin typeface="Arial"/>
                  <a:ea typeface="Arial"/>
                  <a:cs typeface="Arial"/>
                  <a:sym typeface="Arial"/>
                </a:rPr>
                <a:t>Wie stellen Sie Ihr Unternehmen für die Zukunft auf?</a:t>
              </a:r>
              <a:endParaRPr sz="1200" b="0" i="0" u="none" strike="noStrike" cap="none">
                <a:solidFill>
                  <a:schemeClr val="dk1"/>
                </a:solidFill>
                <a:latin typeface="Arial"/>
                <a:ea typeface="Arial"/>
                <a:cs typeface="Arial"/>
                <a:sym typeface="Arial"/>
              </a:endParaRPr>
            </a:p>
          </p:txBody>
        </p:sp>
        <p:sp>
          <p:nvSpPr>
            <p:cNvPr id="186" name="Google Shape;186;g25eea03f1d8_0_0"/>
            <p:cNvSpPr txBox="1"/>
            <p:nvPr/>
          </p:nvSpPr>
          <p:spPr>
            <a:xfrm>
              <a:off x="8017049" y="3335413"/>
              <a:ext cx="1821300" cy="400200"/>
            </a:xfrm>
            <a:prstGeom prst="rect">
              <a:avLst/>
            </a:prstGeom>
            <a:solidFill>
              <a:srgbClr val="0432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Ziele</a:t>
              </a:r>
              <a:endParaRPr/>
            </a:p>
          </p:txBody>
        </p:sp>
        <p:sp>
          <p:nvSpPr>
            <p:cNvPr id="187" name="Google Shape;187;g25eea03f1d8_0_0"/>
            <p:cNvSpPr txBox="1"/>
            <p:nvPr/>
          </p:nvSpPr>
          <p:spPr>
            <a:xfrm>
              <a:off x="9938099" y="3335412"/>
              <a:ext cx="1821300" cy="400200"/>
            </a:xfrm>
            <a:prstGeom prst="rect">
              <a:avLst/>
            </a:prstGeom>
            <a:solidFill>
              <a:srgbClr val="9437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Maßnahmen</a:t>
              </a:r>
              <a:endParaRPr sz="2000" b="1" i="0" u="none" strike="noStrike" cap="none">
                <a:solidFill>
                  <a:schemeClr val="lt1"/>
                </a:solidFill>
                <a:latin typeface="Arial"/>
                <a:ea typeface="Arial"/>
                <a:cs typeface="Arial"/>
                <a:sym typeface="Arial"/>
              </a:endParaRPr>
            </a:p>
          </p:txBody>
        </p:sp>
        <p:sp>
          <p:nvSpPr>
            <p:cNvPr id="188" name="Google Shape;188;g25eea03f1d8_0_0"/>
            <p:cNvSpPr/>
            <p:nvPr/>
          </p:nvSpPr>
          <p:spPr>
            <a:xfrm>
              <a:off x="6096000" y="1454200"/>
              <a:ext cx="5663399" cy="1178250"/>
            </a:xfrm>
            <a:prstGeom prst="flowChartExtract">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2880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rgbClr val="000000"/>
                  </a:solidFill>
                  <a:latin typeface="Arial"/>
                  <a:ea typeface="Arial"/>
                  <a:cs typeface="Arial"/>
                  <a:sym typeface="Arial"/>
                </a:rPr>
                <a:t>Nachhaltigkeits- strategie</a:t>
              </a:r>
              <a:endParaRPr sz="2000" b="1" i="0" u="none" strike="noStrike" cap="none">
                <a:solidFill>
                  <a:srgbClr val="000000"/>
                </a:solidFill>
                <a:latin typeface="Arial"/>
                <a:ea typeface="Arial"/>
                <a:cs typeface="Arial"/>
                <a:sym typeface="Arial"/>
              </a:endParaRPr>
            </a:p>
          </p:txBody>
        </p:sp>
        <p:sp>
          <p:nvSpPr>
            <p:cNvPr id="189" name="Google Shape;189;g25eea03f1d8_0_0"/>
            <p:cNvSpPr/>
            <p:nvPr/>
          </p:nvSpPr>
          <p:spPr>
            <a:xfrm>
              <a:off x="6132364" y="3895854"/>
              <a:ext cx="5627100" cy="1122600"/>
            </a:xfrm>
            <a:prstGeom prst="rect">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e-DE" sz="1600" b="0" i="0" u="none" strike="noStrike" cap="none">
                  <a:solidFill>
                    <a:schemeClr val="lt1"/>
                  </a:solidFill>
                  <a:latin typeface="Arial"/>
                  <a:ea typeface="Arial"/>
                  <a:cs typeface="Arial"/>
                  <a:sym typeface="Arial"/>
                </a:rPr>
                <a:t>Lieferkette, Energie und Ressourcen, Produkte, Recycling, </a:t>
              </a:r>
              <a:endParaRPr/>
            </a:p>
            <a:p>
              <a:pPr marL="0" marR="0" lvl="0" indent="0" algn="ctr" rtl="0">
                <a:lnSpc>
                  <a:spcPct val="100000"/>
                </a:lnSpc>
                <a:spcBef>
                  <a:spcPts val="0"/>
                </a:spcBef>
                <a:spcAft>
                  <a:spcPts val="0"/>
                </a:spcAft>
                <a:buNone/>
              </a:pPr>
              <a:r>
                <a:rPr lang="de-DE" sz="1600" b="0" i="0" u="none" strike="noStrike" cap="none">
                  <a:solidFill>
                    <a:schemeClr val="lt1"/>
                  </a:solidFill>
                  <a:latin typeface="Arial"/>
                  <a:ea typeface="Arial"/>
                  <a:cs typeface="Arial"/>
                  <a:sym typeface="Arial"/>
                </a:rPr>
                <a:t>Mitarbeiter*innen, Gesellschafter*innen, Eigentümer*innen</a:t>
              </a:r>
              <a:endParaRPr/>
            </a:p>
            <a:p>
              <a:pPr marL="0" marR="0" lvl="0" indent="0" algn="ctr" rtl="0">
                <a:lnSpc>
                  <a:spcPct val="100000"/>
                </a:lnSpc>
                <a:spcBef>
                  <a:spcPts val="0"/>
                </a:spcBef>
                <a:spcAft>
                  <a:spcPts val="0"/>
                </a:spcAft>
                <a:buNone/>
              </a:pPr>
              <a:r>
                <a:rPr lang="de-DE" sz="1400" b="0" i="0" u="none" strike="noStrike" cap="none">
                  <a:solidFill>
                    <a:schemeClr val="lt1"/>
                  </a:solidFill>
                  <a:latin typeface="Arial"/>
                  <a:ea typeface="Arial"/>
                  <a:cs typeface="Arial"/>
                  <a:sym typeface="Arial"/>
                </a:rPr>
                <a:t>Gleichberechtigung, </a:t>
              </a:r>
              <a:r>
                <a:rPr lang="de-DE" sz="1600" b="0" i="0" u="none" strike="noStrike" cap="none">
                  <a:solidFill>
                    <a:schemeClr val="lt1"/>
                  </a:solidFill>
                  <a:latin typeface="Arial"/>
                  <a:ea typeface="Arial"/>
                  <a:cs typeface="Arial"/>
                  <a:sym typeface="Arial"/>
                </a:rPr>
                <a:t>Arbeitssicherheit</a:t>
              </a:r>
              <a:r>
                <a:rPr lang="de-DE" sz="1400" b="0" i="0" u="none" strike="noStrike" cap="none">
                  <a:solidFill>
                    <a:schemeClr val="lt1"/>
                  </a:solidFill>
                  <a:latin typeface="Arial"/>
                  <a:ea typeface="Arial"/>
                  <a:cs typeface="Arial"/>
                  <a:sym typeface="Arial"/>
                </a:rPr>
                <a:t>,  Weiterbildung, Ausbildung</a:t>
              </a:r>
              <a:endParaRPr/>
            </a:p>
          </p:txBody>
        </p:sp>
        <p:sp>
          <p:nvSpPr>
            <p:cNvPr id="190" name="Google Shape;190;g25eea03f1d8_0_0"/>
            <p:cNvSpPr txBox="1"/>
            <p:nvPr/>
          </p:nvSpPr>
          <p:spPr>
            <a:xfrm>
              <a:off x="6869556" y="2741183"/>
              <a:ext cx="1821300" cy="400200"/>
            </a:xfrm>
            <a:prstGeom prst="rect">
              <a:avLst/>
            </a:prstGeom>
            <a:solidFill>
              <a:srgbClr val="FF2F92"/>
            </a:solidFill>
            <a:ln>
              <a:noFill/>
            </a:ln>
            <a:effectLst>
              <a:outerShdw blurRad="57150" dist="19050" dir="5400000" algn="bl" rotWithShape="0">
                <a:srgbClr val="000000">
                  <a:alpha val="4941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Kennzahlen</a:t>
              </a:r>
              <a:endParaRPr sz="2000" b="1" i="0" u="none" strike="noStrike" cap="none">
                <a:solidFill>
                  <a:schemeClr val="lt1"/>
                </a:solidFill>
                <a:latin typeface="Arial"/>
                <a:ea typeface="Arial"/>
                <a:cs typeface="Arial"/>
                <a:sym typeface="Arial"/>
              </a:endParaRPr>
            </a:p>
          </p:txBody>
        </p:sp>
        <p:sp>
          <p:nvSpPr>
            <p:cNvPr id="191" name="Google Shape;191;g25eea03f1d8_0_0"/>
            <p:cNvSpPr txBox="1"/>
            <p:nvPr/>
          </p:nvSpPr>
          <p:spPr>
            <a:xfrm>
              <a:off x="9352566" y="2741183"/>
              <a:ext cx="1821300" cy="400200"/>
            </a:xfrm>
            <a:prstGeom prst="rect">
              <a:avLst/>
            </a:prstGeom>
            <a:solidFill>
              <a:srgbClr val="FF40FF"/>
            </a:solidFill>
            <a:ln>
              <a:noFill/>
            </a:ln>
            <a:effectLst>
              <a:outerShdw blurRad="57150" dist="19050" dir="5400000" algn="bl" rotWithShape="0">
                <a:srgbClr val="000000">
                  <a:alpha val="4941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Bewertung</a:t>
              </a:r>
              <a:endParaRPr sz="2000" b="1" i="0" u="none" strike="noStrike" cap="none">
                <a:solidFill>
                  <a:schemeClr val="lt1"/>
                </a:solidFill>
                <a:latin typeface="Arial"/>
                <a:ea typeface="Arial"/>
                <a:cs typeface="Arial"/>
                <a:sym typeface="Arial"/>
              </a:endParaRPr>
            </a:p>
          </p:txBody>
        </p:sp>
      </p:grpSp>
      <p:pic>
        <p:nvPicPr>
          <p:cNvPr id="192" name="Google Shape;192;g25eea03f1d8_0_0"/>
          <p:cNvPicPr preferRelativeResize="0"/>
          <p:nvPr/>
        </p:nvPicPr>
        <p:blipFill rotWithShape="1">
          <a:blip r:embed="rId3">
            <a:alphaModFix/>
          </a:blip>
          <a:srcRect r="11016" b="7475"/>
          <a:stretch/>
        </p:blipFill>
        <p:spPr>
          <a:xfrm>
            <a:off x="72050" y="1469757"/>
            <a:ext cx="6340325" cy="458951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g26805bd2549_0_1687"/>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888888"/>
              </a:buClr>
              <a:buSzPts val="1200"/>
              <a:buFont typeface="Arial"/>
              <a:buNone/>
            </a:pPr>
            <a:fld id="{00000000-1234-1234-1234-123412341234}" type="slidenum">
              <a:rPr lang="de-DE"/>
              <a:t>12</a:t>
            </a:fld>
            <a:endParaRPr/>
          </a:p>
        </p:txBody>
      </p:sp>
      <p:sp>
        <p:nvSpPr>
          <p:cNvPr id="510" name="Google Shape;510;g26805bd2549_0_1687"/>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a:t>Nachhaltigkeit als gemeinsames Projekt</a:t>
            </a:r>
            <a:br>
              <a:rPr lang="de-DE"/>
            </a:br>
            <a:r>
              <a:rPr lang="de-DE"/>
              <a:t>Ganzheitliche Unternehmensführung</a:t>
            </a:r>
            <a:endParaRPr/>
          </a:p>
        </p:txBody>
      </p:sp>
      <p:sp>
        <p:nvSpPr>
          <p:cNvPr id="511" name="Google Shape;511;g26805bd2549_0_1687"/>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Clr>
                <a:srgbClr val="888888"/>
              </a:buClr>
              <a:buSzPts val="1200"/>
              <a:buNone/>
            </a:pPr>
            <a:r>
              <a:rPr lang="de-DE"/>
              <a:t>Bildquellen: links - Stockholm Resilience Centre o.J., </a:t>
            </a:r>
            <a:br>
              <a:rPr lang="de-DE"/>
            </a:br>
            <a:r>
              <a:rPr lang="de-DE"/>
              <a:t>rechts - eigene Abbildung nach sph o.J.</a:t>
            </a:r>
            <a:endParaRPr/>
          </a:p>
        </p:txBody>
      </p:sp>
      <p:sp>
        <p:nvSpPr>
          <p:cNvPr id="512" name="Google Shape;512;g26805bd2549_0_1687"/>
          <p:cNvSpPr txBox="1"/>
          <p:nvPr/>
        </p:nvSpPr>
        <p:spPr>
          <a:xfrm>
            <a:off x="6425612" y="3335413"/>
            <a:ext cx="1821300" cy="400200"/>
          </a:xfrm>
          <a:prstGeom prst="rect">
            <a:avLst/>
          </a:prstGeom>
          <a:solidFill>
            <a:srgbClr val="0096FF"/>
          </a:solidFill>
          <a:ln>
            <a:noFill/>
          </a:ln>
          <a:effectLst>
            <a:outerShdw blurRad="57150" dist="19050" dir="5400000" algn="bl" rotWithShape="0">
              <a:srgbClr val="000000">
                <a:alpha val="4824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Analyse</a:t>
            </a:r>
            <a:endParaRPr sz="2000" b="1" i="0" u="none" strike="noStrike" cap="none">
              <a:solidFill>
                <a:schemeClr val="lt1"/>
              </a:solidFill>
              <a:latin typeface="Arial"/>
              <a:ea typeface="Arial"/>
              <a:cs typeface="Arial"/>
              <a:sym typeface="Arial"/>
            </a:endParaRPr>
          </a:p>
        </p:txBody>
      </p:sp>
      <p:sp>
        <p:nvSpPr>
          <p:cNvPr id="513" name="Google Shape;513;g26805bd2549_0_1687"/>
          <p:cNvSpPr txBox="1"/>
          <p:nvPr/>
        </p:nvSpPr>
        <p:spPr>
          <a:xfrm>
            <a:off x="8346662" y="3335413"/>
            <a:ext cx="1821300" cy="400200"/>
          </a:xfrm>
          <a:prstGeom prst="rect">
            <a:avLst/>
          </a:prstGeom>
          <a:solidFill>
            <a:srgbClr val="0432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Ziele</a:t>
            </a:r>
            <a:endParaRPr sz="1400" b="0" i="0" u="none" strike="noStrike" cap="none">
              <a:solidFill>
                <a:srgbClr val="000000"/>
              </a:solidFill>
              <a:latin typeface="Arial"/>
              <a:ea typeface="Arial"/>
              <a:cs typeface="Arial"/>
              <a:sym typeface="Arial"/>
            </a:endParaRPr>
          </a:p>
        </p:txBody>
      </p:sp>
      <p:sp>
        <p:nvSpPr>
          <p:cNvPr id="514" name="Google Shape;514;g26805bd2549_0_1687"/>
          <p:cNvSpPr txBox="1"/>
          <p:nvPr/>
        </p:nvSpPr>
        <p:spPr>
          <a:xfrm>
            <a:off x="10267712" y="3335412"/>
            <a:ext cx="1821300" cy="400200"/>
          </a:xfrm>
          <a:prstGeom prst="rect">
            <a:avLst/>
          </a:prstGeom>
          <a:solidFill>
            <a:srgbClr val="9437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Maßnahmen</a:t>
            </a:r>
            <a:endParaRPr sz="2000" b="1" i="0" u="none" strike="noStrike" cap="none">
              <a:solidFill>
                <a:schemeClr val="lt1"/>
              </a:solidFill>
              <a:latin typeface="Arial"/>
              <a:ea typeface="Arial"/>
              <a:cs typeface="Arial"/>
              <a:sym typeface="Arial"/>
            </a:endParaRPr>
          </a:p>
        </p:txBody>
      </p:sp>
      <p:sp>
        <p:nvSpPr>
          <p:cNvPr id="515" name="Google Shape;515;g26805bd2549_0_1687"/>
          <p:cNvSpPr/>
          <p:nvPr/>
        </p:nvSpPr>
        <p:spPr>
          <a:xfrm>
            <a:off x="6425613" y="1454200"/>
            <a:ext cx="5663399" cy="1178250"/>
          </a:xfrm>
          <a:prstGeom prst="flowChartExtract">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2880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rgbClr val="000000"/>
                </a:solidFill>
                <a:latin typeface="Arial"/>
                <a:ea typeface="Arial"/>
                <a:cs typeface="Arial"/>
                <a:sym typeface="Arial"/>
              </a:rPr>
              <a:t>Nachhaltigkeits- strategie</a:t>
            </a:r>
            <a:endParaRPr sz="2000" b="1" i="0" u="none" strike="noStrike" cap="none">
              <a:solidFill>
                <a:srgbClr val="000000"/>
              </a:solidFill>
              <a:latin typeface="Arial"/>
              <a:ea typeface="Arial"/>
              <a:cs typeface="Arial"/>
              <a:sym typeface="Arial"/>
            </a:endParaRPr>
          </a:p>
        </p:txBody>
      </p:sp>
      <p:sp>
        <p:nvSpPr>
          <p:cNvPr id="516" name="Google Shape;516;g26805bd2549_0_1687"/>
          <p:cNvSpPr/>
          <p:nvPr/>
        </p:nvSpPr>
        <p:spPr>
          <a:xfrm>
            <a:off x="6461977" y="3895854"/>
            <a:ext cx="5627100" cy="1122600"/>
          </a:xfrm>
          <a:prstGeom prst="rect">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de-DE" sz="1600" b="0" i="0" u="none" strike="noStrike" cap="none">
                <a:solidFill>
                  <a:schemeClr val="lt1"/>
                </a:solidFill>
                <a:latin typeface="Arial"/>
                <a:ea typeface="Arial"/>
                <a:cs typeface="Arial"/>
                <a:sym typeface="Arial"/>
              </a:rPr>
              <a:t>Lieferkette, Energie und Ressourcen, Produkte, Recycling,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de-DE" sz="1600" b="0" i="0" u="none" strike="noStrike" cap="none">
                <a:solidFill>
                  <a:schemeClr val="lt1"/>
                </a:solidFill>
                <a:latin typeface="Arial"/>
                <a:ea typeface="Arial"/>
                <a:cs typeface="Arial"/>
                <a:sym typeface="Arial"/>
              </a:rPr>
              <a:t>Mitarbeiter*innen, Gesellschafter*innen, Eigentümer*innen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de-DE" sz="1400" b="0" i="0" u="none" strike="noStrike" cap="none">
                <a:solidFill>
                  <a:schemeClr val="lt1"/>
                </a:solidFill>
                <a:latin typeface="Arial"/>
                <a:ea typeface="Arial"/>
                <a:cs typeface="Arial"/>
                <a:sym typeface="Arial"/>
              </a:rPr>
              <a:t>Gleichberechtigung, </a:t>
            </a:r>
            <a:r>
              <a:rPr lang="de-DE" sz="1600" b="0" i="0" u="none" strike="noStrike" cap="none">
                <a:solidFill>
                  <a:schemeClr val="lt1"/>
                </a:solidFill>
                <a:latin typeface="Arial"/>
                <a:ea typeface="Arial"/>
                <a:cs typeface="Arial"/>
                <a:sym typeface="Arial"/>
              </a:rPr>
              <a:t>Arbeitssicherheit</a:t>
            </a:r>
            <a:r>
              <a:rPr lang="de-DE" sz="1400" b="0" i="0" u="none" strike="noStrike" cap="none">
                <a:solidFill>
                  <a:schemeClr val="lt1"/>
                </a:solidFill>
                <a:latin typeface="Arial"/>
                <a:ea typeface="Arial"/>
                <a:cs typeface="Arial"/>
                <a:sym typeface="Arial"/>
              </a:rPr>
              <a:t>,  Weiterbildung, Ausbildung</a:t>
            </a:r>
            <a:endParaRPr sz="1400" b="0" i="0" u="none" strike="noStrike" cap="none">
              <a:solidFill>
                <a:srgbClr val="000000"/>
              </a:solidFill>
              <a:latin typeface="Arial"/>
              <a:ea typeface="Arial"/>
              <a:cs typeface="Arial"/>
              <a:sym typeface="Arial"/>
            </a:endParaRPr>
          </a:p>
        </p:txBody>
      </p:sp>
      <p:sp>
        <p:nvSpPr>
          <p:cNvPr id="517" name="Google Shape;517;g26805bd2549_0_1687"/>
          <p:cNvSpPr txBox="1"/>
          <p:nvPr/>
        </p:nvSpPr>
        <p:spPr>
          <a:xfrm>
            <a:off x="7199169" y="2741183"/>
            <a:ext cx="1821300" cy="400200"/>
          </a:xfrm>
          <a:prstGeom prst="rect">
            <a:avLst/>
          </a:prstGeom>
          <a:solidFill>
            <a:srgbClr val="FF2F92"/>
          </a:solidFill>
          <a:ln>
            <a:noFill/>
          </a:ln>
          <a:effectLst>
            <a:outerShdw blurRad="57150" dist="19050" dir="5400000" algn="bl" rotWithShape="0">
              <a:srgbClr val="000000">
                <a:alpha val="4824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Kennzahlen</a:t>
            </a:r>
            <a:endParaRPr sz="2000" b="1" i="0" u="none" strike="noStrike" cap="none">
              <a:solidFill>
                <a:schemeClr val="lt1"/>
              </a:solidFill>
              <a:latin typeface="Arial"/>
              <a:ea typeface="Arial"/>
              <a:cs typeface="Arial"/>
              <a:sym typeface="Arial"/>
            </a:endParaRPr>
          </a:p>
        </p:txBody>
      </p:sp>
      <p:sp>
        <p:nvSpPr>
          <p:cNvPr id="518" name="Google Shape;518;g26805bd2549_0_1687"/>
          <p:cNvSpPr txBox="1"/>
          <p:nvPr/>
        </p:nvSpPr>
        <p:spPr>
          <a:xfrm>
            <a:off x="9682179" y="2741183"/>
            <a:ext cx="1821300" cy="400200"/>
          </a:xfrm>
          <a:prstGeom prst="rect">
            <a:avLst/>
          </a:prstGeom>
          <a:solidFill>
            <a:srgbClr val="FF40FF"/>
          </a:solidFill>
          <a:ln>
            <a:noFill/>
          </a:ln>
          <a:effectLst>
            <a:outerShdw blurRad="57150" dist="19050" dir="5400000" algn="bl" rotWithShape="0">
              <a:srgbClr val="000000">
                <a:alpha val="4824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Bewertung</a:t>
            </a:r>
            <a:endParaRPr sz="2000" b="1" i="0" u="none" strike="noStrike" cap="none">
              <a:solidFill>
                <a:schemeClr val="lt1"/>
              </a:solidFill>
              <a:latin typeface="Arial"/>
              <a:ea typeface="Arial"/>
              <a:cs typeface="Arial"/>
              <a:sym typeface="Arial"/>
            </a:endParaRPr>
          </a:p>
        </p:txBody>
      </p:sp>
      <p:pic>
        <p:nvPicPr>
          <p:cNvPr id="519" name="Google Shape;519;g26805bd2549_0_1687"/>
          <p:cNvPicPr preferRelativeResize="0"/>
          <p:nvPr/>
        </p:nvPicPr>
        <p:blipFill rotWithShape="1">
          <a:blip r:embed="rId3">
            <a:alphaModFix/>
          </a:blip>
          <a:srcRect/>
          <a:stretch/>
        </p:blipFill>
        <p:spPr>
          <a:xfrm>
            <a:off x="72050" y="1469757"/>
            <a:ext cx="6357067" cy="4589516"/>
          </a:xfrm>
          <a:prstGeom prst="rect">
            <a:avLst/>
          </a:prstGeom>
          <a:noFill/>
          <a:ln>
            <a:noFill/>
          </a:ln>
        </p:spPr>
      </p:pic>
      <p:sp>
        <p:nvSpPr>
          <p:cNvPr id="520" name="Google Shape;520;g26805bd2549_0_1687"/>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Pia Paust-Lassen</a:t>
            </a:r>
            <a:endParaRPr/>
          </a:p>
          <a:p>
            <a:pPr marL="0" lvl="0" indent="0" algn="l" rtl="0">
              <a:lnSpc>
                <a:spcPct val="100000"/>
              </a:lnSpc>
              <a:spcBef>
                <a:spcPts val="0"/>
              </a:spcBef>
              <a:spcAft>
                <a:spcPts val="0"/>
              </a:spcAft>
              <a:buClr>
                <a:srgbClr val="7F7F7F"/>
              </a:buClr>
              <a:buSzPts val="1800"/>
              <a:buFont typeface="Calibri"/>
              <a:buNone/>
            </a:pPr>
            <a:r>
              <a:rPr lang="de-DE"/>
              <a:t>Projektagentur BBNE</a:t>
            </a:r>
            <a:endParaRPr/>
          </a:p>
        </p:txBody>
      </p:sp>
      <p:sp>
        <p:nvSpPr>
          <p:cNvPr id="521" name="Google Shape;521;g26805bd2549_0_1687"/>
          <p:cNvSpPr/>
          <p:nvPr/>
        </p:nvSpPr>
        <p:spPr>
          <a:xfrm>
            <a:off x="5591907" y="5228230"/>
            <a:ext cx="6497100" cy="8466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342900" marR="0" lvl="0" indent="-342900" algn="l" rtl="0">
              <a:lnSpc>
                <a:spcPct val="100000"/>
              </a:lnSpc>
              <a:spcBef>
                <a:spcPts val="200"/>
              </a:spcBef>
              <a:spcAft>
                <a:spcPts val="0"/>
              </a:spcAft>
              <a:buClr>
                <a:srgbClr val="C00000"/>
              </a:buClr>
              <a:buSzPts val="2000"/>
              <a:buFont typeface="Arial"/>
              <a:buChar char="•"/>
            </a:pPr>
            <a:r>
              <a:rPr lang="de-DE" sz="1800" b="1" i="0" u="none" strike="noStrike" cap="none" dirty="0">
                <a:solidFill>
                  <a:srgbClr val="C00000"/>
                </a:solidFill>
                <a:latin typeface="Arial"/>
                <a:ea typeface="Arial"/>
                <a:cs typeface="Arial"/>
                <a:sym typeface="Arial"/>
              </a:rPr>
              <a:t>Welche Rolle spielen die SDG für Ihr Unternehmen</a:t>
            </a:r>
            <a:endParaRPr sz="1800" dirty="0">
              <a:solidFill>
                <a:srgbClr val="C00000"/>
              </a:solidFill>
            </a:endParaRPr>
          </a:p>
          <a:p>
            <a:pPr marL="342900" marR="0" lvl="0" indent="-342900" algn="l" rtl="0">
              <a:lnSpc>
                <a:spcPct val="100000"/>
              </a:lnSpc>
              <a:spcBef>
                <a:spcPts val="200"/>
              </a:spcBef>
              <a:spcAft>
                <a:spcPts val="0"/>
              </a:spcAft>
              <a:buClr>
                <a:srgbClr val="C00000"/>
              </a:buClr>
              <a:buSzPts val="2000"/>
              <a:buFont typeface="Arial"/>
              <a:buChar char="•"/>
            </a:pPr>
            <a:r>
              <a:rPr lang="de-DE" sz="1800" b="1" i="0" u="none" strike="noStrike" cap="none" dirty="0">
                <a:solidFill>
                  <a:srgbClr val="C00000"/>
                </a:solidFill>
                <a:latin typeface="Arial"/>
                <a:ea typeface="Arial"/>
                <a:cs typeface="Arial"/>
                <a:sym typeface="Arial"/>
              </a:rPr>
              <a:t>Wie stellen Sie Ihr Unternehmen für die Zukunft auf?</a:t>
            </a:r>
            <a:endParaRPr sz="1800" dirty="0">
              <a:solidFill>
                <a:srgbClr val="C00000"/>
              </a:solidFill>
            </a:endParaRPr>
          </a:p>
        </p:txBody>
      </p:sp>
      <p:sp>
        <p:nvSpPr>
          <p:cNvPr id="522" name="Google Shape;522;g26805bd2549_0_1687"/>
          <p:cNvSpPr txBox="1"/>
          <p:nvPr/>
        </p:nvSpPr>
        <p:spPr>
          <a:xfrm>
            <a:off x="3338502" y="6236050"/>
            <a:ext cx="2541000" cy="563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de-DE" sz="1200" b="0" i="0" u="none" strike="noStrike" cap="none">
                <a:solidFill>
                  <a:schemeClr val="lt1"/>
                </a:solidFill>
                <a:latin typeface="Trebuchet MS"/>
                <a:ea typeface="Trebuchet MS"/>
                <a:cs typeface="Trebuchet MS"/>
                <a:sym typeface="Trebuchet MS"/>
              </a:rPr>
              <a:t>Rohrleitungs- und Kanalbau</a:t>
            </a:r>
            <a:endParaRPr sz="1400" b="0" i="0" u="none" strike="noStrike" cap="none">
              <a:solidFill>
                <a:schemeClr val="lt1"/>
              </a:solidFill>
              <a:latin typeface="Arial"/>
              <a:ea typeface="Arial"/>
              <a:cs typeface="Arial"/>
              <a:sym typeface="Arial"/>
            </a:endParaRPr>
          </a:p>
        </p:txBody>
      </p:sp>
      <p:pic>
        <p:nvPicPr>
          <p:cNvPr id="3" name="Bild 2"/>
          <p:cNvPicPr>
            <a:picLocks noChangeAspect="1"/>
          </p:cNvPicPr>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38395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g26805bd2549_0_0"/>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888888"/>
              </a:buClr>
              <a:buSzPts val="1200"/>
              <a:buFont typeface="Arial"/>
              <a:buNone/>
            </a:pPr>
            <a:fld id="{00000000-1234-1234-1234-123412341234}" type="slidenum">
              <a:rPr lang="de-DE"/>
              <a:t>2</a:t>
            </a:fld>
            <a:endParaRPr/>
          </a:p>
        </p:txBody>
      </p:sp>
      <p:sp>
        <p:nvSpPr>
          <p:cNvPr id="157" name="Google Shape;157;g26805bd2549_0_0"/>
          <p:cNvSpPr txBox="1">
            <a:spLocks noGrp="1"/>
          </p:cNvSpPr>
          <p:nvPr>
            <p:ph type="title"/>
          </p:nvPr>
        </p:nvSpPr>
        <p:spPr>
          <a:xfrm>
            <a:off x="359999" y="180000"/>
            <a:ext cx="9188400" cy="1080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62500"/>
              <a:buNone/>
            </a:pPr>
            <a:r>
              <a:rPr lang="de-DE"/>
              <a:t>Nachhaltigkeit und Klimawandel:</a:t>
            </a:r>
            <a:br>
              <a:rPr lang="de-DE"/>
            </a:br>
            <a:r>
              <a:rPr lang="de-DE" sz="3100"/>
              <a:t>Woher kommen die Treibhausgas-Emissionen im Alltag?</a:t>
            </a:r>
            <a:endParaRPr/>
          </a:p>
        </p:txBody>
      </p:sp>
      <p:sp>
        <p:nvSpPr>
          <p:cNvPr id="158" name="Google Shape;158;g26805bd2549_0_0"/>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Quelle: UBA 2021</a:t>
            </a:r>
            <a:endParaRPr/>
          </a:p>
        </p:txBody>
      </p:sp>
      <p:sp>
        <p:nvSpPr>
          <p:cNvPr id="160" name="Google Shape;160;g26805bd2549_0_0"/>
          <p:cNvSpPr/>
          <p:nvPr/>
        </p:nvSpPr>
        <p:spPr>
          <a:xfrm>
            <a:off x="181216" y="4945797"/>
            <a:ext cx="4030500" cy="756000"/>
          </a:xfrm>
          <a:prstGeom prst="rect">
            <a:avLst/>
          </a:prstGeom>
          <a:solidFill>
            <a:srgbClr val="7CB2E6"/>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de-DE" sz="1800" b="1" i="0" u="none" strike="noStrike" cap="none">
                <a:solidFill>
                  <a:schemeClr val="lt1"/>
                </a:solidFill>
                <a:latin typeface="Calibri"/>
                <a:ea typeface="Calibri"/>
                <a:cs typeface="Calibri"/>
                <a:sym typeface="Calibri"/>
              </a:rPr>
              <a:t>Wohnen 2,1 t CO</a:t>
            </a:r>
            <a:r>
              <a:rPr lang="de-DE" sz="1800" b="1" i="0" u="none" strike="noStrike" cap="none" baseline="-25000">
                <a:solidFill>
                  <a:schemeClr val="lt1"/>
                </a:solidFill>
                <a:latin typeface="Calibri"/>
                <a:ea typeface="Calibri"/>
                <a:cs typeface="Calibri"/>
                <a:sym typeface="Calibri"/>
              </a:rPr>
              <a:t>2</a:t>
            </a:r>
            <a:r>
              <a:rPr lang="de-DE" sz="1800" b="1" i="0" u="none" strike="noStrike" cap="none">
                <a:solidFill>
                  <a:schemeClr val="lt1"/>
                </a:solidFill>
                <a:latin typeface="Calibri"/>
                <a:ea typeface="Calibri"/>
                <a:cs typeface="Calibri"/>
                <a:sym typeface="Calibri"/>
              </a:rPr>
              <a:t>-Äq</a:t>
            </a:r>
            <a:endParaRPr sz="1400" b="0" i="0" u="none" strike="noStrike" cap="none">
              <a:solidFill>
                <a:srgbClr val="000000"/>
              </a:solidFill>
              <a:latin typeface="Arial"/>
              <a:ea typeface="Arial"/>
              <a:cs typeface="Arial"/>
              <a:sym typeface="Arial"/>
            </a:endParaRPr>
          </a:p>
        </p:txBody>
      </p:sp>
      <p:sp>
        <p:nvSpPr>
          <p:cNvPr id="161" name="Google Shape;161;g26805bd2549_0_0"/>
          <p:cNvSpPr/>
          <p:nvPr/>
        </p:nvSpPr>
        <p:spPr>
          <a:xfrm>
            <a:off x="181216" y="4693797"/>
            <a:ext cx="4030500" cy="252000"/>
          </a:xfrm>
          <a:prstGeom prst="rect">
            <a:avLst/>
          </a:prstGeom>
          <a:solidFill>
            <a:srgbClr val="FFFF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Strom 0,7 t CO</a:t>
            </a:r>
            <a:r>
              <a:rPr lang="de-DE" sz="1800" b="1" i="0" u="none" strike="noStrike" cap="none" baseline="-25000">
                <a:solidFill>
                  <a:schemeClr val="dk1"/>
                </a:solidFill>
                <a:latin typeface="Calibri"/>
                <a:ea typeface="Calibri"/>
                <a:cs typeface="Calibri"/>
                <a:sym typeface="Calibri"/>
              </a:rPr>
              <a:t>2</a:t>
            </a:r>
            <a:r>
              <a:rPr lang="de-DE" sz="1800" b="1" i="0" u="none" strike="noStrike" cap="none">
                <a:solidFill>
                  <a:schemeClr val="dk1"/>
                </a:solidFill>
                <a:latin typeface="Calibri"/>
                <a:ea typeface="Calibri"/>
                <a:cs typeface="Calibri"/>
                <a:sym typeface="Calibri"/>
              </a:rPr>
              <a:t>-Äq</a:t>
            </a:r>
            <a:endParaRPr sz="1400" b="0" i="0" u="none" strike="noStrike" cap="none">
              <a:solidFill>
                <a:srgbClr val="000000"/>
              </a:solidFill>
              <a:latin typeface="Arial"/>
              <a:ea typeface="Arial"/>
              <a:cs typeface="Arial"/>
              <a:sym typeface="Arial"/>
            </a:endParaRPr>
          </a:p>
        </p:txBody>
      </p:sp>
      <p:sp>
        <p:nvSpPr>
          <p:cNvPr id="162" name="Google Shape;162;g26805bd2549_0_0"/>
          <p:cNvSpPr/>
          <p:nvPr/>
        </p:nvSpPr>
        <p:spPr>
          <a:xfrm>
            <a:off x="181216" y="3937797"/>
            <a:ext cx="4030500" cy="756000"/>
          </a:xfrm>
          <a:prstGeom prst="rect">
            <a:avLst/>
          </a:prstGeom>
          <a:solidFill>
            <a:srgbClr val="BFBFBF"/>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Mobilität 2,1 t CO</a:t>
            </a:r>
            <a:r>
              <a:rPr lang="de-DE" sz="1800" b="1" i="0" u="none" strike="noStrike" cap="none" baseline="-25000">
                <a:solidFill>
                  <a:schemeClr val="dk1"/>
                </a:solidFill>
                <a:latin typeface="Calibri"/>
                <a:ea typeface="Calibri"/>
                <a:cs typeface="Calibri"/>
                <a:sym typeface="Calibri"/>
              </a:rPr>
              <a:t>2</a:t>
            </a:r>
            <a:r>
              <a:rPr lang="de-DE" sz="1800" b="1" i="0" u="none" strike="noStrike" cap="none">
                <a:solidFill>
                  <a:schemeClr val="dk1"/>
                </a:solidFill>
                <a:latin typeface="Calibri"/>
                <a:ea typeface="Calibri"/>
                <a:cs typeface="Calibri"/>
                <a:sym typeface="Calibri"/>
              </a:rPr>
              <a:t>-Äq</a:t>
            </a:r>
            <a:endParaRPr sz="1400" b="0" i="0" u="none" strike="noStrike" cap="none">
              <a:solidFill>
                <a:srgbClr val="000000"/>
              </a:solidFill>
              <a:latin typeface="Arial"/>
              <a:ea typeface="Arial"/>
              <a:cs typeface="Arial"/>
              <a:sym typeface="Arial"/>
            </a:endParaRPr>
          </a:p>
        </p:txBody>
      </p:sp>
      <p:sp>
        <p:nvSpPr>
          <p:cNvPr id="163" name="Google Shape;163;g26805bd2549_0_0"/>
          <p:cNvSpPr/>
          <p:nvPr/>
        </p:nvSpPr>
        <p:spPr>
          <a:xfrm>
            <a:off x="181216" y="3315574"/>
            <a:ext cx="4030500" cy="612000"/>
          </a:xfrm>
          <a:prstGeom prst="rect">
            <a:avLst/>
          </a:prstGeom>
          <a:solidFill>
            <a:srgbClr val="92D05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Ernährung 1,7 t CO</a:t>
            </a:r>
            <a:r>
              <a:rPr lang="de-DE" sz="1800" b="1" i="0" u="none" strike="noStrike" cap="none" baseline="-25000">
                <a:solidFill>
                  <a:schemeClr val="dk1"/>
                </a:solidFill>
                <a:latin typeface="Calibri"/>
                <a:ea typeface="Calibri"/>
                <a:cs typeface="Calibri"/>
                <a:sym typeface="Calibri"/>
              </a:rPr>
              <a:t>2</a:t>
            </a:r>
            <a:r>
              <a:rPr lang="de-DE" sz="1800" b="1" i="0" u="none" strike="noStrike" cap="none">
                <a:solidFill>
                  <a:schemeClr val="dk1"/>
                </a:solidFill>
                <a:latin typeface="Calibri"/>
                <a:ea typeface="Calibri"/>
                <a:cs typeface="Calibri"/>
                <a:sym typeface="Calibri"/>
              </a:rPr>
              <a:t>-Äq</a:t>
            </a:r>
            <a:endParaRPr sz="1400" b="0" i="0" u="none" strike="noStrike" cap="none">
              <a:solidFill>
                <a:srgbClr val="000000"/>
              </a:solidFill>
              <a:latin typeface="Arial"/>
              <a:ea typeface="Arial"/>
              <a:cs typeface="Arial"/>
              <a:sym typeface="Arial"/>
            </a:endParaRPr>
          </a:p>
        </p:txBody>
      </p:sp>
      <p:sp>
        <p:nvSpPr>
          <p:cNvPr id="164" name="Google Shape;164;g26805bd2549_0_0"/>
          <p:cNvSpPr/>
          <p:nvPr/>
        </p:nvSpPr>
        <p:spPr>
          <a:xfrm>
            <a:off x="181216" y="1942463"/>
            <a:ext cx="4030500" cy="1368000"/>
          </a:xfrm>
          <a:prstGeom prst="rect">
            <a:avLst/>
          </a:prstGeom>
          <a:solidFill>
            <a:srgbClr val="FFC0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de-DE" sz="1800" b="1" i="0" u="none" strike="noStrike" cap="none">
                <a:solidFill>
                  <a:schemeClr val="lt1"/>
                </a:solidFill>
                <a:latin typeface="Calibri"/>
                <a:ea typeface="Calibri"/>
                <a:cs typeface="Calibri"/>
                <a:sym typeface="Calibri"/>
              </a:rPr>
              <a:t>Sonstiger Konsum </a:t>
            </a:r>
            <a:br>
              <a:rPr lang="de-DE" sz="1800" b="1" i="0" u="none" strike="noStrike" cap="none">
                <a:solidFill>
                  <a:schemeClr val="lt1"/>
                </a:solidFill>
                <a:latin typeface="Calibri"/>
                <a:ea typeface="Calibri"/>
                <a:cs typeface="Calibri"/>
                <a:sym typeface="Calibri"/>
              </a:rPr>
            </a:br>
            <a:r>
              <a:rPr lang="de-DE" sz="1800" b="1" i="0" u="none" strike="noStrike" cap="none">
                <a:solidFill>
                  <a:schemeClr val="lt1"/>
                </a:solidFill>
                <a:latin typeface="Calibri"/>
                <a:ea typeface="Calibri"/>
                <a:cs typeface="Calibri"/>
                <a:sym typeface="Calibri"/>
              </a:rPr>
              <a:t>3,8 t CO</a:t>
            </a:r>
            <a:r>
              <a:rPr lang="de-DE" sz="1800" b="1" i="0" u="none" strike="noStrike" cap="none" baseline="-25000">
                <a:solidFill>
                  <a:schemeClr val="lt1"/>
                </a:solidFill>
                <a:latin typeface="Calibri"/>
                <a:ea typeface="Calibri"/>
                <a:cs typeface="Calibri"/>
                <a:sym typeface="Calibri"/>
              </a:rPr>
              <a:t>2</a:t>
            </a:r>
            <a:r>
              <a:rPr lang="de-DE" sz="1800" b="1" i="0" u="none" strike="noStrike" cap="none">
                <a:solidFill>
                  <a:schemeClr val="lt1"/>
                </a:solidFill>
                <a:latin typeface="Calibri"/>
                <a:ea typeface="Calibri"/>
                <a:cs typeface="Calibri"/>
                <a:sym typeface="Calibri"/>
              </a:rPr>
              <a:t>-Äq</a:t>
            </a:r>
            <a:endParaRPr sz="1400" b="0" i="0" u="none" strike="noStrike" cap="none">
              <a:solidFill>
                <a:srgbClr val="000000"/>
              </a:solidFill>
              <a:latin typeface="Arial"/>
              <a:ea typeface="Arial"/>
              <a:cs typeface="Arial"/>
              <a:sym typeface="Arial"/>
            </a:endParaRPr>
          </a:p>
        </p:txBody>
      </p:sp>
      <p:sp>
        <p:nvSpPr>
          <p:cNvPr id="165" name="Google Shape;165;g26805bd2549_0_0"/>
          <p:cNvSpPr/>
          <p:nvPr/>
        </p:nvSpPr>
        <p:spPr>
          <a:xfrm>
            <a:off x="181216" y="1618463"/>
            <a:ext cx="4030500" cy="324000"/>
          </a:xfrm>
          <a:prstGeom prst="rect">
            <a:avLst/>
          </a:prstGeom>
          <a:solidFill>
            <a:srgbClr val="7030A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600"/>
              <a:buFont typeface="Arial"/>
              <a:buNone/>
            </a:pPr>
            <a:r>
              <a:rPr lang="de-DE" sz="1600" b="1" i="0" u="none" strike="noStrike" cap="none">
                <a:solidFill>
                  <a:schemeClr val="lt1"/>
                </a:solidFill>
                <a:latin typeface="Calibri"/>
                <a:ea typeface="Calibri"/>
                <a:cs typeface="Calibri"/>
                <a:sym typeface="Calibri"/>
              </a:rPr>
              <a:t>Öffentliche Infrastruktur 0,9 t CO</a:t>
            </a:r>
            <a:r>
              <a:rPr lang="de-DE" sz="1600" b="1" i="0" u="none" strike="noStrike" cap="none" baseline="-25000">
                <a:solidFill>
                  <a:schemeClr val="lt1"/>
                </a:solidFill>
                <a:latin typeface="Calibri"/>
                <a:ea typeface="Calibri"/>
                <a:cs typeface="Calibri"/>
                <a:sym typeface="Calibri"/>
              </a:rPr>
              <a:t>2</a:t>
            </a:r>
            <a:r>
              <a:rPr lang="de-DE" sz="1600" b="1" i="0" u="none" strike="noStrike" cap="none">
                <a:solidFill>
                  <a:schemeClr val="lt1"/>
                </a:solidFill>
                <a:latin typeface="Calibri"/>
                <a:ea typeface="Calibri"/>
                <a:cs typeface="Calibri"/>
                <a:sym typeface="Calibri"/>
              </a:rPr>
              <a:t>-e</a:t>
            </a:r>
            <a:endParaRPr sz="1400" b="0" i="0" u="none" strike="noStrike" cap="none">
              <a:solidFill>
                <a:srgbClr val="000000"/>
              </a:solidFill>
              <a:latin typeface="Arial"/>
              <a:ea typeface="Arial"/>
              <a:cs typeface="Arial"/>
              <a:sym typeface="Arial"/>
            </a:endParaRPr>
          </a:p>
        </p:txBody>
      </p:sp>
      <p:sp>
        <p:nvSpPr>
          <p:cNvPr id="166" name="Google Shape;166;g26805bd2549_0_0"/>
          <p:cNvSpPr/>
          <p:nvPr/>
        </p:nvSpPr>
        <p:spPr>
          <a:xfrm>
            <a:off x="4207711" y="4953417"/>
            <a:ext cx="712500" cy="756000"/>
          </a:xfrm>
          <a:prstGeom prst="rect">
            <a:avLst/>
          </a:prstGeom>
          <a:solidFill>
            <a:srgbClr val="7CB2E6"/>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lt1"/>
                </a:solidFill>
                <a:latin typeface="Calibri"/>
                <a:ea typeface="Calibri"/>
                <a:cs typeface="Calibri"/>
                <a:sym typeface="Calibri"/>
              </a:rPr>
              <a:t>18 %</a:t>
            </a:r>
            <a:endParaRPr sz="1400" b="0" i="0" u="none" strike="noStrike" cap="none">
              <a:solidFill>
                <a:srgbClr val="000000"/>
              </a:solidFill>
              <a:latin typeface="Arial"/>
              <a:ea typeface="Arial"/>
              <a:cs typeface="Arial"/>
              <a:sym typeface="Arial"/>
            </a:endParaRPr>
          </a:p>
        </p:txBody>
      </p:sp>
      <p:sp>
        <p:nvSpPr>
          <p:cNvPr id="167" name="Google Shape;167;g26805bd2549_0_0"/>
          <p:cNvSpPr/>
          <p:nvPr/>
        </p:nvSpPr>
        <p:spPr>
          <a:xfrm>
            <a:off x="4207711" y="4701417"/>
            <a:ext cx="712500" cy="252000"/>
          </a:xfrm>
          <a:prstGeom prst="rect">
            <a:avLst/>
          </a:prstGeom>
          <a:solidFill>
            <a:srgbClr val="FFFF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6 %</a:t>
            </a:r>
            <a:endParaRPr sz="1400" b="0" i="0" u="none" strike="noStrike" cap="none">
              <a:solidFill>
                <a:srgbClr val="000000"/>
              </a:solidFill>
              <a:latin typeface="Arial"/>
              <a:ea typeface="Arial"/>
              <a:cs typeface="Arial"/>
              <a:sym typeface="Arial"/>
            </a:endParaRPr>
          </a:p>
        </p:txBody>
      </p:sp>
      <p:sp>
        <p:nvSpPr>
          <p:cNvPr id="168" name="Google Shape;168;g26805bd2549_0_0"/>
          <p:cNvSpPr/>
          <p:nvPr/>
        </p:nvSpPr>
        <p:spPr>
          <a:xfrm>
            <a:off x="4207711" y="3945417"/>
            <a:ext cx="712500" cy="756000"/>
          </a:xfrm>
          <a:prstGeom prst="rect">
            <a:avLst/>
          </a:prstGeom>
          <a:solidFill>
            <a:srgbClr val="BFBFBF"/>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19 %</a:t>
            </a:r>
            <a:endParaRPr sz="1400" b="0" i="0" u="none" strike="noStrike" cap="none">
              <a:solidFill>
                <a:srgbClr val="000000"/>
              </a:solidFill>
              <a:latin typeface="Arial"/>
              <a:ea typeface="Arial"/>
              <a:cs typeface="Arial"/>
              <a:sym typeface="Arial"/>
            </a:endParaRPr>
          </a:p>
        </p:txBody>
      </p:sp>
      <p:sp>
        <p:nvSpPr>
          <p:cNvPr id="169" name="Google Shape;169;g26805bd2549_0_0"/>
          <p:cNvSpPr/>
          <p:nvPr/>
        </p:nvSpPr>
        <p:spPr>
          <a:xfrm>
            <a:off x="4207711" y="3323194"/>
            <a:ext cx="712500" cy="612000"/>
          </a:xfrm>
          <a:prstGeom prst="rect">
            <a:avLst/>
          </a:prstGeom>
          <a:solidFill>
            <a:srgbClr val="92D05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15 %</a:t>
            </a:r>
            <a:endParaRPr sz="1400" b="0" i="0" u="none" strike="noStrike" cap="none">
              <a:solidFill>
                <a:srgbClr val="000000"/>
              </a:solidFill>
              <a:latin typeface="Arial"/>
              <a:ea typeface="Arial"/>
              <a:cs typeface="Arial"/>
              <a:sym typeface="Arial"/>
            </a:endParaRPr>
          </a:p>
        </p:txBody>
      </p:sp>
      <p:sp>
        <p:nvSpPr>
          <p:cNvPr id="170" name="Google Shape;170;g26805bd2549_0_0"/>
          <p:cNvSpPr/>
          <p:nvPr/>
        </p:nvSpPr>
        <p:spPr>
          <a:xfrm>
            <a:off x="4207711" y="1950083"/>
            <a:ext cx="712500" cy="1368000"/>
          </a:xfrm>
          <a:prstGeom prst="rect">
            <a:avLst/>
          </a:prstGeom>
          <a:solidFill>
            <a:srgbClr val="FFC0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lt1"/>
                </a:solidFill>
                <a:latin typeface="Calibri"/>
                <a:ea typeface="Calibri"/>
                <a:cs typeface="Calibri"/>
                <a:sym typeface="Calibri"/>
              </a:rPr>
              <a:t>34 %</a:t>
            </a:r>
            <a:endParaRPr sz="1400" b="0" i="0" u="none" strike="noStrike" cap="none">
              <a:solidFill>
                <a:srgbClr val="000000"/>
              </a:solidFill>
              <a:latin typeface="Arial"/>
              <a:ea typeface="Arial"/>
              <a:cs typeface="Arial"/>
              <a:sym typeface="Arial"/>
            </a:endParaRPr>
          </a:p>
        </p:txBody>
      </p:sp>
      <p:sp>
        <p:nvSpPr>
          <p:cNvPr id="171" name="Google Shape;171;g26805bd2549_0_0"/>
          <p:cNvSpPr/>
          <p:nvPr/>
        </p:nvSpPr>
        <p:spPr>
          <a:xfrm>
            <a:off x="4207711" y="1626083"/>
            <a:ext cx="712500" cy="324000"/>
          </a:xfrm>
          <a:prstGeom prst="rect">
            <a:avLst/>
          </a:prstGeom>
          <a:solidFill>
            <a:srgbClr val="7030A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de-DE" sz="1600" b="1" i="0" u="none" strike="noStrike" cap="none">
                <a:solidFill>
                  <a:schemeClr val="lt1"/>
                </a:solidFill>
                <a:latin typeface="Calibri"/>
                <a:ea typeface="Calibri"/>
                <a:cs typeface="Calibri"/>
                <a:sym typeface="Calibri"/>
              </a:rPr>
              <a:t>8 %</a:t>
            </a:r>
            <a:endParaRPr sz="1400" b="0" i="0" u="none" strike="noStrike" cap="none">
              <a:solidFill>
                <a:srgbClr val="000000"/>
              </a:solidFill>
              <a:latin typeface="Arial"/>
              <a:ea typeface="Arial"/>
              <a:cs typeface="Arial"/>
              <a:sym typeface="Arial"/>
            </a:endParaRPr>
          </a:p>
        </p:txBody>
      </p:sp>
      <p:pic>
        <p:nvPicPr>
          <p:cNvPr id="172" name="Google Shape;172;g26805bd2549_0_0"/>
          <p:cNvPicPr preferRelativeResize="0"/>
          <p:nvPr/>
        </p:nvPicPr>
        <p:blipFill rotWithShape="1">
          <a:blip r:embed="rId3">
            <a:alphaModFix/>
          </a:blip>
          <a:srcRect/>
          <a:stretch/>
        </p:blipFill>
        <p:spPr>
          <a:xfrm>
            <a:off x="321015" y="3996613"/>
            <a:ext cx="613183" cy="613183"/>
          </a:xfrm>
          <a:prstGeom prst="rect">
            <a:avLst/>
          </a:prstGeom>
          <a:noFill/>
          <a:ln>
            <a:noFill/>
          </a:ln>
        </p:spPr>
      </p:pic>
      <p:pic>
        <p:nvPicPr>
          <p:cNvPr id="173" name="Google Shape;173;g26805bd2549_0_0"/>
          <p:cNvPicPr preferRelativeResize="0"/>
          <p:nvPr/>
        </p:nvPicPr>
        <p:blipFill rotWithShape="1">
          <a:blip r:embed="rId4">
            <a:alphaModFix/>
          </a:blip>
          <a:srcRect/>
          <a:stretch/>
        </p:blipFill>
        <p:spPr>
          <a:xfrm>
            <a:off x="1216650" y="4015271"/>
            <a:ext cx="543287" cy="543287"/>
          </a:xfrm>
          <a:prstGeom prst="rect">
            <a:avLst/>
          </a:prstGeom>
          <a:noFill/>
          <a:ln>
            <a:noFill/>
          </a:ln>
        </p:spPr>
      </p:pic>
      <p:pic>
        <p:nvPicPr>
          <p:cNvPr id="174" name="Google Shape;174;g26805bd2549_0_0"/>
          <p:cNvPicPr preferRelativeResize="0"/>
          <p:nvPr/>
        </p:nvPicPr>
        <p:blipFill rotWithShape="1">
          <a:blip r:embed="rId5">
            <a:alphaModFix/>
          </a:blip>
          <a:srcRect/>
          <a:stretch/>
        </p:blipFill>
        <p:spPr>
          <a:xfrm>
            <a:off x="321013" y="3397018"/>
            <a:ext cx="464352" cy="464352"/>
          </a:xfrm>
          <a:prstGeom prst="rect">
            <a:avLst/>
          </a:prstGeom>
          <a:noFill/>
          <a:ln>
            <a:noFill/>
          </a:ln>
        </p:spPr>
      </p:pic>
      <p:pic>
        <p:nvPicPr>
          <p:cNvPr id="175" name="Google Shape;175;g26805bd2549_0_0"/>
          <p:cNvPicPr preferRelativeResize="0"/>
          <p:nvPr/>
        </p:nvPicPr>
        <p:blipFill rotWithShape="1">
          <a:blip r:embed="rId6">
            <a:alphaModFix/>
          </a:blip>
          <a:srcRect/>
          <a:stretch/>
        </p:blipFill>
        <p:spPr>
          <a:xfrm>
            <a:off x="1169004" y="2493841"/>
            <a:ext cx="638576" cy="638576"/>
          </a:xfrm>
          <a:prstGeom prst="rect">
            <a:avLst/>
          </a:prstGeom>
          <a:noFill/>
          <a:ln>
            <a:noFill/>
          </a:ln>
        </p:spPr>
      </p:pic>
      <p:pic>
        <p:nvPicPr>
          <p:cNvPr id="176" name="Google Shape;176;g26805bd2549_0_0"/>
          <p:cNvPicPr preferRelativeResize="0"/>
          <p:nvPr/>
        </p:nvPicPr>
        <p:blipFill rotWithShape="1">
          <a:blip r:embed="rId7">
            <a:alphaModFix/>
          </a:blip>
          <a:srcRect/>
          <a:stretch/>
        </p:blipFill>
        <p:spPr>
          <a:xfrm>
            <a:off x="408678" y="2175906"/>
            <a:ext cx="532862" cy="532862"/>
          </a:xfrm>
          <a:prstGeom prst="rect">
            <a:avLst/>
          </a:prstGeom>
          <a:noFill/>
          <a:ln>
            <a:noFill/>
          </a:ln>
        </p:spPr>
      </p:pic>
      <p:pic>
        <p:nvPicPr>
          <p:cNvPr id="177" name="Google Shape;177;g26805bd2549_0_0"/>
          <p:cNvPicPr preferRelativeResize="0"/>
          <p:nvPr/>
        </p:nvPicPr>
        <p:blipFill rotWithShape="1">
          <a:blip r:embed="rId8">
            <a:alphaModFix/>
          </a:blip>
          <a:srcRect/>
          <a:stretch/>
        </p:blipFill>
        <p:spPr>
          <a:xfrm>
            <a:off x="925164" y="3277677"/>
            <a:ext cx="706758" cy="706758"/>
          </a:xfrm>
          <a:prstGeom prst="rect">
            <a:avLst/>
          </a:prstGeom>
          <a:noFill/>
          <a:ln>
            <a:noFill/>
          </a:ln>
        </p:spPr>
      </p:pic>
      <p:pic>
        <p:nvPicPr>
          <p:cNvPr id="178" name="Google Shape;178;g26805bd2549_0_0"/>
          <p:cNvPicPr preferRelativeResize="0"/>
          <p:nvPr/>
        </p:nvPicPr>
        <p:blipFill rotWithShape="1">
          <a:blip r:embed="rId9">
            <a:alphaModFix/>
          </a:blip>
          <a:srcRect/>
          <a:stretch/>
        </p:blipFill>
        <p:spPr>
          <a:xfrm>
            <a:off x="817021" y="4589393"/>
            <a:ext cx="460813" cy="460813"/>
          </a:xfrm>
          <a:prstGeom prst="rect">
            <a:avLst/>
          </a:prstGeom>
          <a:noFill/>
          <a:ln>
            <a:noFill/>
          </a:ln>
        </p:spPr>
      </p:pic>
      <p:pic>
        <p:nvPicPr>
          <p:cNvPr id="179" name="Google Shape;179;g26805bd2549_0_0"/>
          <p:cNvPicPr preferRelativeResize="0"/>
          <p:nvPr/>
        </p:nvPicPr>
        <p:blipFill rotWithShape="1">
          <a:blip r:embed="rId10">
            <a:alphaModFix/>
          </a:blip>
          <a:srcRect/>
          <a:stretch/>
        </p:blipFill>
        <p:spPr>
          <a:xfrm>
            <a:off x="1291266" y="5064105"/>
            <a:ext cx="534624" cy="534624"/>
          </a:xfrm>
          <a:prstGeom prst="rect">
            <a:avLst/>
          </a:prstGeom>
          <a:noFill/>
          <a:ln>
            <a:noFill/>
          </a:ln>
        </p:spPr>
      </p:pic>
      <p:pic>
        <p:nvPicPr>
          <p:cNvPr id="180" name="Google Shape;180;g26805bd2549_0_0"/>
          <p:cNvPicPr preferRelativeResize="0"/>
          <p:nvPr/>
        </p:nvPicPr>
        <p:blipFill rotWithShape="1">
          <a:blip r:embed="rId11">
            <a:alphaModFix/>
          </a:blip>
          <a:srcRect/>
          <a:stretch/>
        </p:blipFill>
        <p:spPr>
          <a:xfrm flipH="1">
            <a:off x="431187" y="1456513"/>
            <a:ext cx="512736" cy="512736"/>
          </a:xfrm>
          <a:prstGeom prst="rect">
            <a:avLst/>
          </a:prstGeom>
          <a:solidFill>
            <a:schemeClr val="lt1"/>
          </a:solidFill>
          <a:ln>
            <a:noFill/>
          </a:ln>
        </p:spPr>
      </p:pic>
      <p:sp>
        <p:nvSpPr>
          <p:cNvPr id="181" name="Google Shape;181;g26805bd2549_0_0"/>
          <p:cNvSpPr/>
          <p:nvPr/>
        </p:nvSpPr>
        <p:spPr>
          <a:xfrm>
            <a:off x="6931902" y="2800040"/>
            <a:ext cx="4781700" cy="21534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171450" marR="0" lvl="0" indent="-171450" algn="l" rtl="0">
              <a:lnSpc>
                <a:spcPct val="100000"/>
              </a:lnSpc>
              <a:spcBef>
                <a:spcPts val="0"/>
              </a:spcBef>
              <a:spcAft>
                <a:spcPts val="0"/>
              </a:spcAft>
              <a:buClr>
                <a:srgbClr val="C00000"/>
              </a:buClr>
              <a:buSzPts val="1900"/>
              <a:buFont typeface="Arial"/>
              <a:buChar char="•"/>
            </a:pPr>
            <a:r>
              <a:rPr lang="de-DE" sz="1800" b="1" i="0" u="none" strike="noStrike" cap="none" dirty="0">
                <a:solidFill>
                  <a:srgbClr val="C00000"/>
                </a:solidFill>
                <a:latin typeface="Arial"/>
                <a:ea typeface="Arial"/>
                <a:cs typeface="Arial"/>
                <a:sym typeface="Arial"/>
              </a:rPr>
              <a:t>Welchen Beitrag leistet Ihr Betrieb zum Klimawandel?</a:t>
            </a:r>
            <a:endParaRPr sz="1800" b="1" i="0" u="none" strike="noStrike" cap="none" dirty="0">
              <a:solidFill>
                <a:srgbClr val="C00000"/>
              </a:solidFill>
              <a:latin typeface="Arial"/>
              <a:ea typeface="Arial"/>
              <a:cs typeface="Arial"/>
              <a:sym typeface="Arial"/>
            </a:endParaRPr>
          </a:p>
          <a:p>
            <a:pPr marL="171450" marR="0" lvl="0" indent="-171450" algn="l" rtl="0">
              <a:lnSpc>
                <a:spcPct val="100000"/>
              </a:lnSpc>
              <a:spcBef>
                <a:spcPts val="0"/>
              </a:spcBef>
              <a:spcAft>
                <a:spcPts val="0"/>
              </a:spcAft>
              <a:buClr>
                <a:srgbClr val="C00000"/>
              </a:buClr>
              <a:buSzPts val="1900"/>
              <a:buFont typeface="Arial"/>
              <a:buChar char="•"/>
            </a:pPr>
            <a:r>
              <a:rPr lang="de-DE" sz="1800" b="1" i="0" u="none" strike="noStrike" cap="none" dirty="0">
                <a:solidFill>
                  <a:srgbClr val="C00000"/>
                </a:solidFill>
                <a:latin typeface="Arial"/>
                <a:ea typeface="Arial"/>
                <a:cs typeface="Arial"/>
                <a:sym typeface="Arial"/>
              </a:rPr>
              <a:t>Was unternehmen Sie in Ihrem Betrieb, um CO</a:t>
            </a:r>
            <a:r>
              <a:rPr lang="de-DE" sz="1800" b="1" i="0" u="none" strike="noStrike" cap="none" baseline="-25000" dirty="0">
                <a:solidFill>
                  <a:srgbClr val="C00000"/>
                </a:solidFill>
                <a:latin typeface="Arial"/>
                <a:ea typeface="Arial"/>
                <a:cs typeface="Arial"/>
                <a:sym typeface="Arial"/>
              </a:rPr>
              <a:t>2</a:t>
            </a:r>
            <a:r>
              <a:rPr lang="de-DE" sz="1800" b="1" i="0" u="none" strike="noStrike" cap="none" dirty="0">
                <a:solidFill>
                  <a:srgbClr val="C00000"/>
                </a:solidFill>
                <a:latin typeface="Arial"/>
                <a:ea typeface="Arial"/>
                <a:cs typeface="Arial"/>
                <a:sym typeface="Arial"/>
              </a:rPr>
              <a:t>-Emissionen zu verringern?</a:t>
            </a:r>
            <a:endParaRPr sz="1800" b="1" i="0" u="none" strike="noStrike" cap="none" dirty="0">
              <a:solidFill>
                <a:srgbClr val="C00000"/>
              </a:solidFill>
              <a:latin typeface="Arial"/>
              <a:ea typeface="Arial"/>
              <a:cs typeface="Arial"/>
              <a:sym typeface="Arial"/>
            </a:endParaRPr>
          </a:p>
        </p:txBody>
      </p:sp>
      <p:sp>
        <p:nvSpPr>
          <p:cNvPr id="29" name="Google Shape;92;p1">
            <a:extLst>
              <a:ext uri="{FF2B5EF4-FFF2-40B4-BE49-F238E27FC236}">
                <a16:creationId xmlns:a16="http://schemas.microsoft.com/office/drawing/2014/main" xmlns="" id="{F61652C8-0F66-4FF0-9A07-E2C0855E0A5D}"/>
              </a:ext>
            </a:extLst>
          </p:cNvPr>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dirty="0"/>
              <a:t>Pia Paust-Lassen</a:t>
            </a:r>
            <a:endParaRPr dirty="0"/>
          </a:p>
          <a:p>
            <a:pPr marL="0" lvl="0" indent="0" algn="l" rtl="0">
              <a:lnSpc>
                <a:spcPct val="100000"/>
              </a:lnSpc>
              <a:spcBef>
                <a:spcPts val="0"/>
              </a:spcBef>
              <a:spcAft>
                <a:spcPts val="0"/>
              </a:spcAft>
              <a:buClr>
                <a:srgbClr val="7F7F7F"/>
              </a:buClr>
              <a:buSzPts val="1800"/>
              <a:buFont typeface="Calibri"/>
              <a:buNone/>
            </a:pPr>
            <a:r>
              <a:rPr lang="de-DE" dirty="0"/>
              <a:t>Projektagentur BBNE</a:t>
            </a:r>
            <a:endParaRPr dirty="0"/>
          </a:p>
        </p:txBody>
      </p:sp>
      <p:sp>
        <p:nvSpPr>
          <p:cNvPr id="30" name="Google Shape;91;p1">
            <a:extLst>
              <a:ext uri="{FF2B5EF4-FFF2-40B4-BE49-F238E27FC236}">
                <a16:creationId xmlns:a16="http://schemas.microsoft.com/office/drawing/2014/main" xmlns="" id="{F057A1E7-BA18-4702-85C3-7093AB411076}"/>
              </a:ext>
            </a:extLst>
          </p:cNvPr>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Clr>
                <a:srgbClr val="888888"/>
              </a:buClr>
              <a:buSzPts val="1200"/>
              <a:buNone/>
            </a:pPr>
            <a:r>
              <a:rPr lang="de-DE" dirty="0" smtClean="0"/>
              <a:t>Wasserwirtschaft</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g26805bd2549_0_95"/>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888888"/>
              </a:buClr>
              <a:buSzPts val="1200"/>
              <a:buFont typeface="Arial"/>
              <a:buNone/>
            </a:pPr>
            <a:fld id="{00000000-1234-1234-1234-123412341234}" type="slidenum">
              <a:rPr lang="de-DE"/>
              <a:t>3</a:t>
            </a:fld>
            <a:endParaRPr/>
          </a:p>
        </p:txBody>
      </p:sp>
      <p:sp>
        <p:nvSpPr>
          <p:cNvPr id="189" name="Google Shape;189;g26805bd2549_0_95"/>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dirty="0"/>
              <a:t>Ökologische Nachhaltigkeit des Bausektors</a:t>
            </a:r>
            <a:endParaRPr dirty="0"/>
          </a:p>
        </p:txBody>
      </p:sp>
      <p:sp>
        <p:nvSpPr>
          <p:cNvPr id="190" name="Google Shape;190;g26805bd2549_0_95"/>
          <p:cNvSpPr txBox="1">
            <a:spLocks noGrp="1"/>
          </p:cNvSpPr>
          <p:nvPr>
            <p:ph type="body" idx="2"/>
          </p:nvPr>
        </p:nvSpPr>
        <p:spPr>
          <a:xfrm>
            <a:off x="72865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200"/>
              <a:buNone/>
            </a:pPr>
            <a:r>
              <a:rPr lang="de-DE"/>
              <a:t>Quellen: BBSR 2020, DtST2021, GAfBC2019, Desatis2022 </a:t>
            </a:r>
            <a:endParaRPr/>
          </a:p>
        </p:txBody>
      </p:sp>
      <p:sp>
        <p:nvSpPr>
          <p:cNvPr id="191" name="Google Shape;191;g26805bd2549_0_95"/>
          <p:cNvSpPr/>
          <p:nvPr/>
        </p:nvSpPr>
        <p:spPr>
          <a:xfrm>
            <a:off x="7518575" y="1388675"/>
            <a:ext cx="4603800" cy="8619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457200" marR="0" lvl="0" indent="-368300" algn="l" rtl="0">
              <a:lnSpc>
                <a:spcPct val="100000"/>
              </a:lnSpc>
              <a:spcBef>
                <a:spcPts val="0"/>
              </a:spcBef>
              <a:spcAft>
                <a:spcPts val="0"/>
              </a:spcAft>
              <a:buClr>
                <a:srgbClr val="C00000"/>
              </a:buClr>
              <a:buSzPts val="2200"/>
              <a:buFont typeface="Arial"/>
              <a:buChar char="•"/>
            </a:pPr>
            <a:r>
              <a:rPr lang="de-DE" sz="2000" b="1" i="0" u="none" strike="noStrike" cap="none" dirty="0">
                <a:solidFill>
                  <a:srgbClr val="C00000"/>
                </a:solidFill>
                <a:latin typeface="Arial"/>
                <a:ea typeface="Arial"/>
                <a:cs typeface="Arial"/>
                <a:sym typeface="Arial"/>
              </a:rPr>
              <a:t>Schätzen Sie mal….</a:t>
            </a:r>
            <a:endParaRPr sz="1800" b="1" i="0" u="none" strike="noStrike" cap="none" dirty="0">
              <a:solidFill>
                <a:srgbClr val="C00000"/>
              </a:solidFill>
              <a:latin typeface="Arial"/>
              <a:ea typeface="Arial"/>
              <a:cs typeface="Arial"/>
              <a:sym typeface="Arial"/>
            </a:endParaRPr>
          </a:p>
        </p:txBody>
      </p:sp>
      <p:pic>
        <p:nvPicPr>
          <p:cNvPr id="192" name="Google Shape;192;g26805bd2549_0_95"/>
          <p:cNvPicPr preferRelativeResize="0"/>
          <p:nvPr/>
        </p:nvPicPr>
        <p:blipFill rotWithShape="1">
          <a:blip r:embed="rId3">
            <a:alphaModFix/>
          </a:blip>
          <a:srcRect/>
          <a:stretch/>
        </p:blipFill>
        <p:spPr>
          <a:xfrm>
            <a:off x="3350675" y="1540725"/>
            <a:ext cx="1765526" cy="1674020"/>
          </a:xfrm>
          <a:prstGeom prst="rect">
            <a:avLst/>
          </a:prstGeom>
          <a:noFill/>
          <a:ln>
            <a:noFill/>
          </a:ln>
        </p:spPr>
      </p:pic>
      <p:pic>
        <p:nvPicPr>
          <p:cNvPr id="193" name="Google Shape;193;g26805bd2549_0_95"/>
          <p:cNvPicPr preferRelativeResize="0"/>
          <p:nvPr/>
        </p:nvPicPr>
        <p:blipFill rotWithShape="1">
          <a:blip r:embed="rId4">
            <a:alphaModFix/>
          </a:blip>
          <a:srcRect/>
          <a:stretch/>
        </p:blipFill>
        <p:spPr>
          <a:xfrm>
            <a:off x="8429875" y="2802826"/>
            <a:ext cx="1415356" cy="1325400"/>
          </a:xfrm>
          <a:prstGeom prst="rect">
            <a:avLst/>
          </a:prstGeom>
          <a:noFill/>
          <a:ln>
            <a:noFill/>
          </a:ln>
        </p:spPr>
      </p:pic>
      <p:sp>
        <p:nvSpPr>
          <p:cNvPr id="194" name="Google Shape;194;g26805bd2549_0_95"/>
          <p:cNvSpPr/>
          <p:nvPr/>
        </p:nvSpPr>
        <p:spPr>
          <a:xfrm>
            <a:off x="135200" y="1540725"/>
            <a:ext cx="3570300" cy="1027500"/>
          </a:xfrm>
          <a:prstGeom prst="ellipse">
            <a:avLst/>
          </a:prstGeom>
          <a:solidFill>
            <a:srgbClr val="C9DAF8"/>
          </a:solidFill>
          <a:ln w="9525" cap="flat" cmpd="sng">
            <a:solidFill>
              <a:schemeClr val="dk2"/>
            </a:solidFill>
            <a:prstDash val="solid"/>
            <a:round/>
            <a:headEnd type="none" w="sm" len="sm"/>
            <a:tailEnd type="none" w="sm" len="sm"/>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DE" sz="1400" b="1" i="0" u="none" strike="noStrike" cap="none">
                <a:solidFill>
                  <a:srgbClr val="000000"/>
                </a:solidFill>
                <a:latin typeface="Arial"/>
                <a:ea typeface="Arial"/>
                <a:cs typeface="Arial"/>
                <a:sym typeface="Arial"/>
              </a:rPr>
              <a:t>…wieviel % der deutschen Treibhausgas-Emissionen werden von der Baubranche verursacht</a:t>
            </a:r>
            <a:endParaRPr sz="1400" b="1" i="0" u="none" strike="noStrike" cap="none">
              <a:solidFill>
                <a:srgbClr val="000000"/>
              </a:solidFill>
              <a:latin typeface="Arial"/>
              <a:ea typeface="Arial"/>
              <a:cs typeface="Arial"/>
              <a:sym typeface="Arial"/>
            </a:endParaRPr>
          </a:p>
        </p:txBody>
      </p:sp>
      <p:pic>
        <p:nvPicPr>
          <p:cNvPr id="195" name="Google Shape;195;g26805bd2549_0_95"/>
          <p:cNvPicPr preferRelativeResize="0"/>
          <p:nvPr/>
        </p:nvPicPr>
        <p:blipFill rotWithShape="1">
          <a:blip r:embed="rId5">
            <a:alphaModFix/>
          </a:blip>
          <a:srcRect/>
          <a:stretch/>
        </p:blipFill>
        <p:spPr>
          <a:xfrm>
            <a:off x="3073800" y="4035947"/>
            <a:ext cx="1765524" cy="1717349"/>
          </a:xfrm>
          <a:prstGeom prst="rect">
            <a:avLst/>
          </a:prstGeom>
          <a:noFill/>
          <a:ln>
            <a:noFill/>
          </a:ln>
        </p:spPr>
      </p:pic>
      <p:pic>
        <p:nvPicPr>
          <p:cNvPr id="196" name="Google Shape;196;g26805bd2549_0_95"/>
          <p:cNvPicPr preferRelativeResize="0"/>
          <p:nvPr/>
        </p:nvPicPr>
        <p:blipFill rotWithShape="1">
          <a:blip r:embed="rId6">
            <a:alphaModFix/>
          </a:blip>
          <a:srcRect/>
          <a:stretch/>
        </p:blipFill>
        <p:spPr>
          <a:xfrm>
            <a:off x="10505967" y="4610335"/>
            <a:ext cx="1549258" cy="1387400"/>
          </a:xfrm>
          <a:prstGeom prst="rect">
            <a:avLst/>
          </a:prstGeom>
          <a:noFill/>
          <a:ln>
            <a:noFill/>
          </a:ln>
        </p:spPr>
      </p:pic>
      <p:sp>
        <p:nvSpPr>
          <p:cNvPr id="197" name="Google Shape;197;g26805bd2549_0_95"/>
          <p:cNvSpPr/>
          <p:nvPr/>
        </p:nvSpPr>
        <p:spPr>
          <a:xfrm>
            <a:off x="61750" y="3897613"/>
            <a:ext cx="3570300" cy="1027500"/>
          </a:xfrm>
          <a:prstGeom prst="ellipse">
            <a:avLst/>
          </a:prstGeom>
          <a:solidFill>
            <a:srgbClr val="FFF2CC"/>
          </a:solidFill>
          <a:ln w="9525" cap="flat" cmpd="sng">
            <a:solidFill>
              <a:schemeClr val="dk2"/>
            </a:solidFill>
            <a:prstDash val="solid"/>
            <a:round/>
            <a:headEnd type="none" w="sm" len="sm"/>
            <a:tailEnd type="none" w="sm" len="sm"/>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DE" sz="1400" b="1" i="0" u="none" strike="noStrike" cap="none">
                <a:solidFill>
                  <a:srgbClr val="000000"/>
                </a:solidFill>
                <a:latin typeface="Arial"/>
                <a:ea typeface="Arial"/>
                <a:cs typeface="Arial"/>
                <a:sym typeface="Arial"/>
              </a:rPr>
              <a:t>…wieviel % der globalen Ressourcen werden durch die gebaute Umwelt verbraucht?</a:t>
            </a:r>
            <a:endParaRPr sz="1400" b="1" i="0" u="none" strike="noStrike" cap="none">
              <a:solidFill>
                <a:srgbClr val="000000"/>
              </a:solidFill>
              <a:latin typeface="Arial"/>
              <a:ea typeface="Arial"/>
              <a:cs typeface="Arial"/>
              <a:sym typeface="Arial"/>
            </a:endParaRPr>
          </a:p>
        </p:txBody>
      </p:sp>
      <p:sp>
        <p:nvSpPr>
          <p:cNvPr id="198" name="Google Shape;198;g26805bd2549_0_95"/>
          <p:cNvSpPr/>
          <p:nvPr/>
        </p:nvSpPr>
        <p:spPr>
          <a:xfrm>
            <a:off x="7352400" y="4449663"/>
            <a:ext cx="3570300" cy="1027500"/>
          </a:xfrm>
          <a:prstGeom prst="ellipse">
            <a:avLst/>
          </a:prstGeom>
          <a:solidFill>
            <a:srgbClr val="F4CCCC"/>
          </a:solidFill>
          <a:ln w="9525" cap="flat" cmpd="sng">
            <a:solidFill>
              <a:schemeClr val="dk2"/>
            </a:solidFill>
            <a:prstDash val="solid"/>
            <a:round/>
            <a:headEnd type="none" w="sm" len="sm"/>
            <a:tailEnd type="none" w="sm" len="sm"/>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DE" sz="1400" b="1" i="0" u="none" strike="noStrike" cap="none">
                <a:solidFill>
                  <a:srgbClr val="000000"/>
                </a:solidFill>
                <a:latin typeface="Arial"/>
                <a:ea typeface="Arial"/>
                <a:cs typeface="Arial"/>
                <a:sym typeface="Arial"/>
              </a:rPr>
              <a:t>…wieviel % des Abfallaufkommens in Deutschland sind Bau- und Abbruchabfälle?</a:t>
            </a:r>
            <a:endParaRPr sz="1400" b="1" i="0" u="none" strike="noStrike" cap="none">
              <a:solidFill>
                <a:srgbClr val="000000"/>
              </a:solidFill>
              <a:latin typeface="Arial"/>
              <a:ea typeface="Arial"/>
              <a:cs typeface="Arial"/>
              <a:sym typeface="Arial"/>
            </a:endParaRPr>
          </a:p>
        </p:txBody>
      </p:sp>
      <p:sp>
        <p:nvSpPr>
          <p:cNvPr id="200" name="Google Shape;200;g26805bd2549_0_95"/>
          <p:cNvSpPr/>
          <p:nvPr/>
        </p:nvSpPr>
        <p:spPr>
          <a:xfrm>
            <a:off x="5295750" y="2644838"/>
            <a:ext cx="3570300" cy="1027500"/>
          </a:xfrm>
          <a:prstGeom prst="ellipse">
            <a:avLst/>
          </a:prstGeom>
          <a:solidFill>
            <a:srgbClr val="D9EAD3"/>
          </a:solidFill>
          <a:ln w="9525" cap="flat" cmpd="sng">
            <a:solidFill>
              <a:schemeClr val="dk2"/>
            </a:solidFill>
            <a:prstDash val="solid"/>
            <a:round/>
            <a:headEnd type="none" w="sm" len="sm"/>
            <a:tailEnd type="none" w="sm" len="sm"/>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DE" sz="1400" b="1" i="0" u="none" strike="noStrike" cap="none">
                <a:solidFill>
                  <a:srgbClr val="000000"/>
                </a:solidFill>
                <a:latin typeface="Arial"/>
                <a:ea typeface="Arial"/>
                <a:cs typeface="Arial"/>
                <a:sym typeface="Arial"/>
              </a:rPr>
              <a:t>…wieviel % der Flächenveränderungen in Deutschland  entstehen durch die Baubranches?</a:t>
            </a:r>
            <a:endParaRPr sz="1400" b="1" i="0" u="none" strike="noStrike" cap="none">
              <a:solidFill>
                <a:srgbClr val="000000"/>
              </a:solidFill>
              <a:latin typeface="Arial"/>
              <a:ea typeface="Arial"/>
              <a:cs typeface="Arial"/>
              <a:sym typeface="Arial"/>
            </a:endParaRPr>
          </a:p>
        </p:txBody>
      </p:sp>
      <p:sp>
        <p:nvSpPr>
          <p:cNvPr id="201" name="Google Shape;201;g26805bd2549_0_95"/>
          <p:cNvSpPr/>
          <p:nvPr/>
        </p:nvSpPr>
        <p:spPr>
          <a:xfrm>
            <a:off x="5978820" y="3275112"/>
            <a:ext cx="2343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de-DE" sz="1400" b="0" i="0" u="none" strike="noStrike" cap="none">
                <a:solidFill>
                  <a:srgbClr val="000000"/>
                </a:solidFill>
                <a:latin typeface="Arial"/>
                <a:ea typeface="Arial"/>
                <a:cs typeface="Arial"/>
                <a:sym typeface="Arial"/>
              </a:rPr>
              <a:t> </a:t>
            </a:r>
            <a:endParaRPr/>
          </a:p>
        </p:txBody>
      </p:sp>
      <p:sp>
        <p:nvSpPr>
          <p:cNvPr id="202" name="Google Shape;202;g26805bd2549_0_95"/>
          <p:cNvSpPr/>
          <p:nvPr/>
        </p:nvSpPr>
        <p:spPr>
          <a:xfrm>
            <a:off x="5978820" y="3275112"/>
            <a:ext cx="2343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de-DE" sz="1400" b="0" i="0" u="none" strike="noStrike" cap="none">
                <a:solidFill>
                  <a:srgbClr val="000000"/>
                </a:solidFill>
                <a:latin typeface="Arial"/>
                <a:ea typeface="Arial"/>
                <a:cs typeface="Arial"/>
                <a:sym typeface="Arial"/>
              </a:rPr>
              <a:t> </a:t>
            </a:r>
            <a:endParaRPr/>
          </a:p>
        </p:txBody>
      </p:sp>
      <p:sp>
        <p:nvSpPr>
          <p:cNvPr id="18" name="Google Shape;92;p1">
            <a:extLst>
              <a:ext uri="{FF2B5EF4-FFF2-40B4-BE49-F238E27FC236}">
                <a16:creationId xmlns:a16="http://schemas.microsoft.com/office/drawing/2014/main" xmlns="" id="{00551E22-025A-4232-B81D-13DB90F8851B}"/>
              </a:ext>
            </a:extLst>
          </p:cNvPr>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dirty="0"/>
              <a:t>Pia Paust-Lassen</a:t>
            </a:r>
            <a:endParaRPr dirty="0"/>
          </a:p>
          <a:p>
            <a:pPr marL="0" lvl="0" indent="0" algn="l" rtl="0">
              <a:lnSpc>
                <a:spcPct val="100000"/>
              </a:lnSpc>
              <a:spcBef>
                <a:spcPts val="0"/>
              </a:spcBef>
              <a:spcAft>
                <a:spcPts val="0"/>
              </a:spcAft>
              <a:buClr>
                <a:srgbClr val="7F7F7F"/>
              </a:buClr>
              <a:buSzPts val="1800"/>
              <a:buFont typeface="Calibri"/>
              <a:buNone/>
            </a:pPr>
            <a:r>
              <a:rPr lang="de-DE" dirty="0"/>
              <a:t>Projektagentur BBNE</a:t>
            </a:r>
            <a:endParaRPr dirty="0"/>
          </a:p>
        </p:txBody>
      </p:sp>
      <p:sp>
        <p:nvSpPr>
          <p:cNvPr id="19" name="Google Shape;91;p1">
            <a:extLst>
              <a:ext uri="{FF2B5EF4-FFF2-40B4-BE49-F238E27FC236}">
                <a16:creationId xmlns:a16="http://schemas.microsoft.com/office/drawing/2014/main" xmlns="" id="{24596889-2FA3-4F44-8B65-E249C96B1E58}"/>
              </a:ext>
            </a:extLst>
          </p:cNvPr>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36000" lvl="0" indent="-36000"/>
            <a:r>
              <a:rPr lang="de-DE" dirty="0"/>
              <a:t>Wasserwirtschaft</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pic>
        <p:nvPicPr>
          <p:cNvPr id="337" name="Google Shape;337;g26805bd2549_0_885"/>
          <p:cNvPicPr preferRelativeResize="0"/>
          <p:nvPr/>
        </p:nvPicPr>
        <p:blipFill rotWithShape="1">
          <a:blip r:embed="rId3">
            <a:alphaModFix/>
          </a:blip>
          <a:srcRect/>
          <a:stretch/>
        </p:blipFill>
        <p:spPr>
          <a:xfrm>
            <a:off x="299977" y="1345927"/>
            <a:ext cx="5249952" cy="4627360"/>
          </a:xfrm>
          <a:prstGeom prst="rect">
            <a:avLst/>
          </a:prstGeom>
          <a:noFill/>
          <a:ln>
            <a:noFill/>
          </a:ln>
        </p:spPr>
      </p:pic>
      <p:sp>
        <p:nvSpPr>
          <p:cNvPr id="338" name="Google Shape;338;g26805bd2549_0_885"/>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888888"/>
              </a:buClr>
              <a:buSzPts val="1200"/>
              <a:buFont typeface="Arial"/>
              <a:buNone/>
            </a:pPr>
            <a:fld id="{00000000-1234-1234-1234-123412341234}" type="slidenum">
              <a:rPr lang="de-DE"/>
              <a:t>4</a:t>
            </a:fld>
            <a:endParaRPr/>
          </a:p>
        </p:txBody>
      </p:sp>
      <p:sp>
        <p:nvSpPr>
          <p:cNvPr id="339" name="Google Shape;339;g26805bd2549_0_885"/>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a:t>Alter der Kanalisation</a:t>
            </a:r>
            <a:endParaRPr/>
          </a:p>
        </p:txBody>
      </p:sp>
      <p:sp>
        <p:nvSpPr>
          <p:cNvPr id="340" name="Google Shape;340;g26805bd2549_0_885"/>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457200" lvl="0" indent="-228600" algn="l" rtl="0">
              <a:lnSpc>
                <a:spcPct val="110000"/>
              </a:lnSpc>
              <a:spcBef>
                <a:spcPts val="0"/>
              </a:spcBef>
              <a:spcAft>
                <a:spcPts val="0"/>
              </a:spcAft>
              <a:buClr>
                <a:srgbClr val="888888"/>
              </a:buClr>
              <a:buSzPts val="1200"/>
              <a:buNone/>
            </a:pPr>
            <a:r>
              <a:rPr lang="de-DE"/>
              <a:t>Quellen: Eigene Darstellung nach Berger et al 2020, </a:t>
            </a:r>
            <a:endParaRPr/>
          </a:p>
        </p:txBody>
      </p:sp>
      <p:sp>
        <p:nvSpPr>
          <p:cNvPr id="341" name="Google Shape;341;g26805bd2549_0_885"/>
          <p:cNvSpPr/>
          <p:nvPr/>
        </p:nvSpPr>
        <p:spPr>
          <a:xfrm>
            <a:off x="6455769" y="1973579"/>
            <a:ext cx="4616401" cy="3472561"/>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e-DE" sz="1800" b="1" i="0" u="none" strike="noStrike" cap="none" dirty="0">
                <a:solidFill>
                  <a:srgbClr val="C00000"/>
                </a:solidFill>
              </a:rPr>
              <a:t>Diskutieren Sie den Sanierungsbedarf des öffentlichen Kanalnetzes. Erörtern Sie dabei welchen Einfluss neben dem Alter die Faktoren Klimawandel, demografischer Wandel und Flächenversiegelung auf den Sanierungsbedarf haben.</a:t>
            </a:r>
            <a:endParaRPr sz="1600" b="1" i="0" u="none" strike="noStrike" cap="none" dirty="0">
              <a:solidFill>
                <a:srgbClr val="C00000"/>
              </a:solidFill>
              <a:latin typeface="Arial"/>
              <a:ea typeface="Arial"/>
              <a:cs typeface="Arial"/>
              <a:sym typeface="Arial"/>
            </a:endParaRPr>
          </a:p>
        </p:txBody>
      </p:sp>
      <p:sp>
        <p:nvSpPr>
          <p:cNvPr id="342" name="Google Shape;342;g26805bd2549_0_885"/>
          <p:cNvSpPr/>
          <p:nvPr/>
        </p:nvSpPr>
        <p:spPr>
          <a:xfrm>
            <a:off x="1865279" y="2799992"/>
            <a:ext cx="2614500" cy="1936800"/>
          </a:xfrm>
          <a:prstGeom prst="ellipse">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e-DE" sz="2400" b="0" i="0" u="none" strike="noStrike" cap="none">
                <a:solidFill>
                  <a:schemeClr val="dk1"/>
                </a:solidFill>
                <a:latin typeface="Arial"/>
                <a:ea typeface="Arial"/>
                <a:cs typeface="Arial"/>
                <a:sym typeface="Arial"/>
              </a:rPr>
              <a:t>28% der Kanäle sind älter als 50 Jahre</a:t>
            </a:r>
            <a:endParaRPr/>
          </a:p>
        </p:txBody>
      </p:sp>
      <p:sp>
        <p:nvSpPr>
          <p:cNvPr id="10" name="Google Shape;92;p1">
            <a:extLst>
              <a:ext uri="{FF2B5EF4-FFF2-40B4-BE49-F238E27FC236}">
                <a16:creationId xmlns:a16="http://schemas.microsoft.com/office/drawing/2014/main" xmlns="" id="{3D506828-C44D-41CF-9A01-6ECB155C52CA}"/>
              </a:ext>
            </a:extLst>
          </p:cNvPr>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dirty="0"/>
              <a:t>Pia Paust-Lassen</a:t>
            </a:r>
            <a:endParaRPr dirty="0"/>
          </a:p>
          <a:p>
            <a:pPr marL="0" lvl="0" indent="0" algn="l" rtl="0">
              <a:lnSpc>
                <a:spcPct val="100000"/>
              </a:lnSpc>
              <a:spcBef>
                <a:spcPts val="0"/>
              </a:spcBef>
              <a:spcAft>
                <a:spcPts val="0"/>
              </a:spcAft>
              <a:buClr>
                <a:srgbClr val="7F7F7F"/>
              </a:buClr>
              <a:buSzPts val="1800"/>
              <a:buFont typeface="Calibri"/>
              <a:buNone/>
            </a:pPr>
            <a:r>
              <a:rPr lang="de-DE" dirty="0"/>
              <a:t>Projektagentur BBNE</a:t>
            </a:r>
            <a:endParaRPr dirty="0"/>
          </a:p>
        </p:txBody>
      </p:sp>
      <p:sp>
        <p:nvSpPr>
          <p:cNvPr id="11" name="Google Shape;91;p1">
            <a:extLst>
              <a:ext uri="{FF2B5EF4-FFF2-40B4-BE49-F238E27FC236}">
                <a16:creationId xmlns:a16="http://schemas.microsoft.com/office/drawing/2014/main" xmlns="" id="{BA5B5DD1-44FC-4069-8582-E4CA71402AC7}"/>
              </a:ext>
            </a:extLst>
          </p:cNvPr>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36000" lvl="0" indent="-36000"/>
            <a:r>
              <a:rPr lang="de-DE" dirty="0"/>
              <a:t>Wasserwirtschaft</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5</a:t>
            </a:fld>
            <a:endParaRPr/>
          </a:p>
        </p:txBody>
      </p:sp>
      <p:sp>
        <p:nvSpPr>
          <p:cNvPr id="90" name="Google Shape;90;p1"/>
          <p:cNvSpPr txBox="1">
            <a:spLocks noGrp="1"/>
          </p:cNvSpPr>
          <p:nvPr>
            <p:ph type="title"/>
          </p:nvPr>
        </p:nvSpPr>
        <p:spPr>
          <a:xfrm>
            <a:off x="360000" y="179999"/>
            <a:ext cx="9000000" cy="1121819"/>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ct val="62500"/>
              <a:buNone/>
            </a:pPr>
            <a:r>
              <a:rPr lang="de-DE" b="1" dirty="0"/>
              <a:t>Nachhaltigkeit in der Abwassertechnik: Abwasserkanalisation</a:t>
            </a:r>
            <a:endParaRPr b="1" dirty="0"/>
          </a:p>
        </p:txBody>
      </p:sp>
      <p:sp>
        <p:nvSpPr>
          <p:cNvPr id="91" name="Google Shape;91;p1"/>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36000" lvl="0" indent="-36000"/>
            <a:r>
              <a:rPr lang="de-DE" dirty="0"/>
              <a:t>Wasserwirtschaft</a:t>
            </a:r>
            <a:endParaRPr dirty="0"/>
          </a:p>
        </p:txBody>
      </p:sp>
      <p:sp>
        <p:nvSpPr>
          <p:cNvPr id="92" name="Google Shape;92;p1"/>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dirty="0"/>
              <a:t>Pia Paust-Lassen</a:t>
            </a:r>
            <a:endParaRPr dirty="0"/>
          </a:p>
          <a:p>
            <a:pPr marL="0" lvl="0" indent="0" algn="l" rtl="0">
              <a:lnSpc>
                <a:spcPct val="100000"/>
              </a:lnSpc>
              <a:spcBef>
                <a:spcPts val="0"/>
              </a:spcBef>
              <a:spcAft>
                <a:spcPts val="0"/>
              </a:spcAft>
              <a:buClr>
                <a:srgbClr val="7F7F7F"/>
              </a:buClr>
              <a:buSzPts val="1800"/>
              <a:buFont typeface="Calibri"/>
              <a:buNone/>
            </a:pPr>
            <a:r>
              <a:rPr lang="de-DE" dirty="0"/>
              <a:t>Projektagentur BBNE</a:t>
            </a:r>
            <a:endParaRPr dirty="0"/>
          </a:p>
        </p:txBody>
      </p:sp>
      <p:sp>
        <p:nvSpPr>
          <p:cNvPr id="93" name="Google Shape;93;p1"/>
          <p:cNvSpPr/>
          <p:nvPr/>
        </p:nvSpPr>
        <p:spPr>
          <a:xfrm>
            <a:off x="9360000" y="2311214"/>
            <a:ext cx="2567723" cy="2892068"/>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e-DE" sz="1400" b="0" i="0" u="none" strike="noStrike" cap="none">
                <a:solidFill>
                  <a:srgbClr val="C00000"/>
                </a:solidFill>
                <a:latin typeface="Arial"/>
                <a:ea typeface="Arial"/>
                <a:cs typeface="Arial"/>
                <a:sym typeface="Arial"/>
              </a:rPr>
              <a:t>Beschreiben Sie die wesentlichen Merkmale für Mischwasserkanalisation und Trennkanalisation.</a:t>
            </a:r>
            <a:endParaRPr/>
          </a:p>
          <a:p>
            <a:pPr marL="0" marR="0" lvl="0" indent="0" algn="ctr" rtl="0">
              <a:lnSpc>
                <a:spcPct val="100000"/>
              </a:lnSpc>
              <a:spcBef>
                <a:spcPts val="400"/>
              </a:spcBef>
              <a:spcAft>
                <a:spcPts val="0"/>
              </a:spcAft>
              <a:buNone/>
            </a:pPr>
            <a:r>
              <a:rPr lang="de-DE" sz="1400" b="0" i="0" u="none" strike="noStrike" cap="none">
                <a:solidFill>
                  <a:srgbClr val="C00000"/>
                </a:solidFill>
                <a:latin typeface="Arial"/>
                <a:ea typeface="Arial"/>
                <a:cs typeface="Arial"/>
                <a:sym typeface="Arial"/>
              </a:rPr>
              <a:t>Welche Folgen haben Stark-Regenereignisse für die Abwasserableitung in der Misch- und Trennkanalisation?</a:t>
            </a:r>
            <a:endParaRPr/>
          </a:p>
        </p:txBody>
      </p:sp>
      <p:sp>
        <p:nvSpPr>
          <p:cNvPr id="94" name="Google Shape;94;p1"/>
          <p:cNvSpPr txBox="1"/>
          <p:nvPr/>
        </p:nvSpPr>
        <p:spPr>
          <a:xfrm>
            <a:off x="8001000" y="4027714"/>
            <a:ext cx="251460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400" b="0" i="0" u="none" strike="noStrike" cap="none">
                <a:solidFill>
                  <a:srgbClr val="000000"/>
                </a:solidFill>
                <a:latin typeface="Arial"/>
                <a:ea typeface="Arial"/>
                <a:cs typeface="Arial"/>
                <a:sym typeface="Arial"/>
              </a:rPr>
              <a:t>?</a:t>
            </a:r>
            <a:endParaRPr/>
          </a:p>
        </p:txBody>
      </p:sp>
      <p:sp>
        <p:nvSpPr>
          <p:cNvPr id="95" name="Google Shape;95;p1"/>
          <p:cNvSpPr txBox="1"/>
          <p:nvPr/>
        </p:nvSpPr>
        <p:spPr>
          <a:xfrm>
            <a:off x="457199" y="1651929"/>
            <a:ext cx="391885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96" name="Google Shape;96;p1"/>
          <p:cNvPicPr preferRelativeResize="0"/>
          <p:nvPr/>
        </p:nvPicPr>
        <p:blipFill rotWithShape="1">
          <a:blip r:embed="rId3">
            <a:alphaModFix/>
          </a:blip>
          <a:srcRect/>
          <a:stretch/>
        </p:blipFill>
        <p:spPr>
          <a:xfrm>
            <a:off x="255815" y="1676971"/>
            <a:ext cx="4942114" cy="3713411"/>
          </a:xfrm>
          <a:prstGeom prst="rect">
            <a:avLst/>
          </a:prstGeom>
          <a:noFill/>
          <a:ln>
            <a:noFill/>
          </a:ln>
        </p:spPr>
      </p:pic>
      <p:sp>
        <p:nvSpPr>
          <p:cNvPr id="97" name="Google Shape;97;p1"/>
          <p:cNvSpPr txBox="1"/>
          <p:nvPr/>
        </p:nvSpPr>
        <p:spPr>
          <a:xfrm>
            <a:off x="185055" y="5374882"/>
            <a:ext cx="4463143"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000" b="0" i="0" u="none" strike="noStrike" cap="none">
                <a:solidFill>
                  <a:srgbClr val="000000"/>
                </a:solidFill>
                <a:latin typeface="Arial"/>
                <a:ea typeface="Arial"/>
                <a:cs typeface="Arial"/>
                <a:sym typeface="Arial"/>
              </a:rPr>
              <a:t>Abb.: Paust-Lassen: Einbau von Abwasserrohrelementen zur Sanierung von Bruchschäden</a:t>
            </a:r>
            <a:endParaRPr/>
          </a:p>
        </p:txBody>
      </p:sp>
      <p:pic>
        <p:nvPicPr>
          <p:cNvPr id="98" name="Google Shape;98;p1"/>
          <p:cNvPicPr preferRelativeResize="0"/>
          <p:nvPr/>
        </p:nvPicPr>
        <p:blipFill rotWithShape="1">
          <a:blip r:embed="rId4">
            <a:alphaModFix/>
          </a:blip>
          <a:srcRect/>
          <a:stretch/>
        </p:blipFill>
        <p:spPr>
          <a:xfrm>
            <a:off x="5586412" y="1858736"/>
            <a:ext cx="3457575" cy="3486150"/>
          </a:xfrm>
          <a:prstGeom prst="rect">
            <a:avLst/>
          </a:prstGeom>
          <a:noFill/>
          <a:ln>
            <a:noFill/>
          </a:ln>
        </p:spPr>
      </p:pic>
      <p:sp>
        <p:nvSpPr>
          <p:cNvPr id="99" name="Google Shape;99;p1"/>
          <p:cNvSpPr txBox="1"/>
          <p:nvPr/>
        </p:nvSpPr>
        <p:spPr>
          <a:xfrm>
            <a:off x="5534704" y="5353984"/>
            <a:ext cx="3560989"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000" b="0" i="0" u="none" strike="noStrike" cap="none">
                <a:solidFill>
                  <a:srgbClr val="000000"/>
                </a:solidFill>
                <a:latin typeface="Arial"/>
                <a:ea typeface="Arial"/>
                <a:cs typeface="Arial"/>
                <a:sym typeface="Arial"/>
              </a:rPr>
              <a:t>Abb.: Berliner Wasserbetriebe für Studie „Ökologisches Bauen“ 2010: „Regenüberlaufwehr“ </a:t>
            </a:r>
            <a:endParaRPr/>
          </a:p>
        </p:txBody>
      </p:sp>
      <p:sp>
        <p:nvSpPr>
          <p:cNvPr id="100" name="Google Shape;100;p1"/>
          <p:cNvSpPr txBox="1"/>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457200" marR="0" lvl="0" indent="-228600" algn="l" rtl="0">
              <a:lnSpc>
                <a:spcPct val="110000"/>
              </a:lnSpc>
              <a:spcBef>
                <a:spcPts val="0"/>
              </a:spcBef>
              <a:spcAft>
                <a:spcPts val="0"/>
              </a:spcAft>
              <a:buClr>
                <a:srgbClr val="888888"/>
              </a:buClr>
              <a:buSzPts val="1200"/>
              <a:buFont typeface="Arial"/>
              <a:buNone/>
            </a:pPr>
            <a:r>
              <a:rPr lang="de-DE" sz="1200" b="0" i="0" u="none" strike="noStrike" cap="none">
                <a:solidFill>
                  <a:schemeClr val="lt1"/>
                </a:solidFill>
                <a:latin typeface="Trebuchet MS"/>
                <a:ea typeface="Trebuchet MS"/>
                <a:cs typeface="Trebuchet MS"/>
                <a:sym typeface="Trebuchet MS"/>
              </a:rPr>
              <a:t>Quelle: Paust-Lassen (2010)</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9"/>
          <p:cNvSpPr txBox="1">
            <a:spLocks noGrp="1"/>
          </p:cNvSpPr>
          <p:nvPr>
            <p:ph type="title"/>
          </p:nvPr>
        </p:nvSpPr>
        <p:spPr>
          <a:xfrm>
            <a:off x="360000" y="180000"/>
            <a:ext cx="11520000" cy="1080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489"/>
              <a:buNone/>
            </a:pPr>
            <a:r>
              <a:rPr lang="de-DE"/>
              <a:t>Nachhaltigkeit: Auswirkungen für Gewässer nach Regenwassereinleitungen</a:t>
            </a:r>
            <a:endParaRPr/>
          </a:p>
        </p:txBody>
      </p:sp>
      <p:sp>
        <p:nvSpPr>
          <p:cNvPr id="108" name="Google Shape;108;p19"/>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6</a:t>
            </a:fld>
            <a:endParaRPr/>
          </a:p>
        </p:txBody>
      </p:sp>
      <p:sp>
        <p:nvSpPr>
          <p:cNvPr id="109" name="Google Shape;109;p19"/>
          <p:cNvSpPr txBox="1">
            <a:spLocks noGrp="1"/>
          </p:cNvSpPr>
          <p:nvPr>
            <p:ph type="body" idx="1"/>
          </p:nvPr>
        </p:nvSpPr>
        <p:spPr>
          <a:xfrm>
            <a:off x="3350685" y="6254497"/>
            <a:ext cx="1983316" cy="557468"/>
          </a:xfrm>
          <a:prstGeom prst="rect">
            <a:avLst/>
          </a:prstGeom>
          <a:noFill/>
          <a:ln>
            <a:noFill/>
          </a:ln>
        </p:spPr>
        <p:txBody>
          <a:bodyPr spcFirstLastPara="1" wrap="square" lIns="91425" tIns="45700" rIns="91425" bIns="45700" anchor="ctr" anchorCtr="0">
            <a:normAutofit/>
          </a:bodyPr>
          <a:lstStyle/>
          <a:p>
            <a:pPr marL="1588" lvl="0" indent="0"/>
            <a:r>
              <a:rPr lang="de-DE" dirty="0"/>
              <a:t>Wasserwirtschaft</a:t>
            </a:r>
            <a:endParaRPr dirty="0"/>
          </a:p>
        </p:txBody>
      </p:sp>
      <p:sp>
        <p:nvSpPr>
          <p:cNvPr id="110" name="Google Shape;110;p19"/>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100"/>
              <a:buNone/>
            </a:pPr>
            <a:r>
              <a:rPr lang="de-DE"/>
              <a:t>Pia Paust-Lassen</a:t>
            </a:r>
            <a:endParaRPr/>
          </a:p>
          <a:p>
            <a:pPr marL="0" lvl="0" indent="0" algn="l" rtl="0">
              <a:lnSpc>
                <a:spcPct val="100000"/>
              </a:lnSpc>
              <a:spcBef>
                <a:spcPts val="0"/>
              </a:spcBef>
              <a:spcAft>
                <a:spcPts val="0"/>
              </a:spcAft>
              <a:buSzPts val="1100"/>
              <a:buNone/>
            </a:pPr>
            <a:r>
              <a:rPr lang="de-DE"/>
              <a:t>Projektagentur BBNE</a:t>
            </a:r>
            <a:endParaRPr/>
          </a:p>
        </p:txBody>
      </p:sp>
      <p:sp>
        <p:nvSpPr>
          <p:cNvPr id="111" name="Google Shape;111;p19"/>
          <p:cNvSpPr txBox="1"/>
          <p:nvPr/>
        </p:nvSpPr>
        <p:spPr>
          <a:xfrm>
            <a:off x="3971262" y="3985072"/>
            <a:ext cx="1510350"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de-DE" sz="1050" b="0" i="0" u="none" strike="noStrike" cap="none">
                <a:solidFill>
                  <a:schemeClr val="lt1"/>
                </a:solidFill>
                <a:latin typeface="Calibri"/>
                <a:ea typeface="Calibri"/>
                <a:cs typeface="Calibri"/>
                <a:sym typeface="Calibri"/>
              </a:rPr>
              <a:t>Inclusive Land-</a:t>
            </a:r>
            <a:br>
              <a:rPr lang="de-DE" sz="1050" b="0" i="0" u="none" strike="noStrike" cap="none">
                <a:solidFill>
                  <a:schemeClr val="lt1"/>
                </a:solidFill>
                <a:latin typeface="Calibri"/>
                <a:ea typeface="Calibri"/>
                <a:cs typeface="Calibri"/>
                <a:sym typeface="Calibri"/>
              </a:rPr>
            </a:br>
            <a:r>
              <a:rPr lang="de-DE" sz="1050" b="0" i="0" u="none" strike="noStrike" cap="none">
                <a:solidFill>
                  <a:schemeClr val="lt1"/>
                </a:solidFill>
                <a:latin typeface="Calibri"/>
                <a:ea typeface="Calibri"/>
                <a:cs typeface="Calibri"/>
                <a:sym typeface="Calibri"/>
              </a:rPr>
              <a:t>nutzungsänderungen</a:t>
            </a:r>
            <a:endParaRPr sz="1050" b="0" i="0" u="none" strike="noStrike" cap="none">
              <a:solidFill>
                <a:schemeClr val="lt1"/>
              </a:solidFill>
              <a:latin typeface="Calibri"/>
              <a:ea typeface="Calibri"/>
              <a:cs typeface="Calibri"/>
              <a:sym typeface="Calibri"/>
            </a:endParaRPr>
          </a:p>
        </p:txBody>
      </p:sp>
      <p:sp>
        <p:nvSpPr>
          <p:cNvPr id="112" name="Google Shape;112;p19"/>
          <p:cNvSpPr/>
          <p:nvPr/>
        </p:nvSpPr>
        <p:spPr>
          <a:xfrm>
            <a:off x="6986017" y="2219853"/>
            <a:ext cx="3962990" cy="2917372"/>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e-DE" sz="1400" b="0" i="0" u="none" strike="noStrike" cap="none">
                <a:solidFill>
                  <a:srgbClr val="C00000"/>
                </a:solidFill>
                <a:latin typeface="Arial"/>
                <a:ea typeface="Arial"/>
                <a:cs typeface="Arial"/>
                <a:sym typeface="Arial"/>
              </a:rPr>
              <a:t>Beschreiben Sie die Folgen von Regenwassereinleitungen für die Oberflächengewässer </a:t>
            </a:r>
            <a:endParaRPr/>
          </a:p>
          <a:p>
            <a:pPr marL="0" marR="0" lvl="0" indent="0" algn="l" rtl="0">
              <a:lnSpc>
                <a:spcPct val="100000"/>
              </a:lnSpc>
              <a:spcBef>
                <a:spcPts val="0"/>
              </a:spcBef>
              <a:spcAft>
                <a:spcPts val="0"/>
              </a:spcAft>
              <a:buNone/>
            </a:pPr>
            <a:endParaRPr sz="1400" b="0" i="0" u="none" strike="noStrike" cap="none">
              <a:solidFill>
                <a:srgbClr val="C00000"/>
              </a:solidFill>
              <a:latin typeface="Arial"/>
              <a:ea typeface="Arial"/>
              <a:cs typeface="Arial"/>
              <a:sym typeface="Arial"/>
            </a:endParaRPr>
          </a:p>
          <a:p>
            <a:pPr marL="342900" marR="0" lvl="0" indent="-342900" algn="l" rtl="0">
              <a:lnSpc>
                <a:spcPct val="100000"/>
              </a:lnSpc>
              <a:spcBef>
                <a:spcPts val="0"/>
              </a:spcBef>
              <a:spcAft>
                <a:spcPts val="0"/>
              </a:spcAft>
              <a:buClr>
                <a:srgbClr val="C00000"/>
              </a:buClr>
              <a:buSzPts val="1400"/>
              <a:buFont typeface="Arial"/>
              <a:buAutoNum type="alphaLcParenR"/>
            </a:pPr>
            <a:r>
              <a:rPr lang="de-DE" sz="1400" b="0" i="0" u="none" strike="noStrike" cap="none">
                <a:solidFill>
                  <a:srgbClr val="C00000"/>
                </a:solidFill>
                <a:latin typeface="Arial"/>
                <a:ea typeface="Arial"/>
                <a:cs typeface="Arial"/>
                <a:sym typeface="Arial"/>
              </a:rPr>
              <a:t>Bei durchschnittlichen Mengen an Regenwasser</a:t>
            </a:r>
            <a:endParaRPr/>
          </a:p>
          <a:p>
            <a:pPr marL="342900" marR="0" lvl="0" indent="-342900" algn="l" rtl="0">
              <a:lnSpc>
                <a:spcPct val="100000"/>
              </a:lnSpc>
              <a:spcBef>
                <a:spcPts val="0"/>
              </a:spcBef>
              <a:spcAft>
                <a:spcPts val="0"/>
              </a:spcAft>
              <a:buClr>
                <a:srgbClr val="C00000"/>
              </a:buClr>
              <a:buSzPts val="1400"/>
              <a:buFont typeface="Arial"/>
              <a:buAutoNum type="alphaLcParenR"/>
            </a:pPr>
            <a:r>
              <a:rPr lang="de-DE" sz="1400" b="0" i="0" u="none" strike="noStrike" cap="none">
                <a:solidFill>
                  <a:srgbClr val="C00000"/>
                </a:solidFill>
                <a:latin typeface="Arial"/>
                <a:ea typeface="Arial"/>
                <a:cs typeface="Arial"/>
                <a:sym typeface="Arial"/>
              </a:rPr>
              <a:t>Bei Starkregenereignissen</a:t>
            </a:r>
            <a:endParaRPr/>
          </a:p>
          <a:p>
            <a:pPr marL="342900" marR="0" lvl="0" indent="-342900" algn="l" rtl="0">
              <a:lnSpc>
                <a:spcPct val="100000"/>
              </a:lnSpc>
              <a:spcBef>
                <a:spcPts val="0"/>
              </a:spcBef>
              <a:spcAft>
                <a:spcPts val="0"/>
              </a:spcAft>
              <a:buClr>
                <a:srgbClr val="C00000"/>
              </a:buClr>
              <a:buSzPts val="1400"/>
              <a:buFont typeface="Arial"/>
              <a:buAutoNum type="alphaLcParenR"/>
            </a:pPr>
            <a:r>
              <a:rPr lang="de-DE" sz="1400" b="0" i="0" u="none" strike="noStrike" cap="none">
                <a:solidFill>
                  <a:srgbClr val="C00000"/>
                </a:solidFill>
                <a:latin typeface="Arial"/>
                <a:ea typeface="Arial"/>
                <a:cs typeface="Arial"/>
                <a:sym typeface="Arial"/>
              </a:rPr>
              <a:t>Jeweils für die Mischwasserkanalisation und für die Trennkanalisation</a:t>
            </a:r>
            <a:endParaRPr/>
          </a:p>
        </p:txBody>
      </p:sp>
      <p:pic>
        <p:nvPicPr>
          <p:cNvPr id="113" name="Google Shape;113;p19"/>
          <p:cNvPicPr preferRelativeResize="0"/>
          <p:nvPr/>
        </p:nvPicPr>
        <p:blipFill rotWithShape="1">
          <a:blip r:embed="rId3">
            <a:alphaModFix/>
          </a:blip>
          <a:srcRect/>
          <a:stretch/>
        </p:blipFill>
        <p:spPr>
          <a:xfrm>
            <a:off x="562219" y="1744089"/>
            <a:ext cx="5284529" cy="3982104"/>
          </a:xfrm>
          <a:prstGeom prst="rect">
            <a:avLst/>
          </a:prstGeom>
          <a:noFill/>
          <a:ln>
            <a:noFill/>
          </a:ln>
        </p:spPr>
      </p:pic>
      <p:sp>
        <p:nvSpPr>
          <p:cNvPr id="114" name="Google Shape;114;p19"/>
          <p:cNvSpPr txBox="1"/>
          <p:nvPr/>
        </p:nvSpPr>
        <p:spPr>
          <a:xfrm>
            <a:off x="510572" y="5726193"/>
            <a:ext cx="3831771"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000" b="0" i="0" u="none" strike="noStrike" cap="none">
                <a:solidFill>
                  <a:srgbClr val="000000"/>
                </a:solidFill>
                <a:latin typeface="Arial"/>
                <a:ea typeface="Arial"/>
                <a:cs typeface="Arial"/>
                <a:sym typeface="Arial"/>
              </a:rPr>
              <a:t>Abb.: Paust-Lassen, Regenwassersammler und WS-Teilnehmende 2010 </a:t>
            </a:r>
            <a:endParaRPr/>
          </a:p>
        </p:txBody>
      </p:sp>
      <p:sp>
        <p:nvSpPr>
          <p:cNvPr id="115" name="Google Shape;115;p19"/>
          <p:cNvSpPr txBox="1"/>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457200" marR="0" lvl="0" indent="-228600" algn="l" rtl="0">
              <a:lnSpc>
                <a:spcPct val="110000"/>
              </a:lnSpc>
              <a:spcBef>
                <a:spcPts val="0"/>
              </a:spcBef>
              <a:spcAft>
                <a:spcPts val="0"/>
              </a:spcAft>
              <a:buClr>
                <a:srgbClr val="888888"/>
              </a:buClr>
              <a:buSzPts val="1200"/>
              <a:buFont typeface="Arial"/>
              <a:buNone/>
            </a:pPr>
            <a:r>
              <a:rPr lang="de-DE" sz="1200" b="0" i="0" u="none" strike="noStrike" cap="none">
                <a:solidFill>
                  <a:schemeClr val="lt1"/>
                </a:solidFill>
                <a:latin typeface="Trebuchet MS"/>
                <a:ea typeface="Trebuchet MS"/>
                <a:cs typeface="Trebuchet MS"/>
                <a:sym typeface="Trebuchet MS"/>
              </a:rPr>
              <a:t>Quelle: Paust-Lassen (2010)</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g13c8a2e141e_0_0"/>
          <p:cNvSpPr txBox="1">
            <a:spLocks noGrp="1"/>
          </p:cNvSpPr>
          <p:nvPr>
            <p:ph type="title"/>
          </p:nvPr>
        </p:nvSpPr>
        <p:spPr>
          <a:xfrm>
            <a:off x="360000" y="180000"/>
            <a:ext cx="1152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dirty="0"/>
              <a:t>Nachhaltigkeit: Verfahren zur </a:t>
            </a:r>
            <a:br>
              <a:rPr lang="de-DE" dirty="0"/>
            </a:br>
            <a:r>
              <a:rPr lang="de-DE" dirty="0"/>
              <a:t>Regenwasserproblematik</a:t>
            </a:r>
            <a:endParaRPr dirty="0"/>
          </a:p>
        </p:txBody>
      </p:sp>
      <p:sp>
        <p:nvSpPr>
          <p:cNvPr id="122" name="Google Shape;122;g13c8a2e141e_0_0"/>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36000" lvl="0" indent="-36000"/>
            <a:r>
              <a:rPr lang="de-DE" dirty="0"/>
              <a:t>Wasserwirtschaft</a:t>
            </a:r>
            <a:endParaRPr dirty="0"/>
          </a:p>
        </p:txBody>
      </p:sp>
      <p:sp>
        <p:nvSpPr>
          <p:cNvPr id="123" name="Google Shape;123;g13c8a2e141e_0_0"/>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dirty="0"/>
              <a:t>Pia Paust-Lassen</a:t>
            </a:r>
            <a:endParaRPr dirty="0"/>
          </a:p>
          <a:p>
            <a:pPr marL="0" lvl="0" indent="0" algn="l" rtl="0">
              <a:lnSpc>
                <a:spcPct val="100000"/>
              </a:lnSpc>
              <a:spcBef>
                <a:spcPts val="0"/>
              </a:spcBef>
              <a:spcAft>
                <a:spcPts val="0"/>
              </a:spcAft>
              <a:buClr>
                <a:srgbClr val="7F7F7F"/>
              </a:buClr>
              <a:buSzPts val="1800"/>
              <a:buFont typeface="Calibri"/>
              <a:buNone/>
            </a:pPr>
            <a:r>
              <a:rPr lang="de-DE" dirty="0"/>
              <a:t>Projektagentur BBNE</a:t>
            </a:r>
            <a:endParaRPr dirty="0"/>
          </a:p>
        </p:txBody>
      </p:sp>
      <p:sp>
        <p:nvSpPr>
          <p:cNvPr id="124" name="Google Shape;124;g13c8a2e141e_0_0"/>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7</a:t>
            </a:fld>
            <a:endParaRPr/>
          </a:p>
        </p:txBody>
      </p:sp>
      <p:sp>
        <p:nvSpPr>
          <p:cNvPr id="125" name="Google Shape;125;g13c8a2e141e_0_0"/>
          <p:cNvSpPr/>
          <p:nvPr/>
        </p:nvSpPr>
        <p:spPr>
          <a:xfrm>
            <a:off x="7185151" y="3244893"/>
            <a:ext cx="4256314" cy="2548848"/>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de-DE" sz="1600" b="0" i="0" u="none" strike="noStrike" cap="none">
                <a:solidFill>
                  <a:srgbClr val="C00000"/>
                </a:solidFill>
                <a:latin typeface="Arial"/>
                <a:ea typeface="Arial"/>
                <a:cs typeface="Arial"/>
                <a:sym typeface="Arial"/>
              </a:rPr>
              <a:t>Beschreiben Sie die Vorteile der Regenwasser – Versickerung insbesondere im Hinblick auf die derzeit zu beobachtenden Folgen vom Klimawandel.</a:t>
            </a:r>
            <a:endParaRPr/>
          </a:p>
          <a:p>
            <a:pPr marL="0" marR="0" lvl="0" indent="0" algn="l" rtl="0">
              <a:lnSpc>
                <a:spcPct val="100000"/>
              </a:lnSpc>
              <a:spcBef>
                <a:spcPts val="0"/>
              </a:spcBef>
              <a:spcAft>
                <a:spcPts val="0"/>
              </a:spcAft>
              <a:buClr>
                <a:srgbClr val="000000"/>
              </a:buClr>
              <a:buSzPts val="1600"/>
              <a:buFont typeface="Arial"/>
              <a:buNone/>
            </a:pPr>
            <a:r>
              <a:rPr lang="de-DE" sz="1600" b="0" i="0" u="none" strike="noStrike" cap="none">
                <a:solidFill>
                  <a:srgbClr val="C00000"/>
                </a:solidFill>
                <a:latin typeface="Arial"/>
                <a:ea typeface="Arial"/>
                <a:cs typeface="Arial"/>
                <a:sym typeface="Arial"/>
              </a:rPr>
              <a:t>Recherchieren Sie weitere Verfahren zur Regenwasser – Bewirtschaftung.</a:t>
            </a:r>
            <a:endParaRPr/>
          </a:p>
        </p:txBody>
      </p:sp>
      <p:pic>
        <p:nvPicPr>
          <p:cNvPr id="126" name="Google Shape;126;g13c8a2e141e_0_0"/>
          <p:cNvPicPr preferRelativeResize="0"/>
          <p:nvPr/>
        </p:nvPicPr>
        <p:blipFill rotWithShape="1">
          <a:blip r:embed="rId3">
            <a:alphaModFix/>
          </a:blip>
          <a:srcRect/>
          <a:stretch/>
        </p:blipFill>
        <p:spPr>
          <a:xfrm>
            <a:off x="598715" y="1600200"/>
            <a:ext cx="5758543" cy="4142951"/>
          </a:xfrm>
          <a:prstGeom prst="rect">
            <a:avLst/>
          </a:prstGeom>
          <a:noFill/>
          <a:ln>
            <a:noFill/>
          </a:ln>
        </p:spPr>
      </p:pic>
      <p:sp>
        <p:nvSpPr>
          <p:cNvPr id="127" name="Google Shape;127;g13c8a2e141e_0_0"/>
          <p:cNvSpPr txBox="1"/>
          <p:nvPr/>
        </p:nvSpPr>
        <p:spPr>
          <a:xfrm>
            <a:off x="7185151" y="1636776"/>
            <a:ext cx="4694849" cy="153888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600" b="1" i="0" u="none" strike="noStrike" cap="none">
                <a:solidFill>
                  <a:srgbClr val="000000"/>
                </a:solidFill>
                <a:latin typeface="Arial"/>
                <a:ea typeface="Arial"/>
                <a:cs typeface="Arial"/>
                <a:sym typeface="Arial"/>
              </a:rPr>
              <a:t>Versickerung</a:t>
            </a:r>
            <a:r>
              <a:rPr lang="de-DE" sz="1600" b="0" i="0" u="none" strike="noStrike" cap="none">
                <a:solidFill>
                  <a:srgbClr val="000000"/>
                </a:solidFill>
                <a:latin typeface="Arial"/>
                <a:ea typeface="Arial"/>
                <a:cs typeface="Arial"/>
                <a:sym typeface="Arial"/>
              </a:rPr>
              <a:t>:</a:t>
            </a:r>
            <a:endParaRPr/>
          </a:p>
          <a:p>
            <a:pPr marL="0" marR="0" lvl="0" indent="0" algn="l" rtl="0">
              <a:lnSpc>
                <a:spcPct val="100000"/>
              </a:lnSpc>
              <a:spcBef>
                <a:spcPts val="0"/>
              </a:spcBef>
              <a:spcAft>
                <a:spcPts val="0"/>
              </a:spcAft>
              <a:buNone/>
            </a:pPr>
            <a:r>
              <a:rPr lang="de-DE" sz="1600" b="0" i="0" u="none" strike="noStrike" cap="none">
                <a:solidFill>
                  <a:srgbClr val="000000"/>
                </a:solidFill>
                <a:latin typeface="Arial"/>
                <a:ea typeface="Arial"/>
                <a:cs typeface="Arial"/>
                <a:sym typeface="Arial"/>
              </a:rPr>
              <a:t>Zur Entlastung der Kanalisation und um das Überflutungsrisiko bei Stark-Regenereignissen abzumildern, muss Regenwasser ausreichend versickern können.</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8" name="Google Shape;128;g13c8a2e141e_0_0"/>
          <p:cNvSpPr txBox="1"/>
          <p:nvPr/>
        </p:nvSpPr>
        <p:spPr>
          <a:xfrm>
            <a:off x="598715" y="5752602"/>
            <a:ext cx="2601686"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000" b="1" i="0" u="none" strike="noStrike" cap="none">
                <a:solidFill>
                  <a:srgbClr val="000000"/>
                </a:solidFill>
                <a:latin typeface="Arial"/>
                <a:ea typeface="Arial"/>
                <a:cs typeface="Arial"/>
                <a:sym typeface="Arial"/>
              </a:rPr>
              <a:t>Abb.: Berliner Regenwasseragentur</a:t>
            </a:r>
            <a:endParaRPr/>
          </a:p>
        </p:txBody>
      </p:sp>
      <p:sp>
        <p:nvSpPr>
          <p:cNvPr id="129" name="Google Shape;129;g13c8a2e141e_0_0"/>
          <p:cNvSpPr txBox="1"/>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457200" marR="0" lvl="0" indent="-228600" algn="l" rtl="0">
              <a:lnSpc>
                <a:spcPct val="110000"/>
              </a:lnSpc>
              <a:spcBef>
                <a:spcPts val="0"/>
              </a:spcBef>
              <a:spcAft>
                <a:spcPts val="0"/>
              </a:spcAft>
              <a:buClr>
                <a:srgbClr val="888888"/>
              </a:buClr>
              <a:buSzPts val="1200"/>
              <a:buFont typeface="Arial"/>
              <a:buNone/>
            </a:pPr>
            <a:r>
              <a:rPr lang="de-DE" sz="1200" b="0" i="0" u="none" strike="noStrike" cap="none">
                <a:solidFill>
                  <a:schemeClr val="lt1"/>
                </a:solidFill>
                <a:latin typeface="Trebuchet MS"/>
                <a:ea typeface="Trebuchet MS"/>
                <a:cs typeface="Trebuchet MS"/>
                <a:sym typeface="Trebuchet MS"/>
              </a:rPr>
              <a:t>Quelle: Berliner Regenwasseragentur (o.J.)</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g26805bd2549_0_730"/>
          <p:cNvSpPr txBox="1"/>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457200" marR="0" lvl="0" indent="-228600" algn="l" rtl="0">
              <a:lnSpc>
                <a:spcPct val="110000"/>
              </a:lnSpc>
              <a:spcBef>
                <a:spcPts val="0"/>
              </a:spcBef>
              <a:spcAft>
                <a:spcPts val="0"/>
              </a:spcAft>
              <a:buClr>
                <a:srgbClr val="888888"/>
              </a:buClr>
              <a:buSzPts val="1200"/>
              <a:buFont typeface="Arial"/>
              <a:buNone/>
            </a:pPr>
            <a:r>
              <a:rPr lang="de-DE" sz="1200" b="0" i="0" u="none" strike="noStrike" cap="none">
                <a:solidFill>
                  <a:schemeClr val="lt1"/>
                </a:solidFill>
                <a:latin typeface="Trebuchet MS"/>
                <a:ea typeface="Trebuchet MS"/>
                <a:cs typeface="Trebuchet MS"/>
                <a:sym typeface="Trebuchet MS"/>
              </a:rPr>
              <a:t>Quelle: Paust-Lassen (2010)</a:t>
            </a:r>
            <a:endParaRPr sz="1400" b="0" i="0" u="none" strike="noStrike" cap="none">
              <a:solidFill>
                <a:srgbClr val="000000"/>
              </a:solidFill>
              <a:latin typeface="Arial"/>
              <a:ea typeface="Arial"/>
              <a:cs typeface="Arial"/>
              <a:sym typeface="Arial"/>
            </a:endParaRPr>
          </a:p>
        </p:txBody>
      </p:sp>
      <p:sp>
        <p:nvSpPr>
          <p:cNvPr id="324" name="Google Shape;324;g26805bd2549_0_730"/>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888888"/>
              </a:buClr>
              <a:buSzPts val="1200"/>
              <a:buFont typeface="Arial"/>
              <a:buNone/>
            </a:pPr>
            <a:fld id="{00000000-1234-1234-1234-123412341234}" type="slidenum">
              <a:rPr lang="de-DE"/>
              <a:t>8</a:t>
            </a:fld>
            <a:endParaRPr/>
          </a:p>
        </p:txBody>
      </p:sp>
      <p:sp>
        <p:nvSpPr>
          <p:cNvPr id="325" name="Google Shape;325;g26805bd2549_0_730"/>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a:t>Nachhaltigkeit: Auswirkungen von Trockenheit und Wassersparen auf die Abwasserableitung</a:t>
            </a:r>
            <a:endParaRPr/>
          </a:p>
        </p:txBody>
      </p:sp>
      <p:sp>
        <p:nvSpPr>
          <p:cNvPr id="326" name="Google Shape;326;g26805bd2549_0_730"/>
          <p:cNvSpPr/>
          <p:nvPr/>
        </p:nvSpPr>
        <p:spPr>
          <a:xfrm>
            <a:off x="6954823" y="2095500"/>
            <a:ext cx="4421837" cy="3256899"/>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r>
              <a:rPr lang="de-DE" sz="1800" b="1" i="0" u="none" strike="noStrike" cap="none" dirty="0">
                <a:solidFill>
                  <a:srgbClr val="C00000"/>
                </a:solidFill>
                <a:latin typeface="Arial"/>
                <a:ea typeface="Arial"/>
                <a:cs typeface="Arial"/>
                <a:sym typeface="Arial"/>
              </a:rPr>
              <a:t>Zum nachhaltigen Umgang mit Trinkwasser zählt die sparsame Verwendung von Wasser. </a:t>
            </a:r>
            <a:endParaRPr sz="1800" b="1" i="0" u="none" strike="noStrike" cap="none" dirty="0">
              <a:solidFill>
                <a:srgbClr val="C00000"/>
              </a:solidFill>
              <a:latin typeface="Arial"/>
              <a:ea typeface="Arial"/>
              <a:cs typeface="Arial"/>
              <a:sym typeface="Arial"/>
            </a:endParaRPr>
          </a:p>
          <a:p>
            <a:pPr marL="0" marR="0" lvl="0" indent="0" algn="ctr" rtl="0">
              <a:lnSpc>
                <a:spcPct val="100000"/>
              </a:lnSpc>
              <a:spcBef>
                <a:spcPts val="200"/>
              </a:spcBef>
              <a:spcAft>
                <a:spcPts val="200"/>
              </a:spcAft>
              <a:buClr>
                <a:srgbClr val="000000"/>
              </a:buClr>
              <a:buSzPts val="1900"/>
              <a:buFont typeface="Arial"/>
              <a:buNone/>
            </a:pPr>
            <a:r>
              <a:rPr lang="de-DE" sz="1800" b="1" i="0" u="none" strike="noStrike" cap="none" dirty="0">
                <a:solidFill>
                  <a:srgbClr val="C00000"/>
                </a:solidFill>
                <a:latin typeface="Arial"/>
                <a:ea typeface="Arial"/>
                <a:cs typeface="Arial"/>
                <a:sym typeface="Arial"/>
              </a:rPr>
              <a:t>Diskutieren Sie, welche Maßnahmen zum Wassersparen sinnvoll sind und wann das Sparen von Wasser eher schädlich werden kann.</a:t>
            </a:r>
            <a:endParaRPr sz="1800" b="1" i="0" u="none" strike="noStrike" cap="none" dirty="0">
              <a:solidFill>
                <a:srgbClr val="C00000"/>
              </a:solidFill>
              <a:latin typeface="Arial"/>
              <a:ea typeface="Arial"/>
              <a:cs typeface="Arial"/>
              <a:sym typeface="Arial"/>
            </a:endParaRPr>
          </a:p>
        </p:txBody>
      </p:sp>
      <p:sp>
        <p:nvSpPr>
          <p:cNvPr id="327" name="Google Shape;327;g26805bd2549_0_730"/>
          <p:cNvSpPr txBox="1"/>
          <p:nvPr/>
        </p:nvSpPr>
        <p:spPr>
          <a:xfrm>
            <a:off x="1055914" y="2340429"/>
            <a:ext cx="25254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28" name="Google Shape;328;g26805bd2549_0_730"/>
          <p:cNvPicPr preferRelativeResize="0"/>
          <p:nvPr/>
        </p:nvPicPr>
        <p:blipFill rotWithShape="1">
          <a:blip r:embed="rId3">
            <a:alphaModFix/>
          </a:blip>
          <a:srcRect/>
          <a:stretch/>
        </p:blipFill>
        <p:spPr>
          <a:xfrm>
            <a:off x="415080" y="1427500"/>
            <a:ext cx="5673300" cy="4668500"/>
          </a:xfrm>
          <a:prstGeom prst="rect">
            <a:avLst/>
          </a:prstGeom>
          <a:noFill/>
          <a:ln>
            <a:noFill/>
          </a:ln>
        </p:spPr>
      </p:pic>
      <p:sp>
        <p:nvSpPr>
          <p:cNvPr id="330" name="Google Shape;330;g26805bd2549_0_730"/>
          <p:cNvSpPr txBox="1"/>
          <p:nvPr/>
        </p:nvSpPr>
        <p:spPr>
          <a:xfrm>
            <a:off x="875922" y="5352399"/>
            <a:ext cx="4630200" cy="33870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de-DE" sz="1600" b="0" i="0" u="none" strike="noStrike" cap="none">
                <a:solidFill>
                  <a:srgbClr val="000000"/>
                </a:solidFill>
                <a:latin typeface="Arial"/>
                <a:ea typeface="Arial"/>
                <a:cs typeface="Arial"/>
                <a:sym typeface="Arial"/>
              </a:rPr>
              <a:t>Fettablagerung im Abwasserkanal</a:t>
            </a:r>
            <a:endParaRPr sz="2000" b="0" i="0" u="none" strike="noStrike" cap="none">
              <a:solidFill>
                <a:srgbClr val="000000"/>
              </a:solidFill>
              <a:latin typeface="Arial"/>
              <a:ea typeface="Arial"/>
              <a:cs typeface="Arial"/>
              <a:sym typeface="Arial"/>
            </a:endParaRPr>
          </a:p>
        </p:txBody>
      </p:sp>
      <p:sp>
        <p:nvSpPr>
          <p:cNvPr id="11" name="Google Shape;123;g13c8a2e141e_0_0">
            <a:extLst>
              <a:ext uri="{FF2B5EF4-FFF2-40B4-BE49-F238E27FC236}">
                <a16:creationId xmlns:a16="http://schemas.microsoft.com/office/drawing/2014/main" xmlns="" id="{27714D3A-B5B0-4BB9-8F67-840CFC051262}"/>
              </a:ext>
            </a:extLst>
          </p:cNvPr>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dirty="0"/>
              <a:t>Pia Paust-Lassen</a:t>
            </a:r>
            <a:endParaRPr dirty="0"/>
          </a:p>
          <a:p>
            <a:pPr marL="0" lvl="0" indent="0" algn="l" rtl="0">
              <a:lnSpc>
                <a:spcPct val="100000"/>
              </a:lnSpc>
              <a:spcBef>
                <a:spcPts val="0"/>
              </a:spcBef>
              <a:spcAft>
                <a:spcPts val="0"/>
              </a:spcAft>
              <a:buClr>
                <a:srgbClr val="7F7F7F"/>
              </a:buClr>
              <a:buSzPts val="1800"/>
              <a:buFont typeface="Calibri"/>
              <a:buNone/>
            </a:pPr>
            <a:r>
              <a:rPr lang="de-DE" dirty="0"/>
              <a:t>Projektagentur BBNE</a:t>
            </a:r>
            <a:endParaRPr dirty="0"/>
          </a:p>
        </p:txBody>
      </p:sp>
      <p:sp>
        <p:nvSpPr>
          <p:cNvPr id="12" name="Google Shape;122;g13c8a2e141e_0_0">
            <a:extLst>
              <a:ext uri="{FF2B5EF4-FFF2-40B4-BE49-F238E27FC236}">
                <a16:creationId xmlns:a16="http://schemas.microsoft.com/office/drawing/2014/main" xmlns="" id="{55AC1EAE-D855-45AC-A9A2-B06118F1859D}"/>
              </a:ext>
            </a:extLst>
          </p:cNvPr>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36000" lvl="0" indent="-36000"/>
            <a:r>
              <a:rPr lang="de-DE" dirty="0"/>
              <a:t>Wasserwirtschaft</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4"/>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a:t>Nachhaltigkeit: Klärwerksprozesse und Temperatureinfluss</a:t>
            </a:r>
            <a:endParaRPr/>
          </a:p>
        </p:txBody>
      </p:sp>
      <p:sp>
        <p:nvSpPr>
          <p:cNvPr id="151" name="Google Shape;151;p4"/>
          <p:cNvSpPr txBox="1">
            <a:spLocks noGrp="1"/>
          </p:cNvSpPr>
          <p:nvPr>
            <p:ph type="body" idx="1"/>
          </p:nvPr>
        </p:nvSpPr>
        <p:spPr>
          <a:xfrm>
            <a:off x="3350685" y="6254497"/>
            <a:ext cx="1384602" cy="557468"/>
          </a:xfrm>
          <a:prstGeom prst="rect">
            <a:avLst/>
          </a:prstGeom>
          <a:noFill/>
          <a:ln>
            <a:noFill/>
          </a:ln>
        </p:spPr>
        <p:txBody>
          <a:bodyPr spcFirstLastPara="1" wrap="square" lIns="91425" tIns="45700" rIns="91425" bIns="45700" anchor="ctr" anchorCtr="0">
            <a:normAutofit/>
          </a:bodyPr>
          <a:lstStyle/>
          <a:p>
            <a:pPr marL="233363" lvl="0" indent="-233363"/>
            <a:r>
              <a:rPr lang="de-DE" dirty="0"/>
              <a:t>Wasserwirtschaft</a:t>
            </a:r>
            <a:endParaRPr dirty="0"/>
          </a:p>
        </p:txBody>
      </p:sp>
      <p:sp>
        <p:nvSpPr>
          <p:cNvPr id="152" name="Google Shape;152;p4"/>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Pia Paust-Lassen</a:t>
            </a:r>
            <a:endParaRPr/>
          </a:p>
          <a:p>
            <a:pPr marL="0" lvl="0" indent="0" algn="l" rtl="0">
              <a:lnSpc>
                <a:spcPct val="100000"/>
              </a:lnSpc>
              <a:spcBef>
                <a:spcPts val="0"/>
              </a:spcBef>
              <a:spcAft>
                <a:spcPts val="0"/>
              </a:spcAft>
              <a:buClr>
                <a:srgbClr val="7F7F7F"/>
              </a:buClr>
              <a:buSzPts val="1800"/>
              <a:buFont typeface="Calibri"/>
              <a:buNone/>
            </a:pPr>
            <a:r>
              <a:rPr lang="de-DE"/>
              <a:t>Projektagentur BBNE</a:t>
            </a:r>
            <a:endParaRPr/>
          </a:p>
        </p:txBody>
      </p:sp>
      <p:sp>
        <p:nvSpPr>
          <p:cNvPr id="153" name="Google Shape;153;p4"/>
          <p:cNvSpPr/>
          <p:nvPr/>
        </p:nvSpPr>
        <p:spPr>
          <a:xfrm>
            <a:off x="360000" y="4997050"/>
            <a:ext cx="5053248" cy="10800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e-DE" sz="1400" b="0" i="0" u="none" strike="noStrike" cap="none">
                <a:solidFill>
                  <a:srgbClr val="C00000"/>
                </a:solidFill>
                <a:latin typeface="Arial"/>
                <a:ea typeface="Arial"/>
                <a:cs typeface="Arial"/>
                <a:sym typeface="Arial"/>
              </a:rPr>
              <a:t>Diskutieren Sie die Auswirkungen von unterschiedlichen Temperaturen auf die Nitrifikation und auf die Gas- bzw. Stromerzeugung im Faulturmprozess.</a:t>
            </a:r>
            <a:endParaRPr/>
          </a:p>
        </p:txBody>
      </p:sp>
      <p:pic>
        <p:nvPicPr>
          <p:cNvPr id="154" name="Google Shape;154;p4"/>
          <p:cNvPicPr preferRelativeResize="0"/>
          <p:nvPr/>
        </p:nvPicPr>
        <p:blipFill rotWithShape="1">
          <a:blip r:embed="rId3">
            <a:alphaModFix/>
          </a:blip>
          <a:srcRect/>
          <a:stretch/>
        </p:blipFill>
        <p:spPr>
          <a:xfrm>
            <a:off x="5953125" y="1605718"/>
            <a:ext cx="5772150" cy="3959679"/>
          </a:xfrm>
          <a:prstGeom prst="rect">
            <a:avLst/>
          </a:prstGeom>
          <a:noFill/>
          <a:ln>
            <a:noFill/>
          </a:ln>
        </p:spPr>
      </p:pic>
      <p:sp>
        <p:nvSpPr>
          <p:cNvPr id="155" name="Google Shape;155;p4"/>
          <p:cNvSpPr txBox="1"/>
          <p:nvPr/>
        </p:nvSpPr>
        <p:spPr>
          <a:xfrm>
            <a:off x="359999" y="1632240"/>
            <a:ext cx="5118449" cy="325008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10000"/>
              </a:lnSpc>
              <a:spcBef>
                <a:spcPts val="0"/>
              </a:spcBef>
              <a:spcAft>
                <a:spcPts val="0"/>
              </a:spcAft>
              <a:buClr>
                <a:srgbClr val="000000"/>
              </a:buClr>
              <a:buSzPts val="1400"/>
              <a:buFont typeface="Arial"/>
              <a:buChar char="•"/>
            </a:pPr>
            <a:r>
              <a:rPr lang="de-DE" sz="1400" b="0" i="0" u="none" strike="noStrike" cap="none" dirty="0">
                <a:solidFill>
                  <a:srgbClr val="000000"/>
                </a:solidFill>
                <a:latin typeface="Arial"/>
                <a:ea typeface="Arial"/>
                <a:cs typeface="Arial"/>
                <a:sym typeface="Arial"/>
              </a:rPr>
              <a:t>Die Anforderungen an die Reinigungsleistung von Klärwerken werden über die Grenzwerte im Klärwerksablauf festgelegt. </a:t>
            </a:r>
            <a:endParaRPr dirty="0"/>
          </a:p>
          <a:p>
            <a:pPr marL="285750" lvl="0" indent="-285750">
              <a:lnSpc>
                <a:spcPct val="110000"/>
              </a:lnSpc>
              <a:spcBef>
                <a:spcPts val="200"/>
              </a:spcBef>
              <a:buSzPts val="1400"/>
              <a:buFont typeface="Arial"/>
              <a:buChar char="•"/>
            </a:pPr>
            <a:r>
              <a:rPr lang="de-DE" sz="1400" b="0" i="0" u="none" strike="noStrike" cap="none" dirty="0">
                <a:solidFill>
                  <a:srgbClr val="000000"/>
                </a:solidFill>
                <a:latin typeface="Arial"/>
                <a:ea typeface="Arial"/>
                <a:cs typeface="Arial"/>
                <a:sym typeface="Arial"/>
              </a:rPr>
              <a:t>So ist anzustreben, dass </a:t>
            </a:r>
            <a:r>
              <a:rPr lang="de-DE" dirty="0"/>
              <a:t>die Ablaufkonzentration von </a:t>
            </a:r>
            <a:r>
              <a:rPr lang="de-DE" sz="1400" b="0" i="0" u="none" strike="noStrike" cap="none" dirty="0">
                <a:solidFill>
                  <a:srgbClr val="000000"/>
                </a:solidFill>
                <a:latin typeface="Arial"/>
                <a:ea typeface="Arial"/>
                <a:cs typeface="Arial"/>
                <a:sym typeface="Arial"/>
              </a:rPr>
              <a:t>Ammonium geringer als 1 mg N/l und die für Nitrit geringer als 0,1 mg N/l sind, weil so Fische und Kleinlebewesen im Vorfluter vor diesen fischgiftigen Substanzen geschützt werden. </a:t>
            </a:r>
            <a:endParaRPr dirty="0"/>
          </a:p>
          <a:p>
            <a:pPr marL="285750" marR="0" lvl="0" indent="-285750" algn="l" rtl="0">
              <a:lnSpc>
                <a:spcPct val="110000"/>
              </a:lnSpc>
              <a:spcBef>
                <a:spcPts val="200"/>
              </a:spcBef>
              <a:spcAft>
                <a:spcPts val="0"/>
              </a:spcAft>
              <a:buClr>
                <a:srgbClr val="000000"/>
              </a:buClr>
              <a:buSzPts val="1400"/>
              <a:buFont typeface="Arial"/>
              <a:buChar char="•"/>
            </a:pPr>
            <a:r>
              <a:rPr lang="de-DE" sz="1400" b="0" i="0" u="none" strike="noStrike" cap="none" dirty="0">
                <a:solidFill>
                  <a:srgbClr val="000000"/>
                </a:solidFill>
                <a:latin typeface="Arial"/>
                <a:ea typeface="Arial"/>
                <a:cs typeface="Arial"/>
                <a:sym typeface="Arial"/>
              </a:rPr>
              <a:t>Dies entspricht auch der guten biologischen Qualität der Gewässer nach der EU-WRRL. </a:t>
            </a:r>
            <a:endParaRPr dirty="0"/>
          </a:p>
          <a:p>
            <a:pPr marL="285750" marR="0" lvl="0" indent="-285750" algn="l" rtl="0">
              <a:lnSpc>
                <a:spcPct val="110000"/>
              </a:lnSpc>
              <a:spcBef>
                <a:spcPts val="200"/>
              </a:spcBef>
              <a:spcAft>
                <a:spcPts val="0"/>
              </a:spcAft>
              <a:buClr>
                <a:srgbClr val="000000"/>
              </a:buClr>
              <a:buSzPts val="1400"/>
              <a:buFont typeface="Arial"/>
              <a:buChar char="•"/>
            </a:pPr>
            <a:r>
              <a:rPr lang="de-DE" sz="1400" b="0" i="0" u="none" strike="noStrike" cap="none" dirty="0">
                <a:solidFill>
                  <a:srgbClr val="000000"/>
                </a:solidFill>
                <a:latin typeface="Arial"/>
                <a:ea typeface="Arial"/>
                <a:cs typeface="Arial"/>
                <a:sym typeface="Arial"/>
              </a:rPr>
              <a:t>Um diese Ablaufwerte einzuhalten, ist eine gezielte Überwachung und Einstellung von Schlammalter und Schlammbelastung vorzunehmen.</a:t>
            </a:r>
            <a:endParaRPr dirty="0"/>
          </a:p>
        </p:txBody>
      </p:sp>
      <p:sp>
        <p:nvSpPr>
          <p:cNvPr id="156" name="Google Shape;156;p4"/>
          <p:cNvSpPr txBox="1"/>
          <p:nvPr/>
        </p:nvSpPr>
        <p:spPr>
          <a:xfrm>
            <a:off x="5924154" y="5565397"/>
            <a:ext cx="5955846"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000" b="1" i="0" u="none" strike="noStrike" cap="none">
                <a:solidFill>
                  <a:srgbClr val="000000"/>
                </a:solidFill>
                <a:latin typeface="Arial"/>
                <a:ea typeface="Arial"/>
                <a:cs typeface="Arial"/>
                <a:sym typeface="Arial"/>
              </a:rPr>
              <a:t>Abb.: Belebtschlammanlage Klärwerk Waßmannsdorf / Berlin. Paust-Lassen</a:t>
            </a:r>
            <a:endParaRPr/>
          </a:p>
        </p:txBody>
      </p:sp>
      <p:sp>
        <p:nvSpPr>
          <p:cNvPr id="157" name="Google Shape;157;p4"/>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9</a:t>
            </a:fld>
            <a:endParaRPr/>
          </a:p>
        </p:txBody>
      </p:sp>
      <p:sp>
        <p:nvSpPr>
          <p:cNvPr id="158" name="Google Shape;158;p4"/>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457200" lvl="0" indent="-228600" algn="l" rtl="0">
              <a:lnSpc>
                <a:spcPct val="110000"/>
              </a:lnSpc>
              <a:spcBef>
                <a:spcPts val="0"/>
              </a:spcBef>
              <a:spcAft>
                <a:spcPts val="0"/>
              </a:spcAft>
              <a:buClr>
                <a:srgbClr val="888888"/>
              </a:buClr>
              <a:buSzPts val="1200"/>
              <a:buNone/>
            </a:pPr>
            <a:r>
              <a:rPr lang="de-DE"/>
              <a:t>Quelle: Klärwerk-Info (2020)</a:t>
            </a:r>
            <a:endParaRPr/>
          </a:p>
        </p:txBody>
      </p:sp>
    </p:spTree>
  </p:cSld>
  <p:clrMapOvr>
    <a:masterClrMapping/>
  </p:clrMapOvr>
</p:sld>
</file>

<file path=ppt/theme/theme1.xml><?xml version="1.0" encoding="utf-8"?>
<a:theme xmlns:a="http://schemas.openxmlformats.org/drawingml/2006/main" name="Office">
  <a:themeElements>
    <a:clrScheme name="Warmes Blau">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4467</Words>
  <Application>Microsoft Macintosh PowerPoint</Application>
  <PresentationFormat>Breitbild</PresentationFormat>
  <Paragraphs>299</Paragraphs>
  <Slides>12</Slides>
  <Notes>12</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12</vt:i4>
      </vt:variant>
    </vt:vector>
  </HeadingPairs>
  <TitlesOfParts>
    <vt:vector size="16" baseType="lpstr">
      <vt:lpstr>Arial</vt:lpstr>
      <vt:lpstr>Calibri</vt:lpstr>
      <vt:lpstr>Trebuchet MS</vt:lpstr>
      <vt:lpstr>Office</vt:lpstr>
      <vt:lpstr>Wasserbauer und Wasserbauerin Fachkraft Abwassertechnik Fachkraft Wasserversorungstechnik</vt:lpstr>
      <vt:lpstr>Nachhaltigkeit und Klimawandel: Woher kommen die Treibhausgas-Emissionen im Alltag?</vt:lpstr>
      <vt:lpstr>Ökologische Nachhaltigkeit des Bausektors</vt:lpstr>
      <vt:lpstr>Alter der Kanalisation</vt:lpstr>
      <vt:lpstr>Nachhaltigkeit in der Abwassertechnik: Abwasserkanalisation</vt:lpstr>
      <vt:lpstr>Nachhaltigkeit: Auswirkungen für Gewässer nach Regenwassereinleitungen</vt:lpstr>
      <vt:lpstr>Nachhaltigkeit: Verfahren zur  Regenwasserproblematik</vt:lpstr>
      <vt:lpstr>Nachhaltigkeit: Auswirkungen von Trockenheit und Wassersparen auf die Abwasserableitung</vt:lpstr>
      <vt:lpstr>Nachhaltigkeit: Klärwerksprozesse und Temperatureinfluss</vt:lpstr>
      <vt:lpstr>Nachhaltigkeit: Auswirkungen der Folgen vom Klimawandel auf die Klärwerk-Prozesse</vt:lpstr>
      <vt:lpstr>Nachhaltigkeit als gemeinsames Projekt Ganzheitliche Unternehmensführung</vt:lpstr>
      <vt:lpstr>Nachhaltigkeit als gemeinsames Projekt Ganzheitliche Unternehmensführung</vt:lpstr>
    </vt:vector>
  </TitlesOfParts>
  <LinksUpToDate>false</LinksUpToDate>
  <SharedDoc>false</SharedDoc>
  <HyperlinksChanged>false</HyperlinksChanged>
  <AppVersion>15.0034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Wasserbauer und Wasserbauerin Fachkraft Abwassertechnik Fachkraft Wasserversorungstechnik</dc:title>
  <dc:creator>Microsoft Office User</dc:creator>
  <cp:lastModifiedBy>Michael Scharp</cp:lastModifiedBy>
  <cp:revision>10</cp:revision>
  <cp:lastPrinted>2023-09-26T02:07:01Z</cp:lastPrinted>
  <dcterms:created xsi:type="dcterms:W3CDTF">2021-10-18T14:46:33Z</dcterms:created>
  <dcterms:modified xsi:type="dcterms:W3CDTF">2023-09-26T02:07:06Z</dcterms:modified>
</cp:coreProperties>
</file>