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tHX3Z6GzqV/Q5vLiJuLWLHKyP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499E64-6091-4AF2-A1C0-3A98C1E146FF}">
  <a:tblStyle styleId="{EF499E64-6091-4AF2-A1C0-3A98C1E146F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384E71-16CC-4C81-BC13-6A4A3314783E}"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60111" autoAdjust="0"/>
  </p:normalViewPr>
  <p:slideViewPr>
    <p:cSldViewPr snapToGrid="0">
      <p:cViewPr varScale="1">
        <p:scale>
          <a:sx n="129" d="100"/>
          <a:sy n="129" d="100"/>
        </p:scale>
        <p:origin x="744" y="192"/>
      </p:cViewPr>
      <p:guideLst>
        <p:guide orient="horz" pos="2183"/>
        <p:guide pos="3840"/>
      </p:guideLst>
    </p:cSldViewPr>
  </p:slideViewPr>
  <p:notesTextViewPr>
    <p:cViewPr>
      <p:scale>
        <a:sx n="1" d="1"/>
        <a:sy n="1" d="1"/>
      </p:scale>
      <p:origin x="0" y="0"/>
    </p:cViewPr>
  </p:notesTextViewPr>
  <p:sorterViewPr>
    <p:cViewPr>
      <p:scale>
        <a:sx n="100" d="100"/>
        <a:sy n="100" d="100"/>
      </p:scale>
      <p:origin x="0" y="-9630"/>
    </p:cViewPr>
  </p:sorterViewPr>
  <p:notesViewPr>
    <p:cSldViewPr snapToGrid="0">
      <p:cViewPr varScale="1">
        <p:scale>
          <a:sx n="83" d="100"/>
          <a:sy n="83" d="100"/>
        </p:scale>
        <p:origin x="4176"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39" Type="http://customschemas.google.com/relationships/presentationmetadata" Target="metadata"/><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austoffwissen.de/baustoffe/baustoffknowhow/garten-landschaftsbau-tiefbau/wasserdurchlaessige-pflaster-entwaesserung-fugenversickerung-haufwerksporiges-betonsteinpflaster-filtersteine-porensteine-rasengittersteine/" TargetMode="External"/><Relationship Id="rId4" Type="http://schemas.openxmlformats.org/officeDocument/2006/relationships/hyperlink" Target="https://plasticroad.com/en/"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ieker.de/fachinformationen/umgang-mit-regenwasser/article/das-konzept-der-schwammstadt-sponge-city-577.html" TargetMode="External"/><Relationship Id="rId4" Type="http://schemas.openxmlformats.org/officeDocument/2006/relationships/hyperlink" Target="https://www.umweltbundesamt.de/daten/flaeche-boden-land-oekosysteme/boden/bodenversiegelung#was-ist-bodenversiegelung"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higgs.ch/recycling-asphalt-schont-die-umwelt/14567/"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reativecommons.org/licenses/by/4.0/legalcode.de" TargetMode="External"/><Relationship Id="rId4" Type="http://schemas.openxmlformats.org/officeDocument/2006/relationships/hyperlink" Target="http://www.umweltbundesamt.de/sites/default/files/medien/1410/publikationen/2020_heizen_mit_holz_bf.pdf"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mweltbewusst-bauen.de/nachhaltigkeit-von-daemmstoffen/" TargetMode="External"/><Relationship Id="rId4" Type="http://schemas.openxmlformats.org/officeDocument/2006/relationships/hyperlink" Target="https://creativecommons.org/licenses/by/4.0/legalcode.de"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lauer-engel.de/de/produktwelt/schmierstoffe-hydraulikfluessigkeiten-bis-12-2022" TargetMode="External"/><Relationship Id="rId4" Type="http://schemas.openxmlformats.org/officeDocument/2006/relationships/hyperlink" Target="https://www.tuvsud.com/de-de/dienstleistungen/auditierung-und-zertifizierung/energiemanagementsysteme/iso-50001" TargetMode="External"/><Relationship Id="rId5" Type="http://schemas.openxmlformats.org/officeDocument/2006/relationships/hyperlink" Target="https://worldsteel.org/steel-by-topic/sustainability/steel-recognitions/" TargetMode="External"/><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ramr.tv/de/blog/7-unterschatzte-vorteile-der-digitalisierung-im-unternehmen/" TargetMode="External"/><Relationship Id="rId4" Type="http://schemas.openxmlformats.org/officeDocument/2006/relationships/hyperlink" Target="https://www.flixcheck.de/vor-und-nachteile-digitalisierung/"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sr.bund.de/BBSR/DE/veroeffentlichungen/bbsr-online/2020/bbsr-online-17-2020-dl.pdf?__blob=publicationFile&amp;v=3" TargetMode="External"/><Relationship Id="rId4" Type="http://schemas.openxmlformats.org/officeDocument/2006/relationships/hyperlink" Target="http://dpaq.de/fO8Dt" TargetMode="External"/><Relationship Id="rId5" Type="http://schemas.openxmlformats.org/officeDocument/2006/relationships/hyperlink" Target="https://www.destatis.de/DE/Themen/Gesellschaft-Umwelt/Umwelt/Abfallwirtschaft/_inhalt.html"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8: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8:notes"/>
          <p:cNvSpPr txBox="1">
            <a:spLocks noGrp="1"/>
          </p:cNvSpPr>
          <p:nvPr>
            <p:ph type="body" idx="1"/>
          </p:nvPr>
        </p:nvSpPr>
        <p:spPr>
          <a:xfrm>
            <a:off x="479425" y="4100645"/>
            <a:ext cx="6145213" cy="5135952"/>
          </a:xfrm>
          <a:prstGeom prst="rect">
            <a:avLst/>
          </a:prstGeom>
          <a:noFill/>
          <a:ln>
            <a:noFill/>
          </a:ln>
        </p:spPr>
        <p:txBody>
          <a:bodyPr spcFirstLastPara="1" wrap="square" lIns="94825" tIns="47400" rIns="94825" bIns="47400" anchor="t" anchorCtr="0">
            <a:noAutofit/>
          </a:bodyPr>
          <a:lstStyle/>
          <a:p>
            <a:pPr marL="171450" lvl="0" indent="-158750" algn="l" rtl="0">
              <a:lnSpc>
                <a:spcPct val="100000"/>
              </a:lnSpc>
              <a:spcBef>
                <a:spcPts val="0"/>
              </a:spcBef>
              <a:spcAft>
                <a:spcPts val="0"/>
              </a:spcAft>
              <a:buSzPts val="1200"/>
              <a:buFont typeface="Arial"/>
              <a:buChar char="•"/>
            </a:pPr>
            <a:r>
              <a:rPr lang="de-DE" sz="1050" b="0" i="0" u="none" strike="noStrike" cap="none" dirty="0">
                <a:solidFill>
                  <a:schemeClr val="dk1"/>
                </a:solidFill>
                <a:latin typeface="Calibri"/>
                <a:ea typeface="Calibri"/>
                <a:cs typeface="Calibri"/>
                <a:sym typeface="Calibri"/>
              </a:rPr>
              <a:t>Ziel des Projektes ist die Gründung einer </a:t>
            </a:r>
            <a:r>
              <a:rPr lang="de-DE" sz="105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05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050" b="0" i="1" u="none" strike="noStrike" cap="none" dirty="0">
                <a:solidFill>
                  <a:schemeClr val="dk1"/>
                </a:solidFill>
                <a:latin typeface="Calibri"/>
                <a:ea typeface="Calibri"/>
                <a:cs typeface="Calibri"/>
                <a:sym typeface="Calibri"/>
              </a:rPr>
              <a:t>Beruflichen Bildung für Nachhaltige Entwicklung </a:t>
            </a:r>
            <a:r>
              <a:rPr lang="de-DE" sz="105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dirty="0"/>
          </a:p>
          <a:p>
            <a:pPr marL="171450" lvl="0" indent="-158750" algn="l" rtl="0">
              <a:lnSpc>
                <a:spcPct val="100000"/>
              </a:lnSpc>
              <a:spcBef>
                <a:spcPts val="600"/>
              </a:spcBef>
              <a:spcAft>
                <a:spcPts val="0"/>
              </a:spcAft>
              <a:buSzPts val="1200"/>
              <a:buFont typeface="Arial"/>
              <a:buChar char="•"/>
            </a:pPr>
            <a:r>
              <a:rPr lang="de-DE" sz="105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050" b="0" i="0" u="none" strike="noStrike" cap="none" dirty="0" err="1">
                <a:solidFill>
                  <a:schemeClr val="dk1"/>
                </a:solidFill>
                <a:latin typeface="Calibri"/>
                <a:ea typeface="Calibri"/>
                <a:cs typeface="Calibri"/>
                <a:sym typeface="Calibri"/>
              </a:rPr>
              <a:t>Pädagog</a:t>
            </a:r>
            <a:r>
              <a:rPr lang="de-DE" sz="1050" b="0" i="0" u="none" strike="noStrike" cap="none" dirty="0">
                <a:solidFill>
                  <a:schemeClr val="dk1"/>
                </a:solidFill>
                <a:latin typeface="Calibri"/>
                <a:ea typeface="Calibri"/>
                <a:cs typeface="Calibri"/>
                <a:sym typeface="Calibri"/>
              </a:rPr>
              <a:t>*innen sowie Institutionen der beruflichen Bildung. </a:t>
            </a:r>
            <a:endParaRPr sz="1050" dirty="0"/>
          </a:p>
          <a:p>
            <a:pPr marL="171450" lvl="0" indent="-158750" algn="l" rtl="0">
              <a:lnSpc>
                <a:spcPct val="100000"/>
              </a:lnSpc>
              <a:spcBef>
                <a:spcPts val="600"/>
              </a:spcBef>
              <a:spcAft>
                <a:spcPts val="0"/>
              </a:spcAft>
              <a:buSzPts val="1200"/>
              <a:buFont typeface="Arial"/>
              <a:buChar char="•"/>
            </a:pPr>
            <a:r>
              <a:rPr lang="de-DE" sz="105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dirty="0"/>
          </a:p>
          <a:p>
            <a:pPr marL="171450" lvl="0" indent="-158750" algn="l" rtl="0">
              <a:lnSpc>
                <a:spcPct val="100000"/>
              </a:lnSpc>
              <a:spcBef>
                <a:spcPts val="600"/>
              </a:spcBef>
              <a:spcAft>
                <a:spcPts val="0"/>
              </a:spcAft>
              <a:buSzPts val="1200"/>
              <a:buFont typeface="Arial"/>
              <a:buChar char="•"/>
            </a:pPr>
            <a:r>
              <a:rPr lang="de-DE" sz="105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050" b="0" i="0" u="none" strike="noStrike" cap="none" dirty="0" err="1">
                <a:solidFill>
                  <a:schemeClr val="dk1"/>
                </a:solidFill>
                <a:latin typeface="Calibri"/>
                <a:ea typeface="Calibri"/>
                <a:cs typeface="Calibri"/>
                <a:sym typeface="Calibri"/>
              </a:rPr>
              <a:t>für</a:t>
            </a:r>
            <a:r>
              <a:rPr lang="de-DE" sz="105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050" dirty="0"/>
          </a:p>
          <a:p>
            <a:pPr marL="628650" lvl="1" indent="-158750" algn="l" rtl="0">
              <a:lnSpc>
                <a:spcPct val="100000"/>
              </a:lnSpc>
              <a:spcBef>
                <a:spcPts val="600"/>
              </a:spcBef>
              <a:spcAft>
                <a:spcPts val="0"/>
              </a:spcAft>
              <a:buSzPts val="1200"/>
              <a:buFont typeface="Arial"/>
              <a:buChar char="•"/>
            </a:pPr>
            <a:r>
              <a:rPr lang="de-DE" sz="1050" b="0" i="0" u="none" strike="noStrike" cap="none" dirty="0">
                <a:solidFill>
                  <a:schemeClr val="dk1"/>
                </a:solidFill>
                <a:latin typeface="Calibri"/>
                <a:ea typeface="Calibri"/>
                <a:cs typeface="Calibri"/>
                <a:sym typeface="Calibri"/>
              </a:rPr>
              <a:t>die tabellarische didaktische Einordnung (Didaktisches Impulspapier, IP), </a:t>
            </a:r>
            <a:endParaRPr sz="1050" dirty="0"/>
          </a:p>
          <a:p>
            <a:pPr marL="628650" lvl="1" indent="-158750" algn="l" rtl="0">
              <a:lnSpc>
                <a:spcPct val="100000"/>
              </a:lnSpc>
              <a:spcBef>
                <a:spcPts val="600"/>
              </a:spcBef>
              <a:spcAft>
                <a:spcPts val="0"/>
              </a:spcAft>
              <a:buSzPts val="1200"/>
              <a:buFont typeface="Arial"/>
              <a:buChar char="•"/>
            </a:pPr>
            <a:r>
              <a:rPr lang="de-DE" sz="105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dirty="0"/>
          </a:p>
          <a:p>
            <a:pPr marL="628650" lvl="1" indent="-158750" algn="l" rtl="0">
              <a:lnSpc>
                <a:spcPct val="100000"/>
              </a:lnSpc>
              <a:spcBef>
                <a:spcPts val="600"/>
              </a:spcBef>
              <a:spcAft>
                <a:spcPts val="0"/>
              </a:spcAft>
              <a:buSzPts val="1200"/>
              <a:buFont typeface="Arial"/>
              <a:buChar char="•"/>
            </a:pPr>
            <a:r>
              <a:rPr lang="de-DE" sz="105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050" dirty="0"/>
          </a:p>
          <a:p>
            <a:pPr marL="171450" lvl="0" indent="-158750" algn="l" rtl="0">
              <a:lnSpc>
                <a:spcPct val="100000"/>
              </a:lnSpc>
              <a:spcBef>
                <a:spcPts val="600"/>
              </a:spcBef>
              <a:spcAft>
                <a:spcPts val="0"/>
              </a:spcAft>
              <a:buSzPts val="1200"/>
              <a:buFont typeface="Arial"/>
              <a:buChar char="•"/>
            </a:pPr>
            <a:r>
              <a:rPr lang="de-DE" sz="105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050" b="0" i="0" u="none" strike="noStrike" cap="none" dirty="0" err="1">
                <a:solidFill>
                  <a:schemeClr val="dk1"/>
                </a:solidFill>
                <a:latin typeface="Calibri"/>
                <a:ea typeface="Calibri"/>
                <a:cs typeface="Calibri"/>
                <a:sym typeface="Calibri"/>
              </a:rPr>
              <a:t>Ressources</a:t>
            </a:r>
            <a:r>
              <a:rPr lang="de-DE" sz="1050" b="0" i="0" u="none" strike="noStrike" cap="none" dirty="0">
                <a:solidFill>
                  <a:schemeClr val="dk1"/>
                </a:solidFill>
                <a:latin typeface="Calibri"/>
                <a:ea typeface="Calibri"/>
                <a:cs typeface="Calibri"/>
                <a:sym typeface="Calibri"/>
              </a:rPr>
              <a:t> (OER-Materialien) im PDF-Format und als </a:t>
            </a:r>
            <a:r>
              <a:rPr lang="de-DE" sz="1050" b="0" i="0" u="none" strike="noStrike" cap="none" dirty="0" err="1">
                <a:solidFill>
                  <a:schemeClr val="dk1"/>
                </a:solidFill>
                <a:latin typeface="Calibri"/>
                <a:ea typeface="Calibri"/>
                <a:cs typeface="Calibri"/>
                <a:sym typeface="Calibri"/>
              </a:rPr>
              <a:t>Oce</a:t>
            </a:r>
            <a:r>
              <a:rPr lang="de-DE" sz="105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050" dirty="0"/>
          </a:p>
        </p:txBody>
      </p:sp>
      <p:sp>
        <p:nvSpPr>
          <p:cNvPr id="142" name="Google Shape;142;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4b98f2b690_0_2: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4b98f2b690_0_2:notes"/>
          <p:cNvSpPr txBox="1">
            <a:spLocks noGrp="1"/>
          </p:cNvSpPr>
          <p:nvPr>
            <p:ph type="body" idx="1"/>
          </p:nvPr>
        </p:nvSpPr>
        <p:spPr>
          <a:xfrm>
            <a:off x="479424" y="3924000"/>
            <a:ext cx="6145213" cy="533059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Clr>
                <a:schemeClr val="dk1"/>
              </a:buClr>
              <a:buSzPts val="1800"/>
              <a:buFont typeface="Arial"/>
              <a:buNone/>
            </a:pPr>
            <a:r>
              <a:rPr lang="de-DE" dirty="0"/>
              <a:t>Klima- und Umweltwirkung Verkehr: Atmosphärische Emissionen LKW-Verkehr</a:t>
            </a:r>
          </a:p>
          <a:p>
            <a:pPr marL="0" indent="0">
              <a:buClr>
                <a:schemeClr val="dk1"/>
              </a:buClr>
              <a:buSzPts val="1800"/>
            </a:pPr>
            <a:r>
              <a:rPr lang="de-DE" dirty="0">
                <a:solidFill>
                  <a:srgbClr val="404040"/>
                </a:solidFill>
              </a:rPr>
              <a:t>Bei der Grafik wurden die Größeneinheiten der Schadstoffe auf einen Index normiert, bei dem die Emissionen des Jahres 1995 jeweils auf 100% normiert wurden. Auffällig an den Ergebnissen ist, dass die herkömmlichen Luftschafstoffe, insbesondere Schwefeldioxid, flüchtige organische Verbindungen (NMVOC) und Partikel (Stäube) in den letzten 25 Jahren wie auch beim PKW-Verkehr erheblich reduziert werden konnten. Im Gegensatz zum PKW-Verkehr (Folie 9) ist das das klimaschädliche Kohlendioxid zumindest um gut 30 % verringert worden. </a:t>
            </a:r>
            <a:endParaRPr dirty="0">
              <a:solidFill>
                <a:srgbClr val="404040"/>
              </a:solidFill>
            </a:endParaRPr>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Aufgaben</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im Mobilitätsbereich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a</a:t>
            </a:r>
            <a:r>
              <a:rPr lang="de-DE" dirty="0"/>
              <a:t>us der betriebseigenen PKW-Flotte </a:t>
            </a:r>
            <a:r>
              <a:rPr lang="de-DE" sz="1200" dirty="0"/>
              <a:t>zu verringern?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SzPts val="1400"/>
              <a:buNone/>
            </a:pPr>
            <a:r>
              <a:rPr lang="de-DE" sz="1200" b="1" dirty="0"/>
              <a:t>Quelle</a:t>
            </a:r>
            <a:endParaRPr sz="1200" b="1" dirty="0"/>
          </a:p>
          <a:p>
            <a:pPr marL="171450" lvl="0" indent="-171450" algn="l" rtl="0">
              <a:lnSpc>
                <a:spcPct val="100000"/>
              </a:lnSpc>
              <a:spcBef>
                <a:spcPts val="0"/>
              </a:spcBef>
              <a:spcAft>
                <a:spcPts val="0"/>
              </a:spcAft>
              <a:buSzPct val="100000"/>
              <a:buFont typeface="Arial" panose="020B0604020202020204" pitchFamily="34" charset="0"/>
              <a:buChar char="•"/>
            </a:pPr>
            <a:r>
              <a:rPr lang="de-DE" dirty="0"/>
              <a:t>Umweltbundesamt (2022)Spezifische Emissionen PKW</a:t>
            </a:r>
            <a:r>
              <a:rPr lang="de-DE" sz="1200" dirty="0"/>
              <a:t>. Online: </a:t>
            </a:r>
            <a:r>
              <a:rPr lang="de-DE" dirty="0"/>
              <a:t>https://www.umweltbundesamt.de/sites/default/files/medien/384/bilder/dateien/2_abb_spezifische-emissionen-pkw_2022-04-22.pdf</a:t>
            </a:r>
            <a:endParaRPr sz="1200" dirty="0"/>
          </a:p>
        </p:txBody>
      </p:sp>
      <p:sp>
        <p:nvSpPr>
          <p:cNvPr id="288" name="Google Shape;288;g14b98f2b690_0_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6da63f9b3d_1_721: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2;g26da99438ff_0_830:notes">
            <a:extLst>
              <a:ext uri="{FF2B5EF4-FFF2-40B4-BE49-F238E27FC236}">
                <a16:creationId xmlns="" xmlns:a16="http://schemas.microsoft.com/office/drawing/2014/main" id="{F0BB7E43-CF01-45D6-9829-E35753ECD1D6}"/>
              </a:ext>
            </a:extLst>
          </p:cNvPr>
          <p:cNvSpPr txBox="1">
            <a:spLocks noGrp="1"/>
          </p:cNvSpPr>
          <p:nvPr>
            <p:ph type="body" idx="1"/>
          </p:nvPr>
        </p:nvSpPr>
        <p:spPr>
          <a:xfrm>
            <a:off x="479425" y="3924000"/>
            <a:ext cx="6145213" cy="48876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 </a:t>
            </a:r>
            <a:endParaRPr dirty="0"/>
          </a:p>
          <a:p>
            <a:pPr marL="0" lvl="0" indent="0" algn="l" rtl="0">
              <a:lnSpc>
                <a:spcPct val="100000"/>
              </a:lnSpc>
              <a:spcBef>
                <a:spcPts val="0"/>
              </a:spcBef>
              <a:spcAft>
                <a:spcPts val="0"/>
              </a:spcAft>
              <a:buClr>
                <a:schemeClr val="dk1"/>
              </a:buClr>
              <a:buSzPts val="1100"/>
              <a:buFont typeface="Arial"/>
              <a:buNone/>
            </a:pPr>
            <a:r>
              <a:rPr lang="de-DE" dirty="0"/>
              <a:t>Nachhaltige Ressourcennutzung. Earth Overshoot Day. Der Earth Overshoot Day markiert den Tag, an dem die Menschheit alle natürlichen Ressourcen, die die Erde innerhalb eines Jahres zur Verfügung stellen kann, aufgebraucht hat.</a:t>
            </a:r>
            <a:endParaRPr dirty="0"/>
          </a:p>
          <a:p>
            <a:pPr marL="0" lvl="0" indent="0" algn="l" rtl="0">
              <a:lnSpc>
                <a:spcPct val="100000"/>
              </a:lnSpc>
              <a:spcBef>
                <a:spcPts val="0"/>
              </a:spcBef>
              <a:spcAft>
                <a:spcPts val="0"/>
              </a:spcAft>
              <a:buSzPts val="1400"/>
              <a:buNone/>
            </a:pPr>
            <a:r>
              <a:rPr lang="de-DE" dirty="0"/>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dirty="0"/>
          </a:p>
          <a:p>
            <a:pPr marL="0" lvl="0" indent="0" algn="l" rtl="0">
              <a:lnSpc>
                <a:spcPct val="100000"/>
              </a:lnSpc>
              <a:spcBef>
                <a:spcPts val="0"/>
              </a:spcBef>
              <a:spcAft>
                <a:spcPts val="0"/>
              </a:spcAft>
              <a:buSzPts val="1400"/>
              <a:buNone/>
            </a:pPr>
            <a:r>
              <a:rPr lang="de-DE" dirty="0"/>
              <a:t>German Overshoot Day</a:t>
            </a:r>
            <a:endParaRPr dirty="0"/>
          </a:p>
          <a:p>
            <a:pPr marL="0" lvl="0" indent="0" algn="l" rtl="0">
              <a:lnSpc>
                <a:spcPct val="100000"/>
              </a:lnSpc>
              <a:spcBef>
                <a:spcPts val="0"/>
              </a:spcBef>
              <a:spcAft>
                <a:spcPts val="0"/>
              </a:spcAft>
              <a:buSzPts val="1400"/>
              <a:buNone/>
            </a:pPr>
            <a:r>
              <a:rPr lang="de-DE" dirty="0"/>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Erklären Sie was der Earth Overshoot </a:t>
            </a:r>
            <a:r>
              <a:rPr lang="de-DE" dirty="0" err="1"/>
              <a:t>day</a:t>
            </a:r>
            <a:r>
              <a:rPr lang="de-DE" dirty="0"/>
              <a:t> ist.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Earth Overshoot Day im Jahr 2023?</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German  Overshoot Day im Jahr 2023?</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de-DE" b="1" dirty="0"/>
              <a:t>Quelle</a:t>
            </a:r>
            <a:endParaRPr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Quelle: Earth </a:t>
            </a:r>
            <a:r>
              <a:rPr lang="de-DE" dirty="0" err="1"/>
              <a:t>overshoot</a:t>
            </a:r>
            <a:r>
              <a:rPr lang="de-DE" dirty="0"/>
              <a:t> </a:t>
            </a:r>
            <a:r>
              <a:rPr lang="de-DE" dirty="0" err="1"/>
              <a:t>day</a:t>
            </a:r>
            <a:r>
              <a:rPr lang="de-DE" dirty="0"/>
              <a:t> (2023): Earth Overshoot Day (Hrsg.): Country Overshoot Days. Global Footprint Network. CH-Geneva. Online: https://www.overshootday.org/newsroom/press-release-german-overshoot-day-2023-de/</a:t>
            </a:r>
            <a:endParaRPr dirty="0"/>
          </a:p>
        </p:txBody>
      </p:sp>
      <p:sp>
        <p:nvSpPr>
          <p:cNvPr id="2" name="Google Shape;142;p38:notes">
            <a:extLst>
              <a:ext uri="{FF2B5EF4-FFF2-40B4-BE49-F238E27FC236}">
                <a16:creationId xmlns="" xmlns:a16="http://schemas.microsoft.com/office/drawing/2014/main" id="{BB5614F5-C03F-2D8D-7082-D7016D217AF6}"/>
              </a:ext>
            </a:extLst>
          </p:cNvPr>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da63f9b3d_1_731: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259;g26805bd2549_0_495:notes">
            <a:extLst>
              <a:ext uri="{FF2B5EF4-FFF2-40B4-BE49-F238E27FC236}">
                <a16:creationId xmlns="" xmlns:a16="http://schemas.microsoft.com/office/drawing/2014/main" id="{D4CA31CD-DF98-4ED5-8B08-7E292BF909E2}"/>
              </a:ext>
            </a:extLst>
          </p:cNvPr>
          <p:cNvSpPr txBox="1">
            <a:spLocks noGrp="1"/>
          </p:cNvSpPr>
          <p:nvPr>
            <p:ph type="body" idx="1"/>
          </p:nvPr>
        </p:nvSpPr>
        <p:spPr>
          <a:xfrm>
            <a:off x="479412" y="3924000"/>
            <a:ext cx="6145213" cy="4795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a:t>
            </a:r>
            <a:endParaRPr dirty="0"/>
          </a:p>
          <a:p>
            <a:pPr marL="0" lvl="0" indent="0" algn="l" rtl="0">
              <a:lnSpc>
                <a:spcPct val="100000"/>
              </a:lnSpc>
              <a:spcBef>
                <a:spcPts val="0"/>
              </a:spcBef>
              <a:spcAft>
                <a:spcPts val="0"/>
              </a:spcAft>
              <a:buSzPts val="1400"/>
              <a:buNone/>
            </a:pPr>
            <a:r>
              <a:rPr lang="de-DE" dirty="0"/>
              <a:t>Nachhaltige Ressourcennutzung. Earth Overshoot Day. </a:t>
            </a:r>
          </a:p>
          <a:p>
            <a:pPr marL="0" lvl="0" indent="0" algn="l" rtl="0">
              <a:lnSpc>
                <a:spcPct val="100000"/>
              </a:lnSpc>
              <a:spcBef>
                <a:spcPts val="0"/>
              </a:spcBef>
              <a:spcAft>
                <a:spcPts val="0"/>
              </a:spcAft>
              <a:buSzPts val="1400"/>
              <a:buNone/>
            </a:pPr>
            <a:r>
              <a:rPr lang="de-DE" dirty="0"/>
              <a:t>Laut Global Footprint Network (GFN) nutzt die Weltbevölkerung derzeit pro Jahr 1,7 mal die verfügbaren natürlichen Rohstoffe, die nachhaltig entnommen werden könnten. Der Earth Overshoot Day (Welterschöpfungstag) ist somit auch eine Ermahnung, weiter dafür zu kämpfen, dass das Bewusstsein für eine achtsame Ressourcenverwendung steigt.</a:t>
            </a:r>
            <a:endParaRPr dirty="0"/>
          </a:p>
          <a:p>
            <a:pPr marL="0" lvl="0" indent="0" algn="l" rtl="0">
              <a:lnSpc>
                <a:spcPct val="100000"/>
              </a:lnSpc>
              <a:spcBef>
                <a:spcPts val="0"/>
              </a:spcBef>
              <a:spcAft>
                <a:spcPts val="0"/>
              </a:spcAft>
              <a:buSzPts val="1400"/>
              <a:buNone/>
            </a:pPr>
            <a:r>
              <a:rPr lang="de-DE" dirty="0"/>
              <a:t>Der weltweite CO₂ Fußabdruck macht ca. 60% des gesamten ökologischen Fußabdrucks der Menschheit aus. Dabei sind die CO₂ Emissionen weitaus mehr als Abgase und Flugzugkerosin. Auch die Verbrennung fossiler Brennstoffe und die Abholzung vieler Waldflächen weltweit haben großen Einfluss darauf. Dadurch wird die Fähigkeit der Natur Kohlendioxid aus der Atmosphäre zu absorbieren genauso geschwächt wie durch intensive Landwirtschaft und die Überfischung der Ozeane. Eine Veränderung des CO₂ Ausstoßes hat somit weitreichende Ausmaße. Durch gezielte Veränderung der CO₂ Emissionen im täglichen Leben ist somit auch eine Verbesserung des ökologischen Fußabdrucks machbar. Hierin liegt vielleicht eine der größten Herausforderungen unserer Zeit. Denn wer nicht weiß wieviel er verbraucht, kann auch nicht wissen wieviel er vermeiden oder kompensieren könnte.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None/>
            </a:pPr>
            <a:r>
              <a:rPr lang="de-DE" b="1" dirty="0"/>
              <a:t>Aufgabe</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Erklären Sie warum fällt der Earth Overshoot Day auf ein immer früheres Datum im Jahr fällt?</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r>
              <a:rPr lang="de-DE" b="1" dirty="0"/>
              <a:t>Quelle</a:t>
            </a:r>
            <a:endParaRPr b="1" dirty="0"/>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de-DE" dirty="0"/>
              <a:t>Klima ohne Grenzen (2023):  Earth Overshoot Day 2023 Ressourcen für dieses Jahr am 2. August aufgebraucht. Klima ohne Grenzen gemeinnützige GmbH (Hrsg.) Online: https://klimaohnegrenzen.de/artikel/2022/10/19/earth-overshoot-day-2022-ressourcen-fuer-dieses-jahr-am-28-juli-aufgebraucht</a:t>
            </a:r>
            <a:endParaRPr dirty="0"/>
          </a:p>
        </p:txBody>
      </p:sp>
      <p:sp>
        <p:nvSpPr>
          <p:cNvPr id="2" name="Google Shape;142;p38:notes">
            <a:extLst>
              <a:ext uri="{FF2B5EF4-FFF2-40B4-BE49-F238E27FC236}">
                <a16:creationId xmlns="" xmlns:a16="http://schemas.microsoft.com/office/drawing/2014/main" id="{D2EB523C-E2D2-63CB-C2ED-8C78D03DC381}"/>
              </a:ext>
            </a:extLst>
          </p:cNvPr>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6da63f9b3d_1_0:notes"/>
          <p:cNvSpPr>
            <a:spLocks noGrp="1" noRot="1" noChangeAspect="1"/>
          </p:cNvSpPr>
          <p:nvPr>
            <p:ph type="sldImg" idx="2"/>
          </p:nvPr>
        </p:nvSpPr>
        <p:spPr>
          <a:xfrm>
            <a:off x="479425" y="374650"/>
            <a:ext cx="6142038"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26da63f9b3d_1_0:notes"/>
          <p:cNvSpPr txBox="1">
            <a:spLocks noGrp="1"/>
          </p:cNvSpPr>
          <p:nvPr>
            <p:ph type="body" idx="1"/>
          </p:nvPr>
        </p:nvSpPr>
        <p:spPr>
          <a:xfrm>
            <a:off x="479424" y="3924000"/>
            <a:ext cx="6142039" cy="5778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a:ea typeface="Calibri"/>
                <a:cs typeface="Calibri"/>
                <a:sym typeface="Calibri"/>
              </a:rPr>
              <a:t>Beschreibung</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de-DE" dirty="0">
                <a:latin typeface="Calibri"/>
                <a:ea typeface="Calibri"/>
                <a:cs typeface="Calibri"/>
                <a:sym typeface="Calibri"/>
              </a:rPr>
              <a:t>Sie sollen über den Oberflächenbelag eines Gehwegs (BK 0,3) entscheiden. Der Auftraggeber wünscht sich einen nachhaltigen Oberflächenbelag. Zur Auswahl stehen Asphaltdecke, gebundene Betonplatten, ungebundenes Betonpflaster, ungebundenes Natursteinpflaster aus regionaler Produktion und versickerungsfähiges Großplatten aus Recyclingkunststoff. In unmittelbarer Nähe gibt es keine stark belasteten Verkehrsflächen. </a:t>
            </a:r>
            <a:endParaRPr dirty="0">
              <a:latin typeface="Calibri"/>
              <a:ea typeface="Calibri"/>
              <a:cs typeface="Calibri"/>
              <a:sym typeface="Calibri"/>
            </a:endParaRPr>
          </a:p>
          <a:p>
            <a:pPr marL="177800" lvl="0" indent="-177800" algn="l" rtl="0">
              <a:lnSpc>
                <a:spcPct val="100000"/>
              </a:lnSpc>
              <a:spcBef>
                <a:spcPts val="0"/>
              </a:spcBef>
              <a:spcAft>
                <a:spcPts val="0"/>
              </a:spcAft>
              <a:buClr>
                <a:schemeClr val="dk1"/>
              </a:buClr>
              <a:buSzPct val="100000"/>
              <a:buChar char="•"/>
            </a:pPr>
            <a:r>
              <a:rPr lang="de-DE" dirty="0">
                <a:latin typeface="Calibri"/>
                <a:ea typeface="Calibri"/>
                <a:cs typeface="Calibri"/>
                <a:sym typeface="Calibri"/>
              </a:rPr>
              <a:t>Für welchen Oberflächenbelag entscheiden Sie sich?</a:t>
            </a:r>
            <a:endParaRPr dirty="0">
              <a:latin typeface="Calibri"/>
              <a:ea typeface="Calibri"/>
              <a:cs typeface="Calibri"/>
              <a:sym typeface="Calibri"/>
            </a:endParaRPr>
          </a:p>
          <a:p>
            <a:pPr marL="177800" lvl="0" indent="-177800" algn="l" rtl="0">
              <a:lnSpc>
                <a:spcPct val="100000"/>
              </a:lnSpc>
              <a:spcBef>
                <a:spcPts val="0"/>
              </a:spcBef>
              <a:spcAft>
                <a:spcPts val="0"/>
              </a:spcAft>
              <a:buClr>
                <a:schemeClr val="dk1"/>
              </a:buClr>
              <a:buSzPct val="100000"/>
              <a:buChar char="•"/>
            </a:pPr>
            <a:r>
              <a:rPr lang="de-DE" dirty="0">
                <a:latin typeface="Calibri"/>
                <a:ea typeface="Calibri"/>
                <a:cs typeface="Calibri"/>
                <a:sym typeface="Calibri"/>
              </a:rPr>
              <a:t>Begründen Sie Ihre Entscheidung aus Sicht der Nachhaltigkeit und gehen Sie dabei auf die Kriterien Rohstoffbasis, Energiebedarf für die Herstellung und Versickerung ein.</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r>
              <a:rPr lang="de-DE" dirty="0">
                <a:latin typeface="Calibri"/>
                <a:ea typeface="Calibri"/>
                <a:cs typeface="Calibri"/>
                <a:sym typeface="Calibri"/>
              </a:rPr>
              <a:t>Aufgaben</a:t>
            </a:r>
            <a:endParaRPr dirty="0">
              <a:latin typeface="Calibri"/>
              <a:ea typeface="Calibri"/>
              <a:cs typeface="Calibri"/>
              <a:sym typeface="Calibri"/>
            </a:endParaRPr>
          </a:p>
          <a:p>
            <a:pPr marL="171450" lvl="0" indent="-171450" algn="l" rtl="0">
              <a:lnSpc>
                <a:spcPct val="100000"/>
              </a:lnSpc>
              <a:spcBef>
                <a:spcPts val="0"/>
              </a:spcBef>
              <a:spcAft>
                <a:spcPts val="0"/>
              </a:spcAft>
              <a:buSzPct val="99000"/>
              <a:buFont typeface="Calibri"/>
              <a:buChar char="•"/>
            </a:pPr>
            <a:r>
              <a:rPr lang="de-DE" dirty="0">
                <a:latin typeface="Calibri"/>
                <a:ea typeface="Calibri"/>
                <a:cs typeface="Calibri"/>
                <a:sym typeface="Calibri"/>
              </a:rPr>
              <a:t>Entscheiden Sie sich im Sinne der Nachhaltigkeit für einen der zur Auswahl stehenden Oberflächenbelag </a:t>
            </a:r>
            <a:endParaRPr dirty="0">
              <a:latin typeface="Calibri"/>
              <a:ea typeface="Calibri"/>
              <a:cs typeface="Calibri"/>
              <a:sym typeface="Calibri"/>
            </a:endParaRPr>
          </a:p>
          <a:p>
            <a:pPr marL="171450" lvl="0" indent="-171450" algn="l" rtl="0">
              <a:lnSpc>
                <a:spcPct val="100000"/>
              </a:lnSpc>
              <a:spcBef>
                <a:spcPts val="0"/>
              </a:spcBef>
              <a:spcAft>
                <a:spcPts val="0"/>
              </a:spcAft>
              <a:buSzPct val="99000"/>
              <a:buFont typeface="Calibri"/>
              <a:buChar char="•"/>
            </a:pPr>
            <a:r>
              <a:rPr lang="de-DE" dirty="0">
                <a:latin typeface="Calibri"/>
                <a:ea typeface="Calibri"/>
                <a:cs typeface="Calibri"/>
                <a:sym typeface="Calibri"/>
              </a:rPr>
              <a:t>Begründen Sie Ihre Entscheidung aus Sicht der Nachhaltigkeit und gehen Sie dabei auf die Kriterien Rohstoffbasis, Energiebedarf für die Herstellung und Versickerung ein.</a:t>
            </a:r>
            <a:endParaRPr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de-DE" b="1"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b="1" dirty="0">
                <a:latin typeface="Calibri"/>
                <a:ea typeface="Calibri"/>
                <a:cs typeface="Calibri"/>
                <a:sym typeface="Calibri"/>
              </a:rPr>
              <a:t>Quelle</a:t>
            </a:r>
            <a:endParaRPr b="1" dirty="0">
              <a:latin typeface="Calibri"/>
              <a:ea typeface="Calibri"/>
              <a:cs typeface="Calibri"/>
              <a:sym typeface="Calibri"/>
            </a:endParaRPr>
          </a:p>
          <a:p>
            <a:pPr marL="171450" lvl="0" indent="-171450" algn="l" rtl="0">
              <a:lnSpc>
                <a:spcPct val="100000"/>
              </a:lnSpc>
              <a:spcBef>
                <a:spcPts val="0"/>
              </a:spcBef>
              <a:spcAft>
                <a:spcPts val="0"/>
              </a:spcAft>
              <a:buClr>
                <a:schemeClr val="dk1"/>
              </a:buClr>
              <a:buSzPct val="120000"/>
              <a:buFont typeface="Arial" panose="020B0604020202020204" pitchFamily="34" charset="0"/>
              <a:buChar char="•"/>
            </a:pPr>
            <a:r>
              <a:rPr lang="de-DE" sz="1100" dirty="0">
                <a:latin typeface="Calibri"/>
                <a:ea typeface="Calibri"/>
                <a:cs typeface="Calibri"/>
                <a:sym typeface="Calibri"/>
              </a:rPr>
              <a:t>Grimm, Roland (2018):  Entwässerung: Wasserdurchlässige Pflasterflächen. </a:t>
            </a:r>
            <a:r>
              <a:rPr lang="de-DE" sz="1100" dirty="0" err="1">
                <a:latin typeface="Calibri"/>
                <a:ea typeface="Calibri"/>
                <a:cs typeface="Calibri"/>
                <a:sym typeface="Calibri"/>
              </a:rPr>
              <a:t>BaustoffWissen</a:t>
            </a:r>
            <a:r>
              <a:rPr lang="de-DE" sz="1100" dirty="0">
                <a:latin typeface="Calibri"/>
                <a:ea typeface="Calibri"/>
                <a:cs typeface="Calibri"/>
                <a:sym typeface="Calibri"/>
              </a:rPr>
              <a:t>. Köln: Rudolf Müller Mediengruppe.24. Juli 2018. Online: </a:t>
            </a:r>
            <a:r>
              <a:rPr lang="de-DE" sz="1100" u="sng" dirty="0">
                <a:solidFill>
                  <a:srgbClr val="1155CC"/>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https://www.baustoffwissen.de/baustoffe/baustoffknowhow/garten-landschaftsbau-tiefbau/wasserdurchlaessige-pflaster-entwaesserung-fugenversickerung-haufwerksporiges-betonsteinpflaster-filtersteine-porensteine-rasengittersteine/</a:t>
            </a:r>
            <a:endParaRPr sz="1100" u="sng" dirty="0">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400"/>
            </a:pPr>
            <a:endParaRPr lang="de-DE" dirty="0">
              <a:latin typeface="Calibri"/>
              <a:ea typeface="Calibri"/>
              <a:cs typeface="Calibri"/>
              <a:sym typeface="Calibri"/>
            </a:endParaRPr>
          </a:p>
          <a:p>
            <a:pPr marL="0" lvl="0" indent="0" algn="l" rtl="0">
              <a:lnSpc>
                <a:spcPct val="100000"/>
              </a:lnSpc>
              <a:spcBef>
                <a:spcPts val="0"/>
              </a:spcBef>
              <a:spcAft>
                <a:spcPts val="0"/>
              </a:spcAft>
              <a:buSzPts val="1400"/>
            </a:pPr>
            <a:r>
              <a:rPr lang="de-DE" b="1" dirty="0">
                <a:latin typeface="Calibri"/>
                <a:ea typeface="Calibri"/>
                <a:cs typeface="Calibri"/>
                <a:sym typeface="Calibri"/>
              </a:rPr>
              <a:t>Bildnachweise</a:t>
            </a:r>
            <a:endParaRPr b="1" dirty="0"/>
          </a:p>
          <a:p>
            <a:pPr marL="171450" lvl="0" indent="-171450" algn="l" rtl="0">
              <a:lnSpc>
                <a:spcPct val="100000"/>
              </a:lnSpc>
              <a:spcBef>
                <a:spcPts val="0"/>
              </a:spcBef>
              <a:spcAft>
                <a:spcPts val="0"/>
              </a:spcAft>
              <a:buClr>
                <a:schemeClr val="dk1"/>
              </a:buClr>
              <a:buSzPts val="1000"/>
              <a:buFont typeface="Arial" panose="020B0604020202020204" pitchFamily="34" charset="0"/>
              <a:buChar char="•"/>
            </a:pPr>
            <a:r>
              <a:rPr lang="de-DE" sz="1100" dirty="0">
                <a:latin typeface="Calibri"/>
                <a:ea typeface="Calibri"/>
                <a:cs typeface="Calibri"/>
                <a:sym typeface="Calibri"/>
              </a:rPr>
              <a:t>Asphaltdecke: privat</a:t>
            </a:r>
            <a:endParaRPr sz="1100" dirty="0"/>
          </a:p>
          <a:p>
            <a:pPr marL="171450" lvl="0" indent="-171450" algn="l" rtl="0">
              <a:lnSpc>
                <a:spcPct val="100000"/>
              </a:lnSpc>
              <a:spcBef>
                <a:spcPts val="0"/>
              </a:spcBef>
              <a:spcAft>
                <a:spcPts val="0"/>
              </a:spcAft>
              <a:buClr>
                <a:schemeClr val="dk1"/>
              </a:buClr>
              <a:buSzPts val="1000"/>
              <a:buFont typeface="Arial" panose="020B0604020202020204" pitchFamily="34" charset="0"/>
              <a:buChar char="•"/>
            </a:pPr>
            <a:r>
              <a:rPr lang="de-DE" sz="1100" dirty="0">
                <a:latin typeface="Calibri"/>
                <a:ea typeface="Calibri"/>
                <a:cs typeface="Calibri"/>
                <a:sym typeface="Calibri"/>
              </a:rPr>
              <a:t>Gebundene Betonplatten: privat</a:t>
            </a:r>
            <a:endParaRPr sz="1100" dirty="0"/>
          </a:p>
          <a:p>
            <a:pPr marL="171450" lvl="0" indent="-171450" algn="l" rtl="0">
              <a:lnSpc>
                <a:spcPct val="100000"/>
              </a:lnSpc>
              <a:spcBef>
                <a:spcPts val="0"/>
              </a:spcBef>
              <a:spcAft>
                <a:spcPts val="0"/>
              </a:spcAft>
              <a:buClr>
                <a:schemeClr val="dk1"/>
              </a:buClr>
              <a:buSzPts val="1000"/>
              <a:buFont typeface="Arial" panose="020B0604020202020204" pitchFamily="34" charset="0"/>
              <a:buChar char="•"/>
            </a:pPr>
            <a:r>
              <a:rPr lang="de-DE" sz="1100" dirty="0">
                <a:latin typeface="Calibri"/>
                <a:ea typeface="Calibri"/>
                <a:cs typeface="Calibri"/>
                <a:sym typeface="Calibri"/>
              </a:rPr>
              <a:t>Ungebundenes Betonpflaster: privat </a:t>
            </a:r>
            <a:endParaRPr sz="1100" dirty="0"/>
          </a:p>
          <a:p>
            <a:pPr marL="171450" lvl="0" indent="-171450" algn="l" rtl="0">
              <a:lnSpc>
                <a:spcPct val="100000"/>
              </a:lnSpc>
              <a:spcBef>
                <a:spcPts val="0"/>
              </a:spcBef>
              <a:spcAft>
                <a:spcPts val="0"/>
              </a:spcAft>
              <a:buClr>
                <a:schemeClr val="dk1"/>
              </a:buClr>
              <a:buSzPts val="1000"/>
              <a:buFont typeface="Arial" panose="020B0604020202020204" pitchFamily="34" charset="0"/>
              <a:buChar char="•"/>
            </a:pPr>
            <a:r>
              <a:rPr lang="de-DE" sz="1100" dirty="0">
                <a:latin typeface="Calibri"/>
                <a:ea typeface="Calibri"/>
                <a:cs typeface="Calibri"/>
                <a:sym typeface="Calibri"/>
              </a:rPr>
              <a:t>Ungebundenes Natursteinpflaster: privat</a:t>
            </a:r>
            <a:endParaRPr sz="1100" dirty="0"/>
          </a:p>
          <a:p>
            <a:pPr marL="171450" lvl="0" indent="-171450" algn="l" rtl="0">
              <a:lnSpc>
                <a:spcPct val="100000"/>
              </a:lnSpc>
              <a:spcBef>
                <a:spcPts val="0"/>
              </a:spcBef>
              <a:spcAft>
                <a:spcPts val="0"/>
              </a:spcAft>
              <a:buClr>
                <a:schemeClr val="dk1"/>
              </a:buClr>
              <a:buSzPts val="1000"/>
              <a:buFont typeface="Arial" panose="020B0604020202020204" pitchFamily="34" charset="0"/>
              <a:buChar char="•"/>
            </a:pPr>
            <a:r>
              <a:rPr lang="de-DE" sz="1100" dirty="0">
                <a:latin typeface="Calibri"/>
                <a:ea typeface="Calibri"/>
                <a:cs typeface="Calibri"/>
                <a:sym typeface="Calibri"/>
              </a:rPr>
              <a:t>Versickerungsfähiges Großplatten aus Recyclingkunststoff: </a:t>
            </a:r>
            <a:r>
              <a:rPr lang="de-DE" sz="1100" u="sng" dirty="0">
                <a:solidFill>
                  <a:schemeClr val="hlink"/>
                </a:solidFill>
                <a:latin typeface="Calibri"/>
                <a:ea typeface="Calibri"/>
                <a:cs typeface="Calibri"/>
                <a:sym typeface="Calibri"/>
                <a:hlinkClick r:id="rId4"/>
              </a:rPr>
              <a:t>https://plasticroad.com/en/</a:t>
            </a:r>
            <a:endParaRPr sz="1100" dirty="0">
              <a:latin typeface="Calibri"/>
              <a:ea typeface="Calibri"/>
              <a:cs typeface="Calibri"/>
              <a:sym typeface="Calibri"/>
            </a:endParaRPr>
          </a:p>
        </p:txBody>
      </p:sp>
      <p:sp>
        <p:nvSpPr>
          <p:cNvPr id="325" name="Google Shape;325;g26da63f9b3d_1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6da63f9b3d_1_807: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6da63f9b3d_1_807: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
        <p:nvSpPr>
          <p:cNvPr id="7" name="Google Shape;460;g26805bd2549_0_1770:notes">
            <a:extLst>
              <a:ext uri="{FF2B5EF4-FFF2-40B4-BE49-F238E27FC236}">
                <a16:creationId xmlns="" xmlns:a16="http://schemas.microsoft.com/office/drawing/2014/main" id="{70557D8F-B2A3-40B7-9E9A-0099CA5CA174}"/>
              </a:ext>
            </a:extLst>
          </p:cNvPr>
          <p:cNvSpPr txBox="1">
            <a:spLocks noGrp="1"/>
          </p:cNvSpPr>
          <p:nvPr>
            <p:ph type="body" idx="1"/>
          </p:nvPr>
        </p:nvSpPr>
        <p:spPr>
          <a:xfrm>
            <a:off x="479425" y="3923999"/>
            <a:ext cx="6145212" cy="6310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255"/>
              <a:buNone/>
            </a:pPr>
            <a:r>
              <a:rPr lang="de-DE" b="1" dirty="0"/>
              <a:t>Beschreibung: </a:t>
            </a:r>
            <a:endParaRPr dirty="0"/>
          </a:p>
          <a:p>
            <a:pPr marL="0" lvl="0" indent="0" algn="l" rtl="0">
              <a:lnSpc>
                <a:spcPct val="100000"/>
              </a:lnSpc>
              <a:spcBef>
                <a:spcPts val="200"/>
              </a:spcBef>
              <a:spcAft>
                <a:spcPts val="0"/>
              </a:spcAft>
              <a:buSzPts val="255"/>
              <a:buNone/>
            </a:pPr>
            <a:r>
              <a:rPr lang="de-DE" dirty="0"/>
              <a:t>Ein wesentliches Ziel nachhaltiger (Stadt)Entwicklung ist die Reduzierung von versiegelten Flächen. In Deutschland sind etwa 45 Prozent der Siedlungs- und Verkehrsflächen versiegelt. Auf diesen Flächen kann Regenwasser nicht versickern und damit gehen wichtige Bodenfunktionen verloren.  In Stadtgebieten sind auch unbebaute Flächen häufig mit Beton, Asphalt, Pflastersteinen oder wassergebundenen Deckschichten befestigt und versiegelt.  Das hat zur Folge, dass Grundwasser zu wenig mit Regenwasser aufgefüllt werden kann. Auf der anderen Seite steigt und das Risiko von Überschwemmungen, denn die Kanalisation kann bei Starkregenereignissen die Wassermengen nicht mehr abtransportieren (UBA 2023).</a:t>
            </a:r>
            <a:endParaRPr dirty="0"/>
          </a:p>
          <a:p>
            <a:pPr marL="0" lvl="0" indent="0" algn="l" rtl="0">
              <a:lnSpc>
                <a:spcPct val="100000"/>
              </a:lnSpc>
              <a:spcBef>
                <a:spcPts val="200"/>
              </a:spcBef>
              <a:spcAft>
                <a:spcPts val="0"/>
              </a:spcAft>
              <a:buSzPts val="255"/>
              <a:buNone/>
            </a:pPr>
            <a:r>
              <a:rPr lang="de-DE" dirty="0"/>
              <a:t>Verfahren zur Entsiegelung  und Abkopplung von Flächen werden mit dem Prinzip „Schwammstadt“ vermehrt umgesetzt, um Niederschlagswasser zwischenspeichern zu können oder über Mulden, und Rigolen vor Ort versickern  zu können. Gründächer, und begrünte Fassaden sorgen für Verdunstung. Diese Verfahren reduzieren den Abfluss von Regenwasser über die Kanalisation erheblich (</a:t>
            </a:r>
            <a:r>
              <a:rPr lang="de-DE" dirty="0" err="1"/>
              <a:t>Sieker</a:t>
            </a:r>
            <a:r>
              <a:rPr lang="de-DE" dirty="0"/>
              <a:t> 2023). Die Abwasserrohre in der Trennkanalisation sind vom Durchmesser her kleiner als die Abwasserkanäle für die Mischwasserkanalisation. Bei Trockenheit müssen die Rohre und Kanäle mit Frischwasser (Trinkwasser) gespült werden, damit es nicht zu Ablagerungen und starker Gasbildung kommt, was erhebliche Geruchsbelästigungen zur Folge hat.</a:t>
            </a:r>
            <a:endParaRPr dirty="0"/>
          </a:p>
          <a:p>
            <a:pPr marL="0" lvl="0" indent="0" algn="l" rtl="0">
              <a:lnSpc>
                <a:spcPct val="100000"/>
              </a:lnSpc>
              <a:spcBef>
                <a:spcPts val="200"/>
              </a:spcBef>
              <a:spcAft>
                <a:spcPts val="0"/>
              </a:spcAft>
              <a:buSzPts val="255"/>
              <a:buNone/>
            </a:pPr>
            <a:endParaRPr b="1" dirty="0"/>
          </a:p>
          <a:p>
            <a:pPr marL="0" lvl="0" indent="0" algn="l" rtl="0">
              <a:lnSpc>
                <a:spcPct val="100000"/>
              </a:lnSpc>
              <a:spcBef>
                <a:spcPts val="200"/>
              </a:spcBef>
              <a:spcAft>
                <a:spcPts val="0"/>
              </a:spcAft>
              <a:buSzPts val="255"/>
              <a:buNone/>
            </a:pPr>
            <a:r>
              <a:rPr lang="de-DE" b="1" dirty="0"/>
              <a:t>Aufgaben</a:t>
            </a:r>
            <a:r>
              <a:rPr lang="de-DE" dirty="0"/>
              <a:t>: </a:t>
            </a:r>
            <a:endParaRPr dirty="0"/>
          </a:p>
          <a:p>
            <a:pPr marL="171450" lvl="0" indent="-171450" algn="l" rtl="0">
              <a:lnSpc>
                <a:spcPct val="100000"/>
              </a:lnSpc>
              <a:spcBef>
                <a:spcPts val="200"/>
              </a:spcBef>
              <a:spcAft>
                <a:spcPts val="0"/>
              </a:spcAft>
              <a:buSzPts val="1440"/>
              <a:buFont typeface="Arial"/>
              <a:buChar char="•"/>
            </a:pPr>
            <a:r>
              <a:rPr lang="de-DE" dirty="0"/>
              <a:t>Beschreiben Sie die Vorteile der Regenwasserversickerung insbesondere im Hinblick auf die derzeit zu beobachtenden Folgen des Klimawandels.</a:t>
            </a:r>
            <a:endParaRPr dirty="0"/>
          </a:p>
          <a:p>
            <a:pPr marL="171450" lvl="0" indent="-171450" algn="l" rtl="0">
              <a:lnSpc>
                <a:spcPct val="100000"/>
              </a:lnSpc>
              <a:spcBef>
                <a:spcPts val="200"/>
              </a:spcBef>
              <a:spcAft>
                <a:spcPts val="0"/>
              </a:spcAft>
              <a:buSzPts val="1440"/>
              <a:buFont typeface="Arial"/>
              <a:buChar char="•"/>
            </a:pPr>
            <a:r>
              <a:rPr lang="de-DE" dirty="0"/>
              <a:t>Recherchieren Sie weitere Verfahren zur Regenwasserbewirtschaftung </a:t>
            </a:r>
            <a:endParaRPr dirty="0"/>
          </a:p>
          <a:p>
            <a:pPr marL="0" lvl="0" indent="0" algn="l" rtl="0">
              <a:lnSpc>
                <a:spcPct val="100000"/>
              </a:lnSpc>
              <a:spcBef>
                <a:spcPts val="200"/>
              </a:spcBef>
              <a:spcAft>
                <a:spcPts val="0"/>
              </a:spcAft>
              <a:buSzPts val="255"/>
              <a:buNone/>
            </a:pPr>
            <a:endParaRPr b="1" dirty="0"/>
          </a:p>
          <a:p>
            <a:pPr marL="0" lvl="0" indent="0" algn="l" rtl="0">
              <a:lnSpc>
                <a:spcPct val="100000"/>
              </a:lnSpc>
              <a:spcBef>
                <a:spcPts val="200"/>
              </a:spcBef>
              <a:spcAft>
                <a:spcPts val="0"/>
              </a:spcAft>
              <a:buSzPts val="255"/>
              <a:buNone/>
            </a:pPr>
            <a:r>
              <a:rPr lang="de-DE" b="1" dirty="0"/>
              <a:t>Quellen</a:t>
            </a:r>
            <a:r>
              <a:rPr lang="de-DE" dirty="0"/>
              <a:t>: </a:t>
            </a:r>
            <a:endParaRPr dirty="0"/>
          </a:p>
          <a:p>
            <a:pPr marL="177800" lvl="0" indent="-177800" algn="l" rtl="0">
              <a:spcBef>
                <a:spcPts val="200"/>
              </a:spcBef>
              <a:spcAft>
                <a:spcPts val="0"/>
              </a:spcAft>
              <a:buSzPts val="1100"/>
              <a:buFont typeface="Arial" panose="020B0604020202020204" pitchFamily="34" charset="0"/>
              <a:buChar char="•"/>
            </a:pPr>
            <a:r>
              <a:rPr lang="de-DE" sz="1100" dirty="0"/>
              <a:t>Berliner Regenwasseragentur (o.J.). Senatsverwaltung für Mobilität, Verkehr, Klimaschutz und Umwelt (Hrsg.):  Versickerung. Online: https://regenwasseragentur.berlin/massnahmen/regenwasser-versickern/ </a:t>
            </a:r>
            <a:endParaRPr sz="1100" dirty="0"/>
          </a:p>
          <a:p>
            <a:pPr marL="177800" lvl="0" indent="-177800" algn="l" rtl="0">
              <a:spcBef>
                <a:spcPts val="0"/>
              </a:spcBef>
              <a:spcAft>
                <a:spcPts val="0"/>
              </a:spcAft>
              <a:buSzPts val="1100"/>
              <a:buFont typeface="Arial" panose="020B0604020202020204" pitchFamily="34" charset="0"/>
              <a:buChar char="•"/>
            </a:pPr>
            <a:r>
              <a:rPr lang="de-DE" sz="1100" dirty="0" err="1"/>
              <a:t>Sieker</a:t>
            </a:r>
            <a:r>
              <a:rPr lang="de-DE" sz="1100" dirty="0"/>
              <a:t> (2023): Das Konzept der Schwammstadt. Online: </a:t>
            </a:r>
            <a:r>
              <a:rPr lang="de-DE" sz="1100" u="sng" dirty="0">
                <a:solidFill>
                  <a:schemeClr val="hlink"/>
                </a:solidFill>
                <a:hlinkClick r:id="rId3"/>
              </a:rPr>
              <a:t>https://www.sieker.de/fachinformationen/umgang-mit-regenwasser/article/das-konzept-der-schwammstadt-sponge-city-577.html</a:t>
            </a:r>
            <a:r>
              <a:rPr lang="de-DE" sz="1100" dirty="0"/>
              <a:t> </a:t>
            </a:r>
            <a:endParaRPr sz="1100" dirty="0"/>
          </a:p>
          <a:p>
            <a:pPr marL="177800" lvl="0" indent="-177800" algn="l" rtl="0">
              <a:lnSpc>
                <a:spcPct val="100000"/>
              </a:lnSpc>
              <a:spcBef>
                <a:spcPts val="0"/>
              </a:spcBef>
              <a:spcAft>
                <a:spcPts val="0"/>
              </a:spcAft>
              <a:buSzPts val="1100"/>
              <a:buFont typeface="Arial" panose="020B0604020202020204" pitchFamily="34" charset="0"/>
              <a:buChar char="•"/>
            </a:pPr>
            <a:r>
              <a:rPr lang="de-DE" sz="1100" dirty="0"/>
              <a:t>UBA 2023: Bodenversiegelung. Online: </a:t>
            </a:r>
            <a:r>
              <a:rPr lang="de-DE" sz="1100" u="sng" dirty="0">
                <a:solidFill>
                  <a:schemeClr val="hlink"/>
                </a:solidFill>
                <a:hlinkClick r:id="rId4"/>
              </a:rPr>
              <a:t>https://www.umweltbundesamt.de/daten/flaeche-boden-land-oekosysteme/boden/bodenversiegelung#was-ist-bodenversiegelung</a:t>
            </a:r>
            <a:endParaRPr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6da63f9b3d_1_884: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26da63f9b3d_1_884:notes"/>
          <p:cNvSpPr txBox="1">
            <a:spLocks noGrp="1"/>
          </p:cNvSpPr>
          <p:nvPr>
            <p:ph type="body" idx="1"/>
          </p:nvPr>
        </p:nvSpPr>
        <p:spPr>
          <a:xfrm>
            <a:off x="479431" y="3924000"/>
            <a:ext cx="6145200" cy="57212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t>Beschreibung</a:t>
            </a:r>
            <a:endParaRPr b="1" dirty="0"/>
          </a:p>
          <a:p>
            <a:pPr marL="0" lvl="0" indent="0" algn="l" rtl="0">
              <a:lnSpc>
                <a:spcPct val="100000"/>
              </a:lnSpc>
              <a:spcBef>
                <a:spcPts val="0"/>
              </a:spcBef>
              <a:spcAft>
                <a:spcPts val="0"/>
              </a:spcAft>
              <a:buSzPts val="1400"/>
              <a:buNone/>
            </a:pPr>
            <a:r>
              <a:rPr lang="de-DE" dirty="0"/>
              <a:t>Nachhaltiger Asphalt - Ökologischer Vergleich verschiedener Asphaltmischungen:</a:t>
            </a:r>
            <a:endParaRPr dirty="0"/>
          </a:p>
          <a:p>
            <a:pPr marL="0" lvl="0" indent="0" algn="l" rtl="0">
              <a:lnSpc>
                <a:spcPct val="100000"/>
              </a:lnSpc>
              <a:spcBef>
                <a:spcPts val="0"/>
              </a:spcBef>
              <a:spcAft>
                <a:spcPts val="0"/>
              </a:spcAft>
              <a:buSzPts val="1400"/>
              <a:buNone/>
            </a:pPr>
            <a:r>
              <a:rPr lang="de-DE" dirty="0"/>
              <a:t>Der abgebildete Vergleich der sechs untersuchten Varianten zeigt: Je höher, der Anteil an Sekundär-Rohstoffen, desto geringer die Umweltbelastung im Lebensweg von Asphaltbelägen. Den stärksten Einfluss hat das Bindemittel Bitumen, ein Rückstand aus der Erdölherstellung. Direkt dahinter folgen die Umweltbelastungen, die durch die Herstellung und den Transport der Kiessande, also Splitt und Brechsand, entstehen. Die anlagenspezifischen Luftemissionen hingegen sind von untergeordneter Bedeutung.</a:t>
            </a:r>
            <a:endParaRPr dirty="0"/>
          </a:p>
          <a:p>
            <a:pPr marL="0" lvl="0" indent="0" algn="l" rtl="0">
              <a:lnSpc>
                <a:spcPct val="100000"/>
              </a:lnSpc>
              <a:spcBef>
                <a:spcPts val="0"/>
              </a:spcBef>
              <a:spcAft>
                <a:spcPts val="0"/>
              </a:spcAft>
              <a:buSzPts val="1400"/>
              <a:buNone/>
            </a:pPr>
            <a:r>
              <a:rPr lang="de-DE" dirty="0"/>
              <a:t>Unter dem Strich lässt sich also festhalten: Obwohl bei der Produktion von Recycling-Asphalt am Werkstandort mehr Schadstoffe an die Luft abgegeben werden, sprechen die Gesamt-Ökobilanzen deutlich für das Recycling. Bei der Produktion von Asphalt aus frischen Rohstoffen wäre nur schon die Umweltbelastung durch die Herstellung und den Transport von Bitumen etwa dreimal höher, als beim Asphalt, der zu 60 Prozent aus Sekundärrohstoffen aus dem Straßenbau besteht.</a:t>
            </a:r>
            <a:endParaRPr dirty="0"/>
          </a:p>
          <a:p>
            <a:pPr marL="0" lvl="0" indent="0" algn="l" rtl="0">
              <a:lnSpc>
                <a:spcPct val="100000"/>
              </a:lnSpc>
              <a:spcBef>
                <a:spcPts val="0"/>
              </a:spcBef>
              <a:spcAft>
                <a:spcPts val="0"/>
              </a:spcAft>
              <a:buSzPts val="1400"/>
              <a:buNone/>
            </a:pPr>
            <a:r>
              <a:rPr lang="de-DE" dirty="0"/>
              <a:t>Teerhaltiger Straßenaufbruch gilt europaweit seit 2002 aufgrund seines hohen PAK-Gehalts als gefährlicher Abfall und ist als besonders überwachungsbedürftig eingestuft.</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Aufgabe</a:t>
            </a:r>
            <a:endParaRPr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Eine alte Asphaltstraße erhält eine neue Verschleißdecke. Beschreiben Sie Ihr Vorgehen und gehen Sie dabei auf die Aspekte: Ausbauasphalt, Recyclingasphalt, Teerhaltigen Straßenaufbruch, Energieeinsatz und Umweltbelastung ein.  </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Quellen</a:t>
            </a:r>
            <a:endParaRPr b="1" dirty="0"/>
          </a:p>
          <a:p>
            <a:pPr marL="171450" lvl="0" indent="-171450" algn="l" rtl="0">
              <a:lnSpc>
                <a:spcPct val="100000"/>
              </a:lnSpc>
              <a:spcBef>
                <a:spcPts val="0"/>
              </a:spcBef>
              <a:spcAft>
                <a:spcPts val="0"/>
              </a:spcAft>
              <a:buSzPts val="1400"/>
              <a:buFont typeface="Arial"/>
              <a:buChar char="•"/>
            </a:pPr>
            <a:r>
              <a:rPr lang="de-DE" sz="1100" dirty="0"/>
              <a:t>Meissner, Willi (2018): Recycling-Asphalt schont die Umwelt. </a:t>
            </a:r>
            <a:r>
              <a:rPr lang="de-DE" sz="1100" dirty="0" err="1"/>
              <a:t>Kytzia</a:t>
            </a:r>
            <a:r>
              <a:rPr lang="de-DE" sz="1100" dirty="0"/>
              <a:t> Susanne HSR Hochschule für Technik Rapperswil. </a:t>
            </a:r>
            <a:r>
              <a:rPr lang="de-DE" sz="1100" dirty="0" err="1"/>
              <a:t>higgs</a:t>
            </a:r>
            <a:r>
              <a:rPr lang="de-DE" sz="1100" dirty="0"/>
              <a:t> </a:t>
            </a:r>
            <a:r>
              <a:rPr lang="de-DE" sz="1100" dirty="0" err="1"/>
              <a:t>Wissenschafts</a:t>
            </a:r>
            <a:r>
              <a:rPr lang="de-DE" sz="1100" dirty="0"/>
              <a:t> (Hrsg.) </a:t>
            </a:r>
            <a:r>
              <a:rPr lang="de-DE" sz="1100" dirty="0" err="1"/>
              <a:t>Scitec</a:t>
            </a:r>
            <a:r>
              <a:rPr lang="de-DE" sz="1100" dirty="0"/>
              <a:t>-Media GmbH, </a:t>
            </a:r>
            <a:r>
              <a:rPr lang="de-DE" sz="1100" dirty="0" err="1"/>
              <a:t>Winterhur</a:t>
            </a:r>
            <a:r>
              <a:rPr lang="de-DE" sz="1100" dirty="0"/>
              <a:t> (CH). Online: </a:t>
            </a:r>
            <a:r>
              <a:rPr lang="de-DE" sz="1100" u="sng" dirty="0">
                <a:solidFill>
                  <a:schemeClr val="hlink"/>
                </a:solidFill>
                <a:hlinkClick r:id="rId3"/>
              </a:rPr>
              <a:t>https://www.higgs.ch/recycling-asphalt-schont-die-umwelt/14567/</a:t>
            </a:r>
            <a:endParaRPr sz="1100" dirty="0"/>
          </a:p>
          <a:p>
            <a:pPr marL="171450" lvl="0" indent="-171450" algn="l" rtl="0">
              <a:lnSpc>
                <a:spcPct val="100000"/>
              </a:lnSpc>
              <a:spcBef>
                <a:spcPts val="0"/>
              </a:spcBef>
              <a:spcAft>
                <a:spcPts val="0"/>
              </a:spcAft>
              <a:buSzPts val="1400"/>
              <a:buFont typeface="Arial"/>
              <a:buChar char="•"/>
            </a:pPr>
            <a:r>
              <a:rPr lang="de-DE" sz="1100" dirty="0"/>
              <a:t>REMEX (2021): Straßenaufbruch ökologisch entsorgen - Entsorgungsoptionen für teer¬/pechhaltigen Straßenaufbruch unter ökologischen Gesichtspunkten. REMEX GmbH. Düsseldorf 01.2021. Online: https://remex-solutions.de/fileadmin/user_upload/pdf/de/ts-verwertung_bro_Strassenaufbruch_de_web.pdf</a:t>
            </a:r>
            <a:endParaRPr sz="1100" dirty="0"/>
          </a:p>
        </p:txBody>
      </p:sp>
      <p:sp>
        <p:nvSpPr>
          <p:cNvPr id="2" name="Google Shape;142;p38:notes">
            <a:extLst>
              <a:ext uri="{FF2B5EF4-FFF2-40B4-BE49-F238E27FC236}">
                <a16:creationId xmlns="" xmlns:a16="http://schemas.microsoft.com/office/drawing/2014/main" id="{479778EC-AEBB-12A1-3935-E4E061CEBF83}"/>
              </a:ext>
            </a:extLst>
          </p:cNvPr>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5be34df3b4_0_941:notes"/>
          <p:cNvSpPr>
            <a:spLocks noGrp="1" noRot="1" noChangeAspect="1"/>
          </p:cNvSpPr>
          <p:nvPr>
            <p:ph type="sldImg" idx="2"/>
          </p:nvPr>
        </p:nvSpPr>
        <p:spPr>
          <a:xfrm>
            <a:off x="481013" y="374650"/>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25be34df3b4_0_94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
        <p:nvSpPr>
          <p:cNvPr id="7" name="Google Shape;373;g267c8fec44e_0_0:notes">
            <a:extLst>
              <a:ext uri="{FF2B5EF4-FFF2-40B4-BE49-F238E27FC236}">
                <a16:creationId xmlns="" xmlns:a16="http://schemas.microsoft.com/office/drawing/2014/main" id="{AB7741EF-82AD-45BB-9283-551DF9D103BC}"/>
              </a:ext>
            </a:extLst>
          </p:cNvPr>
          <p:cNvSpPr txBox="1">
            <a:spLocks noGrp="1"/>
          </p:cNvSpPr>
          <p:nvPr>
            <p:ph type="body" idx="1"/>
          </p:nvPr>
        </p:nvSpPr>
        <p:spPr>
          <a:xfrm>
            <a:off x="481012" y="3924000"/>
            <a:ext cx="6142037" cy="4638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latin typeface="Calibri" panose="020F0502020204030204" pitchFamily="34" charset="0"/>
                <a:cs typeface="Calibri" panose="020F0502020204030204" pitchFamily="34" charset="0"/>
              </a:rPr>
              <a:t>Beschreibung</a:t>
            </a:r>
            <a:endParaRPr dirty="0">
              <a:latin typeface="Calibri" panose="020F0502020204030204" pitchFamily="34" charset="0"/>
              <a:cs typeface="Calibri" panose="020F0502020204030204" pitchFamily="34" charset="0"/>
            </a:endParaRPr>
          </a:p>
          <a:p>
            <a:pPr marL="0" lvl="0" indent="0" algn="l" rtl="0">
              <a:lnSpc>
                <a:spcPct val="100000"/>
              </a:lnSpc>
              <a:spcBef>
                <a:spcPts val="200"/>
              </a:spcBef>
              <a:spcAft>
                <a:spcPts val="0"/>
              </a:spcAft>
              <a:buSzPts val="1400"/>
              <a:buNone/>
            </a:pPr>
            <a:r>
              <a:rPr lang="de-DE" dirty="0">
                <a:latin typeface="Calibri" panose="020F0502020204030204" pitchFamily="34" charset="0"/>
                <a:cs typeface="Calibri" panose="020F0502020204030204" pitchFamily="34" charset="0"/>
              </a:rPr>
              <a:t>Die Klimakrise wird zum größten Teil direkt durch die Verbrennung fossiler Energieträger wie Kohle, Öl und Gas hervorgebracht. Wenn wir einen Blick auf unser Leben werfen und bilanzieren, welche Teilbereiche für die Emissionen von Treibhausgas-Äquivalenten (CO</a:t>
            </a:r>
            <a:r>
              <a:rPr lang="de-DE" baseline="-25000" dirty="0">
                <a:latin typeface="Calibri" panose="020F0502020204030204" pitchFamily="34" charset="0"/>
                <a:cs typeface="Calibri" panose="020F0502020204030204" pitchFamily="34" charset="0"/>
              </a:rPr>
              <a:t>2</a:t>
            </a:r>
            <a:r>
              <a:rPr lang="de-DE" dirty="0">
                <a:latin typeface="Calibri" panose="020F0502020204030204" pitchFamily="34" charset="0"/>
                <a:cs typeface="Calibri" panose="020F0502020204030204" pitchFamily="34" charset="0"/>
              </a:rPr>
              <a:t>-Äq) verantwortlich sind, so zeigen sich mehrere Bereiche: Die Energiewirtschaft, die Strom zur Verfügung stellt, der Verkehr, die Industrie, Hauswärme, Landwirtschaft, Bodennutzung und Abfälle. </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a:buNone/>
            </a:pPr>
            <a:endParaRPr lang="de-DE"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100"/>
              <a:buFont typeface="Arial"/>
              <a:buNone/>
            </a:pPr>
            <a:r>
              <a:rPr lang="de-DE" b="1" dirty="0">
                <a:latin typeface="Calibri" panose="020F0502020204030204" pitchFamily="34" charset="0"/>
                <a:cs typeface="Calibri" panose="020F0502020204030204" pitchFamily="34" charset="0"/>
              </a:rPr>
              <a:t>Aufgabe </a:t>
            </a:r>
          </a:p>
          <a:p>
            <a:pPr marL="171450" lvl="0" indent="-171450" algn="l" rtl="0">
              <a:lnSpc>
                <a:spcPct val="100000"/>
              </a:lnSpc>
              <a:spcBef>
                <a:spcPts val="0"/>
              </a:spcBef>
              <a:spcAft>
                <a:spcPts val="0"/>
              </a:spcAft>
              <a:buSzPts val="1100"/>
              <a:buFont typeface="Arial" panose="020B0604020202020204" pitchFamily="34" charset="0"/>
              <a:buChar char="•"/>
            </a:pPr>
            <a:r>
              <a:rPr lang="de-DE" dirty="0">
                <a:solidFill>
                  <a:schemeClr val="dk1"/>
                </a:solidFill>
                <a:latin typeface="Calibri" panose="020F0502020204030204" pitchFamily="34" charset="0"/>
                <a:ea typeface="Trebuchet MS"/>
                <a:cs typeface="Calibri" panose="020F0502020204030204" pitchFamily="34" charset="0"/>
                <a:sym typeface="Trebuchet MS"/>
              </a:rPr>
              <a:t>In welchen Bereichen benötigt Ihr Betrieb Energie?</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lang="de-DE" b="1"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de-DE" b="1" dirty="0">
                <a:latin typeface="Calibri" panose="020F0502020204030204" pitchFamily="34" charset="0"/>
                <a:cs typeface="Calibri" panose="020F0502020204030204" pitchFamily="34" charset="0"/>
              </a:rPr>
              <a:t>Quelle </a:t>
            </a:r>
          </a:p>
          <a:p>
            <a:pPr marL="171450" lvl="0" indent="-171450" algn="l" rtl="0">
              <a:lnSpc>
                <a:spcPct val="100000"/>
              </a:lnSpc>
              <a:spcBef>
                <a:spcPts val="0"/>
              </a:spcBef>
              <a:spcAft>
                <a:spcPts val="0"/>
              </a:spcAft>
              <a:buSzPct val="100000"/>
              <a:buFont typeface="Arial" panose="020B0604020202020204" pitchFamily="34" charset="0"/>
              <a:buChar char="•"/>
            </a:pPr>
            <a:r>
              <a:rPr lang="de-DE" dirty="0">
                <a:latin typeface="Calibri" panose="020F0502020204030204" pitchFamily="34" charset="0"/>
                <a:ea typeface="Trebuchet MS"/>
                <a:cs typeface="Calibri" panose="020F0502020204030204" pitchFamily="34" charset="0"/>
                <a:sym typeface="Trebuchet MS"/>
              </a:rPr>
              <a:t>Henschel, Karl - Martin 2020: Handbuch Klimaschutz. Basiswissen, Fakten Maßnahmen. </a:t>
            </a:r>
            <a:r>
              <a:rPr lang="de-DE" dirty="0" err="1">
                <a:latin typeface="Calibri" panose="020F0502020204030204" pitchFamily="34" charset="0"/>
                <a:ea typeface="Trebuchet MS"/>
                <a:cs typeface="Calibri" panose="020F0502020204030204" pitchFamily="34" charset="0"/>
                <a:sym typeface="Trebuchet MS"/>
              </a:rPr>
              <a:t>Oekom</a:t>
            </a:r>
            <a:r>
              <a:rPr lang="de-DE" dirty="0">
                <a:latin typeface="Calibri" panose="020F0502020204030204" pitchFamily="34" charset="0"/>
                <a:ea typeface="Trebuchet MS"/>
                <a:cs typeface="Calibri" panose="020F0502020204030204" pitchFamily="34" charset="0"/>
                <a:sym typeface="Trebuchet MS"/>
              </a:rPr>
              <a:t> Verlag München 2020, S. 24-25</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sz="105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6da63f9b3d_1_963:notes"/>
          <p:cNvSpPr>
            <a:spLocks noGrp="1" noRot="1" noChangeAspect="1"/>
          </p:cNvSpPr>
          <p:nvPr>
            <p:ph type="sldImg" idx="2"/>
          </p:nvPr>
        </p:nvSpPr>
        <p:spPr>
          <a:xfrm>
            <a:off x="479425" y="374650"/>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26da63f9b3d_1_963: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
        <p:nvSpPr>
          <p:cNvPr id="8" name="Google Shape;388;g26805bd2549_0_1116:notes">
            <a:extLst>
              <a:ext uri="{FF2B5EF4-FFF2-40B4-BE49-F238E27FC236}">
                <a16:creationId xmlns="" xmlns:a16="http://schemas.microsoft.com/office/drawing/2014/main" id="{0B444BDC-911B-44F1-AE31-045BAF4AE1AA}"/>
              </a:ext>
            </a:extLst>
          </p:cNvPr>
          <p:cNvSpPr txBox="1">
            <a:spLocks noGrp="1"/>
          </p:cNvSpPr>
          <p:nvPr>
            <p:ph type="body" idx="1"/>
          </p:nvPr>
        </p:nvSpPr>
        <p:spPr>
          <a:xfrm>
            <a:off x="478803" y="3923999"/>
            <a:ext cx="6143700" cy="6310613"/>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Beschreibung</a:t>
            </a:r>
            <a:endParaRPr sz="1100"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sz="1100"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Rund 20 % aller Emissionen entstehen durch Landwirtschaft und Landnutzung, v.a. durch Konsum tierischer Produkte.</a:t>
            </a:r>
            <a:endParaRPr sz="1100" dirty="0"/>
          </a:p>
          <a:p>
            <a:pPr marL="0" lvl="0" indent="0" algn="l" rtl="0">
              <a:lnSpc>
                <a:spcPct val="100000"/>
              </a:lnSpc>
              <a:spcBef>
                <a:spcPts val="0"/>
              </a:spcBef>
              <a:spcAft>
                <a:spcPts val="0"/>
              </a:spcAft>
              <a:buSzPts val="1400"/>
              <a:buNone/>
            </a:pPr>
            <a:r>
              <a:rPr lang="de-DE" sz="1100" dirty="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sz="1100" dirty="0"/>
          </a:p>
          <a:p>
            <a:pPr marL="0" marR="0" lvl="0" indent="0" algn="l" rtl="0">
              <a:lnSpc>
                <a:spcPct val="100000"/>
              </a:lnSpc>
              <a:spcBef>
                <a:spcPts val="0"/>
              </a:spcBef>
              <a:spcAft>
                <a:spcPts val="0"/>
              </a:spcAft>
              <a:buClr>
                <a:srgbClr val="000000"/>
              </a:buClr>
              <a:buSzPts val="1400"/>
              <a:buFont typeface="Arial"/>
              <a:buNone/>
            </a:pPr>
            <a:endParaRPr lang="de-DE" sz="11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dirty="0">
                <a:solidFill>
                  <a:schemeClr val="dk1"/>
                </a:solidFill>
                <a:latin typeface="Calibri"/>
                <a:ea typeface="Calibri"/>
                <a:cs typeface="Calibri"/>
                <a:sym typeface="Calibri"/>
              </a:rPr>
              <a:t>Aufgabe</a:t>
            </a:r>
            <a:endParaRPr sz="1100" dirty="0"/>
          </a:p>
          <a:p>
            <a:pPr marL="171450" marR="0" lvl="0" indent="-171450" algn="l" rtl="0">
              <a:lnSpc>
                <a:spcPct val="100000"/>
              </a:lnSpc>
              <a:spcBef>
                <a:spcPts val="0"/>
              </a:spcBef>
              <a:spcAft>
                <a:spcPts val="0"/>
              </a:spcAft>
              <a:buClr>
                <a:srgbClr val="000000"/>
              </a:buClr>
              <a:buSzPts val="1400"/>
              <a:buFont typeface="Arial"/>
              <a:buChar char="•"/>
            </a:pPr>
            <a:r>
              <a:rPr lang="de-DE" sz="1100" dirty="0">
                <a:solidFill>
                  <a:schemeClr val="dk1"/>
                </a:solidFill>
                <a:latin typeface="Calibri"/>
                <a:ea typeface="Calibri"/>
                <a:cs typeface="Calibri"/>
                <a:sym typeface="Calibri"/>
              </a:rPr>
              <a:t>Wie können Sie als Schornsteinfeger oder Schornsteinfegerin dazu beitragen, dass CO</a:t>
            </a:r>
            <a:r>
              <a:rPr lang="de-DE" sz="1100"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-Emissionen verringert oder vermieden werden?</a:t>
            </a:r>
          </a:p>
          <a:p>
            <a:pPr marL="0" marR="0" lvl="0" indent="0" algn="l" rtl="0">
              <a:lnSpc>
                <a:spcPct val="100000"/>
              </a:lnSpc>
              <a:spcBef>
                <a:spcPts val="0"/>
              </a:spcBef>
              <a:spcAft>
                <a:spcPts val="0"/>
              </a:spcAft>
              <a:buClr>
                <a:srgbClr val="000000"/>
              </a:buClr>
              <a:buSzPts val="1400"/>
            </a:pP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können beraten zu:</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Dämmung der Gebäudehülle, um den Energiebedarf zu reduzieren</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Austausch alter Heizsysteme durch energieeffizientere Geräte</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Austausch von Öl- und Gasheizungen durch emissionsfreie bzw. –arme Heizsysteme aus Wärmepumpe, Photovoltaik, BHKW, ggf. Fernwärme etc.</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Förderprogrammen</a:t>
            </a:r>
            <a:endParaRPr sz="1100" dirty="0"/>
          </a:p>
          <a:p>
            <a:pPr marL="1714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Ressourcenschonenden Heizungseinstellungen (z.B. Nachtabsenkung) und Emissionsarmen </a:t>
            </a:r>
            <a:r>
              <a:rPr lang="de-DE" sz="1100" b="0" i="0" u="none" strike="noStrike" cap="none" dirty="0" err="1">
                <a:solidFill>
                  <a:schemeClr val="dk1"/>
                </a:solidFill>
                <a:latin typeface="Calibri"/>
                <a:ea typeface="Calibri"/>
                <a:cs typeface="Calibri"/>
                <a:sym typeface="Calibri"/>
              </a:rPr>
              <a:t>Anheizmethoden</a:t>
            </a:r>
            <a:r>
              <a:rPr lang="de-DE" sz="1100" b="0" i="0" u="none" strike="noStrike" cap="none" dirty="0">
                <a:solidFill>
                  <a:schemeClr val="dk1"/>
                </a:solidFill>
                <a:latin typeface="Calibri"/>
                <a:ea typeface="Calibri"/>
                <a:cs typeface="Calibri"/>
                <a:sym typeface="Calibri"/>
              </a:rPr>
              <a:t> (Holzheizung)</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lang="de-DE" sz="11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a:t>
            </a:r>
            <a:endParaRPr sz="1100" dirty="0"/>
          </a:p>
          <a:p>
            <a:pPr marL="171450" lvl="0" indent="-171450" algn="l" rtl="0">
              <a:lnSpc>
                <a:spcPct val="100000"/>
              </a:lnSpc>
              <a:spcBef>
                <a:spcPts val="0"/>
              </a:spcBef>
              <a:spcAft>
                <a:spcPts val="0"/>
              </a:spcAft>
              <a:buSzPts val="1400"/>
              <a:buFont typeface="Arial"/>
              <a:buChar char="•"/>
            </a:pPr>
            <a:r>
              <a:rPr lang="de-DE" sz="1100" dirty="0"/>
              <a:t>Verursacher der weltweiten menschengemachten Treibhausgasemissionen im Jahr 2018 in Prozent von </a:t>
            </a:r>
            <a:r>
              <a:rPr lang="de-DE" sz="1100" dirty="0">
                <a:solidFill>
                  <a:schemeClr val="dk1"/>
                </a:solidFill>
                <a:latin typeface="Calibri"/>
                <a:ea typeface="Calibri"/>
                <a:cs typeface="Calibri"/>
                <a:sym typeface="Calibri"/>
              </a:rPr>
              <a:t>David Nelles und Christian </a:t>
            </a:r>
            <a:r>
              <a:rPr lang="de-DE" sz="1100" dirty="0" err="1">
                <a:solidFill>
                  <a:schemeClr val="dk1"/>
                </a:solidFill>
                <a:latin typeface="Calibri"/>
                <a:ea typeface="Calibri"/>
                <a:cs typeface="Calibri"/>
                <a:sym typeface="Calibri"/>
              </a:rPr>
              <a:t>Serrer</a:t>
            </a:r>
            <a:r>
              <a:rPr lang="de-DE" sz="1100" dirty="0">
                <a:solidFill>
                  <a:schemeClr val="dk1"/>
                </a:solidFill>
                <a:latin typeface="Calibri"/>
                <a:ea typeface="Calibri"/>
                <a:cs typeface="Calibri"/>
                <a:sym typeface="Calibri"/>
              </a:rPr>
              <a:t>, eigene Darstellung durch Stephan Arnold, lizenziert unter </a:t>
            </a:r>
            <a:r>
              <a:rPr lang="de-DE" sz="11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CC BY 4.0</a:t>
            </a:r>
            <a:r>
              <a:rPr lang="de-DE" sz="1100" dirty="0">
                <a:solidFill>
                  <a:schemeClr val="dk1"/>
                </a:solidFill>
                <a:latin typeface="Calibri"/>
                <a:ea typeface="Calibri"/>
                <a:cs typeface="Calibri"/>
                <a:sym typeface="Calibri"/>
              </a:rPr>
              <a:t>.</a:t>
            </a:r>
            <a:endParaRPr sz="1100" dirty="0"/>
          </a:p>
          <a:p>
            <a:pPr marL="171450" marR="0" lvl="0" indent="-171450" algn="l" rtl="0">
              <a:lnSpc>
                <a:spcPct val="100000"/>
              </a:lnSpc>
              <a:spcBef>
                <a:spcPts val="0"/>
              </a:spcBef>
              <a:spcAft>
                <a:spcPts val="0"/>
              </a:spcAft>
              <a:buClr>
                <a:srgbClr val="000000"/>
              </a:buClr>
              <a:buSzPts val="1400"/>
              <a:buFont typeface="Arial"/>
              <a:buChar char="•"/>
            </a:pPr>
            <a:r>
              <a:rPr lang="de-DE" sz="1100" b="0" i="0" strike="noStrike" cap="none" dirty="0">
                <a:solidFill>
                  <a:schemeClr val="dk1"/>
                </a:solidFill>
                <a:latin typeface="Calibri"/>
                <a:ea typeface="Calibri"/>
                <a:cs typeface="Calibri"/>
                <a:sym typeface="Calibri"/>
              </a:rPr>
              <a:t>Umweltbundesamt (Hrsg. 2020): Heizen mit Holz. Ein Ratgeber zum richtigen und sauberen Heizen. Online:</a:t>
            </a:r>
            <a:r>
              <a:rPr lang="de-DE" sz="1100" b="0" i="0" u="sng" strike="noStrike" cap="none"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 www.umweltbundesamt.de/sites/default/files/medien/1410/publikationen/2020_heizen_mit_holz_bf.pdf</a:t>
            </a:r>
            <a:endParaRPr sz="1100" b="0" i="0"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strike="noStrike" cap="none" dirty="0">
                <a:solidFill>
                  <a:schemeClr val="dk1"/>
                </a:solidFill>
                <a:latin typeface="Calibri"/>
                <a:ea typeface="Calibri"/>
                <a:cs typeface="Calibri"/>
                <a:sym typeface="Calibri"/>
              </a:rPr>
              <a:t>Hentschel, Karl-Martin et al. (2020): Handbuch Klimaschutz. Wie Deutschland das 1,5-Grad-Ziel einhalten kann. </a:t>
            </a:r>
            <a:endParaRPr sz="1100" dirty="0">
              <a:solidFill>
                <a:schemeClr val="lt1"/>
              </a:solidFill>
            </a:endParaRPr>
          </a:p>
          <a:p>
            <a:pPr marL="171450" lvl="0" indent="-82550" algn="l" rtl="0">
              <a:lnSpc>
                <a:spcPct val="100000"/>
              </a:lnSpc>
              <a:spcBef>
                <a:spcPts val="0"/>
              </a:spcBef>
              <a:spcAft>
                <a:spcPts val="0"/>
              </a:spcAft>
              <a:buSzPts val="1400"/>
              <a:buFont typeface="Arial"/>
              <a:buNone/>
            </a:pPr>
            <a:endParaRPr sz="1100"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6da63f9b3d_1_1040:notes"/>
          <p:cNvSpPr>
            <a:spLocks noGrp="1" noRot="1" noChangeAspect="1"/>
          </p:cNvSpPr>
          <p:nvPr>
            <p:ph type="sldImg" idx="2"/>
          </p:nvPr>
        </p:nvSpPr>
        <p:spPr>
          <a:xfrm>
            <a:off x="479425" y="374650"/>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26da63f9b3d_1_104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
        <p:nvSpPr>
          <p:cNvPr id="8" name="Google Shape;418;g26805bd2549_0_1347:notes">
            <a:extLst>
              <a:ext uri="{FF2B5EF4-FFF2-40B4-BE49-F238E27FC236}">
                <a16:creationId xmlns="" xmlns:a16="http://schemas.microsoft.com/office/drawing/2014/main" id="{74950984-EBCE-4330-99F0-EB042F22006B}"/>
              </a:ext>
            </a:extLst>
          </p:cNvPr>
          <p:cNvSpPr txBox="1">
            <a:spLocks noGrp="1"/>
          </p:cNvSpPr>
          <p:nvPr>
            <p:ph type="body" idx="1"/>
          </p:nvPr>
        </p:nvSpPr>
        <p:spPr>
          <a:xfrm>
            <a:off x="478803" y="3924000"/>
            <a:ext cx="6143700" cy="596100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b="1" dirty="0">
                <a:latin typeface="Calibri"/>
                <a:ea typeface="Calibri"/>
                <a:cs typeface="Calibri"/>
                <a:sym typeface="Calibri"/>
              </a:rPr>
              <a:t>Beschreibung</a:t>
            </a:r>
            <a:endParaRPr dirty="0"/>
          </a:p>
          <a:p>
            <a:pPr marL="0" marR="0" lvl="0" indent="0" algn="l" rtl="0">
              <a:lnSpc>
                <a:spcPct val="100000"/>
              </a:lnSpc>
              <a:spcBef>
                <a:spcPts val="0"/>
              </a:spcBef>
              <a:spcAft>
                <a:spcPts val="0"/>
              </a:spcAft>
              <a:buClr>
                <a:srgbClr val="000000"/>
              </a:buClr>
              <a:buSzPts val="1400"/>
              <a:buFont typeface="Arial"/>
              <a:buNone/>
            </a:pPr>
            <a:r>
              <a:rPr lang="de-DE" dirty="0">
                <a:latin typeface="Calibri"/>
                <a:ea typeface="Calibri"/>
                <a:cs typeface="Calibri"/>
                <a:sym typeface="Calibri"/>
              </a:rPr>
              <a:t>Die Abbildung zeigt den </a:t>
            </a:r>
            <a:r>
              <a:rPr lang="de-DE" b="0" i="0" u="none" strike="noStrike" cap="none" dirty="0">
                <a:solidFill>
                  <a:schemeClr val="dk1"/>
                </a:solidFill>
                <a:latin typeface="Calibri"/>
                <a:ea typeface="Calibri"/>
                <a:cs typeface="Calibri"/>
                <a:sym typeface="Calibri"/>
              </a:rPr>
              <a:t>Primärenergieeinsatz, bezogen auf den Materialverbrauch, der erforderlich ist, um einen R-Wert (Wärmedurchgangskoeffizienten) von 4.2 K*m²/W zu erreichen. Bei diesem R-Wert strömt bei einer Temperaturdifferenz (innen/außen) von 4,2 K pro m²´Fläche ein Wärmestrom von 1 W.</a:t>
            </a:r>
            <a:br>
              <a:rPr lang="de-DE" b="0" i="0" u="none" strike="noStrike" cap="none" dirty="0">
                <a:solidFill>
                  <a:schemeClr val="dk1"/>
                </a:solidFill>
                <a:latin typeface="Calibri"/>
                <a:ea typeface="Calibri"/>
                <a:cs typeface="Calibri"/>
                <a:sym typeface="Calibri"/>
              </a:rPr>
            </a:br>
            <a:endParaRPr lang="de-DE"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0" i="0" u="none" strike="noStrike" cap="none" dirty="0">
                <a:solidFill>
                  <a:schemeClr val="accent6">
                    <a:lumMod val="75000"/>
                  </a:schemeClr>
                </a:solidFill>
                <a:latin typeface="Calibri"/>
                <a:ea typeface="Calibri"/>
                <a:cs typeface="Calibri"/>
                <a:sym typeface="Calibri"/>
              </a:rPr>
              <a:t>GRÜN: </a:t>
            </a:r>
            <a:r>
              <a:rPr lang="de-DE" b="0" i="0" u="none" strike="noStrike" cap="none" dirty="0">
                <a:solidFill>
                  <a:schemeClr val="dk1"/>
                </a:solidFill>
                <a:latin typeface="Calibri"/>
                <a:ea typeface="Calibri"/>
                <a:cs typeface="Calibri"/>
                <a:sym typeface="Calibri"/>
              </a:rPr>
              <a:t>häufig als ökologisch klassifizierte Dämmstoffe</a:t>
            </a:r>
            <a:br>
              <a:rPr lang="de-DE" b="0" i="0" u="none" strike="noStrike" cap="none" dirty="0">
                <a:solidFill>
                  <a:schemeClr val="dk1"/>
                </a:solidFill>
                <a:latin typeface="Calibri"/>
                <a:ea typeface="Calibri"/>
                <a:cs typeface="Calibri"/>
                <a:sym typeface="Calibri"/>
              </a:rPr>
            </a:br>
            <a:r>
              <a:rPr lang="de-DE" b="0" i="0" u="none" strike="noStrike" cap="none" dirty="0">
                <a:solidFill>
                  <a:schemeClr val="tx1">
                    <a:lumMod val="65000"/>
                    <a:lumOff val="35000"/>
                  </a:schemeClr>
                </a:solidFill>
                <a:latin typeface="Calibri"/>
                <a:ea typeface="Calibri"/>
                <a:cs typeface="Calibri"/>
                <a:sym typeface="Calibri"/>
              </a:rPr>
              <a:t>GRAU: </a:t>
            </a:r>
            <a:r>
              <a:rPr lang="de-DE" b="0" i="0" u="none" strike="noStrike" cap="none" dirty="0">
                <a:solidFill>
                  <a:schemeClr val="dk1"/>
                </a:solidFill>
                <a:latin typeface="Calibri"/>
                <a:ea typeface="Calibri"/>
                <a:cs typeface="Calibri"/>
                <a:sym typeface="Calibri"/>
              </a:rPr>
              <a:t>konventionelle Schaum- und Mineralfaser-Dämmstoffe</a:t>
            </a:r>
            <a:endParaRPr dirty="0"/>
          </a:p>
          <a:p>
            <a:pPr marL="0" marR="0" lvl="0" indent="0" algn="l" rtl="0">
              <a:lnSpc>
                <a:spcPct val="100000"/>
              </a:lnSpc>
              <a:spcBef>
                <a:spcPts val="0"/>
              </a:spcBef>
              <a:spcAft>
                <a:spcPts val="0"/>
              </a:spcAft>
              <a:buClr>
                <a:srgbClr val="000000"/>
              </a:buClr>
              <a:buSzPts val="1400"/>
              <a:buFont typeface="Arial"/>
              <a:buNone/>
            </a:pPr>
            <a:endParaRPr lang="de-DE"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0" i="0" u="none" strike="noStrike" cap="none" dirty="0">
                <a:solidFill>
                  <a:schemeClr val="dk1"/>
                </a:solidFill>
                <a:latin typeface="Calibri"/>
                <a:ea typeface="Calibri"/>
                <a:cs typeface="Calibri"/>
                <a:sym typeface="Calibri"/>
              </a:rPr>
              <a:t>Die Abbildung verdeutlicht, dass einige Dämmstoffe (Blähton, Calciumsilikat), die als ökologisch bezeichnet werden, deutlich mehr Energie bei der Herstellung benötigen, als die konventionellen Materialien. Vorzuziehen sind ökologische Dämmstoffe mit geringem Energiebedarf bei der Herstellung wie Zellulose, Stroh-Einblasdämmung und Holzfaser-Einblasdämmung.</a:t>
            </a:r>
            <a:endParaRPr dirty="0"/>
          </a:p>
          <a:p>
            <a:pPr marL="0" marR="0" lvl="0" indent="0" algn="l" rtl="0">
              <a:lnSpc>
                <a:spcPct val="100000"/>
              </a:lnSpc>
              <a:spcBef>
                <a:spcPts val="0"/>
              </a:spcBef>
              <a:spcAft>
                <a:spcPts val="0"/>
              </a:spcAft>
              <a:buClr>
                <a:srgbClr val="000000"/>
              </a:buClr>
              <a:buSzPts val="1400"/>
              <a:buFont typeface="Arial"/>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dirty="0">
                <a:solidFill>
                  <a:schemeClr val="dk1"/>
                </a:solidFill>
                <a:latin typeface="Calibri"/>
                <a:ea typeface="Calibri"/>
                <a:cs typeface="Calibri"/>
                <a:sym typeface="Calibri"/>
              </a:rPr>
              <a:t>Aufgaben</a:t>
            </a:r>
            <a:endParaRPr dirty="0"/>
          </a:p>
          <a:p>
            <a:pPr marL="171450" lvl="0" indent="-171450" algn="l" rtl="0">
              <a:lnSpc>
                <a:spcPct val="100000"/>
              </a:lnSpc>
              <a:spcBef>
                <a:spcPts val="0"/>
              </a:spcBef>
              <a:spcAft>
                <a:spcPts val="0"/>
              </a:spcAft>
              <a:buClrTx/>
              <a:buSzPct val="101000"/>
              <a:buFont typeface="Arial" panose="020B0604020202020204" pitchFamily="34" charset="0"/>
              <a:buChar char="•"/>
            </a:pPr>
            <a:r>
              <a:rPr lang="de-DE" dirty="0">
                <a:solidFill>
                  <a:schemeClr val="dk1"/>
                </a:solidFill>
                <a:latin typeface="Calibri"/>
                <a:ea typeface="Calibri"/>
                <a:cs typeface="Calibri"/>
                <a:sym typeface="Calibri"/>
              </a:rPr>
              <a:t>Was fällt auf?</a:t>
            </a:r>
            <a:endParaRPr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Tx/>
              <a:buSzPct val="101000"/>
              <a:buFont typeface="Arial" panose="020B0604020202020204" pitchFamily="34" charset="0"/>
              <a:buChar char="•"/>
            </a:pPr>
            <a:r>
              <a:rPr lang="de-DE" b="0" i="0" u="none" strike="noStrike" cap="none" dirty="0">
                <a:solidFill>
                  <a:schemeClr val="dk1"/>
                </a:solidFill>
                <a:latin typeface="Calibri"/>
                <a:ea typeface="Calibri"/>
                <a:cs typeface="Calibri"/>
                <a:sym typeface="Calibri"/>
              </a:rPr>
              <a:t>Welche der Dämmstoffe sind unter dem Aspekt des Klimaschutzes empfehlenswert?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1" dirty="0">
                <a:solidFill>
                  <a:schemeClr val="dk1"/>
                </a:solidFill>
                <a:latin typeface="Calibri"/>
                <a:ea typeface="Calibri"/>
                <a:cs typeface="Calibri"/>
                <a:sym typeface="Calibri"/>
              </a:rPr>
              <a:t>Quellen </a:t>
            </a:r>
            <a:endParaRPr dirty="0"/>
          </a:p>
          <a:p>
            <a:pPr marL="171450" lvl="0" indent="-171450" algn="l" rtl="0">
              <a:lnSpc>
                <a:spcPct val="100000"/>
              </a:lnSpc>
              <a:spcBef>
                <a:spcPts val="0"/>
              </a:spcBef>
              <a:spcAft>
                <a:spcPts val="0"/>
              </a:spcAft>
              <a:buSzPct val="101000"/>
              <a:buFont typeface="Arial" panose="020B0604020202020204" pitchFamily="34" charset="0"/>
              <a:buChar char="•"/>
            </a:pPr>
            <a:r>
              <a:rPr lang="de-DE" sz="1100"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Nachhaltigkeit von Dämmstoffen</a:t>
            </a:r>
            <a:r>
              <a:rPr lang="de-DE" sz="1100" dirty="0">
                <a:solidFill>
                  <a:schemeClr val="dk1"/>
                </a:solidFill>
                <a:latin typeface="Calibri"/>
                <a:ea typeface="Calibri"/>
                <a:cs typeface="Calibri"/>
                <a:sym typeface="Calibri"/>
              </a:rPr>
              <a:t> von K. </a:t>
            </a:r>
            <a:r>
              <a:rPr lang="de-DE" sz="1100" dirty="0" err="1">
                <a:solidFill>
                  <a:schemeClr val="dk1"/>
                </a:solidFill>
                <a:latin typeface="Calibri"/>
                <a:ea typeface="Calibri"/>
                <a:cs typeface="Calibri"/>
                <a:sym typeface="Calibri"/>
              </a:rPr>
              <a:t>Paschko</a:t>
            </a:r>
            <a:r>
              <a:rPr lang="de-DE" sz="1100" dirty="0">
                <a:solidFill>
                  <a:schemeClr val="dk1"/>
                </a:solidFill>
                <a:latin typeface="Calibri"/>
                <a:ea typeface="Calibri"/>
                <a:cs typeface="Calibri"/>
                <a:sym typeface="Calibri"/>
              </a:rPr>
              <a:t>, 2020, grafisch bearbeitet durch Stephan Arnold, lizenziert unter </a:t>
            </a:r>
            <a:r>
              <a:rPr lang="de-DE" sz="1100"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CC BY 4.0</a:t>
            </a:r>
            <a:r>
              <a:rPr lang="de-DE" sz="1100" dirty="0">
                <a:solidFill>
                  <a:schemeClr val="dk1"/>
                </a:solidFill>
                <a:latin typeface="Calibri"/>
                <a:ea typeface="Calibri"/>
                <a:cs typeface="Calibri"/>
                <a:sym typeface="Calibri"/>
              </a:rPr>
              <a:t>. </a:t>
            </a:r>
            <a:endParaRPr sz="1100" b="1" dirty="0">
              <a:solidFill>
                <a:schemeClr val="dk1"/>
              </a:solidFill>
              <a:latin typeface="Calibri"/>
              <a:ea typeface="Calibri"/>
              <a:cs typeface="Calibri"/>
              <a:sym typeface="Calibri"/>
            </a:endParaRPr>
          </a:p>
          <a:p>
            <a:pPr marL="176212" lvl="0" indent="-171450" algn="l" rtl="0">
              <a:lnSpc>
                <a:spcPct val="100000"/>
              </a:lnSpc>
              <a:spcBef>
                <a:spcPts val="0"/>
              </a:spcBef>
              <a:spcAft>
                <a:spcPts val="0"/>
              </a:spcAft>
              <a:buClr>
                <a:schemeClr val="dk1"/>
              </a:buClr>
              <a:buSzPct val="101000"/>
              <a:buFont typeface="Arial" panose="020B0604020202020204" pitchFamily="34" charset="0"/>
              <a:buChar char="•"/>
            </a:pPr>
            <a:r>
              <a:rPr lang="de-DE" sz="1100" b="0" i="0" u="none" strike="noStrike" cap="none" dirty="0">
                <a:solidFill>
                  <a:schemeClr val="dk1"/>
                </a:solidFill>
                <a:latin typeface="Calibri"/>
                <a:ea typeface="Calibri"/>
                <a:cs typeface="Calibri"/>
                <a:sym typeface="Calibri"/>
              </a:rPr>
              <a:t>UfU (</a:t>
            </a:r>
            <a:r>
              <a:rPr lang="de-DE" sz="1100" b="0" i="0" u="none" strike="noStrike" cap="none" dirty="0" err="1">
                <a:solidFill>
                  <a:schemeClr val="dk1"/>
                </a:solidFill>
                <a:latin typeface="Calibri"/>
                <a:ea typeface="Calibri"/>
                <a:cs typeface="Calibri"/>
                <a:sym typeface="Calibri"/>
              </a:rPr>
              <a:t>Hg</a:t>
            </a:r>
            <a:r>
              <a:rPr lang="de-DE" sz="1100" b="0" i="0" u="none" strike="noStrike" cap="none" dirty="0">
                <a:solidFill>
                  <a:schemeClr val="dk1"/>
                </a:solidFill>
                <a:latin typeface="Calibri"/>
                <a:ea typeface="Calibri"/>
                <a:cs typeface="Calibri"/>
                <a:sym typeface="Calibri"/>
              </a:rPr>
              <a:t>.), Dorothea Carl und Marlies Bock (2017): Passivhausschulen werden aktiv. Online: https://www.ufu.de/wp-content/uploads/2017/01/UFU_Broschuere_Passivhaus-Schulen_digitale-Ausgabe.pdf </a:t>
            </a:r>
            <a:endParaRPr sz="11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5be34df3b4_0_322:notes"/>
          <p:cNvSpPr>
            <a:spLocks noGrp="1" noRot="1" noChangeAspect="1"/>
          </p:cNvSpPr>
          <p:nvPr>
            <p:ph type="sldImg" idx="2"/>
          </p:nvPr>
        </p:nvSpPr>
        <p:spPr>
          <a:xfrm>
            <a:off x="479425" y="374650"/>
            <a:ext cx="6142038"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5be34df3b4_0_322: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
        <p:nvSpPr>
          <p:cNvPr id="8" name="Google Shape;429;g26805bd2549_0_1423:notes">
            <a:extLst>
              <a:ext uri="{FF2B5EF4-FFF2-40B4-BE49-F238E27FC236}">
                <a16:creationId xmlns="" xmlns:a16="http://schemas.microsoft.com/office/drawing/2014/main" id="{D36621CE-B4A7-4356-811B-30B2AD70AEE6}"/>
              </a:ext>
            </a:extLst>
          </p:cNvPr>
          <p:cNvSpPr txBox="1">
            <a:spLocks noGrp="1"/>
          </p:cNvSpPr>
          <p:nvPr>
            <p:ph type="body" idx="1"/>
          </p:nvPr>
        </p:nvSpPr>
        <p:spPr>
          <a:xfrm>
            <a:off x="481012" y="3924000"/>
            <a:ext cx="6141900" cy="5764500"/>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Aft>
                <a:spcPts val="0"/>
              </a:spcAft>
              <a:buClr>
                <a:schemeClr val="dk1"/>
              </a:buClr>
              <a:buSzPts val="1050"/>
              <a:buNone/>
            </a:pPr>
            <a:r>
              <a:rPr lang="de-DE" b="1" dirty="0"/>
              <a:t>Beschreibung</a:t>
            </a:r>
            <a:r>
              <a:rPr lang="de-DE" dirty="0"/>
              <a:t>: </a:t>
            </a:r>
            <a:endParaRPr dirty="0"/>
          </a:p>
          <a:p>
            <a:pPr marL="0" lvl="0" indent="0" algn="l" rtl="0">
              <a:lnSpc>
                <a:spcPct val="100000"/>
              </a:lnSpc>
              <a:spcAft>
                <a:spcPts val="0"/>
              </a:spcAft>
              <a:buClr>
                <a:schemeClr val="dk1"/>
              </a:buClr>
              <a:buSzPts val="1050"/>
              <a:buNone/>
            </a:pPr>
            <a:r>
              <a:rPr lang="de-DE" dirty="0"/>
              <a:t>Wenn bei Stark-Regenereignissen die Regenwasser-Wehre überlaufen, kommt es durch die starken Belastung der Oberflächengewässer, in die das mit Fäkalien gemischte Abwasser direkt und ungeklärt einfließt, zu massivem Fischsterben. Das ist z.B. in Berlin im Bereich der Innenstadt häufig zu beobachten. Das nährstoffhaltige Abwasser führt zu einer starken Zehrung des Sauerstoffs bis hin zu völlig sauerstofffreien Zonen. Dadurch sterben viele Lebewesen sehr schnell und tote Fische treiben auf der Spree. Derzeit (2020/2021) gibt es im Durchschnitt 30 Mischwasserüberläufe im Jahr in Berlin.  Die Ableitung von Regenwasser über die Trennkanalisation belastet die Oberflächengewässer vor allem mit diffusen Einträgen von Schwermetallen  wie Cadmium, Zink, Blei und Kupfer, was sich im Sediment ablagern kann und die Organismen in den Gewässern belasten kann.</a:t>
            </a:r>
            <a:endParaRPr dirty="0"/>
          </a:p>
          <a:p>
            <a:pPr marL="0" lvl="0" indent="0" algn="l" rtl="0">
              <a:lnSpc>
                <a:spcPct val="100000"/>
              </a:lnSpc>
              <a:spcAft>
                <a:spcPts val="0"/>
              </a:spcAft>
              <a:buClr>
                <a:schemeClr val="dk1"/>
              </a:buClr>
              <a:buSzPts val="1050"/>
              <a:buNone/>
            </a:pPr>
            <a:endParaRPr dirty="0"/>
          </a:p>
          <a:p>
            <a:pPr marL="0" lvl="0" indent="0" algn="l" rtl="0">
              <a:lnSpc>
                <a:spcPct val="100000"/>
              </a:lnSpc>
              <a:spcAft>
                <a:spcPts val="0"/>
              </a:spcAft>
              <a:buClr>
                <a:schemeClr val="dk1"/>
              </a:buClr>
              <a:buSzPts val="1050"/>
              <a:buNone/>
            </a:pPr>
            <a:r>
              <a:rPr lang="de-DE" b="1" dirty="0"/>
              <a:t>Aufgabe</a:t>
            </a:r>
            <a:r>
              <a:rPr lang="de-DE" dirty="0"/>
              <a:t>:</a:t>
            </a:r>
            <a:endParaRPr dirty="0"/>
          </a:p>
          <a:p>
            <a:pPr marL="0" lvl="0" indent="0" algn="l" rtl="0">
              <a:lnSpc>
                <a:spcPct val="100000"/>
              </a:lnSpc>
              <a:spcAft>
                <a:spcPts val="0"/>
              </a:spcAft>
              <a:buClr>
                <a:schemeClr val="dk1"/>
              </a:buClr>
              <a:buSzPts val="1050"/>
              <a:buNone/>
            </a:pPr>
            <a:r>
              <a:rPr lang="de-DE" dirty="0"/>
              <a:t>Beschreiben Sie die Folgen von Regenwassereinleitungen für die Oberflächengewässer</a:t>
            </a:r>
            <a:endParaRPr dirty="0"/>
          </a:p>
          <a:p>
            <a:pPr marL="228600" lvl="0" indent="-228600" algn="l" rtl="0">
              <a:lnSpc>
                <a:spcPct val="100000"/>
              </a:lnSpc>
              <a:spcAft>
                <a:spcPts val="0"/>
              </a:spcAft>
              <a:buClr>
                <a:schemeClr val="dk1"/>
              </a:buClr>
              <a:buSzPts val="1050"/>
              <a:buFont typeface="Arial"/>
              <a:buChar char="•"/>
            </a:pPr>
            <a:r>
              <a:rPr lang="de-DE" dirty="0"/>
              <a:t>Bei durchschnittlichen Mengen Regenwasser</a:t>
            </a:r>
            <a:endParaRPr dirty="0"/>
          </a:p>
          <a:p>
            <a:pPr marL="228600" lvl="0" indent="-228600" algn="l" rtl="0">
              <a:lnSpc>
                <a:spcPct val="100000"/>
              </a:lnSpc>
              <a:spcAft>
                <a:spcPts val="0"/>
              </a:spcAft>
              <a:buClr>
                <a:schemeClr val="dk1"/>
              </a:buClr>
              <a:buSzPts val="1050"/>
              <a:buFont typeface="Arial"/>
              <a:buChar char="•"/>
            </a:pPr>
            <a:r>
              <a:rPr lang="de-DE" dirty="0"/>
              <a:t>bei Starkregenereignissen</a:t>
            </a:r>
            <a:endParaRPr dirty="0"/>
          </a:p>
          <a:p>
            <a:pPr marL="228600" lvl="0" indent="-228600" algn="l" rtl="0">
              <a:lnSpc>
                <a:spcPct val="100000"/>
              </a:lnSpc>
              <a:spcAft>
                <a:spcPts val="0"/>
              </a:spcAft>
              <a:buClr>
                <a:schemeClr val="dk1"/>
              </a:buClr>
              <a:buSzPts val="1050"/>
              <a:buFont typeface="Arial"/>
              <a:buChar char="•"/>
            </a:pPr>
            <a:r>
              <a:rPr lang="de-DE" dirty="0"/>
              <a:t>Jeweils für die Mischwasserkanalisation und für die Trennkanalisation</a:t>
            </a:r>
            <a:endParaRPr dirty="0"/>
          </a:p>
          <a:p>
            <a:pPr marL="0" lvl="0" indent="0" algn="l" rtl="0">
              <a:lnSpc>
                <a:spcPct val="100000"/>
              </a:lnSpc>
              <a:spcAft>
                <a:spcPts val="0"/>
              </a:spcAft>
              <a:buClr>
                <a:schemeClr val="dk1"/>
              </a:buClr>
              <a:buSzPts val="1050"/>
              <a:buNone/>
            </a:pPr>
            <a:endParaRPr dirty="0"/>
          </a:p>
          <a:p>
            <a:pPr marL="0" lvl="0" indent="0" algn="l" rtl="0">
              <a:lnSpc>
                <a:spcPct val="100000"/>
              </a:lnSpc>
              <a:spcAft>
                <a:spcPts val="0"/>
              </a:spcAft>
              <a:buClr>
                <a:schemeClr val="dk1"/>
              </a:buClr>
              <a:buSzPts val="1050"/>
              <a:buNone/>
            </a:pPr>
            <a:r>
              <a:rPr lang="de-DE" b="1" dirty="0"/>
              <a:t>Quelle</a:t>
            </a:r>
            <a:r>
              <a:rPr lang="de-DE" dirty="0"/>
              <a:t>:</a:t>
            </a:r>
            <a:endParaRPr dirty="0"/>
          </a:p>
          <a:p>
            <a:pPr marL="171450" lvl="0" indent="-171450" algn="l" rtl="0">
              <a:lnSpc>
                <a:spcPct val="100000"/>
              </a:lnSpc>
              <a:spcAft>
                <a:spcPts val="0"/>
              </a:spcAft>
              <a:buClr>
                <a:schemeClr val="dk1"/>
              </a:buClr>
              <a:buSzPts val="1050"/>
              <a:buFont typeface="Arial"/>
              <a:buChar char="•"/>
            </a:pPr>
            <a:r>
              <a:rPr lang="de-DE" dirty="0"/>
              <a:t>Paust-Lassen, Jungen-Kalisch, IGBAU , Sozialpartner der Bauwirtschaft (2010): Ökologisches Bauen im Bereich Wasser – Sanierungsbedarf und Beschäftigungspotentiale für die Investitionsbereiche Abwasserentsorgung und Trinkwasserversorgung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da63f9b3d_1_84: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6da63f9b3d_1_8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
        <p:nvSpPr>
          <p:cNvPr id="7" name="Google Shape;88;g26da99438ff_0_496:notes">
            <a:extLst>
              <a:ext uri="{FF2B5EF4-FFF2-40B4-BE49-F238E27FC236}">
                <a16:creationId xmlns="" xmlns:a16="http://schemas.microsoft.com/office/drawing/2014/main" id="{A727B826-D208-4EA4-9065-C775A7AC8936}"/>
              </a:ext>
            </a:extLst>
          </p:cNvPr>
          <p:cNvSpPr txBox="1">
            <a:spLocks noGrp="1"/>
          </p:cNvSpPr>
          <p:nvPr>
            <p:ph type="body" idx="1"/>
          </p:nvPr>
        </p:nvSpPr>
        <p:spPr>
          <a:xfrm>
            <a:off x="479425" y="3924000"/>
            <a:ext cx="6145213" cy="568729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200" baseline="-25000" dirty="0"/>
              <a:t>2</a:t>
            </a:r>
            <a:r>
              <a:rPr lang="de-DE" sz="1200"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Fernbus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0" lvl="0" indent="0" algn="l" rtl="0">
              <a:lnSpc>
                <a:spcPct val="100000"/>
              </a:lnSpc>
              <a:spcBef>
                <a:spcPts val="0"/>
              </a:spcBef>
              <a:spcAft>
                <a:spcPts val="0"/>
              </a:spcAft>
              <a:buSzPts val="1100"/>
              <a:buFont typeface="Arial"/>
              <a:buNone/>
            </a:pPr>
            <a:endParaRPr lang="de-DE" sz="1200" b="1"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SzPts val="1400"/>
              <a:buNone/>
            </a:pPr>
            <a:endParaRPr lang="de-DE" sz="1200" b="1" dirty="0"/>
          </a:p>
          <a:p>
            <a:pPr marL="0" lvl="0" indent="0" algn="l" rtl="0">
              <a:lnSpc>
                <a:spcPct val="100000"/>
              </a:lnSpc>
              <a:spcBef>
                <a:spcPts val="0"/>
              </a:spcBef>
              <a:spcAft>
                <a:spcPts val="0"/>
              </a:spcAft>
              <a:buSzPts val="1400"/>
              <a:buNone/>
            </a:pPr>
            <a:r>
              <a:rPr lang="de-DE" sz="1200" b="1" dirty="0"/>
              <a:t>Quelle</a:t>
            </a:r>
            <a:endParaRPr b="1" dirty="0"/>
          </a:p>
          <a:p>
            <a:pPr marL="171450" lvl="0" indent="-171450" algn="l" rtl="0">
              <a:lnSpc>
                <a:spcPct val="100000"/>
              </a:lnSpc>
              <a:spcBef>
                <a:spcPts val="0"/>
              </a:spcBef>
              <a:spcAft>
                <a:spcPts val="0"/>
              </a:spcAft>
              <a:buSzPts val="1400"/>
              <a:buFont typeface="Arial"/>
              <a:buChar char="•"/>
            </a:pPr>
            <a:r>
              <a:rPr lang="de-DE" sz="1200" dirty="0"/>
              <a:t>Umweltbundesamt 2021: Konsum und Umwelt: Zentrale Handlungsfelder. Online: https://www.umweltbundesamt.de/themen/wirtschaft-konsum/konsum-umwelt-zentrale-handlungsfelder#bedarfsfelder</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5be34df3b4_0_1151: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25be34df3b4_0_115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
        <p:nvSpPr>
          <p:cNvPr id="7" name="Google Shape;473;g26805bd2549_0_1657:notes">
            <a:extLst>
              <a:ext uri="{FF2B5EF4-FFF2-40B4-BE49-F238E27FC236}">
                <a16:creationId xmlns="" xmlns:a16="http://schemas.microsoft.com/office/drawing/2014/main" id="{2FBD51A8-7FF3-4A09-8A95-6C05B00C81C5}"/>
              </a:ext>
            </a:extLst>
          </p:cNvPr>
          <p:cNvSpPr txBox="1">
            <a:spLocks noGrp="1"/>
          </p:cNvSpPr>
          <p:nvPr>
            <p:ph type="body" idx="1"/>
          </p:nvPr>
        </p:nvSpPr>
        <p:spPr>
          <a:xfrm>
            <a:off x="479425" y="3924000"/>
            <a:ext cx="6145200" cy="5027692"/>
          </a:xfrm>
          <a:prstGeom prst="rect">
            <a:avLst/>
          </a:prstGeom>
          <a:noFill/>
          <a:ln>
            <a:noFill/>
          </a:ln>
        </p:spPr>
        <p:txBody>
          <a:bodyPr spcFirstLastPara="1" wrap="square" lIns="94825" tIns="47400" rIns="94825" bIns="47400" anchor="t" anchorCtr="0">
            <a:noAutofit/>
          </a:bodyPr>
          <a:lstStyle/>
          <a:p>
            <a:pPr marL="0" lvl="0" indent="0"/>
            <a:r>
              <a:rPr lang="de-DE" b="1" dirty="0"/>
              <a:t>Beschreibung </a:t>
            </a:r>
            <a:endParaRPr lang="de-DE" dirty="0"/>
          </a:p>
          <a:p>
            <a:pPr marL="0" lvl="0" indent="0"/>
            <a:r>
              <a:rPr lang="de-DE" dirty="0"/>
              <a:t>Auf der Folie sind wichtige Siegel aufgeführt und erläutert, die für die Metallindustrie einen. Rolle spielen.</a:t>
            </a:r>
          </a:p>
          <a:p>
            <a:pPr marL="0" lvl="0" indent="0" algn="l" rtl="0">
              <a:lnSpc>
                <a:spcPct val="100000"/>
              </a:lnSpc>
              <a:spcBef>
                <a:spcPts val="0"/>
              </a:spcBef>
              <a:spcAft>
                <a:spcPts val="0"/>
              </a:spcAft>
              <a:buSzPts val="1400"/>
              <a:buNone/>
            </a:pPr>
            <a:r>
              <a:rPr lang="de-DE" dirty="0">
                <a:solidFill>
                  <a:schemeClr val="dk1"/>
                </a:solidFill>
                <a:latin typeface="Calibri"/>
                <a:ea typeface="Calibri"/>
                <a:cs typeface="Calibri"/>
                <a:sym typeface="Calibri"/>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p>
          <a:p>
            <a:pPr marL="0" lvl="0" indent="0" algn="l" rtl="0">
              <a:lnSpc>
                <a:spcPct val="100000"/>
              </a:lnSpc>
              <a:spcBef>
                <a:spcPts val="0"/>
              </a:spcBef>
              <a:spcAft>
                <a:spcPts val="0"/>
              </a:spcAft>
              <a:buSzPts val="1400"/>
              <a:buNone/>
            </a:pPr>
            <a:endParaRPr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Aufgabenstellung</a:t>
            </a:r>
            <a:endParaRPr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panose="020B0604020202020204" pitchFamily="34" charset="0"/>
              <a:buChar char="•"/>
            </a:pPr>
            <a:r>
              <a:rPr lang="de-DE" dirty="0">
                <a:solidFill>
                  <a:schemeClr val="dk1"/>
                </a:solidFill>
                <a:latin typeface="Calibri"/>
                <a:ea typeface="Calibri"/>
                <a:cs typeface="Calibri"/>
                <a:sym typeface="Calibri"/>
              </a:rPr>
              <a:t>Wie bewerten Sie die Siegel?</a:t>
            </a:r>
            <a:endParaRPr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panose="020B0604020202020204" pitchFamily="34" charset="0"/>
              <a:buChar char="•"/>
            </a:pPr>
            <a:r>
              <a:rPr lang="de-DE" dirty="0">
                <a:solidFill>
                  <a:schemeClr val="dk1"/>
                </a:solidFill>
                <a:latin typeface="Calibri"/>
                <a:ea typeface="Calibri"/>
                <a:cs typeface="Calibri"/>
                <a:sym typeface="Calibri"/>
              </a:rPr>
              <a:t>Wie zeigen die Siegel, dass Unternehmen Nachhaltigkeitsansätze verfolgen können?</a:t>
            </a:r>
            <a:endParaRPr dirty="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panose="020B0604020202020204" pitchFamily="34" charset="0"/>
              <a:buChar char="•"/>
            </a:pPr>
            <a:r>
              <a:rPr lang="de-DE" dirty="0">
                <a:solidFill>
                  <a:schemeClr val="dk1"/>
                </a:solidFill>
                <a:latin typeface="Calibri"/>
                <a:ea typeface="Calibri"/>
                <a:cs typeface="Calibri"/>
                <a:sym typeface="Calibri"/>
              </a:rPr>
              <a:t>Welche Siegel spielen bei Ihnen im Unternehmen ein Rolle bei der Beschaffung von Rohstoffen und Materialien?</a:t>
            </a:r>
            <a:endParaRPr dirty="0">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Quellen für die Siegel</a:t>
            </a:r>
            <a:endParaRPr dirty="0">
              <a:latin typeface="Calibri"/>
              <a:ea typeface="Calibri"/>
              <a:cs typeface="Calibri"/>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dirty="0">
                <a:solidFill>
                  <a:schemeClr val="dk1"/>
                </a:solidFill>
                <a:latin typeface="Calibri"/>
                <a:ea typeface="Calibri"/>
                <a:cs typeface="Calibri"/>
                <a:sym typeface="Calibri"/>
              </a:rPr>
              <a:t>Blauer Engel: </a:t>
            </a:r>
            <a:r>
              <a:rPr lang="de-DE"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https://www.blauer-engel.de/de/produktwelt/schmierstoffe-hydraulikfluessigkeiten-bis-12-2022</a:t>
            </a:r>
            <a:endParaRPr dirty="0">
              <a:solidFill>
                <a:schemeClr val="dk1"/>
              </a:solidFill>
              <a:latin typeface="Calibri"/>
              <a:ea typeface="Calibri"/>
              <a:cs typeface="Calibri"/>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dirty="0" err="1">
                <a:solidFill>
                  <a:schemeClr val="dk1"/>
                </a:solidFill>
                <a:latin typeface="Calibri"/>
                <a:ea typeface="Calibri"/>
                <a:cs typeface="Calibri"/>
                <a:sym typeface="Calibri"/>
              </a:rPr>
              <a:t>Cradle-to-Cradle</a:t>
            </a:r>
            <a:r>
              <a:rPr lang="de-DE" dirty="0">
                <a:solidFill>
                  <a:schemeClr val="dk1"/>
                </a:solidFill>
                <a:latin typeface="Calibri"/>
                <a:ea typeface="Calibri"/>
                <a:cs typeface="Calibri"/>
                <a:sym typeface="Calibri"/>
              </a:rPr>
              <a:t>: https://c2ccertified.org/</a:t>
            </a:r>
            <a:endParaRPr dirty="0">
              <a:latin typeface="Calibri"/>
              <a:ea typeface="Calibri"/>
              <a:cs typeface="Calibri"/>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dirty="0">
                <a:solidFill>
                  <a:schemeClr val="dk1"/>
                </a:solidFill>
                <a:latin typeface="Calibri"/>
                <a:ea typeface="Calibri"/>
                <a:cs typeface="Calibri"/>
                <a:sym typeface="Calibri"/>
              </a:rPr>
              <a:t>Zertifiziertes Energiemanagementsystem ISO 5001: </a:t>
            </a:r>
            <a:r>
              <a:rPr lang="de-DE"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https://www.tuvsud.com/de-de/dienstleistungen/auditierung-und-zertifizierung/energiemanagementsysteme/iso-50001</a:t>
            </a:r>
            <a:endParaRPr dirty="0">
              <a:solidFill>
                <a:schemeClr val="dk1"/>
              </a:solidFill>
              <a:latin typeface="Calibri"/>
              <a:ea typeface="Calibri"/>
              <a:cs typeface="Calibri"/>
              <a:sym typeface="Calibri"/>
            </a:endParaRPr>
          </a:p>
          <a:p>
            <a:pPr marL="171450" marR="0" lvl="0" indent="-171450" algn="l" rtl="0">
              <a:lnSpc>
                <a:spcPct val="100000"/>
              </a:lnSpc>
              <a:spcAft>
                <a:spcPts val="0"/>
              </a:spcAft>
              <a:buClr>
                <a:srgbClr val="000000"/>
              </a:buClr>
              <a:buSzPct val="100000"/>
              <a:buFont typeface="Arial" panose="020B0604020202020204" pitchFamily="34" charset="0"/>
              <a:buChar char="•"/>
            </a:pPr>
            <a:r>
              <a:rPr lang="de-DE" dirty="0">
                <a:solidFill>
                  <a:schemeClr val="dk1"/>
                </a:solidFill>
                <a:latin typeface="Calibri"/>
                <a:ea typeface="Calibri"/>
                <a:cs typeface="Calibri"/>
                <a:sym typeface="Calibri"/>
              </a:rPr>
              <a:t>Siegel Steel Sustainable Champion: </a:t>
            </a:r>
            <a:r>
              <a:rPr lang="de-DE" u="sng" dirty="0">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https://worldsteel.org/steel-by-topic/sustainability/steel-recognitions/</a:t>
            </a:r>
            <a:r>
              <a:rPr lang="de-DE" dirty="0">
                <a:solidFill>
                  <a:schemeClr val="dk1"/>
                </a:solidFill>
                <a:latin typeface="Calibri"/>
                <a:ea typeface="Calibri"/>
                <a:cs typeface="Calibri"/>
                <a:sym typeface="Calibri"/>
              </a:rPr>
              <a:t/>
            </a:r>
            <a:br>
              <a:rPr lang="de-DE" dirty="0">
                <a:solidFill>
                  <a:schemeClr val="dk1"/>
                </a:solidFill>
                <a:latin typeface="Calibri"/>
                <a:ea typeface="Calibri"/>
                <a:cs typeface="Calibri"/>
                <a:sym typeface="Calibri"/>
              </a:rPr>
            </a:br>
            <a:endParaRPr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5ef7a2605e_3_5: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5ef7a2605e_3_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
        <p:nvSpPr>
          <p:cNvPr id="7" name="Google Shape;492;g26805bd2549_0_1674:notes">
            <a:extLst>
              <a:ext uri="{FF2B5EF4-FFF2-40B4-BE49-F238E27FC236}">
                <a16:creationId xmlns="" xmlns:a16="http://schemas.microsoft.com/office/drawing/2014/main" id="{89AB3DAC-7512-4E32-AF91-123C5FCAD9D1}"/>
              </a:ext>
            </a:extLst>
          </p:cNvPr>
          <p:cNvSpPr txBox="1">
            <a:spLocks noGrp="1"/>
          </p:cNvSpPr>
          <p:nvPr>
            <p:ph type="body" idx="1"/>
          </p:nvPr>
        </p:nvSpPr>
        <p:spPr>
          <a:xfrm>
            <a:off x="479424" y="3924000"/>
            <a:ext cx="6145213" cy="5651583"/>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t>Beschreibung</a:t>
            </a:r>
            <a:endParaRPr b="1" dirty="0"/>
          </a:p>
          <a:p>
            <a:pPr marL="0" marR="0" lvl="0" indent="0" algn="l" rtl="0">
              <a:lnSpc>
                <a:spcPct val="100000"/>
              </a:lnSpc>
              <a:spcBef>
                <a:spcPts val="0"/>
              </a:spcBef>
              <a:spcAft>
                <a:spcPts val="0"/>
              </a:spcAft>
              <a:buClr>
                <a:srgbClr val="000000"/>
              </a:buClr>
              <a:buSzPts val="1400"/>
              <a:buFont typeface="Arial"/>
              <a:buNone/>
            </a:pPr>
            <a:r>
              <a:rPr lang="de-DE" dirty="0"/>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p>
          <a:p>
            <a:pPr marL="64800" marR="0" lvl="0" indent="-14400" algn="l" rtl="0">
              <a:lnSpc>
                <a:spcPct val="100000"/>
              </a:lnSpc>
              <a:spcBef>
                <a:spcPts val="0"/>
              </a:spcBef>
              <a:spcAft>
                <a:spcPts val="0"/>
              </a:spcAft>
              <a:buClr>
                <a:srgbClr val="000000"/>
              </a:buClr>
              <a:buSzPts val="1400"/>
              <a:buFont typeface="Arial"/>
              <a:buNone/>
            </a:pPr>
            <a:endParaRPr dirty="0"/>
          </a:p>
          <a:p>
            <a:pPr marL="0" marR="0" lvl="0" indent="-3600" algn="l" rtl="0">
              <a:lnSpc>
                <a:spcPct val="100000"/>
              </a:lnSpc>
              <a:spcBef>
                <a:spcPts val="0"/>
              </a:spcBef>
              <a:spcAft>
                <a:spcPts val="0"/>
              </a:spcAft>
              <a:buClr>
                <a:srgbClr val="000000"/>
              </a:buClr>
              <a:buSzPts val="1400"/>
              <a:buFont typeface="Arial"/>
              <a:buNone/>
            </a:pPr>
            <a:r>
              <a:rPr lang="de-DE" b="1" dirty="0"/>
              <a:t>Arbeitsaufgaben:</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solidFill>
                  <a:schemeClr val="dk1"/>
                </a:solidFill>
                <a:latin typeface="Calibri"/>
                <a:ea typeface="Calibri"/>
                <a:cs typeface="Calibri"/>
                <a:sym typeface="Calibri"/>
              </a:rPr>
              <a:t>Welche Vorteile der Digitalisierung werden bei Ihnen genutzt? Welche Veränderungen sind noch geplant?</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solidFill>
                  <a:schemeClr val="dk1"/>
                </a:solidFill>
                <a:latin typeface="Calibri"/>
                <a:ea typeface="Calibri"/>
                <a:cs typeface="Calibri"/>
                <a:sym typeface="Calibri"/>
              </a:rPr>
              <a:t>Wie gehen Sie im Unternehmen bei der Einführung neuer Technologien und Abläufe vor? </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solidFill>
                  <a:schemeClr val="dk1"/>
                </a:solidFill>
                <a:latin typeface="Calibri"/>
                <a:ea typeface="Calibri"/>
                <a:cs typeface="Calibri"/>
                <a:sym typeface="Calibri"/>
              </a:rPr>
              <a:t>Wer ist in die Vorbereitung einbezogen?</a:t>
            </a:r>
            <a:endParaRPr dirty="0"/>
          </a:p>
          <a:p>
            <a:pPr marL="457200" marR="0" lvl="0" indent="-228600" algn="l" rtl="0">
              <a:lnSpc>
                <a:spcPct val="100000"/>
              </a:lnSpc>
              <a:spcBef>
                <a:spcPts val="0"/>
              </a:spcBef>
              <a:spcAft>
                <a:spcPts val="0"/>
              </a:spcAft>
              <a:buClr>
                <a:srgbClr val="000000"/>
              </a:buClr>
              <a:buSzPts val="1400"/>
              <a:buFont typeface="Arial"/>
              <a:buNone/>
            </a:pPr>
            <a:endParaRPr b="1" dirty="0">
              <a:solidFill>
                <a:schemeClr val="dk1"/>
              </a:solidFill>
              <a:latin typeface="Calibri"/>
              <a:ea typeface="Calibri"/>
              <a:cs typeface="Calibri"/>
              <a:sym typeface="Calibri"/>
            </a:endParaRPr>
          </a:p>
          <a:p>
            <a:pPr marL="172800" marR="0" lvl="0" indent="-230399"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Quellen:</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solidFill>
                  <a:schemeClr val="dk1"/>
                </a:solidFill>
                <a:latin typeface="Calibri"/>
                <a:ea typeface="Calibri"/>
                <a:cs typeface="Calibri"/>
                <a:sym typeface="Calibri"/>
              </a:rPr>
              <a:t>Lucas (2022) 7 Vorteile der Digitalisierung: </a:t>
            </a:r>
            <a:r>
              <a:rPr lang="de-DE" u="sng" dirty="0">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https://framr.tv/de/blog/7-unterschatzte-vorteile-der-digitalisierung-im-unternehmen/</a:t>
            </a:r>
            <a:endParaRPr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err="1">
                <a:solidFill>
                  <a:schemeClr val="dk1"/>
                </a:solidFill>
                <a:latin typeface="Calibri"/>
                <a:ea typeface="Calibri"/>
                <a:cs typeface="Calibri"/>
                <a:sym typeface="Calibri"/>
              </a:rPr>
              <a:t>Flixcheck</a:t>
            </a:r>
            <a:r>
              <a:rPr lang="de-DE" dirty="0">
                <a:solidFill>
                  <a:schemeClr val="dk1"/>
                </a:solidFill>
                <a:latin typeface="Calibri"/>
                <a:ea typeface="Calibri"/>
                <a:cs typeface="Calibri"/>
                <a:sym typeface="Calibri"/>
              </a:rPr>
              <a:t> (2022) Die Vor- und Nachteile der Digitalisierung. </a:t>
            </a:r>
            <a:r>
              <a:rPr lang="de-DE" u="sng" dirty="0">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https://www.flixcheck.de/vor-und-nachteile-digitalisierung/</a:t>
            </a:r>
            <a:endParaRPr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5be34df3b4_0_0:notes"/>
          <p:cNvSpPr>
            <a:spLocks noGrp="1" noRot="1" noChangeAspect="1"/>
          </p:cNvSpPr>
          <p:nvPr>
            <p:ph type="sldImg" idx="2"/>
          </p:nvPr>
        </p:nvSpPr>
        <p:spPr>
          <a:xfrm>
            <a:off x="479425" y="374650"/>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25be34df3b4_0_0:notes"/>
          <p:cNvSpPr txBox="1">
            <a:spLocks noGrp="1"/>
          </p:cNvSpPr>
          <p:nvPr>
            <p:ph type="body" idx="1"/>
          </p:nvPr>
        </p:nvSpPr>
        <p:spPr>
          <a:xfrm>
            <a:off x="479425" y="3924000"/>
            <a:ext cx="6143700"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dirty="0"/>
          </a:p>
          <a:p>
            <a:pPr marL="0" lvl="0" indent="0" algn="l" rtl="0">
              <a:lnSpc>
                <a:spcPct val="100000"/>
              </a:lnSpc>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sz="1000" dirty="0"/>
          </a:p>
          <a:p>
            <a:pPr marL="0" lvl="0" indent="0" algn="l" rtl="0">
              <a:lnSpc>
                <a:spcPct val="100000"/>
              </a:lnSpc>
              <a:spcAft>
                <a:spcPts val="0"/>
              </a:spcAft>
              <a:buSzPts val="1400"/>
              <a:buNone/>
            </a:pPr>
            <a:r>
              <a:rPr lang="de-DE" sz="1000" b="1" dirty="0">
                <a:latin typeface="Calibri"/>
                <a:ea typeface="Calibri"/>
                <a:cs typeface="Calibri"/>
                <a:sym typeface="Calibri"/>
              </a:rPr>
              <a:t>Aufgabe</a:t>
            </a:r>
            <a:endParaRPr sz="1000" dirty="0"/>
          </a:p>
          <a:p>
            <a:pPr marL="0" lvl="0" indent="0" algn="l" rtl="0">
              <a:lnSpc>
                <a:spcPct val="100000"/>
              </a:lnSpc>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dirty="0"/>
          </a:p>
          <a:p>
            <a:pPr marL="171450" marR="0" lvl="0" indent="-171450" algn="l" rtl="0">
              <a:lnSpc>
                <a:spcPct val="100000"/>
              </a:lnSpc>
              <a:spcAft>
                <a:spcPts val="0"/>
              </a:spcAft>
              <a:buClr>
                <a:srgbClr val="000000"/>
              </a:buClr>
              <a:buSzPct val="117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Aft>
                <a:spcPts val="0"/>
              </a:spcAft>
              <a:buClr>
                <a:srgbClr val="000000"/>
              </a:buClr>
              <a:buSzPct val="117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Aft>
                <a:spcPts val="0"/>
              </a:spcAft>
              <a:buClr>
                <a:schemeClr val="dk1"/>
              </a:buClr>
              <a:buSzPts val="1100"/>
              <a:buFont typeface="Arial"/>
              <a:buNone/>
            </a:pPr>
            <a:r>
              <a:rPr lang="de-DE" sz="1000" b="1" dirty="0">
                <a:latin typeface="Calibri"/>
                <a:ea typeface="Calibri"/>
                <a:cs typeface="Calibri"/>
                <a:sym typeface="Calibri"/>
              </a:rPr>
              <a:t>Quellen und Abbildung</a:t>
            </a:r>
            <a:endParaRPr sz="1000" dirty="0"/>
          </a:p>
          <a:p>
            <a:pPr marL="171450" marR="0" lvl="0" indent="-171450" algn="l" rtl="0">
              <a:lnSpc>
                <a:spcPct val="100000"/>
              </a:lnSpc>
              <a:spcAft>
                <a:spcPts val="0"/>
              </a:spcAft>
              <a:buClr>
                <a:schemeClr val="dk1"/>
              </a:buClr>
              <a:buSzPct val="117000"/>
              <a:buFont typeface="Arial"/>
              <a:buChar char="•"/>
            </a:pPr>
            <a:r>
              <a:rPr lang="de-DE" sz="1000" b="0" dirty="0">
                <a:latin typeface="Calibri"/>
                <a:ea typeface="Calibri"/>
                <a:cs typeface="Calibri"/>
                <a:sym typeface="Calibri"/>
              </a:rPr>
              <a:t>Cake: Stockholm </a:t>
            </a:r>
            <a:r>
              <a:rPr lang="de-DE" sz="1000" b="0" dirty="0" err="1">
                <a:latin typeface="Calibri"/>
                <a:ea typeface="Calibri"/>
                <a:cs typeface="Calibri"/>
                <a:sym typeface="Calibri"/>
              </a:rPr>
              <a:t>Resilience</a:t>
            </a:r>
            <a:r>
              <a:rPr lang="de-DE" sz="1000" b="0" dirty="0">
                <a:latin typeface="Calibri"/>
                <a:ea typeface="Calibri"/>
                <a:cs typeface="Calibri"/>
                <a:sym typeface="Calibri"/>
              </a:rPr>
              <a:t> </a:t>
            </a:r>
            <a:r>
              <a:rPr lang="de-DE" sz="1000" b="0" dirty="0" err="1">
                <a:latin typeface="Calibri"/>
                <a:ea typeface="Calibri"/>
                <a:cs typeface="Calibri"/>
                <a:sym typeface="Calibri"/>
              </a:rPr>
              <a:t>Centre</a:t>
            </a:r>
            <a:r>
              <a:rPr lang="de-DE" sz="1000" b="0" dirty="0">
                <a:latin typeface="Calibri"/>
                <a:ea typeface="Calibri"/>
                <a:cs typeface="Calibri"/>
                <a:sym typeface="Calibri"/>
              </a:rPr>
              <a:t> (o.J.): </a:t>
            </a:r>
            <a:r>
              <a:rPr lang="de-DE" sz="10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dirty="0">
                <a:latin typeface="Calibri"/>
                <a:ea typeface="Calibri"/>
                <a:cs typeface="Calibri"/>
                <a:sym typeface="Calibri"/>
              </a:rPr>
              <a:t>(Lizenz: </a:t>
            </a:r>
            <a:r>
              <a:rPr lang="de-DE" sz="1000" b="0" i="0" u="none" strike="noStrike" cap="none" dirty="0">
                <a:solidFill>
                  <a:schemeClr val="dk1"/>
                </a:solidFill>
                <a:latin typeface="Calibri"/>
                <a:ea typeface="Calibri"/>
                <a:cs typeface="Calibri"/>
                <a:sym typeface="Calibri"/>
              </a:rPr>
              <a:t>CC BY-ND 3.0)</a:t>
            </a:r>
            <a:endParaRPr sz="1000" dirty="0"/>
          </a:p>
          <a:p>
            <a:pPr marL="171450" marR="0" lvl="0" indent="-171450" algn="l" rtl="0">
              <a:lnSpc>
                <a:spcPct val="100000"/>
              </a:lnSpc>
              <a:spcAft>
                <a:spcPts val="0"/>
              </a:spcAft>
              <a:buClr>
                <a:schemeClr val="dk1"/>
              </a:buClr>
              <a:buSzPct val="117000"/>
              <a:buFont typeface="Arial"/>
              <a:buChar char="•"/>
            </a:pPr>
            <a:r>
              <a:rPr lang="de-DE" sz="1000" b="0" i="0" u="none" strike="noStrike" cap="none" dirty="0">
                <a:solidFill>
                  <a:schemeClr val="dk1"/>
                </a:solidFill>
                <a:latin typeface="Calibri"/>
                <a:ea typeface="Calibri"/>
                <a:cs typeface="Calibri"/>
                <a:sym typeface="Calibri"/>
              </a:rPr>
              <a:t>Nachhaltigkeitsstrategie - eigene Darstellung in </a:t>
            </a:r>
            <a:r>
              <a:rPr lang="de-DE" sz="1000" b="0" i="0" u="none" strike="noStrike" cap="none" dirty="0" err="1">
                <a:solidFill>
                  <a:schemeClr val="dk1"/>
                </a:solidFill>
                <a:latin typeface="Calibri"/>
                <a:ea typeface="Calibri"/>
                <a:cs typeface="Calibri"/>
                <a:sym typeface="Calibri"/>
              </a:rPr>
              <a:t>Anlehung</a:t>
            </a:r>
            <a:r>
              <a:rPr lang="de-DE" sz="1000" b="0" i="0" u="none" strike="noStrike" cap="none" dirty="0">
                <a:solidFill>
                  <a:schemeClr val="dk1"/>
                </a:solidFill>
                <a:latin typeface="Calibri"/>
                <a:ea typeface="Calibri"/>
                <a:cs typeface="Calibri"/>
                <a:sym typeface="Calibri"/>
              </a:rPr>
              <a:t> an: </a:t>
            </a:r>
            <a:r>
              <a:rPr lang="de-DE" sz="1000" b="0" i="0" u="none" strike="noStrike" cap="none" dirty="0" err="1">
                <a:solidFill>
                  <a:schemeClr val="dk1"/>
                </a:solidFill>
                <a:latin typeface="Calibri"/>
                <a:ea typeface="Calibri"/>
                <a:cs typeface="Calibri"/>
                <a:sym typeface="Calibri"/>
              </a:rPr>
              <a:t>sph</a:t>
            </a:r>
            <a:r>
              <a:rPr lang="de-DE" sz="10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Aft>
                <a:spcPts val="0"/>
              </a:spcAft>
              <a:buClr>
                <a:schemeClr val="dk1"/>
              </a:buClr>
              <a:buSzPct val="117000"/>
              <a:buFont typeface="Arial"/>
              <a:buChar char="•"/>
            </a:pPr>
            <a:r>
              <a:rPr lang="de-DE" sz="10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dirty="0">
              <a:latin typeface="Calibri"/>
              <a:ea typeface="Calibri"/>
              <a:cs typeface="Calibri"/>
              <a:sym typeface="Calibri"/>
            </a:endParaRPr>
          </a:p>
        </p:txBody>
      </p:sp>
      <p:sp>
        <p:nvSpPr>
          <p:cNvPr id="2" name="Google Shape;142;p38:notes">
            <a:extLst>
              <a:ext uri="{FF2B5EF4-FFF2-40B4-BE49-F238E27FC236}">
                <a16:creationId xmlns="" xmlns:a16="http://schemas.microsoft.com/office/drawing/2014/main" id="{1085AD06-6C78-63F8-D93F-6DFFE3360E37}"/>
              </a:ext>
            </a:extLst>
          </p:cNvPr>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40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da63f9b3d_1_637: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5;g26805bd2549_0_95:notes">
            <a:extLst>
              <a:ext uri="{FF2B5EF4-FFF2-40B4-BE49-F238E27FC236}">
                <a16:creationId xmlns="" xmlns:a16="http://schemas.microsoft.com/office/drawing/2014/main" id="{A6D7C045-BF90-4735-A899-D1F7465D37A7}"/>
              </a:ext>
            </a:extLst>
          </p:cNvPr>
          <p:cNvSpPr txBox="1">
            <a:spLocks noGrp="1"/>
          </p:cNvSpPr>
          <p:nvPr>
            <p:ph type="body" idx="1"/>
          </p:nvPr>
        </p:nvSpPr>
        <p:spPr>
          <a:xfrm>
            <a:off x="479425" y="3924000"/>
            <a:ext cx="6145213" cy="578205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800"/>
              <a:buNone/>
            </a:pPr>
            <a:r>
              <a:rPr lang="de-DE" dirty="0"/>
              <a:t>Ökologische Nachhaltigkeit des Bau- und Immobiliensektors. Zentrale Indikatoren des ökologischen Fußabdrucks des Bau- und Immobiliensektors</a:t>
            </a:r>
          </a:p>
          <a:p>
            <a:pPr marL="0" lvl="0" indent="0" algn="l" rtl="0">
              <a:lnSpc>
                <a:spcPct val="100000"/>
              </a:lnSpc>
              <a:spcBef>
                <a:spcPts val="0"/>
              </a:spcBef>
              <a:spcAft>
                <a:spcPts val="0"/>
              </a:spcAft>
              <a:buClr>
                <a:schemeClr val="dk1"/>
              </a:buClr>
              <a:buSzPts val="1800"/>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Für wieviel % der Treibhausgas-Emissionen ist die Baubranche verantwortlich?</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globalen Ressourcen werden durch die gebaute Umwelt verbraucht?</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Flächenveränderungen in Deutschland  entstehen durch die Baubranche?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des Abfallaufkommens in Deutschland sind Bau- und Abbruchabfälle?</a:t>
            </a:r>
            <a:endParaRPr dirty="0"/>
          </a:p>
          <a:p>
            <a:pPr marL="0" lvl="0" indent="0" algn="l" rtl="0">
              <a:lnSpc>
                <a:spcPct val="100000"/>
              </a:lnSpc>
              <a:spcBef>
                <a:spcPts val="0"/>
              </a:spcBef>
              <a:spcAft>
                <a:spcPts val="0"/>
              </a:spcAft>
              <a:buSzPts val="1400"/>
              <a:buNone/>
            </a:pPr>
            <a:r>
              <a:rPr lang="de-DE" dirty="0"/>
              <a:t>=&gt; 40% der Treibhausgase in Deutschland werden direkt oder indirekt durch die Baubrache freigesetzt (BBSR 2020)</a:t>
            </a:r>
            <a:endParaRPr dirty="0"/>
          </a:p>
          <a:p>
            <a:pPr marL="0" lvl="0" indent="0" algn="l" rtl="0">
              <a:lnSpc>
                <a:spcPct val="100000"/>
              </a:lnSpc>
              <a:spcBef>
                <a:spcPts val="0"/>
              </a:spcBef>
              <a:spcAft>
                <a:spcPts val="0"/>
              </a:spcAft>
              <a:buSzPts val="1400"/>
              <a:buNone/>
            </a:pPr>
            <a:r>
              <a:rPr lang="de-DE" dirty="0"/>
              <a:t>=&gt; 70% der Flächenveränderungen in Deutschland entstehen durch die Baubranche (DtST2021)</a:t>
            </a:r>
            <a:endParaRPr dirty="0"/>
          </a:p>
          <a:p>
            <a:pPr marL="0" lvl="0" indent="0" algn="l" rtl="0">
              <a:lnSpc>
                <a:spcPct val="100000"/>
              </a:lnSpc>
              <a:spcBef>
                <a:spcPts val="0"/>
              </a:spcBef>
              <a:spcAft>
                <a:spcPts val="0"/>
              </a:spcAft>
              <a:buClr>
                <a:schemeClr val="dk1"/>
              </a:buClr>
              <a:buSzPts val="1100"/>
              <a:buFont typeface="Arial"/>
              <a:buNone/>
            </a:pPr>
            <a:r>
              <a:rPr lang="de-DE" dirty="0"/>
              <a:t>=&gt; 1/3 der globalen Ressourcen werden durch die gebaute Umwelt verbraucht (GAfBC2019)</a:t>
            </a:r>
            <a:endParaRPr dirty="0"/>
          </a:p>
          <a:p>
            <a:pPr marL="0" lvl="0" indent="0" algn="l" rtl="0">
              <a:lnSpc>
                <a:spcPct val="100000"/>
              </a:lnSpc>
              <a:spcBef>
                <a:spcPts val="0"/>
              </a:spcBef>
              <a:spcAft>
                <a:spcPts val="0"/>
              </a:spcAft>
              <a:buSzPts val="1400"/>
              <a:buNone/>
            </a:pPr>
            <a:r>
              <a:rPr lang="de-DE" dirty="0"/>
              <a:t>=&gt; 55% des Abfallaufkommens in Deutschland wird durch Bau- und Abbruchabfälle verursacht  (</a:t>
            </a:r>
            <a:r>
              <a:rPr lang="de-DE" dirty="0" err="1"/>
              <a:t>Desatis</a:t>
            </a:r>
            <a:r>
              <a:rPr lang="de-DE" dirty="0"/>
              <a:t> 2022) </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Quellen</a:t>
            </a:r>
            <a:endParaRPr b="1"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dirty="0">
                <a:solidFill>
                  <a:schemeClr val="hlink"/>
                </a:solidFill>
                <a:hlinkClick r:id="rId3"/>
              </a:rPr>
              <a:t>https://www.bbsr.bund.de/BBSR/DE/veroeffentlichungen/bbsr-online/2020/bbsr-online-17-2020-dl.pdf?__blob=publicationFile&amp;v=3</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DtST</a:t>
            </a:r>
            <a:r>
              <a:rPr lang="de-DE" sz="1100" dirty="0"/>
              <a:t> 2021: Deutscher Städtetag, 2021 (Hrsg.): Nachhaltiges und suffizientes Bauen in den Städten. Online: </a:t>
            </a:r>
            <a:r>
              <a:rPr lang="de-DE" sz="1100" u="sng" dirty="0">
                <a:solidFill>
                  <a:schemeClr val="hlink"/>
                </a:solidFill>
                <a:hlinkClick r:id="rId4"/>
              </a:rPr>
              <a:t>http://dpaq.de/fO8Dt</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Desatis</a:t>
            </a:r>
            <a:r>
              <a:rPr lang="de-DE" sz="1100" dirty="0"/>
              <a:t> 2022:  Statistisches Bundesamt (Hrsg.): Abfallaufkommen 2019. Online: </a:t>
            </a:r>
            <a:r>
              <a:rPr lang="de-DE" sz="1100" u="sng" dirty="0">
                <a:solidFill>
                  <a:schemeClr val="hlink"/>
                </a:solidFill>
                <a:hlinkClick r:id="rId5"/>
              </a:rPr>
              <a:t>https://www.destatis.de/DE/Themen/Gesellschaft-Umwelt/Umwelt/Abfallwirtschaft/_inhalt.html</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GAfBC</a:t>
            </a:r>
            <a:r>
              <a:rPr lang="de-DE" sz="1100" dirty="0"/>
              <a:t> 2019: Global Alliance </a:t>
            </a:r>
            <a:r>
              <a:rPr lang="de-DE" sz="1100" dirty="0" err="1"/>
              <a:t>for</a:t>
            </a:r>
            <a:r>
              <a:rPr lang="de-DE" sz="1100" dirty="0"/>
              <a:t> Buildings and Construction (2019): Global Status Report </a:t>
            </a:r>
            <a:r>
              <a:rPr lang="de-DE" sz="1100" dirty="0" err="1"/>
              <a:t>for</a:t>
            </a:r>
            <a:r>
              <a:rPr lang="de-DE" sz="1100" dirty="0"/>
              <a:t> Buildings and Construction. Online: https://globalabc.org/sites/default/files/2020-03/GSR2019.pdf</a:t>
            </a:r>
            <a:endParaRPr sz="1100" dirty="0"/>
          </a:p>
        </p:txBody>
      </p:sp>
      <p:sp>
        <p:nvSpPr>
          <p:cNvPr id="2" name="Google Shape;142;p38:notes">
            <a:extLst>
              <a:ext uri="{FF2B5EF4-FFF2-40B4-BE49-F238E27FC236}">
                <a16:creationId xmlns="" xmlns:a16="http://schemas.microsoft.com/office/drawing/2014/main" id="{D56FB4D2-CB2E-7554-3B04-D2AA2E379BC8}"/>
              </a:ext>
            </a:extLst>
          </p:cNvPr>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5be34df3b4_0_1225: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5be34df3b4_0_122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
        <p:nvSpPr>
          <p:cNvPr id="7" name="Google Shape;402;g26805bd2549_0_1270:notes">
            <a:extLst>
              <a:ext uri="{FF2B5EF4-FFF2-40B4-BE49-F238E27FC236}">
                <a16:creationId xmlns="" xmlns:a16="http://schemas.microsoft.com/office/drawing/2014/main" id="{CFBB202C-14CA-45E5-AD84-7ECAAD669915}"/>
              </a:ext>
            </a:extLst>
          </p:cNvPr>
          <p:cNvSpPr txBox="1">
            <a:spLocks noGrp="1"/>
          </p:cNvSpPr>
          <p:nvPr>
            <p:ph type="body" idx="1"/>
          </p:nvPr>
        </p:nvSpPr>
        <p:spPr>
          <a:xfrm>
            <a:off x="479425" y="3924000"/>
            <a:ext cx="6145200" cy="541846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dirty="0">
                <a:solidFill>
                  <a:schemeClr val="dk1"/>
                </a:solidFill>
                <a:latin typeface="Calibri"/>
                <a:ea typeface="Calibri"/>
                <a:cs typeface="Calibri"/>
                <a:sym typeface="Calibri"/>
              </a:rPr>
              <a:t>Beschreibung</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Inländische Rohstoffentnahme</a:t>
            </a:r>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Nach Angaben der Bundesanstalt für Geowissenschaften und Rohstoffe wurden 2020 insgesamt 689,88 Millionen Tonnen abiotische Rohstoffe im Tagebau abgebaut. Das sind fossile Energierohstoffe wie Braunkohle, Baumineralien wie Sande, Kiese oder Steine sowie mineralische Industrierohstoffe wie Salze oder feuerfeste Tone. Statistisch gesehen wird Torf auch zu den abiotischen Rohstoffen gerechnet (siehe Abb. „Inländische Entnahme von Rohstoffen im Tagebau“).</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Zwischen den Jahren 1994 und 2009 ging die Masse der im Tagebau entnommenen Rohstoffe um über ein Viertel oder 28,8 % zurück. Seit 2009 verharrt der Abbau von Baumineralien mit kleinen Schwankungen allerdings auf nahezu gleichem Niveau.</a:t>
            </a:r>
            <a:endParaRPr dirty="0"/>
          </a:p>
          <a:p>
            <a:pPr marL="0" lvl="0" indent="0" algn="l" rtl="0">
              <a:lnSpc>
                <a:spcPct val="100000"/>
              </a:lnSpc>
              <a:spcBef>
                <a:spcPts val="0"/>
              </a:spcBef>
              <a:spcAft>
                <a:spcPts val="0"/>
              </a:spcAft>
              <a:buSzPts val="1400"/>
              <a:buNone/>
            </a:pPr>
            <a:endParaRPr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Neu in Anspruch genommene Fläche durch Rohstoffabbau im Tagebau</a:t>
            </a:r>
            <a:endParaRPr dirty="0"/>
          </a:p>
          <a:p>
            <a:pPr marL="0" lvl="0" indent="0" algn="l" rtl="0">
              <a:lnSpc>
                <a:spcPct val="100000"/>
              </a:lnSpc>
              <a:spcBef>
                <a:spcPts val="0"/>
              </a:spcBef>
              <a:spcAft>
                <a:spcPts val="0"/>
              </a:spcAft>
              <a:buSzPts val="1400"/>
              <a:buNone/>
            </a:pPr>
            <a:r>
              <a:rPr lang="de-DE" b="0" dirty="0">
                <a:solidFill>
                  <a:schemeClr val="dk1"/>
                </a:solidFill>
                <a:latin typeface="Calibri"/>
                <a:ea typeface="Calibri"/>
                <a:cs typeface="Calibri"/>
                <a:sym typeface="Calibri"/>
              </a:rPr>
              <a:t>Der Abbau von Rohstoffen im Tagebau ist mit einem unwiderruflichen Eingriff in Landschaften und Böden verbunden. Nach Berechnungen des Umweltbundesamtes (⁠UBA⁠) auf Basis aktueller Daten der Bundesanstalt für Geowissenschaften und Rohstoffe (BGR) und des Statistischen Bundesamtes wurde 2021 eine Fläche von 2.963 Hektar (ha) neu vom Tagebau in Anspruch genommen. Das entspricht einer täglichen Flächenneuinanspruchnahme von rund 8,1 ha oder mehr als 10 Fußballfeldern.</a:t>
            </a:r>
            <a:endParaRPr dirty="0"/>
          </a:p>
          <a:p>
            <a:pPr marL="0" marR="0" lvl="0" indent="0" algn="l" rtl="0">
              <a:lnSpc>
                <a:spcPct val="100000"/>
              </a:lnSpc>
              <a:spcBef>
                <a:spcPts val="0"/>
              </a:spcBef>
              <a:spcAft>
                <a:spcPts val="0"/>
              </a:spcAft>
              <a:buClr>
                <a:srgbClr val="000000"/>
              </a:buClr>
              <a:buSzPts val="1400"/>
              <a:buFont typeface="Arial"/>
              <a:buNone/>
            </a:pPr>
            <a:r>
              <a:rPr lang="de-DE" b="0" dirty="0">
                <a:latin typeface="Calibri"/>
                <a:ea typeface="Calibri"/>
                <a:cs typeface="Calibri"/>
                <a:sym typeface="Calibri"/>
              </a:rPr>
              <a:t> </a:t>
            </a:r>
            <a:endParaRPr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dirty="0">
                <a:solidFill>
                  <a:schemeClr val="dk1"/>
                </a:solidFill>
                <a:latin typeface="Calibri"/>
                <a:ea typeface="Calibri"/>
                <a:cs typeface="Calibri"/>
                <a:sym typeface="Calibri"/>
              </a:rPr>
              <a:t>Aufgaben</a:t>
            </a:r>
            <a:endParaRPr dirty="0">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panose="020B0604020202020204" pitchFamily="34" charset="0"/>
              <a:buChar char="•"/>
            </a:pPr>
            <a:r>
              <a:rPr lang="de-DE" b="0" i="0" u="none" strike="noStrike" cap="none" dirty="0">
                <a:solidFill>
                  <a:schemeClr val="dk1"/>
                </a:solidFill>
                <a:latin typeface="Calibri"/>
                <a:ea typeface="Calibri"/>
                <a:cs typeface="Calibri"/>
                <a:sym typeface="Calibri"/>
              </a:rPr>
              <a:t>Woher stammen die </a:t>
            </a:r>
            <a:r>
              <a:rPr lang="de-DE" dirty="0">
                <a:solidFill>
                  <a:schemeClr val="dk1"/>
                </a:solidFill>
                <a:latin typeface="Calibri"/>
                <a:ea typeface="Calibri"/>
                <a:cs typeface="Calibri"/>
                <a:sym typeface="Calibri"/>
              </a:rPr>
              <a:t>Rohstoffe und Baumaterialien die in ihrem Betrieb verwendet werden</a:t>
            </a:r>
            <a:r>
              <a:rPr lang="de-DE" b="0" i="0" u="none" strike="noStrike" cap="none" dirty="0">
                <a:solidFill>
                  <a:schemeClr val="dk1"/>
                </a:solidFill>
                <a:latin typeface="Calibri"/>
                <a:ea typeface="Calibri"/>
                <a:cs typeface="Calibri"/>
                <a:sym typeface="Calibri"/>
              </a:rPr>
              <a:t>?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de-DE" b="0" i="0" u="none" strike="noStrike" cap="none" dirty="0">
                <a:solidFill>
                  <a:schemeClr val="dk1"/>
                </a:solidFill>
                <a:latin typeface="Calibri"/>
                <a:ea typeface="Calibri"/>
                <a:cs typeface="Calibri"/>
                <a:sym typeface="Calibri"/>
              </a:rPr>
              <a:t>Welche Informationen hat Ihr Ausbildungsbetrieb über die Lieferkette?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de-DE" b="0" i="0" u="none" strike="noStrike" cap="none" dirty="0">
                <a:solidFill>
                  <a:schemeClr val="dk1"/>
                </a:solidFill>
                <a:latin typeface="Calibri"/>
                <a:ea typeface="Calibri"/>
                <a:cs typeface="Calibri"/>
                <a:sym typeface="Calibri"/>
              </a:rPr>
              <a:t>Worauf wird beim Einkauf geachtet?</a:t>
            </a:r>
            <a:endParaRPr dirty="0"/>
          </a:p>
          <a:p>
            <a:pPr marL="0" marR="0" lvl="0" indent="0" algn="l" rtl="0">
              <a:lnSpc>
                <a:spcPct val="100000"/>
              </a:lnSpc>
              <a:spcBef>
                <a:spcPts val="0"/>
              </a:spcBef>
              <a:spcAft>
                <a:spcPts val="0"/>
              </a:spcAft>
              <a:buSzPts val="1400"/>
              <a:buNone/>
            </a:pPr>
            <a:endParaRPr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de-DE" b="1" i="0" u="none" strike="noStrike" cap="none" dirty="0">
                <a:solidFill>
                  <a:schemeClr val="dk1"/>
                </a:solidFill>
                <a:latin typeface="Calibri"/>
                <a:ea typeface="Calibri"/>
                <a:cs typeface="Calibri"/>
                <a:sym typeface="Calibri"/>
              </a:rPr>
              <a:t>Quelle</a:t>
            </a:r>
            <a:endParaRPr b="1" i="0" u="none" strike="noStrike" cap="none" dirty="0">
              <a:latin typeface="Calibri"/>
              <a:ea typeface="Calibri"/>
              <a:cs typeface="Calibri"/>
              <a:sym typeface="Calibri"/>
            </a:endParaRPr>
          </a:p>
          <a:p>
            <a:pPr marL="171450" marR="0" lvl="0" indent="-171450" algn="l" rtl="0">
              <a:lnSpc>
                <a:spcPct val="100000"/>
              </a:lnSpc>
              <a:spcBef>
                <a:spcPts val="0"/>
              </a:spcBef>
              <a:spcAft>
                <a:spcPts val="0"/>
              </a:spcAft>
              <a:buSzPts val="1400"/>
              <a:buFont typeface="Arial" panose="020B0604020202020204" pitchFamily="34" charset="0"/>
              <a:buChar char="•"/>
            </a:pPr>
            <a:r>
              <a:rPr lang="de-DE" sz="1100" b="0" dirty="0">
                <a:solidFill>
                  <a:schemeClr val="dk1"/>
                </a:solidFill>
                <a:latin typeface="Calibri"/>
                <a:ea typeface="Calibri"/>
                <a:cs typeface="Calibri"/>
                <a:sym typeface="Calibri"/>
              </a:rPr>
              <a:t>Umweltbundesamt (</a:t>
            </a:r>
            <a:r>
              <a:rPr lang="de-DE" sz="1100" b="0" dirty="0" err="1">
                <a:solidFill>
                  <a:schemeClr val="dk1"/>
                </a:solidFill>
                <a:latin typeface="Calibri"/>
                <a:ea typeface="Calibri"/>
                <a:cs typeface="Calibri"/>
                <a:sym typeface="Calibri"/>
              </a:rPr>
              <a:t>Hrsg</a:t>
            </a:r>
            <a:r>
              <a:rPr lang="de-DE" sz="1100" b="0" dirty="0">
                <a:solidFill>
                  <a:schemeClr val="dk1"/>
                </a:solidFill>
                <a:latin typeface="Calibri"/>
                <a:ea typeface="Calibri"/>
                <a:cs typeface="Calibri"/>
                <a:sym typeface="Calibri"/>
              </a:rPr>
              <a:t>) (2023): </a:t>
            </a:r>
            <a:r>
              <a:rPr lang="de-DE" sz="1100" b="0" i="0" u="none" strike="noStrike" cap="none" dirty="0">
                <a:solidFill>
                  <a:schemeClr val="dk1"/>
                </a:solidFill>
                <a:latin typeface="Calibri"/>
                <a:ea typeface="Calibri"/>
                <a:cs typeface="Calibri"/>
                <a:sym typeface="Calibri"/>
              </a:rPr>
              <a:t>Inländische Rohstoffentnahme. Dessau-Roßlau 23.01.2023 . O</a:t>
            </a:r>
            <a:r>
              <a:rPr lang="de-DE" sz="1100" b="0" dirty="0">
                <a:solidFill>
                  <a:schemeClr val="dk1"/>
                </a:solidFill>
                <a:latin typeface="Calibri"/>
                <a:ea typeface="Calibri"/>
                <a:cs typeface="Calibri"/>
                <a:sym typeface="Calibri"/>
              </a:rPr>
              <a:t>nline: https://www.umweltbundesamt.de/daten/flaeche-boden-land-oekosysteme/flaeche/flaechenverbrauch-fuer-rohstoffabbau#inlandische-rohstoffentnahme</a:t>
            </a:r>
            <a:endParaRPr sz="1100" b="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da63f9b3d_1_255:notes"/>
          <p:cNvSpPr>
            <a:spLocks noGrp="1" noRot="1" noChangeAspect="1"/>
          </p:cNvSpPr>
          <p:nvPr>
            <p:ph type="sldImg" idx="2"/>
          </p:nvPr>
        </p:nvSpPr>
        <p:spPr>
          <a:xfrm>
            <a:off x="479425" y="374650"/>
            <a:ext cx="6142038"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6da63f9b3d_1_25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
        <p:nvSpPr>
          <p:cNvPr id="7" name="Google Shape;141;g26da99438ff_0_179:notes">
            <a:extLst>
              <a:ext uri="{FF2B5EF4-FFF2-40B4-BE49-F238E27FC236}">
                <a16:creationId xmlns="" xmlns:a16="http://schemas.microsoft.com/office/drawing/2014/main" id="{7E353D8E-AC68-4B9B-9E1E-F0540A050CA5}"/>
              </a:ext>
            </a:extLst>
          </p:cNvPr>
          <p:cNvSpPr txBox="1">
            <a:spLocks noGrp="1"/>
          </p:cNvSpPr>
          <p:nvPr>
            <p:ph type="body" idx="1"/>
          </p:nvPr>
        </p:nvSpPr>
        <p:spPr>
          <a:xfrm>
            <a:off x="479424" y="3924000"/>
            <a:ext cx="6142039" cy="6013157"/>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00" b="1" dirty="0"/>
              <a:t>Beschreibung</a:t>
            </a:r>
            <a:endParaRPr sz="1000" dirty="0"/>
          </a:p>
          <a:p>
            <a:pPr marL="0" lvl="0" indent="0" algn="l" rtl="0">
              <a:spcBef>
                <a:spcPts val="0"/>
              </a:spcBef>
              <a:spcAft>
                <a:spcPts val="0"/>
              </a:spcAft>
              <a:buClr>
                <a:schemeClr val="dk1"/>
              </a:buClr>
              <a:buSzPts val="1100"/>
              <a:buFont typeface="Arial"/>
              <a:buNone/>
            </a:pPr>
            <a:r>
              <a:rPr lang="de-DE" sz="1000" dirty="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a:t>
            </a:r>
            <a:r>
              <a:rPr lang="de-DE" sz="1000" dirty="0" err="1"/>
              <a:t>bbs</a:t>
            </a:r>
            <a:r>
              <a:rPr lang="de-DE" sz="1000" dirty="0"/>
              <a:t>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dirty="0"/>
          </a:p>
          <a:p>
            <a:pPr marL="0" lvl="0" indent="0" algn="l" rtl="0">
              <a:spcBef>
                <a:spcPts val="0"/>
              </a:spcBef>
              <a:spcAft>
                <a:spcPts val="0"/>
              </a:spcAft>
              <a:buClr>
                <a:schemeClr val="dk1"/>
              </a:buClr>
              <a:buSzPts val="1100"/>
              <a:buFont typeface="Arial"/>
              <a:buNone/>
            </a:pPr>
            <a:r>
              <a:rPr lang="de-DE" sz="1000" dirty="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dirty="0"/>
          </a:p>
          <a:p>
            <a:pPr marL="0" lvl="0" indent="0" algn="l" rtl="0">
              <a:spcBef>
                <a:spcPts val="0"/>
              </a:spcBef>
              <a:spcAft>
                <a:spcPts val="0"/>
              </a:spcAft>
              <a:buClr>
                <a:schemeClr val="dk1"/>
              </a:buClr>
              <a:buSzPts val="1800"/>
              <a:buFont typeface="Arial"/>
              <a:buNone/>
            </a:pPr>
            <a:r>
              <a:rPr lang="de-DE" sz="1000" b="1" dirty="0"/>
              <a:t>Aufgaben</a:t>
            </a:r>
            <a:endParaRPr sz="1000" dirty="0"/>
          </a:p>
          <a:p>
            <a:pPr marL="171450" lvl="0" indent="-171450" algn="l" rtl="0">
              <a:spcBef>
                <a:spcPts val="0"/>
              </a:spcBef>
              <a:spcAft>
                <a:spcPts val="0"/>
              </a:spcAft>
              <a:buSzPts val="1200"/>
              <a:buFont typeface="Calibri"/>
              <a:buChar char="•"/>
            </a:pPr>
            <a:r>
              <a:rPr lang="de-DE" sz="1000" dirty="0"/>
              <a:t>Erfassen Sie Art und die Mengen an Abfällen die an einem typischen Tag auf Ihrer Baustelle anfallen</a:t>
            </a:r>
            <a:endParaRPr sz="1000" dirty="0"/>
          </a:p>
          <a:p>
            <a:pPr marL="171450" lvl="0" indent="-171450" algn="l" rtl="0">
              <a:spcBef>
                <a:spcPts val="0"/>
              </a:spcBef>
              <a:spcAft>
                <a:spcPts val="0"/>
              </a:spcAft>
              <a:buSzPts val="1200"/>
              <a:buFont typeface="Calibri"/>
              <a:buChar char="•"/>
            </a:pPr>
            <a:r>
              <a:rPr lang="de-DE" sz="1000" dirty="0"/>
              <a:t>Ermitteln Sie den Verbleib der auf Ihrer Baustelle anfallenden Bau- und Abbruchabfälle</a:t>
            </a:r>
            <a:endParaRPr sz="1000" dirty="0"/>
          </a:p>
          <a:p>
            <a:pPr marL="0" lvl="0" indent="0" algn="l" rtl="0">
              <a:spcBef>
                <a:spcPts val="0"/>
              </a:spcBef>
              <a:spcAft>
                <a:spcPts val="0"/>
              </a:spcAft>
              <a:buSzPts val="1400"/>
              <a:buNone/>
            </a:pPr>
            <a:r>
              <a:rPr lang="de-DE" sz="1000" b="1" dirty="0"/>
              <a:t>Quellen</a:t>
            </a:r>
            <a:endParaRPr sz="1000" b="1" dirty="0"/>
          </a:p>
          <a:p>
            <a:pPr marL="180975" lvl="0" indent="-180975" algn="l" rtl="0">
              <a:spcBef>
                <a:spcPts val="0"/>
              </a:spcBef>
              <a:spcAft>
                <a:spcPts val="0"/>
              </a:spcAft>
              <a:buClr>
                <a:schemeClr val="dk1"/>
              </a:buClr>
              <a:buSzPts val="880"/>
              <a:buFont typeface="Calibri"/>
              <a:buChar char="●"/>
            </a:pPr>
            <a:r>
              <a:rPr lang="de-DE" sz="1000" dirty="0">
                <a:solidFill>
                  <a:srgbClr val="404040"/>
                </a:solidFill>
              </a:rPr>
              <a:t>DESTATIS-</a:t>
            </a:r>
            <a:r>
              <a:rPr lang="de-DE" sz="1000" dirty="0"/>
              <a:t>Statistisches Bundesamt (2022b): Abfallbilanz 2020. Online: </a:t>
            </a:r>
            <a:r>
              <a:rPr lang="de-DE" sz="900" u="sng" dirty="0">
                <a:solidFill>
                  <a:schemeClr val="hlink"/>
                </a:solidFill>
                <a:hlinkClick r:id="rId3"/>
              </a:rPr>
              <a:t>https://www.destatis.de/DE/Themen/Gesellschaft-Umwelt/Umwelt/Abfallwirtschaft/Publikationen/Downloads-Abfallwirtschaft/abfallbilanz-pdf-5321001.pdf?__blob=publicationFile</a:t>
            </a:r>
            <a:endParaRPr sz="900" u="sng" dirty="0">
              <a:solidFill>
                <a:srgbClr val="1155CC"/>
              </a:solidFill>
            </a:endParaRPr>
          </a:p>
          <a:p>
            <a:pPr marL="180975" lvl="0" indent="-180975" algn="l" rtl="0">
              <a:spcBef>
                <a:spcPts val="0"/>
              </a:spcBef>
              <a:spcAft>
                <a:spcPts val="0"/>
              </a:spcAft>
              <a:buClr>
                <a:schemeClr val="dk1"/>
              </a:buClr>
              <a:buSzPts val="880"/>
              <a:buFont typeface="Calibri"/>
              <a:buChar char="●"/>
            </a:pPr>
            <a:r>
              <a:rPr lang="de-DE" sz="900" dirty="0"/>
              <a:t>UBA (2010): Georg Schiller, Clemens Deilmann, Karin </a:t>
            </a:r>
            <a:r>
              <a:rPr lang="de-DE" sz="900" dirty="0" err="1"/>
              <a:t>Gruhler</a:t>
            </a:r>
            <a:r>
              <a:rPr lang="de-DE" sz="900" dirty="0"/>
              <a:t>,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dirty="0">
                <a:solidFill>
                  <a:schemeClr val="hlink"/>
                </a:solidFill>
                <a:hlinkClick r:id="rId4"/>
              </a:rPr>
              <a:t>https://www.umweltbundesamt.de/sites/default/files/medien/publikation/long/4040.pdf</a:t>
            </a:r>
            <a:endParaRPr sz="900" dirty="0"/>
          </a:p>
          <a:p>
            <a:pPr marL="180975" lvl="0" indent="-180975" algn="l" rtl="0">
              <a:spcBef>
                <a:spcPts val="0"/>
              </a:spcBef>
              <a:spcAft>
                <a:spcPts val="0"/>
              </a:spcAft>
              <a:buClr>
                <a:schemeClr val="dk1"/>
              </a:buClr>
              <a:buSzPts val="880"/>
              <a:buFont typeface="Calibri"/>
              <a:buChar char="●"/>
            </a:pPr>
            <a:r>
              <a:rPr lang="de-DE" sz="900" dirty="0" err="1"/>
              <a:t>bbs</a:t>
            </a:r>
            <a:r>
              <a:rPr lang="de-DE" sz="900" dirty="0"/>
              <a:t> (2021b): Initiative Kreislaufwirtschaft Bau Bundesverband Baustoffe–Steine und Erden (Hrsg.)(2021): Mineralische Bauabfälle. Monitoring 2018 - Bericht zum Aufkommen und zum Verbleib mineralischer Bauabfälle. Online: </a:t>
            </a:r>
            <a:r>
              <a:rPr lang="de-DE" sz="900" u="sng" dirty="0">
                <a:solidFill>
                  <a:schemeClr val="hlink"/>
                </a:solidFill>
                <a:hlinkClick r:id="rId5"/>
              </a:rPr>
              <a:t>https://kreislaufwirtschaft-bau.de/Download/Bericht-12.pdf</a:t>
            </a:r>
            <a:endParaRPr sz="900" dirty="0"/>
          </a:p>
          <a:p>
            <a:pPr marL="0" lvl="0" indent="0" algn="l" rtl="0">
              <a:spcBef>
                <a:spcPts val="0"/>
              </a:spcBef>
              <a:spcAft>
                <a:spcPts val="0"/>
              </a:spcAft>
              <a:buSzPts val="1400"/>
              <a:buNone/>
            </a:pPr>
            <a:endParaRP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6da63f9b3d_1_331:notes"/>
          <p:cNvSpPr>
            <a:spLocks noGrp="1" noRot="1" noChangeAspect="1"/>
          </p:cNvSpPr>
          <p:nvPr>
            <p:ph type="sldImg" idx="2"/>
          </p:nvPr>
        </p:nvSpPr>
        <p:spPr>
          <a:xfrm>
            <a:off x="479425" y="374650"/>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41;g26da99438ff_0_179:notes">
            <a:extLst>
              <a:ext uri="{FF2B5EF4-FFF2-40B4-BE49-F238E27FC236}">
                <a16:creationId xmlns="" xmlns:a16="http://schemas.microsoft.com/office/drawing/2014/main" id="{71B59314-0EF0-4A11-98E9-319D87776498}"/>
              </a:ext>
            </a:extLst>
          </p:cNvPr>
          <p:cNvSpPr txBox="1">
            <a:spLocks noGrp="1"/>
          </p:cNvSpPr>
          <p:nvPr>
            <p:ph type="body" idx="1"/>
          </p:nvPr>
        </p:nvSpPr>
        <p:spPr>
          <a:xfrm>
            <a:off x="479425" y="3924000"/>
            <a:ext cx="6143626" cy="6044418"/>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000" b="1" dirty="0"/>
              <a:t>Beschreibung</a:t>
            </a:r>
            <a:endParaRPr sz="1000" dirty="0"/>
          </a:p>
          <a:p>
            <a:pPr marL="0" lvl="0" indent="0" algn="l" rtl="0">
              <a:spcBef>
                <a:spcPts val="0"/>
              </a:spcBef>
              <a:spcAft>
                <a:spcPts val="0"/>
              </a:spcAft>
              <a:buClr>
                <a:schemeClr val="dk1"/>
              </a:buClr>
              <a:buSzPts val="1100"/>
              <a:buFont typeface="Arial"/>
              <a:buNone/>
            </a:pPr>
            <a:r>
              <a:rPr lang="de-DE" sz="1000" dirty="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a:t>
            </a:r>
            <a:r>
              <a:rPr lang="de-DE" sz="1000" dirty="0" err="1"/>
              <a:t>bbs</a:t>
            </a:r>
            <a:r>
              <a:rPr lang="de-DE" sz="1000" dirty="0"/>
              <a:t>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sz="1000" dirty="0"/>
          </a:p>
          <a:p>
            <a:pPr marL="0" lvl="0" indent="0" algn="l" rtl="0">
              <a:spcBef>
                <a:spcPts val="0"/>
              </a:spcBef>
              <a:spcAft>
                <a:spcPts val="0"/>
              </a:spcAft>
              <a:buClr>
                <a:schemeClr val="dk1"/>
              </a:buClr>
              <a:buSzPts val="1100"/>
              <a:buFont typeface="Arial"/>
              <a:buNone/>
            </a:pPr>
            <a:r>
              <a:rPr lang="de-DE" sz="1000" dirty="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dirty="0"/>
          </a:p>
          <a:p>
            <a:pPr marL="0" lvl="0" indent="0" algn="l" rtl="0">
              <a:spcBef>
                <a:spcPts val="0"/>
              </a:spcBef>
              <a:spcAft>
                <a:spcPts val="0"/>
              </a:spcAft>
              <a:buClr>
                <a:schemeClr val="dk1"/>
              </a:buClr>
              <a:buSzPts val="1800"/>
              <a:buFont typeface="Arial"/>
              <a:buNone/>
            </a:pPr>
            <a:r>
              <a:rPr lang="de-DE" sz="1000" b="1" dirty="0"/>
              <a:t>Aufgabe</a:t>
            </a:r>
            <a:endParaRPr sz="1000" dirty="0"/>
          </a:p>
          <a:p>
            <a:pPr marL="171450" lvl="0" indent="-171450" algn="l" rtl="0">
              <a:spcBef>
                <a:spcPts val="0"/>
              </a:spcBef>
              <a:spcAft>
                <a:spcPts val="0"/>
              </a:spcAft>
              <a:buSzPts val="1200"/>
              <a:buFont typeface="Calibri"/>
              <a:buChar char="•"/>
            </a:pPr>
            <a:r>
              <a:rPr lang="de-DE" sz="1000" dirty="0"/>
              <a:t>Erfassen Sie Art und die Mengen an Abfällen die an einem typischen Tag auf Ihrer Baustelle anfallen</a:t>
            </a:r>
            <a:endParaRPr sz="1000" dirty="0"/>
          </a:p>
          <a:p>
            <a:pPr marL="171450" lvl="0" indent="-171450" algn="l" rtl="0">
              <a:spcBef>
                <a:spcPts val="0"/>
              </a:spcBef>
              <a:spcAft>
                <a:spcPts val="0"/>
              </a:spcAft>
              <a:buSzPts val="1200"/>
              <a:buFont typeface="Calibri"/>
              <a:buChar char="•"/>
            </a:pPr>
            <a:r>
              <a:rPr lang="de-DE" sz="1000" dirty="0"/>
              <a:t>Ermitteln Sie den Verbleib der auf Ihrer Baustelle anfallenden Bau- und Abbruchabfälle</a:t>
            </a:r>
            <a:endParaRPr sz="1000" dirty="0"/>
          </a:p>
          <a:p>
            <a:pPr marL="0" lvl="0" indent="0" algn="l" rtl="0">
              <a:spcBef>
                <a:spcPts val="0"/>
              </a:spcBef>
              <a:spcAft>
                <a:spcPts val="0"/>
              </a:spcAft>
              <a:buSzPts val="1400"/>
              <a:buNone/>
            </a:pPr>
            <a:r>
              <a:rPr lang="de-DE" sz="1000" b="1" dirty="0"/>
              <a:t>Quelle</a:t>
            </a:r>
            <a:endParaRPr sz="1000" b="1" dirty="0"/>
          </a:p>
          <a:p>
            <a:pPr marL="180975" lvl="0" indent="-180975" algn="l" rtl="0">
              <a:spcBef>
                <a:spcPts val="0"/>
              </a:spcBef>
              <a:spcAft>
                <a:spcPts val="0"/>
              </a:spcAft>
              <a:buClr>
                <a:schemeClr val="dk1"/>
              </a:buClr>
              <a:buSzPts val="880"/>
              <a:buFont typeface="Calibri"/>
              <a:buChar char="●"/>
            </a:pPr>
            <a:r>
              <a:rPr lang="de-DE" sz="900" dirty="0">
                <a:solidFill>
                  <a:srgbClr val="404040"/>
                </a:solidFill>
              </a:rPr>
              <a:t>DESTATIS-</a:t>
            </a:r>
            <a:r>
              <a:rPr lang="de-DE" sz="900" dirty="0"/>
              <a:t>Statistisches Bundesamt (2022b): Abfallbilanz 2020. Online: </a:t>
            </a:r>
            <a:r>
              <a:rPr lang="de-DE" sz="900" u="sng" dirty="0">
                <a:solidFill>
                  <a:schemeClr val="hlink"/>
                </a:solidFill>
                <a:hlinkClick r:id="rId3"/>
              </a:rPr>
              <a:t>https://www.destatis.de/DE/Themen/Gesellschaft-Umwelt/Umwelt/Abfallwirtschaft/Publikationen/Downloads-Abfallwirtschaft/abfallbilanz-pdf-5321001.pdf?__blob=publicationFile</a:t>
            </a:r>
            <a:endParaRPr sz="900" u="sng" dirty="0">
              <a:solidFill>
                <a:srgbClr val="1155CC"/>
              </a:solidFill>
            </a:endParaRPr>
          </a:p>
          <a:p>
            <a:pPr marL="180975" lvl="0" indent="-180975" algn="l" rtl="0">
              <a:spcBef>
                <a:spcPts val="0"/>
              </a:spcBef>
              <a:spcAft>
                <a:spcPts val="0"/>
              </a:spcAft>
              <a:buClr>
                <a:schemeClr val="dk1"/>
              </a:buClr>
              <a:buSzPts val="880"/>
              <a:buFont typeface="Calibri"/>
              <a:buChar char="●"/>
            </a:pPr>
            <a:r>
              <a:rPr lang="de-DE" sz="900" dirty="0"/>
              <a:t>UBA (2010): Georg Schiller, Clemens Deilmann, Karin </a:t>
            </a:r>
            <a:r>
              <a:rPr lang="de-DE" sz="900" dirty="0" err="1"/>
              <a:t>Gruhler</a:t>
            </a:r>
            <a:r>
              <a:rPr lang="de-DE" sz="900" dirty="0"/>
              <a:t>,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900" u="sng" dirty="0">
                <a:solidFill>
                  <a:schemeClr val="hlink"/>
                </a:solidFill>
                <a:hlinkClick r:id="rId4"/>
              </a:rPr>
              <a:t>https://www.umweltbundesamt.de/sites/default/files/medien/publikation/long/4040.pdf</a:t>
            </a:r>
            <a:endParaRPr sz="900" dirty="0"/>
          </a:p>
          <a:p>
            <a:pPr marL="180975" lvl="0" indent="-180975" algn="l" rtl="0">
              <a:spcBef>
                <a:spcPts val="0"/>
              </a:spcBef>
              <a:spcAft>
                <a:spcPts val="0"/>
              </a:spcAft>
              <a:buClr>
                <a:schemeClr val="dk1"/>
              </a:buClr>
              <a:buSzPts val="880"/>
              <a:buFont typeface="Calibri"/>
              <a:buChar char="●"/>
            </a:pPr>
            <a:r>
              <a:rPr lang="de-DE" sz="900" dirty="0" err="1"/>
              <a:t>bbs</a:t>
            </a:r>
            <a:r>
              <a:rPr lang="de-DE" sz="900" dirty="0"/>
              <a:t> (2021b): Initiative Kreislaufwirtschaft Bau Bundesverband Baustoffe–Steine und Erden (Hrsg.)(2021): Mineralische Bauabfälle. Monitoring 2018 - Bericht zum Aufkommen und zum Verbleib mineralischer Bauabfälle. Online: </a:t>
            </a:r>
            <a:r>
              <a:rPr lang="de-DE" sz="900" u="sng" dirty="0">
                <a:solidFill>
                  <a:schemeClr val="hlink"/>
                </a:solidFill>
                <a:hlinkClick r:id="rId5"/>
              </a:rPr>
              <a:t>https://kreislaufwirtschaft-bau.de/Download/Bericht-12.pdf</a:t>
            </a:r>
            <a:endParaRPr sz="900" dirty="0"/>
          </a:p>
          <a:p>
            <a:pPr marL="0" lvl="0" indent="0" algn="l" rtl="0">
              <a:spcBef>
                <a:spcPts val="0"/>
              </a:spcBef>
              <a:spcAft>
                <a:spcPts val="0"/>
              </a:spcAft>
              <a:buSzPts val="1400"/>
              <a:buNone/>
            </a:pPr>
            <a:endParaRPr sz="1000" dirty="0"/>
          </a:p>
        </p:txBody>
      </p:sp>
      <p:sp>
        <p:nvSpPr>
          <p:cNvPr id="2" name="Google Shape;142;p38:notes">
            <a:extLst>
              <a:ext uri="{FF2B5EF4-FFF2-40B4-BE49-F238E27FC236}">
                <a16:creationId xmlns="" xmlns:a16="http://schemas.microsoft.com/office/drawing/2014/main" id="{F36EBE36-EA3D-A38A-EA20-B0888E1B0A1F}"/>
              </a:ext>
            </a:extLst>
          </p:cNvPr>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6da63f9b3d_1_561:notes"/>
          <p:cNvSpPr>
            <a:spLocks noGrp="1" noRot="1" noChangeAspect="1"/>
          </p:cNvSpPr>
          <p:nvPr>
            <p:ph type="sldImg" idx="2"/>
          </p:nvPr>
        </p:nvSpPr>
        <p:spPr>
          <a:xfrm>
            <a:off x="481013" y="374650"/>
            <a:ext cx="6142037"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6da63f9b3d_1_56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
        <p:nvSpPr>
          <p:cNvPr id="7" name="Google Shape;154;g26da99438ff_0_676:notes">
            <a:extLst>
              <a:ext uri="{FF2B5EF4-FFF2-40B4-BE49-F238E27FC236}">
                <a16:creationId xmlns="" xmlns:a16="http://schemas.microsoft.com/office/drawing/2014/main" id="{C45717BE-98A3-4E0F-BC1B-AD842ECA3A31}"/>
              </a:ext>
            </a:extLst>
          </p:cNvPr>
          <p:cNvSpPr txBox="1">
            <a:spLocks noGrp="1"/>
          </p:cNvSpPr>
          <p:nvPr>
            <p:ph type="body" idx="1"/>
          </p:nvPr>
        </p:nvSpPr>
        <p:spPr>
          <a:xfrm>
            <a:off x="481012" y="3924000"/>
            <a:ext cx="6142037" cy="60273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100" b="1" dirty="0">
                <a:latin typeface="Calibri" panose="020F0502020204030204" pitchFamily="34" charset="0"/>
                <a:cs typeface="Calibri" panose="020F0502020204030204" pitchFamily="34" charset="0"/>
              </a:rPr>
              <a:t>Beschreibung</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800"/>
              <a:buFont typeface="Arial"/>
              <a:buNone/>
            </a:pPr>
            <a:r>
              <a:rPr lang="de-DE" sz="1100" dirty="0">
                <a:latin typeface="Calibri" panose="020F0502020204030204" pitchFamily="34" charset="0"/>
                <a:cs typeface="Calibri" panose="020F0502020204030204" pitchFamily="34" charset="0"/>
              </a:rPr>
              <a:t>Energieeinsatz im Baugewerbe und ihre Klimawirkung</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de-DE" sz="1100" dirty="0">
                <a:latin typeface="Calibri" panose="020F0502020204030204" pitchFamily="34" charset="0"/>
                <a:cs typeface="Calibri" panose="020F0502020204030204" pitchFamily="34" charset="0"/>
              </a:rPr>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de-DE" sz="1100" dirty="0">
                <a:latin typeface="Calibri" panose="020F0502020204030204" pitchFamily="34" charset="0"/>
                <a:cs typeface="Calibri" panose="020F0502020204030204" pitchFamily="34" charset="0"/>
              </a:rPr>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lang="de-DE" sz="1100" baseline="-25000" dirty="0">
                <a:latin typeface="Calibri" panose="020F0502020204030204" pitchFamily="34" charset="0"/>
                <a:cs typeface="Calibri" panose="020F0502020204030204" pitchFamily="34" charset="0"/>
              </a:rPr>
              <a:t>2</a:t>
            </a:r>
            <a:r>
              <a:rPr lang="de-DE" sz="1100" dirty="0">
                <a:latin typeface="Calibri" panose="020F0502020204030204" pitchFamily="34" charset="0"/>
                <a:cs typeface="Calibri" panose="020F0502020204030204" pitchFamily="34" charset="0"/>
              </a:rPr>
              <a:t> der jeweiligen Energieträger in Form einer Tabelle ergänzt worden. Dies soll den Auszubildenden einen Vergleich der Klimawirksamkeit unterschiedlicher Energieträger ermöglichen. Zudem sind der Tabelle auch die CO</a:t>
            </a:r>
            <a:r>
              <a:rPr lang="de-DE" sz="1100" baseline="-25000" dirty="0">
                <a:latin typeface="Calibri" panose="020F0502020204030204" pitchFamily="34" charset="0"/>
                <a:cs typeface="Calibri" panose="020F0502020204030204" pitchFamily="34" charset="0"/>
              </a:rPr>
              <a:t>2</a:t>
            </a:r>
            <a:r>
              <a:rPr lang="de-DE" sz="1100" dirty="0">
                <a:latin typeface="Calibri" panose="020F0502020204030204" pitchFamily="34" charset="0"/>
                <a:cs typeface="Calibri" panose="020F0502020204030204" pitchFamily="34" charset="0"/>
              </a:rPr>
              <a:t>-Emissionsfaktoren biogener Kraftstoffe zu entnehmen. Mit deren Hilfe soll den Auszubildenden Alternativen zu fossilen Kraftstoffen und deren verminderte Klimawirkung aufgezeigt werden.        </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800"/>
              <a:buFont typeface="Arial"/>
              <a:buNone/>
            </a:pPr>
            <a:r>
              <a:rPr lang="de-DE" sz="1100" b="1" dirty="0">
                <a:latin typeface="Calibri" panose="020F0502020204030204" pitchFamily="34" charset="0"/>
                <a:cs typeface="Calibri" panose="020F0502020204030204" pitchFamily="34" charset="0"/>
              </a:rPr>
              <a:t>Aufgaben</a:t>
            </a:r>
            <a:endParaRPr sz="1100" dirty="0">
              <a:latin typeface="Calibri" panose="020F0502020204030204" pitchFamily="34" charset="0"/>
              <a:cs typeface="Calibri" panose="020F0502020204030204" pitchFamily="34" charset="0"/>
            </a:endParaRPr>
          </a:p>
          <a:p>
            <a:pPr marL="171450" lvl="0" indent="-171450" algn="l" rtl="0">
              <a:spcBef>
                <a:spcPts val="0"/>
              </a:spcBef>
              <a:spcAft>
                <a:spcPts val="0"/>
              </a:spcAft>
              <a:buSzPts val="1260"/>
              <a:buFont typeface="Arial"/>
              <a:buChar char="•"/>
            </a:pPr>
            <a:r>
              <a:rPr lang="de-DE" sz="1100" dirty="0">
                <a:latin typeface="Calibri" panose="020F0502020204030204" pitchFamily="34" charset="0"/>
                <a:cs typeface="Calibri" panose="020F0502020204030204" pitchFamily="34" charset="0"/>
              </a:rPr>
              <a:t>Erfassen Sie die Art und die Menge an Energieträger die auf Ihrer  Baustelle an einem typischen Tag eingesetzt werden </a:t>
            </a:r>
            <a:endParaRPr sz="1100" dirty="0">
              <a:latin typeface="Calibri" panose="020F0502020204030204" pitchFamily="34" charset="0"/>
              <a:cs typeface="Calibri" panose="020F0502020204030204" pitchFamily="34" charset="0"/>
            </a:endParaRPr>
          </a:p>
          <a:p>
            <a:pPr marL="171450" lvl="0" indent="-171450" algn="l" rtl="0">
              <a:spcBef>
                <a:spcPts val="0"/>
              </a:spcBef>
              <a:spcAft>
                <a:spcPts val="0"/>
              </a:spcAft>
              <a:buSzPts val="1400"/>
              <a:buChar char="•"/>
            </a:pPr>
            <a:r>
              <a:rPr lang="de-DE" sz="1100" dirty="0">
                <a:latin typeface="Calibri" panose="020F0502020204030204" pitchFamily="34" charset="0"/>
                <a:cs typeface="Calibri" panose="020F0502020204030204" pitchFamily="34" charset="0"/>
              </a:rPr>
              <a:t>Berechnen Sie die THG-Emissionen welche durch die eingesetzte Art und Menge an Energieträger freigesetzt werden</a:t>
            </a:r>
            <a:endParaRPr sz="1100" dirty="0">
              <a:latin typeface="Calibri" panose="020F0502020204030204" pitchFamily="34" charset="0"/>
              <a:cs typeface="Calibri" panose="020F0502020204030204" pitchFamily="34" charset="0"/>
            </a:endParaRPr>
          </a:p>
          <a:p>
            <a:pPr marL="171450" lvl="0" indent="-171450" algn="l" rtl="0">
              <a:spcBef>
                <a:spcPts val="0"/>
              </a:spcBef>
              <a:spcAft>
                <a:spcPts val="0"/>
              </a:spcAft>
              <a:buSzPts val="1400"/>
              <a:buChar char="•"/>
            </a:pPr>
            <a:r>
              <a:rPr lang="de-DE" sz="1100" dirty="0">
                <a:latin typeface="Calibri" panose="020F0502020204030204" pitchFamily="34" charset="0"/>
                <a:cs typeface="Calibri" panose="020F0502020204030204" pitchFamily="34" charset="0"/>
              </a:rPr>
              <a:t>Berechnen Sie wieviel THG -Emissionen sich vermeiden ließen, wenn Biodiesel statt Diesel und Bioethanol anstelle von Ottokraftstoffen eingesetzt würde  </a:t>
            </a:r>
            <a:endParaRPr sz="1100" dirty="0">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r>
              <a:rPr lang="de-DE" sz="1100" b="1" dirty="0">
                <a:latin typeface="Calibri" panose="020F0502020204030204" pitchFamily="34" charset="0"/>
                <a:cs typeface="Calibri" panose="020F0502020204030204" pitchFamily="34" charset="0"/>
              </a:rPr>
              <a:t>Quellen</a:t>
            </a:r>
            <a:endParaRPr sz="1100" b="1" dirty="0">
              <a:latin typeface="Calibri" panose="020F0502020204030204" pitchFamily="34" charset="0"/>
              <a:cs typeface="Calibri" panose="020F0502020204030204" pitchFamily="34" charset="0"/>
            </a:endParaRPr>
          </a:p>
          <a:p>
            <a:pPr marL="177800" lvl="0" indent="-177800" algn="l" rtl="0">
              <a:spcBef>
                <a:spcPts val="0"/>
              </a:spcBef>
              <a:spcAft>
                <a:spcPts val="0"/>
              </a:spcAft>
              <a:buClr>
                <a:schemeClr val="dk1"/>
              </a:buClr>
              <a:buSzPct val="117000"/>
              <a:buFont typeface="Arial" panose="020B0604020202020204" pitchFamily="34" charset="0"/>
              <a:buChar char="•"/>
            </a:pPr>
            <a:r>
              <a:rPr lang="de-DE" sz="1000" dirty="0">
                <a:latin typeface="Calibri" panose="020F0502020204030204" pitchFamily="34" charset="0"/>
                <a:cs typeface="Calibri" panose="020F0502020204030204" pitchFamily="34" charset="0"/>
              </a:rPr>
              <a:t>Hauptverband der Deutschen Bauindustrie e.V. (Hrsg.) (2022) Petra Kraus: Energieverbrauch im Baugewerbe. Berlin, 17.05.2022. Online: </a:t>
            </a:r>
            <a:r>
              <a:rPr lang="de-DE" sz="1000" u="sng" dirty="0">
                <a:solidFill>
                  <a:srgbClr val="1155CC"/>
                </a:solidFill>
                <a:latin typeface="Calibri" panose="020F0502020204030204" pitchFamily="34" charset="0"/>
                <a:cs typeface="Calibri" panose="020F0502020204030204" pitchFamily="34" charset="0"/>
              </a:rPr>
              <a:t>https://www.bauindustrie.de/zahlen-fakten/bauwirtschaft-im-zahlenbild/energieverbrauch-im-baugewerbe </a:t>
            </a:r>
            <a:endParaRPr sz="1000" u="sng" dirty="0">
              <a:solidFill>
                <a:srgbClr val="1155CC"/>
              </a:solidFill>
              <a:latin typeface="Calibri" panose="020F0502020204030204" pitchFamily="34" charset="0"/>
              <a:cs typeface="Calibri" panose="020F0502020204030204" pitchFamily="34" charset="0"/>
            </a:endParaRPr>
          </a:p>
          <a:p>
            <a:pPr marL="177800" lvl="0" indent="-177800" algn="l" rtl="0">
              <a:spcBef>
                <a:spcPts val="0"/>
              </a:spcBef>
              <a:spcAft>
                <a:spcPts val="0"/>
              </a:spcAft>
              <a:buClr>
                <a:schemeClr val="dk1"/>
              </a:buClr>
              <a:buSzPct val="117000"/>
              <a:buFont typeface="Arial" panose="020B0604020202020204" pitchFamily="34" charset="0"/>
              <a:buChar char="•"/>
            </a:pPr>
            <a:r>
              <a:rPr lang="de-DE" sz="1000" dirty="0">
                <a:latin typeface="Calibri" panose="020F0502020204030204" pitchFamily="34" charset="0"/>
                <a:cs typeface="Calibri" panose="020F0502020204030204" pitchFamily="34" charset="0"/>
              </a:rPr>
              <a:t>UBA -Umweltbundesamt (2022b): Wie viel Energie wird für Bauen benötigt? Bauarbeiten - Verwendung Energie nach Energieträgern 2000 - 2018. Online:</a:t>
            </a:r>
            <a:r>
              <a:rPr lang="de-DE" sz="1000" u="sng" dirty="0">
                <a:solidFill>
                  <a:schemeClr val="hlink"/>
                </a:solidFill>
                <a:latin typeface="Calibri" panose="020F0502020204030204" pitchFamily="34" charset="0"/>
                <a:cs typeface="Calibri" panose="020F0502020204030204" pitchFamily="34" charset="0"/>
                <a:hlinkClick r:id="rId3"/>
              </a:rPr>
              <a:t> </a:t>
            </a:r>
            <a:r>
              <a:rPr lang="de-DE" sz="1000" u="sng" dirty="0">
                <a:solidFill>
                  <a:srgbClr val="1155CC"/>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https://www.umweltbundesamt.de/umweltatlas/bauen-wohnen/wirkungen-bauen/energieverbrauch-bauen/wie-viel-energie-wird-fuer-bauen-benoetigt</a:t>
            </a:r>
            <a:endParaRPr sz="1000" dirty="0">
              <a:latin typeface="Calibri" panose="020F0502020204030204" pitchFamily="34" charset="0"/>
              <a:cs typeface="Calibri" panose="020F0502020204030204" pitchFamily="34" charset="0"/>
            </a:endParaRPr>
          </a:p>
          <a:p>
            <a:pPr marL="177800" lvl="0" indent="-177800" algn="l" rtl="0">
              <a:spcBef>
                <a:spcPts val="0"/>
              </a:spcBef>
              <a:spcAft>
                <a:spcPts val="0"/>
              </a:spcAft>
              <a:buClr>
                <a:schemeClr val="dk1"/>
              </a:buClr>
              <a:buSzPct val="117000"/>
              <a:buFont typeface="Arial" panose="020B0604020202020204" pitchFamily="34" charset="0"/>
              <a:buChar char="•"/>
            </a:pPr>
            <a:r>
              <a:rPr lang="de-DE" sz="1000" dirty="0">
                <a:latin typeface="Calibri" panose="020F0502020204030204" pitchFamily="34" charset="0"/>
                <a:cs typeface="Calibri" panose="020F0502020204030204" pitchFamily="34" charset="0"/>
              </a:rPr>
              <a:t>UBA-Umweltbundesamt  (Hrsg.) (2016): </a:t>
            </a:r>
            <a:r>
              <a:rPr lang="de-DE" sz="1000" dirty="0" err="1">
                <a:latin typeface="Calibri" panose="020F0502020204030204" pitchFamily="34" charset="0"/>
                <a:cs typeface="Calibri" panose="020F0502020204030204" pitchFamily="34" charset="0"/>
              </a:rPr>
              <a:t>Juhrich</a:t>
            </a:r>
            <a:r>
              <a:rPr lang="de-DE" sz="1000" dirty="0">
                <a:latin typeface="Calibri" panose="020F0502020204030204" pitchFamily="34" charset="0"/>
                <a:cs typeface="Calibri" panose="020F0502020204030204" pitchFamily="34" charset="0"/>
              </a:rPr>
              <a:t>, Kristina (2016): CO2-Emissionsfaktoren für fossile Brennstoffe Umweltbundesamt. Fachgebiet Emissionssituation (I 2.6) Dessau-Roßlau, Juni 2016. Online: </a:t>
            </a:r>
            <a:r>
              <a:rPr lang="de-DE" sz="1000" u="sng" dirty="0">
                <a:solidFill>
                  <a:schemeClr val="hlink"/>
                </a:solidFill>
                <a:latin typeface="Calibri" panose="020F0502020204030204" pitchFamily="34" charset="0"/>
                <a:cs typeface="Calibri" panose="020F0502020204030204" pitchFamily="34" charset="0"/>
                <a:hlinkClick r:id="rId4"/>
              </a:rPr>
              <a:t>https://www.umweltbundesamt.de/sites/default/files/medien/1968/publikationen/co2-emissionsfaktoren_fur_fossile_brennstoffe_korrektur.pdf</a:t>
            </a:r>
            <a:endParaRPr sz="1000"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479425" y="374650"/>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
        <p:nvSpPr>
          <p:cNvPr id="7" name="Google Shape;232;g26805bd2549_0_407:notes">
            <a:extLst>
              <a:ext uri="{FF2B5EF4-FFF2-40B4-BE49-F238E27FC236}">
                <a16:creationId xmlns="" xmlns:a16="http://schemas.microsoft.com/office/drawing/2014/main" id="{A766F6FF-F9E5-468B-BF81-5A6DED62105A}"/>
              </a:ext>
            </a:extLst>
          </p:cNvPr>
          <p:cNvSpPr txBox="1">
            <a:spLocks noGrp="1"/>
          </p:cNvSpPr>
          <p:nvPr>
            <p:ph type="body" idx="1"/>
          </p:nvPr>
        </p:nvSpPr>
        <p:spPr>
          <a:xfrm>
            <a:off x="479425" y="3924000"/>
            <a:ext cx="6143626" cy="6147100"/>
          </a:xfrm>
          <a:prstGeom prst="rect">
            <a:avLst/>
          </a:prstGeom>
          <a:noFill/>
          <a:ln>
            <a:noFill/>
          </a:ln>
        </p:spPr>
        <p:txBody>
          <a:bodyPr spcFirstLastPara="1" wrap="square" lIns="94825" tIns="47400" rIns="94825" bIns="47400" anchor="t" anchorCtr="0">
            <a:noAutofit/>
          </a:bodyPr>
          <a:lstStyle/>
          <a:p>
            <a:pPr marL="0" lvl="0" indent="0" algn="l" rtl="0">
              <a:spcBef>
                <a:spcPts val="0"/>
              </a:spcBef>
              <a:spcAft>
                <a:spcPts val="0"/>
              </a:spcAft>
              <a:buSzPts val="1400"/>
              <a:buNone/>
            </a:pPr>
            <a:r>
              <a:rPr lang="de-DE" sz="1100" b="1" dirty="0"/>
              <a:t>Beschreibung</a:t>
            </a:r>
            <a:r>
              <a:rPr lang="de-DE" sz="1100" dirty="0"/>
              <a:t>:</a:t>
            </a:r>
            <a:endParaRPr sz="1100" dirty="0"/>
          </a:p>
          <a:p>
            <a:pPr marL="0" lvl="0" indent="0" algn="l" rtl="0">
              <a:spcBef>
                <a:spcPts val="0"/>
              </a:spcBef>
              <a:spcAft>
                <a:spcPts val="0"/>
              </a:spcAft>
              <a:buClr>
                <a:schemeClr val="dk1"/>
              </a:buClr>
              <a:buSzPts val="1800"/>
              <a:buFont typeface="Arial"/>
              <a:buNone/>
            </a:pPr>
            <a:r>
              <a:rPr lang="de-DE" sz="1100" dirty="0"/>
              <a:t>Das Bild zeigt Emissionen von Treibhausgasen aus Fahrzeugen und mobilen Maschinen der Bauwirtschaft. </a:t>
            </a:r>
            <a:endParaRPr sz="1100" dirty="0"/>
          </a:p>
          <a:p>
            <a:pPr marL="0" lvl="0" indent="0" algn="l" rtl="0">
              <a:spcBef>
                <a:spcPts val="0"/>
              </a:spcBef>
              <a:spcAft>
                <a:spcPts val="0"/>
              </a:spcAft>
              <a:buClr>
                <a:schemeClr val="dk1"/>
              </a:buClr>
              <a:buSzPts val="1800"/>
              <a:buFont typeface="Arial"/>
              <a:buNone/>
            </a:pPr>
            <a:r>
              <a:rPr lang="de-DE" sz="1100" dirty="0"/>
              <a:t>Weil im Straßenbau häufig schwere Nutzfahrzeuge  wie mehrachsige Sattelschlepper, Pritschen-Lkw, Raupen, Lader, Bagger, aber auch mobile Baumaschinen wie Generatoren, Kompressoren, Flutlicht zum Einsatz kommen, sind die Emissionen von Treibhausgasen aus Fahrzeugen und mobilen Baumaschinen von besonderer Relevanz. Insgesamt betrugen die Treibhausgasemissionen aus Fahrzeugen und mobilen Maschinen der Bauwirtschaft für das Jahr 2019 ca. 3.500 </a:t>
            </a:r>
            <a:r>
              <a:rPr lang="de-DE" sz="1100" dirty="0" err="1"/>
              <a:t>kt</a:t>
            </a:r>
            <a:r>
              <a:rPr lang="de-DE" sz="1100" dirty="0"/>
              <a:t> CO</a:t>
            </a:r>
            <a:r>
              <a:rPr lang="de-DE" sz="1100" baseline="-25000" dirty="0"/>
              <a:t>2</a:t>
            </a:r>
            <a:r>
              <a:rPr lang="de-DE" sz="1100" dirty="0"/>
              <a:t> </a:t>
            </a:r>
            <a:r>
              <a:rPr lang="de-DE" sz="1100" dirty="0" err="1"/>
              <a:t>äq</a:t>
            </a:r>
            <a:r>
              <a:rPr lang="de-DE" sz="1100" dirty="0"/>
              <a:t>. Lagen sie im Jahr 2010 noch bei ca. 3.000 </a:t>
            </a:r>
            <a:r>
              <a:rPr lang="de-DE" sz="1100" dirty="0" err="1"/>
              <a:t>kt</a:t>
            </a:r>
            <a:r>
              <a:rPr lang="de-DE" sz="1100" dirty="0"/>
              <a:t>, stiegen sie im Jahr 2017 auf 3.750 </a:t>
            </a:r>
            <a:r>
              <a:rPr lang="de-DE" sz="1100" dirty="0" err="1"/>
              <a:t>kt</a:t>
            </a:r>
            <a:r>
              <a:rPr lang="de-DE" sz="1100" dirty="0"/>
              <a:t> um danach wieder zurückfallen (NIR 2022). Der THG-relevante fossile CO</a:t>
            </a:r>
            <a:r>
              <a:rPr lang="de-DE" sz="1100" baseline="-25000" dirty="0"/>
              <a:t>2</a:t>
            </a:r>
            <a:r>
              <a:rPr lang="de-DE" sz="1100" dirty="0"/>
              <a:t>-Anteil der Biokraftstoffe bei Fahrzeugen und mobilen Maschinen betrug im Jahr 2019 zusätzliche 230 </a:t>
            </a:r>
            <a:r>
              <a:rPr lang="de-DE" sz="1100" dirty="0" err="1"/>
              <a:t>kt</a:t>
            </a:r>
            <a:r>
              <a:rPr lang="de-DE" sz="1100" dirty="0"/>
              <a:t> CO</a:t>
            </a:r>
            <a:r>
              <a:rPr lang="de-DE" sz="1100" baseline="-25000" dirty="0"/>
              <a:t>2</a:t>
            </a:r>
            <a:r>
              <a:rPr lang="de-DE" sz="1100" dirty="0"/>
              <a:t> </a:t>
            </a:r>
            <a:r>
              <a:rPr lang="de-DE" sz="1100" dirty="0" err="1"/>
              <a:t>äq</a:t>
            </a:r>
            <a:r>
              <a:rPr lang="de-DE" sz="1100" dirty="0"/>
              <a:t>. </a:t>
            </a:r>
            <a:endParaRPr sz="1100" dirty="0"/>
          </a:p>
          <a:p>
            <a:pPr marL="0" lvl="0" indent="0" algn="l" rtl="0">
              <a:spcBef>
                <a:spcPts val="0"/>
              </a:spcBef>
              <a:spcAft>
                <a:spcPts val="0"/>
              </a:spcAft>
              <a:buClr>
                <a:schemeClr val="dk1"/>
              </a:buClr>
              <a:buSzPts val="1800"/>
              <a:buFont typeface="Arial"/>
              <a:buNone/>
            </a:pPr>
            <a:r>
              <a:rPr lang="de-DE" sz="1100" dirty="0"/>
              <a:t>Die vorliegende Aufgabe veranschaulicht den Zielkonflikt von Arbeitserleichterung durch immer vielfältigere Maschinen und deren steigenden negativen Einfluss auf unser Klima. In körperlich anstrengenden Berufsfeldern wie Straßenbau, wo diese Maschinen notwendig sind, bleibt der Ausweg alternativer Kraftstoffe, die CO</a:t>
            </a:r>
            <a:r>
              <a:rPr lang="de-DE" sz="1100" baseline="-25000" dirty="0"/>
              <a:t>2</a:t>
            </a:r>
            <a:r>
              <a:rPr lang="de-DE" sz="1100" dirty="0"/>
              <a:t>-frei oder -arm produziert werden. Mit der vorliegenden Aufgabe sollen die Auszubildenden einen Überblick über die zeitliche Entwicklung der THG-Emissionen von Fahrzeugen und mobilen Maschinen der Bauwirtschaft erhalten. Zudem ist der Grafik der bisher geringe Anteil an biogenen Kraftstoffen in Fahrzeugen und mobilen Maschinen der Bauwirtschaft zu entnehmen. Die Auszubildenden sollen mit der vorliegenden Aufgabe in die Lage versetzt werden, für die Baustelle, auf denen sie tätig sind, die CO</a:t>
            </a:r>
            <a:r>
              <a:rPr lang="de-DE" sz="1100" baseline="-25000" dirty="0"/>
              <a:t>2</a:t>
            </a:r>
            <a:r>
              <a:rPr lang="de-DE" sz="1100" dirty="0"/>
              <a:t>-Menge zu berechnen, die durch den Einsatz von Fahrzeugen und mobilen Maschinen freigesetzt werden. Zudem sollen die Auszubildenden eine Eindruck erhalten, in welcher Höhe sich diese CO</a:t>
            </a:r>
            <a:r>
              <a:rPr lang="de-DE" sz="1100" baseline="-25000" dirty="0"/>
              <a:t>2</a:t>
            </a:r>
            <a:r>
              <a:rPr lang="de-DE" sz="1100" dirty="0"/>
              <a:t>-Emissionen durch den Einsatz biogener Kraftstoffe einsparen lassen.</a:t>
            </a:r>
            <a:endParaRPr sz="1100" dirty="0"/>
          </a:p>
          <a:p>
            <a:pPr marL="0" lvl="0" indent="0" algn="l" rtl="0">
              <a:spcBef>
                <a:spcPts val="0"/>
              </a:spcBef>
              <a:spcAft>
                <a:spcPts val="0"/>
              </a:spcAft>
              <a:buSzPts val="1100"/>
              <a:buFont typeface="Arial"/>
              <a:buNone/>
            </a:pPr>
            <a:endParaRPr lang="de-DE" sz="1100" b="1" dirty="0">
              <a:latin typeface="Calibri"/>
              <a:ea typeface="Calibri"/>
              <a:cs typeface="Calibri"/>
              <a:sym typeface="Calibri"/>
            </a:endParaRPr>
          </a:p>
          <a:p>
            <a:pPr marL="0" lvl="0" indent="0" algn="l" rtl="0">
              <a:spcBef>
                <a:spcPts val="0"/>
              </a:spcBef>
              <a:spcAft>
                <a:spcPts val="0"/>
              </a:spcAft>
              <a:buSzPts val="1100"/>
              <a:buFont typeface="Arial"/>
              <a:buNone/>
            </a:pPr>
            <a:r>
              <a:rPr lang="de-DE" sz="1100" b="1" dirty="0">
                <a:latin typeface="Calibri"/>
                <a:ea typeface="Calibri"/>
                <a:cs typeface="Calibri"/>
                <a:sym typeface="Calibri"/>
              </a:rPr>
              <a:t>Aufgabe</a:t>
            </a:r>
            <a:endParaRPr sz="1100" dirty="0">
              <a:latin typeface="Calibri"/>
              <a:ea typeface="Calibri"/>
              <a:cs typeface="Calibri"/>
              <a:sym typeface="Calibri"/>
            </a:endParaRPr>
          </a:p>
          <a:p>
            <a:pPr marL="180975" lvl="0" indent="-180975" algn="l" rtl="0">
              <a:spcBef>
                <a:spcPts val="0"/>
              </a:spcBef>
              <a:spcAft>
                <a:spcPts val="0"/>
              </a:spcAft>
              <a:buClr>
                <a:schemeClr val="dk1"/>
              </a:buClr>
              <a:buSzPts val="1100"/>
              <a:buFont typeface="Arial" panose="020B0604020202020204" pitchFamily="34" charset="0"/>
              <a:buChar char="•"/>
            </a:pPr>
            <a:r>
              <a:rPr lang="de-DE" sz="1100" dirty="0">
                <a:latin typeface="Calibri"/>
                <a:ea typeface="Calibri"/>
                <a:cs typeface="Calibri"/>
                <a:sym typeface="Calibri"/>
              </a:rPr>
              <a:t>Berechnen Sie anhand der Art und der Menge der für Fahrzeuge und mobile Maschinen eingesetzten Kraftstoffe sowie mit Hilfe der Tabelle mit den CO</a:t>
            </a:r>
            <a:r>
              <a:rPr lang="de-DE" sz="1100" baseline="-25000" dirty="0">
                <a:latin typeface="Calibri"/>
                <a:ea typeface="Calibri"/>
                <a:cs typeface="Calibri"/>
                <a:sym typeface="Calibri"/>
              </a:rPr>
              <a:t>2</a:t>
            </a:r>
            <a:r>
              <a:rPr lang="de-DE" sz="1100" dirty="0">
                <a:latin typeface="Calibri"/>
                <a:ea typeface="Calibri"/>
                <a:cs typeface="Calibri"/>
                <a:sym typeface="Calibri"/>
              </a:rPr>
              <a:t>-Emissionsfaktoren auf Folie 5, </a:t>
            </a:r>
            <a:r>
              <a:rPr lang="de-DE" sz="1100" dirty="0" err="1">
                <a:latin typeface="Calibri"/>
                <a:ea typeface="Calibri"/>
                <a:cs typeface="Calibri"/>
                <a:sym typeface="Calibri"/>
              </a:rPr>
              <a:t>wieviele</a:t>
            </a:r>
            <a:r>
              <a:rPr lang="de-DE" sz="1100" dirty="0">
                <a:latin typeface="Calibri"/>
                <a:ea typeface="Calibri"/>
                <a:cs typeface="Calibri"/>
                <a:sym typeface="Calibri"/>
              </a:rPr>
              <a:t> THG-Emissionen durch Fahrzeuge und mobile Maschinen auf ihrer Baustelle an einem typischen Tag freigesetzt werden.</a:t>
            </a:r>
            <a:endParaRPr sz="1100" dirty="0">
              <a:latin typeface="Calibri"/>
              <a:ea typeface="Calibri"/>
              <a:cs typeface="Calibri"/>
              <a:sym typeface="Calibri"/>
            </a:endParaRPr>
          </a:p>
          <a:p>
            <a:pPr marL="180975" lvl="0" indent="-180975" algn="l" rtl="0">
              <a:spcBef>
                <a:spcPts val="0"/>
              </a:spcBef>
              <a:spcAft>
                <a:spcPts val="0"/>
              </a:spcAft>
              <a:buClr>
                <a:schemeClr val="dk1"/>
              </a:buClr>
              <a:buSzPts val="1100"/>
              <a:buFont typeface="Arial" panose="020B0604020202020204" pitchFamily="34" charset="0"/>
              <a:buChar char="•"/>
            </a:pPr>
            <a:r>
              <a:rPr lang="de-DE" sz="1100" dirty="0">
                <a:latin typeface="Calibri"/>
                <a:ea typeface="Calibri"/>
                <a:cs typeface="Calibri"/>
                <a:sym typeface="Calibri"/>
              </a:rPr>
              <a:t>Berechnen Sie die Menge an THG-Emissionen, die sich einsparen ließe, wenn ausgewählte Fahrzeuge und mobile Maschinen mit fossilfreien Kraftstoffen betrieben würden. </a:t>
            </a:r>
            <a:r>
              <a:rPr lang="de-DE" sz="1100" dirty="0">
                <a:solidFill>
                  <a:srgbClr val="941651"/>
                </a:solidFill>
                <a:latin typeface="Calibri"/>
                <a:ea typeface="Calibri"/>
                <a:cs typeface="Calibri"/>
                <a:sym typeface="Calibri"/>
              </a:rPr>
              <a:t> </a:t>
            </a:r>
            <a:endParaRPr sz="1100" dirty="0">
              <a:latin typeface="Calibri"/>
              <a:ea typeface="Calibri"/>
              <a:cs typeface="Calibri"/>
              <a:sym typeface="Calibri"/>
            </a:endParaRPr>
          </a:p>
          <a:p>
            <a:pPr marL="0" lvl="0" indent="0" algn="l" rtl="0">
              <a:spcBef>
                <a:spcPts val="0"/>
              </a:spcBef>
              <a:spcAft>
                <a:spcPts val="0"/>
              </a:spcAft>
              <a:buSzPts val="1400"/>
              <a:buNone/>
            </a:pPr>
            <a:endParaRPr lang="de-DE" sz="1100" b="1" dirty="0">
              <a:latin typeface="Calibri"/>
              <a:ea typeface="Calibri"/>
              <a:cs typeface="Calibri"/>
              <a:sym typeface="Calibri"/>
            </a:endParaRPr>
          </a:p>
          <a:p>
            <a:pPr marL="0" lvl="0" indent="0" algn="l" rtl="0">
              <a:spcBef>
                <a:spcPts val="0"/>
              </a:spcBef>
              <a:spcAft>
                <a:spcPts val="0"/>
              </a:spcAft>
              <a:buSzPts val="1400"/>
              <a:buNone/>
            </a:pPr>
            <a:r>
              <a:rPr lang="de-DE" sz="1100" b="1" dirty="0">
                <a:latin typeface="Calibri"/>
                <a:ea typeface="Calibri"/>
                <a:cs typeface="Calibri"/>
                <a:sym typeface="Calibri"/>
              </a:rPr>
              <a:t>Quelle</a:t>
            </a:r>
            <a:endParaRPr sz="1100" b="1" dirty="0">
              <a:latin typeface="Calibri"/>
              <a:ea typeface="Calibri"/>
              <a:cs typeface="Calibri"/>
              <a:sym typeface="Calibri"/>
            </a:endParaRPr>
          </a:p>
          <a:p>
            <a:pPr marL="180975" lvl="0" indent="-171450" algn="l" rtl="0">
              <a:spcBef>
                <a:spcPts val="0"/>
              </a:spcBef>
              <a:spcAft>
                <a:spcPts val="0"/>
              </a:spcAft>
              <a:buClr>
                <a:schemeClr val="dk1"/>
              </a:buClr>
              <a:buSzPts val="1100"/>
              <a:buFont typeface="Arial" panose="020B0604020202020204" pitchFamily="34" charset="0"/>
              <a:buChar char="•"/>
            </a:pPr>
            <a:r>
              <a:rPr lang="de-DE" sz="1050" dirty="0">
                <a:latin typeface="Calibri"/>
                <a:ea typeface="Calibri"/>
                <a:cs typeface="Calibri"/>
                <a:sym typeface="Calibri"/>
              </a:rPr>
              <a:t>NIR (2022): Berichterstattung unter der Klimarahmenkonvention der Vereinten Nationen und dem Kyoto-Protokoll 2022 Nationaler Inventarbericht zum Deutschen. Treibhausgasinventar 1990 – 2020. UBA Climate Change 24/2022: Online: https://www.umweltbundesamt.de/publikationen/berichterstattung-unter-der-klimarahmenkonvention-7</a:t>
            </a:r>
            <a:endParaRPr sz="105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4a9b7458ce_0_31:notes"/>
          <p:cNvSpPr>
            <a:spLocks noGrp="1" noRot="1" noChangeAspect="1"/>
          </p:cNvSpPr>
          <p:nvPr>
            <p:ph type="sldImg" idx="2"/>
          </p:nvPr>
        </p:nvSpPr>
        <p:spPr>
          <a:xfrm>
            <a:off x="479425" y="374650"/>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14a9b7458ce_0_31:notes"/>
          <p:cNvSpPr txBox="1">
            <a:spLocks noGrp="1"/>
          </p:cNvSpPr>
          <p:nvPr>
            <p:ph type="body" idx="1"/>
          </p:nvPr>
        </p:nvSpPr>
        <p:spPr>
          <a:xfrm>
            <a:off x="479425" y="3924000"/>
            <a:ext cx="6145212" cy="4606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800"/>
              <a:buFont typeface="Arial"/>
              <a:buNone/>
            </a:pPr>
            <a:r>
              <a:rPr lang="de-DE" dirty="0"/>
              <a:t>Klima- und Umweltwirkung Verkehr: Atmosphärische Emissionen PKW-Verkehr</a:t>
            </a:r>
          </a:p>
          <a:p>
            <a:pPr marL="0" lvl="0" indent="0" algn="l" rtl="0">
              <a:lnSpc>
                <a:spcPct val="100000"/>
              </a:lnSpc>
              <a:spcBef>
                <a:spcPts val="0"/>
              </a:spcBef>
              <a:spcAft>
                <a:spcPts val="0"/>
              </a:spcAft>
              <a:buClr>
                <a:schemeClr val="dk1"/>
              </a:buClr>
              <a:buSzPts val="1800"/>
              <a:buFont typeface="Arial"/>
              <a:buNone/>
            </a:pPr>
            <a:r>
              <a:rPr lang="de-DE" dirty="0">
                <a:solidFill>
                  <a:srgbClr val="404040"/>
                </a:solidFill>
              </a:rPr>
              <a:t>Bei der Grafik wurden die Größeneinheiten der Schadstoffe auf einen Index normiert, bei dem die Emissionen des Jahres 1995 jeweils auf 100% normiert wurden. Auffällig an den Ergebnissen ist, dass die herkömmlichen Luftschafstoffe, insbesondere Schwefeldioxid, flüchtige organische Verbindungen (NMVOC) und Partikel (Stäube) in den letzten 25 Jahren erheblich reduziert werden konnten, während das klimaschädliche Kohlendioxid fast konstant geblieben ist.   </a:t>
            </a:r>
            <a:endParaRPr dirty="0">
              <a:solidFill>
                <a:srgbClr val="404040"/>
              </a:solidFil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Clr>
                <a:schemeClr val="dk1"/>
              </a:buClr>
              <a:buSzPts val="1100"/>
              <a:buChar char="•"/>
            </a:pPr>
            <a:r>
              <a:rPr lang="de-DE" dirty="0"/>
              <a:t>Welchen Beitrag leistet Ihr Betrieb im Mobilitätsbereich zum Klimawandel?</a:t>
            </a:r>
            <a:endParaRPr dirty="0"/>
          </a:p>
          <a:p>
            <a:pPr marL="171450" lvl="0" indent="-171450" algn="l" rtl="0">
              <a:lnSpc>
                <a:spcPct val="100000"/>
              </a:lnSpc>
              <a:spcBef>
                <a:spcPts val="0"/>
              </a:spcBef>
              <a:spcAft>
                <a:spcPts val="0"/>
              </a:spcAft>
              <a:buClr>
                <a:schemeClr val="dk1"/>
              </a:buClr>
              <a:buSzPts val="1100"/>
              <a:buChar char="•"/>
            </a:pPr>
            <a:r>
              <a:rPr lang="de-DE" dirty="0"/>
              <a:t>Was unternehmen Sie in Ihrem Betrieb, um CO</a:t>
            </a:r>
            <a:r>
              <a:rPr lang="de-DE" baseline="-25000" dirty="0"/>
              <a:t>2</a:t>
            </a:r>
            <a:r>
              <a:rPr lang="de-DE" dirty="0"/>
              <a:t>-Emissionen aus der betriebseigenen PKW-Flotte zu verringern?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de-DE" b="1" dirty="0"/>
              <a:t>Quelle</a:t>
            </a:r>
            <a:endParaRPr b="1" dirty="0"/>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de-DE" dirty="0"/>
              <a:t>Umweltbundesamt (2022)Spezifische Emissionen PKW. Online: https://www.umweltbundesamt.de/sites/default/files/medien/384/bilder/dateien/2_abb_spezifische-emissionen-pkw_2022-04-22.pdf</a:t>
            </a:r>
            <a:endParaRPr b="1" dirty="0"/>
          </a:p>
        </p:txBody>
      </p:sp>
      <p:sp>
        <p:nvSpPr>
          <p:cNvPr id="276" name="Google Shape;276;g14a9b7458ce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97"/>
        <p:cNvGrpSpPr/>
        <p:nvPr/>
      </p:nvGrpSpPr>
      <p:grpSpPr>
        <a:xfrm>
          <a:off x="0" y="0"/>
          <a:ext cx="0" cy="0"/>
          <a:chOff x="0" y="0"/>
          <a:chExt cx="0" cy="0"/>
        </a:xfrm>
      </p:grpSpPr>
      <p:sp>
        <p:nvSpPr>
          <p:cNvPr id="98" name="Google Shape;98;g26da63f9b3d_1_595"/>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g26da63f9b3d_1_595"/>
          <p:cNvSpPr>
            <a:spLocks noGrp="1"/>
          </p:cNvSpPr>
          <p:nvPr>
            <p:ph type="pic" idx="2"/>
          </p:nvPr>
        </p:nvSpPr>
        <p:spPr>
          <a:xfrm>
            <a:off x="360363" y="1368000"/>
            <a:ext cx="11518800" cy="4680000"/>
          </a:xfrm>
          <a:prstGeom prst="rect">
            <a:avLst/>
          </a:prstGeom>
          <a:noFill/>
          <a:ln>
            <a:noFill/>
          </a:ln>
        </p:spPr>
      </p:sp>
      <p:sp>
        <p:nvSpPr>
          <p:cNvPr id="100" name="Google Shape;100;g26da63f9b3d_1_59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1" name="Google Shape;101;g26da63f9b3d_1_595"/>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26da63f9b3d_1_59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03" name="Google Shape;103;g26da63f9b3d_1_595"/>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04" name="Google Shape;104;g26da63f9b3d_1_59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105"/>
        <p:cNvGrpSpPr/>
        <p:nvPr/>
      </p:nvGrpSpPr>
      <p:grpSpPr>
        <a:xfrm>
          <a:off x="0" y="0"/>
          <a:ext cx="0" cy="0"/>
          <a:chOff x="0" y="0"/>
          <a:chExt cx="0" cy="0"/>
        </a:xfrm>
      </p:grpSpPr>
      <p:sp>
        <p:nvSpPr>
          <p:cNvPr id="106" name="Google Shape;106;g26da63f9b3d_1_60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7" name="Google Shape;107;g26da63f9b3d_1_60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26da63f9b3d_1_603"/>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26da63f9b3d_1_60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10" name="Google Shape;110;g26da63f9b3d_1_60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11" name="Google Shape;111;g26da63f9b3d_1_60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
        <p:nvSpPr>
          <p:cNvPr id="112" name="Google Shape;112;g26da63f9b3d_1_603"/>
          <p:cNvSpPr txBox="1">
            <a:spLocks noGrp="1"/>
          </p:cNvSpPr>
          <p:nvPr>
            <p:ph type="body" idx="3"/>
          </p:nvPr>
        </p:nvSpPr>
        <p:spPr>
          <a:xfrm>
            <a:off x="360001" y="1465263"/>
            <a:ext cx="5871000" cy="4656000"/>
          </a:xfrm>
          <a:prstGeom prst="rect">
            <a:avLst/>
          </a:prstGeom>
          <a:noFill/>
          <a:ln>
            <a:noFill/>
          </a:ln>
        </p:spPr>
        <p:txBody>
          <a:bodyPr spcFirstLastPara="1" wrap="square" lIns="91425" tIns="45700" rIns="91425" bIns="45700" anchor="t" anchorCtr="0">
            <a:normAutofit/>
          </a:bodyPr>
          <a:lstStyle>
            <a:lvl1pPr marL="457200" lvl="0" indent="-406400" algn="l" rtl="0">
              <a:lnSpc>
                <a:spcPct val="90000"/>
              </a:lnSpc>
              <a:spcBef>
                <a:spcPts val="1000"/>
              </a:spcBef>
              <a:spcAft>
                <a:spcPts val="0"/>
              </a:spcAft>
              <a:buSzPts val="2800"/>
              <a:buChar char="•"/>
              <a:defRPr sz="2400"/>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113"/>
        <p:cNvGrpSpPr/>
        <p:nvPr/>
      </p:nvGrpSpPr>
      <p:grpSpPr>
        <a:xfrm>
          <a:off x="0" y="0"/>
          <a:ext cx="0" cy="0"/>
          <a:chOff x="0" y="0"/>
          <a:chExt cx="0" cy="0"/>
        </a:xfrm>
      </p:grpSpPr>
      <p:sp>
        <p:nvSpPr>
          <p:cNvPr id="114" name="Google Shape;114;g26da63f9b3d_1_6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g26da63f9b3d_1_611"/>
          <p:cNvSpPr>
            <a:spLocks noGrp="1"/>
          </p:cNvSpPr>
          <p:nvPr>
            <p:ph type="pic" idx="2"/>
          </p:nvPr>
        </p:nvSpPr>
        <p:spPr>
          <a:xfrm>
            <a:off x="5400009" y="1367999"/>
            <a:ext cx="6480000" cy="4680000"/>
          </a:xfrm>
          <a:prstGeom prst="rect">
            <a:avLst/>
          </a:prstGeom>
          <a:noFill/>
          <a:ln>
            <a:noFill/>
          </a:ln>
        </p:spPr>
      </p:sp>
      <p:sp>
        <p:nvSpPr>
          <p:cNvPr id="116" name="Google Shape;116;g26da63f9b3d_1_6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17" name="Google Shape;117;g26da63f9b3d_1_611"/>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6da63f9b3d_1_611"/>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rtl="0">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19" name="Google Shape;119;g26da63f9b3d_1_611"/>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20" name="Google Shape;120;g26da63f9b3d_1_611"/>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21" name="Google Shape;121;g26da63f9b3d_1_61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122"/>
        <p:cNvGrpSpPr/>
        <p:nvPr/>
      </p:nvGrpSpPr>
      <p:grpSpPr>
        <a:xfrm>
          <a:off x="0" y="0"/>
          <a:ext cx="0" cy="0"/>
          <a:chOff x="0" y="0"/>
          <a:chExt cx="0" cy="0"/>
        </a:xfrm>
      </p:grpSpPr>
      <p:sp>
        <p:nvSpPr>
          <p:cNvPr id="123" name="Google Shape;123;g26da63f9b3d_1_62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4" name="Google Shape;124;g26da63f9b3d_1_62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25" name="Google Shape;125;g26da63f9b3d_1_620"/>
          <p:cNvSpPr>
            <a:spLocks noGrp="1"/>
          </p:cNvSpPr>
          <p:nvPr>
            <p:ph type="chart" idx="2"/>
          </p:nvPr>
        </p:nvSpPr>
        <p:spPr>
          <a:xfrm>
            <a:off x="360363" y="1368000"/>
            <a:ext cx="115188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g26da63f9b3d_1_620"/>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26da63f9b3d_1_62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28" name="Google Shape;128;g26da63f9b3d_1_620"/>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29" name="Google Shape;129;g26da63f9b3d_1_62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130"/>
        <p:cNvGrpSpPr/>
        <p:nvPr/>
      </p:nvGrpSpPr>
      <p:grpSpPr>
        <a:xfrm>
          <a:off x="0" y="0"/>
          <a:ext cx="0" cy="0"/>
          <a:chOff x="0" y="0"/>
          <a:chExt cx="0" cy="0"/>
        </a:xfrm>
      </p:grpSpPr>
      <p:sp>
        <p:nvSpPr>
          <p:cNvPr id="131" name="Google Shape;131;g26da63f9b3d_1_62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g26da63f9b3d_1_62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33" name="Google Shape;133;g26da63f9b3d_1_628"/>
          <p:cNvSpPr>
            <a:spLocks noGrp="1"/>
          </p:cNvSpPr>
          <p:nvPr>
            <p:ph type="chart" idx="2"/>
          </p:nvPr>
        </p:nvSpPr>
        <p:spPr>
          <a:xfrm>
            <a:off x="5400009" y="1367999"/>
            <a:ext cx="64011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g26da63f9b3d_1_628"/>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6da63f9b3d_1_628"/>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rtl="0">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36" name="Google Shape;136;g26da63f9b3d_1_628"/>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37" name="Google Shape;137;g26da63f9b3d_1_628"/>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138" name="Google Shape;138;g26da63f9b3d_1_62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81"/>
        <p:cNvGrpSpPr/>
        <p:nvPr/>
      </p:nvGrpSpPr>
      <p:grpSpPr>
        <a:xfrm>
          <a:off x="0" y="0"/>
          <a:ext cx="0" cy="0"/>
          <a:chOff x="0" y="0"/>
          <a:chExt cx="0" cy="0"/>
        </a:xfrm>
      </p:grpSpPr>
      <p:sp>
        <p:nvSpPr>
          <p:cNvPr id="82" name="Google Shape;82;g26da63f9b3d_1_579"/>
          <p:cNvSpPr txBox="1">
            <a:spLocks noGrp="1"/>
          </p:cNvSpPr>
          <p:nvPr>
            <p:ph type="ctrTitle"/>
          </p:nvPr>
        </p:nvSpPr>
        <p:spPr>
          <a:xfrm>
            <a:off x="312928" y="1122363"/>
            <a:ext cx="82785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SzPts val="4000"/>
              <a:buNone/>
              <a:defRPr sz="4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g26da63f9b3d_1_579"/>
          <p:cNvSpPr txBox="1">
            <a:spLocks noGrp="1"/>
          </p:cNvSpPr>
          <p:nvPr>
            <p:ph type="subTitle" idx="1"/>
          </p:nvPr>
        </p:nvSpPr>
        <p:spPr>
          <a:xfrm>
            <a:off x="312928" y="3602038"/>
            <a:ext cx="82785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SzPts val="2800"/>
              <a:buNone/>
              <a:defRPr sz="3200">
                <a:solidFill>
                  <a:srgbClr val="FF2F92"/>
                </a:solidFill>
              </a:defRPr>
            </a:lvl1pPr>
            <a:lvl2pPr lvl="1" algn="ctr" rtl="0">
              <a:lnSpc>
                <a:spcPct val="90000"/>
              </a:lnSpc>
              <a:spcBef>
                <a:spcPts val="500"/>
              </a:spcBef>
              <a:spcAft>
                <a:spcPts val="0"/>
              </a:spcAft>
              <a:buSzPts val="2400"/>
              <a:buNone/>
              <a:defRPr sz="2000"/>
            </a:lvl2pPr>
            <a:lvl3pPr lvl="2" algn="ctr" rtl="0">
              <a:lnSpc>
                <a:spcPct val="90000"/>
              </a:lnSpc>
              <a:spcBef>
                <a:spcPts val="500"/>
              </a:spcBef>
              <a:spcAft>
                <a:spcPts val="0"/>
              </a:spcAft>
              <a:buSzPts val="2000"/>
              <a:buNone/>
              <a:defRPr sz="1800"/>
            </a:lvl3pPr>
            <a:lvl4pPr lvl="3" algn="ctr" rtl="0">
              <a:lnSpc>
                <a:spcPct val="90000"/>
              </a:lnSpc>
              <a:spcBef>
                <a:spcPts val="500"/>
              </a:spcBef>
              <a:spcAft>
                <a:spcPts val="0"/>
              </a:spcAft>
              <a:buSzPts val="1800"/>
              <a:buNone/>
              <a:defRPr sz="1600"/>
            </a:lvl4pPr>
            <a:lvl5pPr lvl="4" algn="ctr" rtl="0">
              <a:lnSpc>
                <a:spcPct val="90000"/>
              </a:lnSpc>
              <a:spcBef>
                <a:spcPts val="500"/>
              </a:spcBef>
              <a:spcAft>
                <a:spcPts val="0"/>
              </a:spcAft>
              <a:buSzPts val="1800"/>
              <a:buNone/>
              <a:defRPr sz="1600"/>
            </a:lvl5pPr>
            <a:lvl6pPr lvl="5" algn="ctr" rtl="0">
              <a:lnSpc>
                <a:spcPct val="90000"/>
              </a:lnSpc>
              <a:spcBef>
                <a:spcPts val="500"/>
              </a:spcBef>
              <a:spcAft>
                <a:spcPts val="0"/>
              </a:spcAft>
              <a:buSzPts val="1800"/>
              <a:buNone/>
              <a:defRPr sz="1600"/>
            </a:lvl6pPr>
            <a:lvl7pPr lvl="6" algn="ctr" rtl="0">
              <a:lnSpc>
                <a:spcPct val="90000"/>
              </a:lnSpc>
              <a:spcBef>
                <a:spcPts val="500"/>
              </a:spcBef>
              <a:spcAft>
                <a:spcPts val="0"/>
              </a:spcAft>
              <a:buSzPts val="1800"/>
              <a:buNone/>
              <a:defRPr sz="1600"/>
            </a:lvl7pPr>
            <a:lvl8pPr lvl="7" algn="ctr" rtl="0">
              <a:lnSpc>
                <a:spcPct val="90000"/>
              </a:lnSpc>
              <a:spcBef>
                <a:spcPts val="500"/>
              </a:spcBef>
              <a:spcAft>
                <a:spcPts val="0"/>
              </a:spcAft>
              <a:buSzPts val="1800"/>
              <a:buNone/>
              <a:defRPr sz="1600"/>
            </a:lvl8pPr>
            <a:lvl9pPr lvl="8" algn="ctr" rtl="0">
              <a:lnSpc>
                <a:spcPct val="90000"/>
              </a:lnSpc>
              <a:spcBef>
                <a:spcPts val="500"/>
              </a:spcBef>
              <a:spcAft>
                <a:spcPts val="0"/>
              </a:spcAft>
              <a:buSzPts val="1800"/>
              <a:buNone/>
              <a:defRPr sz="1600"/>
            </a:lvl9pPr>
          </a:lstStyle>
          <a:p>
            <a:endParaRPr/>
          </a:p>
        </p:txBody>
      </p:sp>
      <p:sp>
        <p:nvSpPr>
          <p:cNvPr id="84" name="Google Shape;84;g26da63f9b3d_1_579"/>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
        <p:nvSpPr>
          <p:cNvPr id="85" name="Google Shape;85;g26da63f9b3d_1_579"/>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86" name="Google Shape;86;g26da63f9b3d_1_579"/>
          <p:cNvSpPr>
            <a:spLocks noGrp="1"/>
          </p:cNvSpPr>
          <p:nvPr>
            <p:ph type="pic" idx="2"/>
          </p:nvPr>
        </p:nvSpPr>
        <p:spPr>
          <a:xfrm>
            <a:off x="9091423" y="1418600"/>
            <a:ext cx="2682000" cy="1431300"/>
          </a:xfrm>
          <a:prstGeom prst="rect">
            <a:avLst/>
          </a:prstGeom>
          <a:noFill/>
          <a:ln>
            <a:noFill/>
          </a:ln>
        </p:spPr>
      </p:sp>
      <p:sp>
        <p:nvSpPr>
          <p:cNvPr id="87" name="Google Shape;87;g26da63f9b3d_1_579"/>
          <p:cNvSpPr>
            <a:spLocks noGrp="1"/>
          </p:cNvSpPr>
          <p:nvPr>
            <p:ph type="pic" idx="3"/>
          </p:nvPr>
        </p:nvSpPr>
        <p:spPr>
          <a:xfrm>
            <a:off x="9091422" y="3009656"/>
            <a:ext cx="2682000" cy="1431300"/>
          </a:xfrm>
          <a:prstGeom prst="rect">
            <a:avLst/>
          </a:prstGeom>
          <a:noFill/>
          <a:ln>
            <a:noFill/>
          </a:ln>
        </p:spPr>
      </p:sp>
      <p:sp>
        <p:nvSpPr>
          <p:cNvPr id="88" name="Google Shape;88;g26da63f9b3d_1_579"/>
          <p:cNvSpPr txBox="1">
            <a:spLocks noGrp="1"/>
          </p:cNvSpPr>
          <p:nvPr>
            <p:ph type="body" idx="4"/>
          </p:nvPr>
        </p:nvSpPr>
        <p:spPr>
          <a:xfrm>
            <a:off x="9091613" y="4531540"/>
            <a:ext cx="2681400" cy="15231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SzPts val="2800"/>
              <a:buNone/>
              <a:defRPr sz="1800"/>
            </a:lvl1pPr>
            <a:lvl2pPr marL="914400" lvl="1" indent="-381000" algn="l" rtl="0">
              <a:lnSpc>
                <a:spcPct val="90000"/>
              </a:lnSpc>
              <a:spcBef>
                <a:spcPts val="500"/>
              </a:spcBef>
              <a:spcAft>
                <a:spcPts val="0"/>
              </a:spcAft>
              <a:buSzPts val="2400"/>
              <a:buChar char="•"/>
              <a:defRPr/>
            </a:lvl2pPr>
            <a:lvl3pPr marL="1371600" lvl="2" indent="-355600" algn="l" rtl="0">
              <a:lnSpc>
                <a:spcPct val="90000"/>
              </a:lnSpc>
              <a:spcBef>
                <a:spcPts val="500"/>
              </a:spcBef>
              <a:spcAft>
                <a:spcPts val="0"/>
              </a:spcAft>
              <a:buSzPts val="20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SzPts val="1800"/>
              <a:buChar char="•"/>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89" name="Google Shape;89;g26da63f9b3d_1_579"/>
          <p:cNvSpPr/>
          <p:nvPr/>
        </p:nvSpPr>
        <p:spPr>
          <a:xfrm>
            <a:off x="309691" y="3548557"/>
            <a:ext cx="8280000" cy="246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90"/>
        <p:cNvGrpSpPr/>
        <p:nvPr/>
      </p:nvGrpSpPr>
      <p:grpSpPr>
        <a:xfrm>
          <a:off x="0" y="0"/>
          <a:ext cx="0" cy="0"/>
          <a:chOff x="0" y="0"/>
          <a:chExt cx="0" cy="0"/>
        </a:xfrm>
      </p:grpSpPr>
      <p:sp>
        <p:nvSpPr>
          <p:cNvPr id="91" name="Google Shape;91;g26da63f9b3d_1_58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92" name="Google Shape;92;g26da63f9b3d_1_58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g26da63f9b3d_1_588"/>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6da63f9b3d_1_58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95" name="Google Shape;95;g26da63f9b3d_1_58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rtl="0">
              <a:lnSpc>
                <a:spcPct val="110000"/>
              </a:lnSpc>
              <a:spcBef>
                <a:spcPts val="0"/>
              </a:spcBef>
              <a:spcAft>
                <a:spcPts val="0"/>
              </a:spcAft>
              <a:buClr>
                <a:schemeClr val="dk1"/>
              </a:buClr>
              <a:buSzPts val="1800"/>
              <a:buChar char="•"/>
              <a:defRPr/>
            </a:lvl2pPr>
            <a:lvl3pPr marL="1371600" lvl="2" indent="-342900" algn="l" rtl="0">
              <a:lnSpc>
                <a:spcPct val="110000"/>
              </a:lnSpc>
              <a:spcBef>
                <a:spcPts val="300"/>
              </a:spcBef>
              <a:spcAft>
                <a:spcPts val="0"/>
              </a:spcAft>
              <a:buClr>
                <a:schemeClr val="dk1"/>
              </a:buClr>
              <a:buSzPts val="1800"/>
              <a:buChar char="•"/>
              <a:defRPr/>
            </a:lvl3pPr>
            <a:lvl4pPr marL="1828800" lvl="3" indent="-342900" algn="l" rtl="0">
              <a:lnSpc>
                <a:spcPct val="110000"/>
              </a:lnSpc>
              <a:spcBef>
                <a:spcPts val="300"/>
              </a:spcBef>
              <a:spcAft>
                <a:spcPts val="0"/>
              </a:spcAft>
              <a:buClr>
                <a:schemeClr val="dk1"/>
              </a:buClr>
              <a:buSzPts val="1800"/>
              <a:buChar char="•"/>
              <a:defRPr/>
            </a:lvl4pPr>
            <a:lvl5pPr marL="2286000" lvl="4" indent="-342900" algn="l" rtl="0">
              <a:lnSpc>
                <a:spcPct val="110000"/>
              </a:lnSpc>
              <a:spcBef>
                <a:spcPts val="0"/>
              </a:spcBef>
              <a:spcAft>
                <a:spcPts val="0"/>
              </a:spcAft>
              <a:buClr>
                <a:schemeClr val="dk1"/>
              </a:buClr>
              <a:buSzPts val="1800"/>
              <a:buChar char="•"/>
              <a:defRPr/>
            </a:lvl5pPr>
            <a:lvl6pPr marL="2743200" lvl="5" indent="-228600" algn="l" rtl="0">
              <a:lnSpc>
                <a:spcPct val="100000"/>
              </a:lnSpc>
              <a:spcBef>
                <a:spcPts val="300"/>
              </a:spcBef>
              <a:spcAft>
                <a:spcPts val="0"/>
              </a:spcAft>
              <a:buClr>
                <a:srgbClr val="000000"/>
              </a:buClr>
              <a:buSzPts val="1800"/>
              <a:buNone/>
              <a:defRPr/>
            </a:lvl6pPr>
            <a:lvl7pPr marL="3200400" lvl="6" indent="-228600" algn="l" rtl="0">
              <a:lnSpc>
                <a:spcPct val="100000"/>
              </a:lnSpc>
              <a:spcBef>
                <a:spcPts val="0"/>
              </a:spcBef>
              <a:spcAft>
                <a:spcPts val="0"/>
              </a:spcAft>
              <a:buClr>
                <a:srgbClr val="000000"/>
              </a:buClr>
              <a:buSzPts val="1800"/>
              <a:buNone/>
              <a:defRPr/>
            </a:lvl7pPr>
            <a:lvl8pPr marL="3657600" lvl="7" indent="-228600" algn="l" rtl="0">
              <a:lnSpc>
                <a:spcPct val="100000"/>
              </a:lnSpc>
              <a:spcBef>
                <a:spcPts val="0"/>
              </a:spcBef>
              <a:spcAft>
                <a:spcPts val="0"/>
              </a:spcAft>
              <a:buClr>
                <a:srgbClr val="000000"/>
              </a:buClr>
              <a:buSzPts val="1800"/>
              <a:buNone/>
              <a:defRPr/>
            </a:lvl8pPr>
            <a:lvl9pPr marL="4114800" lvl="8" indent="-228600" algn="l" rtl="0">
              <a:lnSpc>
                <a:spcPct val="100000"/>
              </a:lnSpc>
              <a:spcBef>
                <a:spcPts val="0"/>
              </a:spcBef>
              <a:spcAft>
                <a:spcPts val="0"/>
              </a:spcAft>
              <a:buClr>
                <a:srgbClr val="000000"/>
              </a:buClr>
              <a:buSzPts val="1800"/>
              <a:buNone/>
              <a:defRPr/>
            </a:lvl9pPr>
          </a:lstStyle>
          <a:p>
            <a:endParaRPr/>
          </a:p>
        </p:txBody>
      </p:sp>
      <p:sp>
        <p:nvSpPr>
          <p:cNvPr id="96" name="Google Shape;96;g26da63f9b3d_1_58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rtl="0">
              <a:lnSpc>
                <a:spcPct val="100000"/>
              </a:lnSpc>
              <a:spcBef>
                <a:spcPts val="0"/>
              </a:spcBef>
              <a:spcAft>
                <a:spcPts val="0"/>
              </a:spcAft>
              <a:buClr>
                <a:srgbClr val="000000"/>
              </a:buClr>
              <a:buSzPts val="1800"/>
              <a:buFont typeface="Calibri"/>
              <a:buNone/>
              <a:defRPr/>
            </a:lvl2pPr>
            <a:lvl3pPr lvl="2" algn="l" rtl="0">
              <a:lnSpc>
                <a:spcPct val="100000"/>
              </a:lnSpc>
              <a:spcBef>
                <a:spcPts val="0"/>
              </a:spcBef>
              <a:spcAft>
                <a:spcPts val="0"/>
              </a:spcAft>
              <a:buClr>
                <a:srgbClr val="000000"/>
              </a:buClr>
              <a:buSzPts val="1800"/>
              <a:buFont typeface="Calibri"/>
              <a:buNone/>
              <a:defRPr/>
            </a:lvl3pPr>
            <a:lvl4pPr lvl="3" algn="l" rtl="0">
              <a:lnSpc>
                <a:spcPct val="100000"/>
              </a:lnSpc>
              <a:spcBef>
                <a:spcPts val="0"/>
              </a:spcBef>
              <a:spcAft>
                <a:spcPts val="0"/>
              </a:spcAft>
              <a:buClr>
                <a:srgbClr val="000000"/>
              </a:buClr>
              <a:buSzPts val="1800"/>
              <a:buFont typeface="Calibri"/>
              <a:buNone/>
              <a:defRPr/>
            </a:lvl4pPr>
            <a:lvl5pPr lvl="4" algn="l" rtl="0">
              <a:lnSpc>
                <a:spcPct val="100000"/>
              </a:lnSpc>
              <a:spcBef>
                <a:spcPts val="0"/>
              </a:spcBef>
              <a:spcAft>
                <a:spcPts val="0"/>
              </a:spcAft>
              <a:buClr>
                <a:srgbClr val="000000"/>
              </a:buClr>
              <a:buSzPts val="1800"/>
              <a:buFont typeface="Calibri"/>
              <a:buNone/>
              <a:defRPr/>
            </a:lvl5pPr>
            <a:lvl6pPr lvl="5" algn="l" rtl="0">
              <a:lnSpc>
                <a:spcPct val="100000"/>
              </a:lnSpc>
              <a:spcBef>
                <a:spcPts val="0"/>
              </a:spcBef>
              <a:spcAft>
                <a:spcPts val="0"/>
              </a:spcAft>
              <a:buClr>
                <a:srgbClr val="000000"/>
              </a:buClr>
              <a:buSzPts val="1800"/>
              <a:buFont typeface="Calibri"/>
              <a:buNone/>
              <a:defRPr/>
            </a:lvl6pPr>
            <a:lvl7pPr lvl="6" algn="l" rtl="0">
              <a:lnSpc>
                <a:spcPct val="100000"/>
              </a:lnSpc>
              <a:spcBef>
                <a:spcPts val="0"/>
              </a:spcBef>
              <a:spcAft>
                <a:spcPts val="0"/>
              </a:spcAft>
              <a:buClr>
                <a:srgbClr val="000000"/>
              </a:buClr>
              <a:buSzPts val="1800"/>
              <a:buFont typeface="Calibri"/>
              <a:buNone/>
              <a:defRPr/>
            </a:lvl7pPr>
            <a:lvl8pPr lvl="7" algn="l" rtl="0">
              <a:lnSpc>
                <a:spcPct val="100000"/>
              </a:lnSpc>
              <a:spcBef>
                <a:spcPts val="0"/>
              </a:spcBef>
              <a:spcAft>
                <a:spcPts val="0"/>
              </a:spcAft>
              <a:buClr>
                <a:srgbClr val="000000"/>
              </a:buClr>
              <a:buSzPts val="1800"/>
              <a:buFont typeface="Calibri"/>
              <a:buNone/>
              <a:defRPr/>
            </a:lvl8pPr>
            <a:lvl9pPr lvl="8" algn="l" rtl="0">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g26da63f9b3d_1_572"/>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g26da63f9b3d_1_572"/>
          <p:cNvSpPr txBox="1">
            <a:spLocks noGrp="1"/>
          </p:cNvSpPr>
          <p:nvPr>
            <p:ph type="title"/>
          </p:nvPr>
        </p:nvSpPr>
        <p:spPr>
          <a:xfrm>
            <a:off x="360000" y="180000"/>
            <a:ext cx="911580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g26da63f9b3d_1_572"/>
          <p:cNvSpPr txBox="1">
            <a:spLocks noGrp="1"/>
          </p:cNvSpPr>
          <p:nvPr>
            <p:ph type="body" idx="1"/>
          </p:nvPr>
        </p:nvSpPr>
        <p:spPr>
          <a:xfrm>
            <a:off x="360000" y="1440000"/>
            <a:ext cx="115200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g26da63f9b3d_1_572"/>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79" name="Google Shape;79;g26da63f9b3d_1_572"/>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80" name="Google Shape;80;g26da63f9b3d_1_572"/>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9573491" y="222778"/>
            <a:ext cx="2306508" cy="1037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48.jpeg"/><Relationship Id="rId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1.jpg"/></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8"/>
          <p:cNvSpPr txBox="1">
            <a:spLocks noGrp="1"/>
          </p:cNvSpPr>
          <p:nvPr>
            <p:ph type="ctrTitle"/>
          </p:nvPr>
        </p:nvSpPr>
        <p:spPr>
          <a:xfrm>
            <a:off x="185606" y="1041400"/>
            <a:ext cx="9571852"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Straßenbauer und Straßenbauerin</a:t>
            </a:r>
            <a:br>
              <a:rPr lang="de-DE" b="1"/>
            </a:br>
            <a:r>
              <a:rPr lang="de-DE" b="1"/>
              <a:t>und</a:t>
            </a:r>
            <a:br>
              <a:rPr lang="de-DE" b="1"/>
            </a:br>
            <a:r>
              <a:rPr lang="de-DE" b="1"/>
              <a:t>Asphaltbauer und Asphaltbauerin</a:t>
            </a:r>
            <a:endParaRPr b="1"/>
          </a:p>
        </p:txBody>
      </p:sp>
      <p:sp>
        <p:nvSpPr>
          <p:cNvPr id="145" name="Google Shape;145;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im Straßen- und Asphaltbau</a:t>
            </a:r>
            <a:endParaRPr/>
          </a:p>
        </p:txBody>
      </p:sp>
      <p:sp>
        <p:nvSpPr>
          <p:cNvPr id="146" name="Google Shape;146;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Dipl.-Ing. Volker Handke </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147" name="Google Shape;147;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148" name="Google Shape;148;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Dipl.-Ing. Volker Handke (</a:t>
            </a:r>
            <a:r>
              <a:rPr lang="de-DE" u="sng">
                <a:solidFill>
                  <a:schemeClr val="hlink"/>
                </a:solidFill>
              </a:rPr>
              <a:t>v.handke</a:t>
            </a:r>
            <a:r>
              <a:rPr lang="de-DE" u="sng">
                <a:solidFill>
                  <a:schemeClr val="hlink"/>
                </a:solidFill>
                <a:hlinkClick r:id="rId4"/>
              </a:rPr>
              <a:t>@izt.de</a:t>
            </a:r>
            <a:r>
              <a:rPr lang="de-DE"/>
              <a:t>)</a:t>
            </a:r>
            <a:endParaRPr/>
          </a:p>
        </p:txBody>
      </p:sp>
      <p:pic>
        <p:nvPicPr>
          <p:cNvPr id="149" name="Google Shape;149;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967882" y="3230428"/>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4b98f2b690_0_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91" name="Google Shape;291;g14b98f2b690_0_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Klima- und Umweltwirkung Verkehr:</a:t>
            </a:r>
            <a:endParaRPr/>
          </a:p>
          <a:p>
            <a:pPr marL="0" lvl="0" indent="0" algn="l" rtl="0">
              <a:lnSpc>
                <a:spcPct val="100000"/>
              </a:lnSpc>
              <a:spcBef>
                <a:spcPts val="0"/>
              </a:spcBef>
              <a:spcAft>
                <a:spcPts val="0"/>
              </a:spcAft>
              <a:buSzPts val="1800"/>
              <a:buNone/>
            </a:pPr>
            <a:r>
              <a:rPr lang="de-DE"/>
              <a:t>Atmosphärische Emissionen Lkw-Verkehr</a:t>
            </a:r>
            <a:endParaRPr/>
          </a:p>
        </p:txBody>
      </p:sp>
      <p:sp>
        <p:nvSpPr>
          <p:cNvPr id="292" name="Google Shape;292;g14b98f2b690_0_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Umweltbundesamt (2022)</a:t>
            </a:r>
            <a:endParaRPr/>
          </a:p>
        </p:txBody>
      </p:sp>
      <p:sp>
        <p:nvSpPr>
          <p:cNvPr id="293" name="Google Shape;293;g14b98f2b690_0_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94" name="Google Shape;294;g14b98f2b690_0_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400100"/>
            <a:ext cx="7428348" cy="4609888"/>
          </a:xfrm>
          <a:prstGeom prst="rect">
            <a:avLst/>
          </a:prstGeom>
          <a:noFill/>
          <a:ln>
            <a:noFill/>
          </a:ln>
        </p:spPr>
      </p:pic>
      <p:sp>
        <p:nvSpPr>
          <p:cNvPr id="295" name="Google Shape;295;g14b98f2b690_0_2"/>
          <p:cNvSpPr txBox="1"/>
          <p:nvPr/>
        </p:nvSpPr>
        <p:spPr>
          <a:xfrm>
            <a:off x="3338502" y="623605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
        <p:nvSpPr>
          <p:cNvPr id="296" name="Google Shape;296;g14b98f2b690_0_2"/>
          <p:cNvSpPr/>
          <p:nvPr/>
        </p:nvSpPr>
        <p:spPr>
          <a:xfrm>
            <a:off x="7591310" y="2095937"/>
            <a:ext cx="4151034" cy="332262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0200" algn="l" rtl="0">
              <a:lnSpc>
                <a:spcPct val="100000"/>
              </a:lnSpc>
              <a:spcBef>
                <a:spcPts val="600"/>
              </a:spcBef>
              <a:spcAft>
                <a:spcPts val="0"/>
              </a:spcAft>
              <a:buClr>
                <a:srgbClr val="C00000"/>
              </a:buClr>
              <a:buSzPct val="90000"/>
              <a:buFont typeface="Arial"/>
              <a:buChar char="•"/>
            </a:pPr>
            <a:r>
              <a:rPr lang="de-DE" sz="1800" b="1" i="0" u="none" strike="noStrike" cap="none" dirty="0">
                <a:solidFill>
                  <a:srgbClr val="C00000"/>
                </a:solidFill>
                <a:latin typeface="Arial"/>
                <a:ea typeface="Arial"/>
                <a:cs typeface="Arial"/>
                <a:sym typeface="Arial"/>
              </a:rPr>
              <a:t>Welchen Beitrag leistet Ihr Betrieb im Mobilitätsbereich zum Klimawandel?</a:t>
            </a:r>
            <a:endParaRPr sz="1800" b="1" i="0" u="none" strike="noStrike" cap="none" dirty="0">
              <a:solidFill>
                <a:srgbClr val="C00000"/>
              </a:solidFill>
              <a:latin typeface="Arial"/>
              <a:ea typeface="Arial"/>
              <a:cs typeface="Arial"/>
              <a:sym typeface="Arial"/>
            </a:endParaRPr>
          </a:p>
          <a:p>
            <a:pPr marL="457200" marR="0" lvl="0" indent="-330200" algn="l" rtl="0">
              <a:lnSpc>
                <a:spcPct val="100000"/>
              </a:lnSpc>
              <a:spcBef>
                <a:spcPts val="600"/>
              </a:spcBef>
              <a:spcAft>
                <a:spcPts val="0"/>
              </a:spcAft>
              <a:buClr>
                <a:srgbClr val="C00000"/>
              </a:buClr>
              <a:buSzPct val="90000"/>
              <a:buFont typeface="Arial"/>
              <a:buChar char="•"/>
            </a:pPr>
            <a:r>
              <a:rPr lang="de-DE" sz="1800" b="1" i="0" u="none" strike="noStrike" cap="none" dirty="0">
                <a:solidFill>
                  <a:srgbClr val="C00000"/>
                </a:solidFill>
                <a:latin typeface="Arial"/>
                <a:ea typeface="Arial"/>
                <a:cs typeface="Arial"/>
                <a:sym typeface="Arial"/>
              </a:rPr>
              <a:t>Was unternehmen Sie in Ihrem Betrieb, um die Emissionen von CO</a:t>
            </a:r>
            <a:r>
              <a:rPr lang="de-DE" sz="1800" b="1" i="0" u="none" strike="noStrike" cap="none" baseline="-25000" dirty="0">
                <a:solidFill>
                  <a:srgbClr val="C00000"/>
                </a:solidFill>
                <a:latin typeface="Arial"/>
                <a:ea typeface="Arial"/>
                <a:cs typeface="Arial"/>
                <a:sym typeface="Arial"/>
              </a:rPr>
              <a:t>2</a:t>
            </a:r>
            <a:r>
              <a:rPr lang="de-DE" sz="1800" b="1" i="0" u="none" strike="noStrike" cap="none" dirty="0">
                <a:solidFill>
                  <a:srgbClr val="C00000"/>
                </a:solidFill>
                <a:latin typeface="Arial"/>
                <a:ea typeface="Arial"/>
                <a:cs typeface="Arial"/>
                <a:sym typeface="Arial"/>
              </a:rPr>
              <a:t> und anderer Luftschadstoffe aus der betriebseigenen LKW-Flotte zu verringern?</a:t>
            </a:r>
            <a:endParaRPr sz="1800" b="1" i="0" u="none" strike="noStrike" cap="none" dirty="0">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6da63f9b3d_1_72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303" name="Google Shape;303;g26da63f9b3d_1_72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Ressourcennutzung</a:t>
            </a:r>
            <a:endParaRPr/>
          </a:p>
        </p:txBody>
      </p:sp>
      <p:sp>
        <p:nvSpPr>
          <p:cNvPr id="304" name="Google Shape;304;g26da63f9b3d_1_72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Global Footprint Network  2023</a:t>
            </a:r>
            <a:endParaRPr/>
          </a:p>
        </p:txBody>
      </p:sp>
      <p:sp>
        <p:nvSpPr>
          <p:cNvPr id="305" name="Google Shape;305;g26da63f9b3d_1_721"/>
          <p:cNvSpPr/>
          <p:nvPr/>
        </p:nvSpPr>
        <p:spPr>
          <a:xfrm>
            <a:off x="6901504" y="1910282"/>
            <a:ext cx="4112757" cy="366446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374650" marR="0" lvl="0" indent="-285750" algn="l" rtl="0">
              <a:lnSpc>
                <a:spcPct val="100000"/>
              </a:lnSpc>
              <a:spcBef>
                <a:spcPts val="600"/>
              </a:spcBef>
              <a:spcAft>
                <a:spcPts val="0"/>
              </a:spcAft>
              <a:buClr>
                <a:srgbClr val="C00000"/>
              </a:buClr>
              <a:buSzPct val="120000"/>
              <a:buFont typeface="Arial" panose="020B0604020202020204" pitchFamily="34" charset="0"/>
              <a:buChar char="•"/>
            </a:pPr>
            <a:r>
              <a:rPr lang="de-DE" sz="1800" b="1" i="0" u="none" strike="noStrike" cap="none" dirty="0">
                <a:solidFill>
                  <a:srgbClr val="C00000"/>
                </a:solidFill>
                <a:latin typeface="Arial"/>
                <a:ea typeface="Arial"/>
                <a:cs typeface="Arial"/>
                <a:sym typeface="Arial"/>
              </a:rPr>
              <a:t>Erklären Sie was der Earth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a:t>
            </a:r>
            <a:r>
              <a:rPr lang="de-DE" sz="1800" b="1" i="0" u="none" strike="noStrike" cap="none" dirty="0" err="1">
                <a:solidFill>
                  <a:srgbClr val="C00000"/>
                </a:solidFill>
                <a:latin typeface="Arial"/>
                <a:ea typeface="Arial"/>
                <a:cs typeface="Arial"/>
                <a:sym typeface="Arial"/>
              </a:rPr>
              <a:t>day</a:t>
            </a:r>
            <a:r>
              <a:rPr lang="de-DE" sz="1800" b="1" i="0" u="none" strike="noStrike" cap="none" dirty="0">
                <a:solidFill>
                  <a:srgbClr val="C00000"/>
                </a:solidFill>
                <a:latin typeface="Arial"/>
                <a:ea typeface="Arial"/>
                <a:cs typeface="Arial"/>
                <a:sym typeface="Arial"/>
              </a:rPr>
              <a:t> ist.</a:t>
            </a:r>
            <a:endParaRPr sz="1800" b="1" i="0" u="none" strike="noStrike" cap="none" dirty="0">
              <a:solidFill>
                <a:srgbClr val="C00000"/>
              </a:solidFill>
              <a:latin typeface="Arial"/>
              <a:ea typeface="Arial"/>
              <a:cs typeface="Arial"/>
              <a:sym typeface="Arial"/>
            </a:endParaRPr>
          </a:p>
          <a:p>
            <a:pPr marL="374650" marR="0" lvl="0" indent="-285750" algn="l" rtl="0">
              <a:lnSpc>
                <a:spcPct val="100000"/>
              </a:lnSpc>
              <a:spcBef>
                <a:spcPts val="600"/>
              </a:spcBef>
              <a:spcAft>
                <a:spcPts val="0"/>
              </a:spcAft>
              <a:buClr>
                <a:srgbClr val="C00000"/>
              </a:buClr>
              <a:buSzPct val="120000"/>
              <a:buFont typeface="Arial" panose="020B0604020202020204" pitchFamily="34" charset="0"/>
              <a:buChar char="•"/>
            </a:pPr>
            <a:r>
              <a:rPr lang="de-DE" sz="1800" b="1" i="0" u="none" strike="noStrike" cap="none" dirty="0">
                <a:solidFill>
                  <a:srgbClr val="C00000"/>
                </a:solidFill>
                <a:latin typeface="Arial"/>
                <a:ea typeface="Arial"/>
                <a:cs typeface="Arial"/>
                <a:sym typeface="Arial"/>
              </a:rPr>
              <a:t>Auf welches Datum fällt der Earth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Day im Jahr 2023</a:t>
            </a:r>
            <a:endParaRPr sz="1800" b="1" i="0" u="none" strike="noStrike" cap="none" dirty="0">
              <a:solidFill>
                <a:srgbClr val="C00000"/>
              </a:solidFill>
              <a:latin typeface="Arial"/>
              <a:ea typeface="Arial"/>
              <a:cs typeface="Arial"/>
              <a:sym typeface="Arial"/>
            </a:endParaRPr>
          </a:p>
          <a:p>
            <a:pPr marL="374650" marR="0" lvl="0" indent="-285750" algn="l" rtl="0">
              <a:lnSpc>
                <a:spcPct val="100000"/>
              </a:lnSpc>
              <a:spcBef>
                <a:spcPts val="600"/>
              </a:spcBef>
              <a:spcAft>
                <a:spcPts val="0"/>
              </a:spcAft>
              <a:buClr>
                <a:srgbClr val="C00000"/>
              </a:buClr>
              <a:buSzPct val="120000"/>
              <a:buFont typeface="Arial" panose="020B0604020202020204" pitchFamily="34" charset="0"/>
              <a:buChar char="•"/>
            </a:pPr>
            <a:r>
              <a:rPr lang="de-DE" sz="1800" b="1" i="0" u="none" strike="noStrike" cap="none" dirty="0">
                <a:solidFill>
                  <a:srgbClr val="C00000"/>
                </a:solidFill>
                <a:latin typeface="Arial"/>
                <a:ea typeface="Arial"/>
                <a:cs typeface="Arial"/>
                <a:sym typeface="Arial"/>
              </a:rPr>
              <a:t>Auf welches Datum fällt der German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Day im Jahr 2023</a:t>
            </a:r>
            <a:endParaRPr sz="1800" b="1" i="0" u="none" strike="noStrike" cap="none" dirty="0">
              <a:solidFill>
                <a:srgbClr val="C00000"/>
              </a:solidFill>
              <a:latin typeface="Arial"/>
              <a:ea typeface="Arial"/>
              <a:cs typeface="Arial"/>
              <a:sym typeface="Arial"/>
            </a:endParaRPr>
          </a:p>
        </p:txBody>
      </p:sp>
      <p:pic>
        <p:nvPicPr>
          <p:cNvPr id="306" name="Google Shape;306;g26da63f9b3d_1_7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5689" y="1475774"/>
            <a:ext cx="4702128" cy="4553834"/>
          </a:xfrm>
          <a:prstGeom prst="rect">
            <a:avLst/>
          </a:prstGeom>
          <a:noFill/>
          <a:ln>
            <a:noFill/>
          </a:ln>
        </p:spPr>
      </p:pic>
      <p:sp>
        <p:nvSpPr>
          <p:cNvPr id="307" name="Google Shape;307;g26da63f9b3d_1_721"/>
          <p:cNvSpPr txBox="1">
            <a:spLocks noGrp="1"/>
          </p:cNvSpPr>
          <p:nvPr>
            <p:ph type="ftr" idx="11"/>
          </p:nvPr>
        </p:nvSpPr>
        <p:spPr>
          <a:xfrm>
            <a:off x="708400" y="6266072"/>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08" name="Google Shape;308;g26da63f9b3d_1_721"/>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6da63f9b3d_1_7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315" name="Google Shape;315;g26da63f9b3d_1_7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de-DE"/>
              <a:t>Nachhaltige Ressourcennutzung</a:t>
            </a:r>
            <a:endParaRPr/>
          </a:p>
        </p:txBody>
      </p:sp>
      <p:sp>
        <p:nvSpPr>
          <p:cNvPr id="316" name="Google Shape;316;g26da63f9b3d_1_73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Klima ohne Grenzen 2023</a:t>
            </a:r>
            <a:endParaRPr/>
          </a:p>
        </p:txBody>
      </p:sp>
      <p:sp>
        <p:nvSpPr>
          <p:cNvPr id="317" name="Google Shape;317;g26da63f9b3d_1_731"/>
          <p:cNvSpPr/>
          <p:nvPr/>
        </p:nvSpPr>
        <p:spPr>
          <a:xfrm>
            <a:off x="8390122" y="2634559"/>
            <a:ext cx="3336600" cy="2087183"/>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88900" marR="0" lvl="0" algn="ctr" rtl="0">
              <a:lnSpc>
                <a:spcPct val="100000"/>
              </a:lnSpc>
              <a:spcBef>
                <a:spcPts val="0"/>
              </a:spcBef>
              <a:spcAft>
                <a:spcPts val="0"/>
              </a:spcAft>
              <a:buClr>
                <a:srgbClr val="FF0000"/>
              </a:buClr>
              <a:buSzPts val="2200"/>
            </a:pPr>
            <a:r>
              <a:rPr lang="de-DE" sz="1800" b="1" i="0" u="none" strike="noStrike" cap="none" dirty="0">
                <a:solidFill>
                  <a:srgbClr val="C00000"/>
                </a:solidFill>
                <a:latin typeface="Arial"/>
                <a:ea typeface="Arial"/>
                <a:cs typeface="Arial"/>
                <a:sym typeface="Arial"/>
              </a:rPr>
              <a:t>Warum fällt der Earth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Day auf ein immer früheres Datum im Jahr?</a:t>
            </a:r>
            <a:endParaRPr sz="1800" b="1" i="0" u="none" strike="noStrike" cap="none" dirty="0">
              <a:solidFill>
                <a:srgbClr val="C00000"/>
              </a:solidFill>
              <a:latin typeface="Arial"/>
              <a:ea typeface="Arial"/>
              <a:cs typeface="Arial"/>
              <a:sym typeface="Arial"/>
            </a:endParaRPr>
          </a:p>
        </p:txBody>
      </p:sp>
      <p:pic>
        <p:nvPicPr>
          <p:cNvPr id="318" name="Google Shape;318;g26da63f9b3d_1_731"/>
          <p:cNvPicPr preferRelativeResize="0"/>
          <p:nvPr/>
        </p:nvPicPr>
        <p:blipFill rotWithShape="1">
          <a:blip r:embed="rId3">
            <a:alphaModFix/>
          </a:blip>
          <a:srcRect/>
          <a:stretch/>
        </p:blipFill>
        <p:spPr>
          <a:xfrm>
            <a:off x="0" y="1411938"/>
            <a:ext cx="7986757" cy="4690637"/>
          </a:xfrm>
          <a:prstGeom prst="rect">
            <a:avLst/>
          </a:prstGeom>
          <a:noFill/>
          <a:ln>
            <a:noFill/>
          </a:ln>
        </p:spPr>
      </p:pic>
      <p:pic>
        <p:nvPicPr>
          <p:cNvPr id="319" name="Google Shape;319;g26da63f9b3d_1_731"/>
          <p:cNvPicPr preferRelativeResize="0"/>
          <p:nvPr/>
        </p:nvPicPr>
        <p:blipFill rotWithShape="1">
          <a:blip r:embed="rId4">
            <a:alphaModFix/>
          </a:blip>
          <a:srcRect/>
          <a:stretch/>
        </p:blipFill>
        <p:spPr>
          <a:xfrm>
            <a:off x="619500" y="4111200"/>
            <a:ext cx="7314350" cy="982325"/>
          </a:xfrm>
          <a:prstGeom prst="rect">
            <a:avLst/>
          </a:prstGeom>
          <a:noFill/>
          <a:ln>
            <a:noFill/>
          </a:ln>
        </p:spPr>
      </p:pic>
      <p:sp>
        <p:nvSpPr>
          <p:cNvPr id="320" name="Google Shape;320;g26da63f9b3d_1_73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21" name="Google Shape;321;g26da63f9b3d_1_731"/>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6da63f9b3d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328" name="Google Shape;328;g26da63f9b3d_1_0"/>
          <p:cNvSpPr txBox="1">
            <a:spLocks noGrp="1"/>
          </p:cNvSpPr>
          <p:nvPr>
            <p:ph type="body" idx="2"/>
          </p:nvPr>
        </p:nvSpPr>
        <p:spPr>
          <a:xfrm>
            <a:off x="7263650" y="6254500"/>
            <a:ext cx="485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t>Quelle: Privat, plasticroad.com</a:t>
            </a:r>
            <a:endParaRPr/>
          </a:p>
        </p:txBody>
      </p:sp>
      <p:sp>
        <p:nvSpPr>
          <p:cNvPr id="329" name="Google Shape;329;g26da63f9b3d_1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30" name="Google Shape;330;g26da63f9b3d_1_0"/>
          <p:cNvSpPr/>
          <p:nvPr/>
        </p:nvSpPr>
        <p:spPr>
          <a:xfrm>
            <a:off x="3973420" y="3192725"/>
            <a:ext cx="8073900" cy="295528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800" b="0" i="0" u="none" strike="noStrike" cap="none" dirty="0">
                <a:solidFill>
                  <a:srgbClr val="C00000"/>
                </a:solidFill>
                <a:latin typeface="Arial"/>
                <a:ea typeface="Arial"/>
                <a:cs typeface="Arial"/>
                <a:sym typeface="Arial"/>
              </a:rPr>
              <a:t>Sie sollen über den Oberflächenbelag eines Gehwegs entscheiden. Der Auftraggeber wünscht sich einen nachhaltigen Oberflächenbelag. Zur Auswahl stehen Asphaltdecke, gebundene Betonplatten, ungebundenes Betonpflaster, ungebundenes Natursteinpflaster aus regionaler Produktion und versickerungsfähige Großplatten aus Recyclingkunststoff. In unmittelbarer Nähe gibt es keine stark belasteten Verkehrsflächen. </a:t>
            </a:r>
            <a:endParaRPr sz="1800" b="0" i="0" u="none" strike="noStrike" cap="none" dirty="0">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rgbClr val="FF0000"/>
              </a:buClr>
              <a:buSzPts val="1800"/>
              <a:buFont typeface="Arial"/>
              <a:buChar char="•"/>
            </a:pPr>
            <a:r>
              <a:rPr lang="de-DE" sz="1800" b="0" i="0" u="none" strike="noStrike" cap="none" dirty="0">
                <a:solidFill>
                  <a:srgbClr val="C00000"/>
                </a:solidFill>
                <a:latin typeface="Arial"/>
                <a:ea typeface="Arial"/>
                <a:cs typeface="Arial"/>
                <a:sym typeface="Arial"/>
              </a:rPr>
              <a:t>Für welchen Oberflächenbelag entscheiden Sie sich?</a:t>
            </a:r>
            <a:endParaRPr sz="1800" b="0" i="0" u="none" strike="noStrike" cap="none" dirty="0">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rgbClr val="FF0000"/>
              </a:buClr>
              <a:buSzPts val="1800"/>
              <a:buFont typeface="Arial"/>
              <a:buChar char="•"/>
            </a:pPr>
            <a:r>
              <a:rPr lang="de-DE" sz="1800" b="0" i="0" u="none" strike="noStrike" cap="none" dirty="0">
                <a:solidFill>
                  <a:srgbClr val="C00000"/>
                </a:solidFill>
                <a:latin typeface="Arial"/>
                <a:ea typeface="Arial"/>
                <a:cs typeface="Arial"/>
                <a:sym typeface="Arial"/>
              </a:rPr>
              <a:t>Begründen Sie Ihre Entscheidung aus Sicht der Nachhaltigkeit und gehen Sie dabei auf die Kriterien Rohstoffbasis, Energiebedarf für die Herstellung und Versickerung ein.</a:t>
            </a:r>
            <a:endParaRPr sz="1800" b="0" i="0" u="none" strike="noStrike" cap="none" dirty="0">
              <a:solidFill>
                <a:srgbClr val="C00000"/>
              </a:solidFill>
              <a:latin typeface="Arial"/>
              <a:ea typeface="Arial"/>
              <a:cs typeface="Arial"/>
              <a:sym typeface="Arial"/>
            </a:endParaRPr>
          </a:p>
        </p:txBody>
      </p:sp>
      <p:sp>
        <p:nvSpPr>
          <p:cNvPr id="331" name="Google Shape;331;g26da63f9b3d_1_0"/>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Flächenversiegelung:</a:t>
            </a:r>
            <a:endParaRPr/>
          </a:p>
          <a:p>
            <a:pPr marL="0" lvl="0" indent="0" algn="l" rtl="0">
              <a:lnSpc>
                <a:spcPct val="100000"/>
              </a:lnSpc>
              <a:spcBef>
                <a:spcPts val="0"/>
              </a:spcBef>
              <a:spcAft>
                <a:spcPts val="0"/>
              </a:spcAft>
              <a:buSzPts val="1800"/>
              <a:buNone/>
            </a:pPr>
            <a:r>
              <a:rPr lang="de-DE"/>
              <a:t>Oberflächenbeläge von Verkehrswegen</a:t>
            </a:r>
            <a:endParaRPr/>
          </a:p>
        </p:txBody>
      </p:sp>
      <p:pic>
        <p:nvPicPr>
          <p:cNvPr id="332" name="Google Shape;332;g26da63f9b3d_1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19818" y="1335173"/>
            <a:ext cx="4627066" cy="1749976"/>
          </a:xfrm>
          <a:prstGeom prst="rect">
            <a:avLst/>
          </a:prstGeom>
          <a:noFill/>
          <a:ln>
            <a:noFill/>
          </a:ln>
        </p:spPr>
      </p:pic>
      <p:pic>
        <p:nvPicPr>
          <p:cNvPr id="333" name="Google Shape;333;g26da63f9b3d_1_0" descr="Bildvorschau"/>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572" y="1346231"/>
            <a:ext cx="1882148" cy="2435467"/>
          </a:xfrm>
          <a:prstGeom prst="rect">
            <a:avLst/>
          </a:prstGeom>
          <a:noFill/>
          <a:ln>
            <a:noFill/>
          </a:ln>
        </p:spPr>
      </p:pic>
      <p:sp>
        <p:nvSpPr>
          <p:cNvPr id="334" name="Google Shape;334;g26da63f9b3d_1_0"/>
          <p:cNvSpPr txBox="1"/>
          <p:nvPr/>
        </p:nvSpPr>
        <p:spPr>
          <a:xfrm>
            <a:off x="144570" y="3179628"/>
            <a:ext cx="1737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de-DE" sz="1600" b="1" i="0" u="none" strike="noStrike" cap="none">
                <a:solidFill>
                  <a:srgbClr val="FFFF00"/>
                </a:solidFill>
                <a:latin typeface="Arial"/>
                <a:ea typeface="Arial"/>
                <a:cs typeface="Arial"/>
                <a:sym typeface="Arial"/>
              </a:rPr>
              <a:t>Asphaltdecke</a:t>
            </a:r>
            <a:endParaRPr sz="700" b="1" i="0" u="none" strike="noStrike" cap="none">
              <a:solidFill>
                <a:srgbClr val="FFFF00"/>
              </a:solidFill>
              <a:latin typeface="Arial"/>
              <a:ea typeface="Arial"/>
              <a:cs typeface="Arial"/>
              <a:sym typeface="Arial"/>
            </a:endParaRPr>
          </a:p>
        </p:txBody>
      </p:sp>
      <p:pic>
        <p:nvPicPr>
          <p:cNvPr id="335" name="Google Shape;335;g26da63f9b3d_1_0" descr="Bildvorschau"/>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901980" y="1346232"/>
            <a:ext cx="1917835" cy="2481643"/>
          </a:xfrm>
          <a:prstGeom prst="rect">
            <a:avLst/>
          </a:prstGeom>
          <a:noFill/>
          <a:ln>
            <a:noFill/>
          </a:ln>
        </p:spPr>
      </p:pic>
      <p:sp>
        <p:nvSpPr>
          <p:cNvPr id="336" name="Google Shape;336;g26da63f9b3d_1_0"/>
          <p:cNvSpPr txBox="1"/>
          <p:nvPr/>
        </p:nvSpPr>
        <p:spPr>
          <a:xfrm>
            <a:off x="2059323" y="3048299"/>
            <a:ext cx="17379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de-DE" sz="1600" b="1" i="0" u="none" strike="noStrike" cap="none">
                <a:solidFill>
                  <a:srgbClr val="C00000"/>
                </a:solidFill>
                <a:latin typeface="Arial"/>
                <a:ea typeface="Arial"/>
                <a:cs typeface="Arial"/>
                <a:sym typeface="Arial"/>
              </a:rPr>
              <a:t> </a:t>
            </a:r>
            <a:r>
              <a:rPr lang="de-DE" sz="1600" b="1" i="0" u="none" strike="noStrike" cap="none">
                <a:solidFill>
                  <a:srgbClr val="FFFF00"/>
                </a:solidFill>
                <a:latin typeface="Arial"/>
                <a:ea typeface="Arial"/>
                <a:cs typeface="Arial"/>
                <a:sym typeface="Arial"/>
              </a:rPr>
              <a:t>Gebundene</a:t>
            </a:r>
            <a:r>
              <a:rPr lang="de-DE" sz="1600" b="1" i="0" u="none" strike="noStrike" cap="none">
                <a:solidFill>
                  <a:srgbClr val="C00000"/>
                </a:solidFill>
                <a:latin typeface="Arial"/>
                <a:ea typeface="Arial"/>
                <a:cs typeface="Arial"/>
                <a:sym typeface="Arial"/>
              </a:rPr>
              <a:t> </a:t>
            </a:r>
            <a:r>
              <a:rPr lang="de-DE" sz="1600" b="1" i="0" u="none" strike="noStrike" cap="none">
                <a:solidFill>
                  <a:srgbClr val="FFFF00"/>
                </a:solidFill>
                <a:latin typeface="Arial"/>
                <a:ea typeface="Arial"/>
                <a:cs typeface="Arial"/>
                <a:sym typeface="Arial"/>
              </a:rPr>
              <a:t>Betonplatten</a:t>
            </a:r>
            <a:endParaRPr sz="700" b="1" i="0" u="none" strike="noStrike" cap="none">
              <a:solidFill>
                <a:srgbClr val="FFFF00"/>
              </a:solidFill>
              <a:latin typeface="Arial"/>
              <a:ea typeface="Arial"/>
              <a:cs typeface="Arial"/>
              <a:sym typeface="Arial"/>
            </a:endParaRPr>
          </a:p>
        </p:txBody>
      </p:sp>
      <p:pic>
        <p:nvPicPr>
          <p:cNvPr id="337" name="Google Shape;337;g26da63f9b3d_1_0" descr="Bildvorschau"/>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6261" y="3772852"/>
            <a:ext cx="1826600" cy="2435467"/>
          </a:xfrm>
          <a:prstGeom prst="rect">
            <a:avLst/>
          </a:prstGeom>
          <a:noFill/>
          <a:ln>
            <a:noFill/>
          </a:ln>
        </p:spPr>
      </p:pic>
      <p:pic>
        <p:nvPicPr>
          <p:cNvPr id="338" name="Google Shape;338;g26da63f9b3d_1_0" descr="Bildvorschau"/>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842859" y="3772851"/>
            <a:ext cx="2005114" cy="2425325"/>
          </a:xfrm>
          <a:prstGeom prst="rect">
            <a:avLst/>
          </a:prstGeom>
          <a:noFill/>
          <a:ln>
            <a:noFill/>
          </a:ln>
        </p:spPr>
      </p:pic>
      <p:sp>
        <p:nvSpPr>
          <p:cNvPr id="339" name="Google Shape;339;g26da63f9b3d_1_0"/>
          <p:cNvSpPr txBox="1"/>
          <p:nvPr/>
        </p:nvSpPr>
        <p:spPr>
          <a:xfrm>
            <a:off x="1978900" y="5412847"/>
            <a:ext cx="21099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FFFF00"/>
                </a:solidFill>
                <a:latin typeface="Arial"/>
                <a:ea typeface="Arial"/>
                <a:cs typeface="Arial"/>
                <a:sym typeface="Arial"/>
              </a:rPr>
              <a:t>Ungebundenes</a:t>
            </a:r>
            <a:r>
              <a:rPr lang="de-DE" sz="1600" b="1" i="0" u="none" strike="noStrike" cap="none">
                <a:solidFill>
                  <a:srgbClr val="C00000"/>
                </a:solidFill>
                <a:latin typeface="Arial"/>
                <a:ea typeface="Arial"/>
                <a:cs typeface="Arial"/>
                <a:sym typeface="Arial"/>
              </a:rPr>
              <a:t> </a:t>
            </a:r>
            <a:endParaRPr sz="1600" b="1" i="0"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FFFF00"/>
                </a:solidFill>
                <a:latin typeface="Arial"/>
                <a:ea typeface="Arial"/>
                <a:cs typeface="Arial"/>
                <a:sym typeface="Arial"/>
              </a:rPr>
              <a:t>Natursteinpflaster</a:t>
            </a:r>
            <a:endParaRPr sz="700" b="1" i="0" u="none" strike="noStrike" cap="none">
              <a:solidFill>
                <a:srgbClr val="FFFF00"/>
              </a:solidFill>
              <a:latin typeface="Calibri"/>
              <a:ea typeface="Calibri"/>
              <a:cs typeface="Calibri"/>
              <a:sym typeface="Calibri"/>
            </a:endParaRPr>
          </a:p>
        </p:txBody>
      </p:sp>
      <p:sp>
        <p:nvSpPr>
          <p:cNvPr id="340" name="Google Shape;340;g26da63f9b3d_1_0"/>
          <p:cNvSpPr txBox="1"/>
          <p:nvPr/>
        </p:nvSpPr>
        <p:spPr>
          <a:xfrm>
            <a:off x="81998" y="5444125"/>
            <a:ext cx="17391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FFFF00"/>
                </a:solidFill>
                <a:latin typeface="Arial"/>
                <a:ea typeface="Arial"/>
                <a:cs typeface="Arial"/>
                <a:sym typeface="Arial"/>
              </a:rPr>
              <a:t>Ungebundenes</a:t>
            </a:r>
            <a:r>
              <a:rPr lang="de-DE" sz="1600" b="1" i="0" u="none" strike="noStrike" cap="none">
                <a:solidFill>
                  <a:srgbClr val="C00000"/>
                </a:solidFill>
                <a:latin typeface="Arial"/>
                <a:ea typeface="Arial"/>
                <a:cs typeface="Arial"/>
                <a:sym typeface="Arial"/>
              </a:rPr>
              <a:t> </a:t>
            </a:r>
            <a:r>
              <a:rPr lang="de-DE" sz="1600" b="1" i="0" u="none" strike="noStrike" cap="none">
                <a:solidFill>
                  <a:srgbClr val="FFFF00"/>
                </a:solidFill>
                <a:latin typeface="Arial"/>
                <a:ea typeface="Arial"/>
                <a:cs typeface="Arial"/>
                <a:sym typeface="Arial"/>
              </a:rPr>
              <a:t>Betonpflaster</a:t>
            </a:r>
            <a:endParaRPr sz="700" b="1" i="0" u="none" strike="noStrike" cap="none">
              <a:solidFill>
                <a:srgbClr val="FFFF00"/>
              </a:solidFill>
              <a:latin typeface="Calibri"/>
              <a:ea typeface="Calibri"/>
              <a:cs typeface="Calibri"/>
              <a:sym typeface="Calibri"/>
            </a:endParaRPr>
          </a:p>
        </p:txBody>
      </p:sp>
      <p:sp>
        <p:nvSpPr>
          <p:cNvPr id="341" name="Google Shape;341;g26da63f9b3d_1_0"/>
          <p:cNvSpPr txBox="1"/>
          <p:nvPr/>
        </p:nvSpPr>
        <p:spPr>
          <a:xfrm>
            <a:off x="4710250" y="2769016"/>
            <a:ext cx="45267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FFFF00"/>
                </a:solidFill>
                <a:latin typeface="Arial"/>
                <a:ea typeface="Arial"/>
                <a:cs typeface="Arial"/>
                <a:sym typeface="Arial"/>
              </a:rPr>
              <a:t>Großplatten</a:t>
            </a:r>
            <a:r>
              <a:rPr lang="de-DE" sz="1600" b="1" i="0" u="none" strike="noStrike" cap="none">
                <a:solidFill>
                  <a:srgbClr val="C00000"/>
                </a:solidFill>
                <a:latin typeface="Arial"/>
                <a:ea typeface="Arial"/>
                <a:cs typeface="Arial"/>
                <a:sym typeface="Arial"/>
              </a:rPr>
              <a:t> </a:t>
            </a:r>
            <a:r>
              <a:rPr lang="de-DE" sz="1600" b="1" i="0" u="none" strike="noStrike" cap="none">
                <a:solidFill>
                  <a:srgbClr val="FFFF00"/>
                </a:solidFill>
                <a:latin typeface="Arial"/>
                <a:ea typeface="Arial"/>
                <a:cs typeface="Arial"/>
                <a:sym typeface="Arial"/>
              </a:rPr>
              <a:t>aus</a:t>
            </a:r>
            <a:r>
              <a:rPr lang="de-DE" sz="1600" b="1" i="0" u="none" strike="noStrike" cap="none">
                <a:solidFill>
                  <a:srgbClr val="C00000"/>
                </a:solidFill>
                <a:latin typeface="Arial"/>
                <a:ea typeface="Arial"/>
                <a:cs typeface="Arial"/>
                <a:sym typeface="Arial"/>
              </a:rPr>
              <a:t> </a:t>
            </a:r>
            <a:r>
              <a:rPr lang="de-DE" sz="1600" b="1" i="0" u="none" strike="noStrike" cap="none">
                <a:solidFill>
                  <a:srgbClr val="FFFF00"/>
                </a:solidFill>
                <a:latin typeface="Arial"/>
                <a:ea typeface="Arial"/>
                <a:cs typeface="Arial"/>
                <a:sym typeface="Arial"/>
              </a:rPr>
              <a:t>Recyclingkunststoff</a:t>
            </a:r>
            <a:endParaRPr sz="900" b="1" i="0" u="none" strike="noStrike" cap="none">
              <a:solidFill>
                <a:srgbClr val="FFFF00"/>
              </a:solidFill>
              <a:latin typeface="Calibri"/>
              <a:ea typeface="Calibri"/>
              <a:cs typeface="Calibri"/>
              <a:sym typeface="Calibri"/>
            </a:endParaRPr>
          </a:p>
        </p:txBody>
      </p:sp>
      <p:sp>
        <p:nvSpPr>
          <p:cNvPr id="342" name="Google Shape;342;g26da63f9b3d_1_0"/>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6da63f9b3d_1_807"/>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Oberflächenversiegelung und </a:t>
            </a:r>
            <a:br>
              <a:rPr lang="de-DE"/>
            </a:br>
            <a:r>
              <a:rPr lang="de-DE"/>
              <a:t>Versickerung von Regenwasser</a:t>
            </a:r>
            <a:endParaRPr/>
          </a:p>
        </p:txBody>
      </p:sp>
      <p:sp>
        <p:nvSpPr>
          <p:cNvPr id="349" name="Google Shape;349;g26da63f9b3d_1_80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350" name="Google Shape;350;g26da63f9b3d_1_807"/>
          <p:cNvSpPr/>
          <p:nvPr/>
        </p:nvSpPr>
        <p:spPr>
          <a:xfrm>
            <a:off x="7007383" y="3549324"/>
            <a:ext cx="4872468" cy="21938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C00000"/>
              </a:buClr>
              <a:buSzPts val="2160"/>
              <a:buFont typeface="Arial"/>
              <a:buChar char="•"/>
            </a:pPr>
            <a:r>
              <a:rPr lang="de-DE" sz="1800" i="0" u="none" strike="noStrike" cap="none" dirty="0">
                <a:solidFill>
                  <a:srgbClr val="C00000"/>
                </a:solidFill>
                <a:latin typeface="Arial"/>
                <a:ea typeface="Arial"/>
                <a:cs typeface="Arial"/>
                <a:sym typeface="Arial"/>
              </a:rPr>
              <a:t>Beschreiben Sie die Vorteile der Regenwasser – Versickerung insbesondere im Hinblick auf die derzeit zu beobachtenden Folgen vom Klimawandel.</a:t>
            </a:r>
            <a:endParaRPr sz="1800" i="0" u="none" strike="noStrike" cap="none" dirty="0">
              <a:solidFill>
                <a:srgbClr val="C00000"/>
              </a:solidFill>
              <a:latin typeface="Arial"/>
              <a:ea typeface="Arial"/>
              <a:cs typeface="Arial"/>
              <a:sym typeface="Arial"/>
            </a:endParaRPr>
          </a:p>
          <a:p>
            <a:pPr marL="285750" marR="0" lvl="0" indent="-285750" algn="l" rtl="0">
              <a:lnSpc>
                <a:spcPct val="100000"/>
              </a:lnSpc>
              <a:spcBef>
                <a:spcPts val="0"/>
              </a:spcBef>
              <a:spcAft>
                <a:spcPts val="0"/>
              </a:spcAft>
              <a:buClr>
                <a:srgbClr val="C00000"/>
              </a:buClr>
              <a:buSzPts val="2160"/>
              <a:buFont typeface="Arial"/>
              <a:buChar char="•"/>
            </a:pPr>
            <a:r>
              <a:rPr lang="de-DE" sz="1800" i="0" u="none" strike="noStrike" cap="none" dirty="0">
                <a:solidFill>
                  <a:srgbClr val="C00000"/>
                </a:solidFill>
                <a:latin typeface="Arial"/>
                <a:ea typeface="Arial"/>
                <a:cs typeface="Arial"/>
                <a:sym typeface="Arial"/>
              </a:rPr>
              <a:t>Recherchieren Sie weitere Verfahren zur Regenwasser – Bewirtschaftung.</a:t>
            </a:r>
            <a:endParaRPr sz="1800" i="0" u="none" strike="noStrike" cap="none" dirty="0">
              <a:solidFill>
                <a:srgbClr val="C00000"/>
              </a:solidFill>
              <a:latin typeface="Arial"/>
              <a:ea typeface="Arial"/>
              <a:cs typeface="Arial"/>
              <a:sym typeface="Arial"/>
            </a:endParaRPr>
          </a:p>
        </p:txBody>
      </p:sp>
      <p:pic>
        <p:nvPicPr>
          <p:cNvPr id="351" name="Google Shape;351;g26da63f9b3d_1_807"/>
          <p:cNvPicPr preferRelativeResize="0"/>
          <p:nvPr/>
        </p:nvPicPr>
        <p:blipFill rotWithShape="1">
          <a:blip r:embed="rId3">
            <a:alphaModFix/>
          </a:blip>
          <a:srcRect/>
          <a:stretch/>
        </p:blipFill>
        <p:spPr>
          <a:xfrm>
            <a:off x="598715" y="1600200"/>
            <a:ext cx="5758544" cy="4142951"/>
          </a:xfrm>
          <a:prstGeom prst="rect">
            <a:avLst/>
          </a:prstGeom>
          <a:noFill/>
          <a:ln>
            <a:noFill/>
          </a:ln>
        </p:spPr>
      </p:pic>
      <p:sp>
        <p:nvSpPr>
          <p:cNvPr id="352" name="Google Shape;352;g26da63f9b3d_1_807"/>
          <p:cNvSpPr txBox="1"/>
          <p:nvPr/>
        </p:nvSpPr>
        <p:spPr>
          <a:xfrm>
            <a:off x="7007383" y="1771346"/>
            <a:ext cx="4694700" cy="153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dirty="0">
                <a:solidFill>
                  <a:srgbClr val="000000"/>
                </a:solidFill>
                <a:latin typeface="Arial"/>
                <a:ea typeface="Arial"/>
                <a:cs typeface="Arial"/>
                <a:sym typeface="Arial"/>
              </a:rPr>
              <a:t>Versickerung</a:t>
            </a:r>
            <a:r>
              <a:rPr lang="de-DE" sz="16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a:solidFill>
                  <a:srgbClr val="000000"/>
                </a:solidFill>
                <a:latin typeface="Arial"/>
                <a:ea typeface="Arial"/>
                <a:cs typeface="Arial"/>
                <a:sym typeface="Arial"/>
              </a:rPr>
              <a:t>Zur Entlastung der Kanalisation und um das Überflutungsrisiko bei Stark-Regenereignissen abzumildern, muss Regenwasser ausreichend versickern können.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3" name="Google Shape;353;g26da63f9b3d_1_807"/>
          <p:cNvSpPr txBox="1"/>
          <p:nvPr/>
        </p:nvSpPr>
        <p:spPr>
          <a:xfrm>
            <a:off x="598715" y="5752602"/>
            <a:ext cx="26016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1" i="0" u="none" strike="noStrike" cap="none">
                <a:solidFill>
                  <a:srgbClr val="000000"/>
                </a:solidFill>
                <a:latin typeface="Arial"/>
                <a:ea typeface="Arial"/>
                <a:cs typeface="Arial"/>
                <a:sym typeface="Arial"/>
              </a:rPr>
              <a:t>Abb.: Berliner Regenwasseragentur</a:t>
            </a:r>
            <a:endParaRPr sz="1400" b="0" i="0" u="none" strike="noStrike" cap="none">
              <a:solidFill>
                <a:srgbClr val="000000"/>
              </a:solidFill>
              <a:latin typeface="Arial"/>
              <a:ea typeface="Arial"/>
              <a:cs typeface="Arial"/>
              <a:sym typeface="Arial"/>
            </a:endParaRPr>
          </a:p>
        </p:txBody>
      </p:sp>
      <p:sp>
        <p:nvSpPr>
          <p:cNvPr id="355" name="Google Shape;355;g26da63f9b3d_1_80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56" name="Google Shape;356;g26da63f9b3d_1_80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
        <p:nvSpPr>
          <p:cNvPr id="2" name="Google Shape;189;g26da63f9b3d_1_637">
            <a:extLst>
              <a:ext uri="{FF2B5EF4-FFF2-40B4-BE49-F238E27FC236}">
                <a16:creationId xmlns="" xmlns:a16="http://schemas.microsoft.com/office/drawing/2014/main" id="{90F6AA26-ABBE-537F-6A94-7B22392BBD01}"/>
              </a:ext>
            </a:extLst>
          </p:cNvPr>
          <p:cNvSpPr txBox="1">
            <a:spLocks/>
          </p:cNvSpPr>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indent="0"/>
            <a:r>
              <a:rPr lang="de-DE" dirty="0"/>
              <a:t>Quelle: Berliner Regenwasseragentur o.J.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6da63f9b3d_1_88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15</a:t>
            </a:fld>
            <a:endParaRPr/>
          </a:p>
        </p:txBody>
      </p:sp>
      <p:sp>
        <p:nvSpPr>
          <p:cNvPr id="363" name="Google Shape;363;g26da63f9b3d_1_88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Nachhaltiger Asphalt: Ökologischer Vergleich verschiedener Asphaltmischungen</a:t>
            </a:r>
            <a:endParaRPr/>
          </a:p>
        </p:txBody>
      </p:sp>
      <p:sp>
        <p:nvSpPr>
          <p:cNvPr id="364" name="Google Shape;364;g26da63f9b3d_1_88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Quelle: Meissner 2018, REMEX 2021 </a:t>
            </a:r>
            <a:endParaRPr dirty="0"/>
          </a:p>
        </p:txBody>
      </p:sp>
      <p:pic>
        <p:nvPicPr>
          <p:cNvPr id="365" name="Google Shape;365;g26da63f9b3d_1_884"/>
          <p:cNvPicPr preferRelativeResize="0"/>
          <p:nvPr/>
        </p:nvPicPr>
        <p:blipFill rotWithShape="1">
          <a:blip r:embed="rId3">
            <a:alphaModFix/>
          </a:blip>
          <a:srcRect/>
          <a:stretch/>
        </p:blipFill>
        <p:spPr>
          <a:xfrm>
            <a:off x="51800" y="1367912"/>
            <a:ext cx="6829326" cy="3592838"/>
          </a:xfrm>
          <a:prstGeom prst="rect">
            <a:avLst/>
          </a:prstGeom>
          <a:noFill/>
          <a:ln>
            <a:noFill/>
          </a:ln>
        </p:spPr>
      </p:pic>
      <p:pic>
        <p:nvPicPr>
          <p:cNvPr id="366" name="Google Shape;366;g26da63f9b3d_1_884"/>
          <p:cNvPicPr preferRelativeResize="0"/>
          <p:nvPr/>
        </p:nvPicPr>
        <p:blipFill rotWithShape="1">
          <a:blip r:embed="rId4">
            <a:alphaModFix/>
          </a:blip>
          <a:srcRect/>
          <a:stretch/>
        </p:blipFill>
        <p:spPr>
          <a:xfrm>
            <a:off x="3778846" y="5003975"/>
            <a:ext cx="4394250" cy="1080000"/>
          </a:xfrm>
          <a:prstGeom prst="rect">
            <a:avLst/>
          </a:prstGeom>
          <a:noFill/>
          <a:ln>
            <a:noFill/>
          </a:ln>
        </p:spPr>
      </p:pic>
      <p:pic>
        <p:nvPicPr>
          <p:cNvPr id="367" name="Google Shape;367;g26da63f9b3d_1_884"/>
          <p:cNvPicPr preferRelativeResize="0"/>
          <p:nvPr/>
        </p:nvPicPr>
        <p:blipFill rotWithShape="1">
          <a:blip r:embed="rId5">
            <a:alphaModFix/>
          </a:blip>
          <a:srcRect/>
          <a:stretch/>
        </p:blipFill>
        <p:spPr>
          <a:xfrm>
            <a:off x="51791" y="5021872"/>
            <a:ext cx="3727058" cy="1080000"/>
          </a:xfrm>
          <a:prstGeom prst="rect">
            <a:avLst/>
          </a:prstGeom>
          <a:noFill/>
          <a:ln>
            <a:noFill/>
          </a:ln>
        </p:spPr>
      </p:pic>
      <p:pic>
        <p:nvPicPr>
          <p:cNvPr id="368" name="Google Shape;368;g26da63f9b3d_1_884"/>
          <p:cNvPicPr preferRelativeResize="0"/>
          <p:nvPr/>
        </p:nvPicPr>
        <p:blipFill rotWithShape="1">
          <a:blip r:embed="rId6">
            <a:alphaModFix/>
          </a:blip>
          <a:srcRect/>
          <a:stretch/>
        </p:blipFill>
        <p:spPr>
          <a:xfrm>
            <a:off x="2828521" y="1623800"/>
            <a:ext cx="3333750" cy="476250"/>
          </a:xfrm>
          <a:prstGeom prst="rect">
            <a:avLst/>
          </a:prstGeom>
          <a:noFill/>
          <a:ln>
            <a:noFill/>
          </a:ln>
        </p:spPr>
      </p:pic>
      <p:sp>
        <p:nvSpPr>
          <p:cNvPr id="369" name="Google Shape;369;g26da63f9b3d_1_884"/>
          <p:cNvSpPr/>
          <p:nvPr/>
        </p:nvSpPr>
        <p:spPr>
          <a:xfrm>
            <a:off x="7589673" y="1367900"/>
            <a:ext cx="4394100" cy="283259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de-DE" sz="1800" i="0" u="none" strike="noStrike" cap="none" dirty="0">
                <a:solidFill>
                  <a:srgbClr val="C00000"/>
                </a:solidFill>
                <a:latin typeface="Arial"/>
                <a:ea typeface="Arial"/>
                <a:cs typeface="Arial"/>
                <a:sym typeface="Arial"/>
              </a:rPr>
              <a:t>Eine alte Asphaltstraße erhält eine neue Verschleißdecke. Beschreiben Sie Ihr Vorgehen und gehen Sie dabei auf die Aspekte</a:t>
            </a:r>
            <a:endParaRPr sz="1800" i="0" u="none" strike="noStrike" cap="none" dirty="0">
              <a:solidFill>
                <a:srgbClr val="C00000"/>
              </a:solidFill>
              <a:latin typeface="Arial"/>
              <a:ea typeface="Arial"/>
              <a:cs typeface="Arial"/>
              <a:sym typeface="Arial"/>
            </a:endParaRPr>
          </a:p>
          <a:p>
            <a:pPr marL="457200" marR="0" lvl="0" indent="-349250" algn="l" rtl="0">
              <a:lnSpc>
                <a:spcPct val="100000"/>
              </a:lnSpc>
              <a:spcBef>
                <a:spcPts val="0"/>
              </a:spcBef>
              <a:spcAft>
                <a:spcPts val="0"/>
              </a:spcAft>
              <a:buClr>
                <a:srgbClr val="C00000"/>
              </a:buClr>
              <a:buSzPct val="101000"/>
              <a:buFont typeface="Arial"/>
              <a:buChar char="●"/>
            </a:pPr>
            <a:r>
              <a:rPr lang="de-DE" sz="1800" i="0" u="none" strike="noStrike" cap="none" dirty="0">
                <a:solidFill>
                  <a:srgbClr val="C00000"/>
                </a:solidFill>
                <a:latin typeface="Arial"/>
                <a:ea typeface="Arial"/>
                <a:cs typeface="Arial"/>
                <a:sym typeface="Arial"/>
              </a:rPr>
              <a:t>Ausbauasphalt,</a:t>
            </a:r>
            <a:endParaRPr sz="1800" i="0" u="none" strike="noStrike" cap="none" dirty="0">
              <a:solidFill>
                <a:srgbClr val="C00000"/>
              </a:solidFill>
              <a:latin typeface="Arial"/>
              <a:ea typeface="Arial"/>
              <a:cs typeface="Arial"/>
              <a:sym typeface="Arial"/>
            </a:endParaRPr>
          </a:p>
          <a:p>
            <a:pPr marL="457200" marR="0" lvl="0" indent="-349250" algn="l" rtl="0">
              <a:lnSpc>
                <a:spcPct val="100000"/>
              </a:lnSpc>
              <a:spcBef>
                <a:spcPts val="0"/>
              </a:spcBef>
              <a:spcAft>
                <a:spcPts val="0"/>
              </a:spcAft>
              <a:buClr>
                <a:srgbClr val="C00000"/>
              </a:buClr>
              <a:buSzPct val="101000"/>
              <a:buFont typeface="Arial"/>
              <a:buChar char="●"/>
            </a:pPr>
            <a:r>
              <a:rPr lang="de-DE" sz="1800" i="0" u="none" strike="noStrike" cap="none" dirty="0">
                <a:solidFill>
                  <a:srgbClr val="C00000"/>
                </a:solidFill>
                <a:latin typeface="Arial"/>
                <a:ea typeface="Arial"/>
                <a:cs typeface="Arial"/>
                <a:sym typeface="Arial"/>
              </a:rPr>
              <a:t>Recyclingasphalt,</a:t>
            </a:r>
            <a:endParaRPr sz="1800" i="0" u="none" strike="noStrike" cap="none" dirty="0">
              <a:solidFill>
                <a:srgbClr val="C00000"/>
              </a:solidFill>
              <a:latin typeface="Arial"/>
              <a:ea typeface="Arial"/>
              <a:cs typeface="Arial"/>
              <a:sym typeface="Arial"/>
            </a:endParaRPr>
          </a:p>
          <a:p>
            <a:pPr marL="457200" marR="0" lvl="0" indent="-349250" algn="l" rtl="0">
              <a:lnSpc>
                <a:spcPct val="100000"/>
              </a:lnSpc>
              <a:spcBef>
                <a:spcPts val="0"/>
              </a:spcBef>
              <a:spcAft>
                <a:spcPts val="0"/>
              </a:spcAft>
              <a:buClr>
                <a:srgbClr val="C00000"/>
              </a:buClr>
              <a:buSzPct val="101000"/>
              <a:buFont typeface="Arial"/>
              <a:buChar char="●"/>
            </a:pPr>
            <a:r>
              <a:rPr lang="de-DE" sz="1800" i="0" u="none" strike="noStrike" cap="none" dirty="0">
                <a:solidFill>
                  <a:srgbClr val="C00000"/>
                </a:solidFill>
                <a:latin typeface="Arial"/>
                <a:ea typeface="Arial"/>
                <a:cs typeface="Arial"/>
                <a:sym typeface="Arial"/>
              </a:rPr>
              <a:t>Teerhaltigen Straßenaufbruch,</a:t>
            </a:r>
            <a:endParaRPr sz="1800" i="0" u="none" strike="noStrike" cap="none" dirty="0">
              <a:solidFill>
                <a:srgbClr val="C00000"/>
              </a:solidFill>
              <a:latin typeface="Arial"/>
              <a:ea typeface="Arial"/>
              <a:cs typeface="Arial"/>
              <a:sym typeface="Arial"/>
            </a:endParaRPr>
          </a:p>
          <a:p>
            <a:pPr marL="457200" marR="0" lvl="0" indent="-349250" algn="l" rtl="0">
              <a:lnSpc>
                <a:spcPct val="100000"/>
              </a:lnSpc>
              <a:spcBef>
                <a:spcPts val="0"/>
              </a:spcBef>
              <a:spcAft>
                <a:spcPts val="0"/>
              </a:spcAft>
              <a:buClr>
                <a:srgbClr val="C00000"/>
              </a:buClr>
              <a:buSzPct val="101000"/>
              <a:buFont typeface="Arial"/>
              <a:buChar char="●"/>
            </a:pPr>
            <a:r>
              <a:rPr lang="de-DE" sz="1800" i="0" u="none" strike="noStrike" cap="none" dirty="0">
                <a:solidFill>
                  <a:srgbClr val="C00000"/>
                </a:solidFill>
                <a:latin typeface="Arial"/>
                <a:ea typeface="Arial"/>
                <a:cs typeface="Arial"/>
                <a:sym typeface="Arial"/>
              </a:rPr>
              <a:t>Energieeinsatz und</a:t>
            </a:r>
            <a:endParaRPr sz="1800" i="0" u="none" strike="noStrike" cap="none" dirty="0">
              <a:solidFill>
                <a:srgbClr val="C00000"/>
              </a:solidFill>
              <a:latin typeface="Arial"/>
              <a:ea typeface="Arial"/>
              <a:cs typeface="Arial"/>
              <a:sym typeface="Arial"/>
            </a:endParaRPr>
          </a:p>
          <a:p>
            <a:pPr marL="457200" marR="0" lvl="0" indent="-349250" algn="l" rtl="0">
              <a:lnSpc>
                <a:spcPct val="100000"/>
              </a:lnSpc>
              <a:spcBef>
                <a:spcPts val="0"/>
              </a:spcBef>
              <a:spcAft>
                <a:spcPts val="0"/>
              </a:spcAft>
              <a:buClr>
                <a:srgbClr val="C00000"/>
              </a:buClr>
              <a:buSzPct val="101000"/>
              <a:buFont typeface="Arial"/>
              <a:buChar char="●"/>
            </a:pPr>
            <a:r>
              <a:rPr lang="de-DE" sz="1800" i="0" u="none" strike="noStrike" cap="none" dirty="0">
                <a:solidFill>
                  <a:srgbClr val="C00000"/>
                </a:solidFill>
                <a:latin typeface="Arial"/>
                <a:ea typeface="Arial"/>
                <a:cs typeface="Arial"/>
                <a:sym typeface="Arial"/>
              </a:rPr>
              <a:t>Umweltbelastung ein.  </a:t>
            </a:r>
            <a:endParaRPr sz="1600" i="0" u="none" strike="noStrike" cap="none" dirty="0">
              <a:solidFill>
                <a:srgbClr val="C00000"/>
              </a:solidFill>
              <a:latin typeface="Arial"/>
              <a:ea typeface="Arial"/>
              <a:cs typeface="Arial"/>
              <a:sym typeface="Arial"/>
            </a:endParaRPr>
          </a:p>
        </p:txBody>
      </p:sp>
      <p:graphicFrame>
        <p:nvGraphicFramePr>
          <p:cNvPr id="370" name="Google Shape;370;g26da63f9b3d_1_884"/>
          <p:cNvGraphicFramePr/>
          <p:nvPr>
            <p:extLst>
              <p:ext uri="{D42A27DB-BD31-4B8C-83A1-F6EECF244321}">
                <p14:modId xmlns:p14="http://schemas.microsoft.com/office/powerpoint/2010/main" val="1682180229"/>
              </p:ext>
            </p:extLst>
          </p:nvPr>
        </p:nvGraphicFramePr>
        <p:xfrm>
          <a:off x="8127835" y="4325747"/>
          <a:ext cx="4022975" cy="1798200"/>
        </p:xfrm>
        <a:graphic>
          <a:graphicData uri="http://schemas.openxmlformats.org/drawingml/2006/table">
            <a:tbl>
              <a:tblPr>
                <a:noFill/>
                <a:tableStyleId>{DF384E71-16CC-4C81-BC13-6A4A3314783E}</a:tableStyleId>
              </a:tblPr>
              <a:tblGrid>
                <a:gridCol w="1781000">
                  <a:extLst>
                    <a:ext uri="{9D8B030D-6E8A-4147-A177-3AD203B41FA5}">
                      <a16:colId xmlns="" xmlns:a16="http://schemas.microsoft.com/office/drawing/2014/main" val="20000"/>
                    </a:ext>
                  </a:extLst>
                </a:gridCol>
                <a:gridCol w="882975">
                  <a:extLst>
                    <a:ext uri="{9D8B030D-6E8A-4147-A177-3AD203B41FA5}">
                      <a16:colId xmlns="" xmlns:a16="http://schemas.microsoft.com/office/drawing/2014/main" val="20001"/>
                    </a:ext>
                  </a:extLst>
                </a:gridCol>
                <a:gridCol w="1359000">
                  <a:extLst>
                    <a:ext uri="{9D8B030D-6E8A-4147-A177-3AD203B41FA5}">
                      <a16:colId xmlns="" xmlns:a16="http://schemas.microsoft.com/office/drawing/2014/main" val="20002"/>
                    </a:ext>
                  </a:extLst>
                </a:gridCol>
              </a:tblGrid>
              <a:tr h="569225">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Niedertemperatur- asphalt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Heiss-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de-DE" sz="1400" u="none" strike="noStrike" cap="none"/>
                        <a:t>asphalt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Recyclin- </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de-DE" sz="1400" u="none" strike="noStrike" cap="none"/>
                        <a:t>anteil</a:t>
                      </a:r>
                      <a:endParaRPr sz="1400" u="none" strike="noStrike" cap="none"/>
                    </a:p>
                  </a:txBody>
                  <a:tcPr marL="91425" marR="91425" marT="91425" marB="91425"/>
                </a:tc>
                <a:extLst>
                  <a:ext uri="{0D108BD9-81ED-4DB2-BD59-A6C34878D82A}">
                    <a16:rowId xmlns="" xmlns:a16="http://schemas.microsoft.com/office/drawing/2014/main" val="10000"/>
                  </a:ext>
                </a:extLst>
              </a:tr>
              <a:tr h="369400">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L0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H0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0%</a:t>
                      </a:r>
                      <a:endParaRPr sz="1400" u="none" strike="noStrike" cap="none"/>
                    </a:p>
                  </a:txBody>
                  <a:tcPr marL="91425" marR="91425" marT="91425" marB="91425"/>
                </a:tc>
                <a:extLst>
                  <a:ext uri="{0D108BD9-81ED-4DB2-BD59-A6C34878D82A}">
                    <a16:rowId xmlns="" xmlns:a16="http://schemas.microsoft.com/office/drawing/2014/main" val="10001"/>
                  </a:ext>
                </a:extLst>
              </a:tr>
              <a:tr h="369400">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L3</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H3</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30%</a:t>
                      </a:r>
                      <a:endParaRPr sz="1400" u="none" strike="noStrike" cap="none"/>
                    </a:p>
                  </a:txBody>
                  <a:tcPr marL="91425" marR="91425" marT="91425" marB="91425"/>
                </a:tc>
                <a:extLst>
                  <a:ext uri="{0D108BD9-81ED-4DB2-BD59-A6C34878D82A}">
                    <a16:rowId xmlns="" xmlns:a16="http://schemas.microsoft.com/office/drawing/2014/main" val="10002"/>
                  </a:ext>
                </a:extLst>
              </a:tr>
              <a:tr h="369400">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L6</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a:t>H6</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dirty="0"/>
                        <a:t>60%</a:t>
                      </a:r>
                      <a:endParaRPr sz="1400" u="none" strike="noStrike" cap="none" dirty="0"/>
                    </a:p>
                  </a:txBody>
                  <a:tcPr marL="91425" marR="91425" marT="91425" marB="91425"/>
                </a:tc>
                <a:extLst>
                  <a:ext uri="{0D108BD9-81ED-4DB2-BD59-A6C34878D82A}">
                    <a16:rowId xmlns="" xmlns:a16="http://schemas.microsoft.com/office/drawing/2014/main" val="10003"/>
                  </a:ext>
                </a:extLst>
              </a:tr>
            </a:tbl>
          </a:graphicData>
        </a:graphic>
      </p:graphicFrame>
      <p:sp>
        <p:nvSpPr>
          <p:cNvPr id="371" name="Google Shape;371;g26da63f9b3d_1_88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Dipl.-Ing. Volker Handke </a:t>
            </a:r>
            <a:endParaRPr dirty="0"/>
          </a:p>
          <a:p>
            <a:pPr marL="0" lvl="0" indent="0" algn="l" rtl="0">
              <a:lnSpc>
                <a:spcPct val="100000"/>
              </a:lnSpc>
              <a:spcBef>
                <a:spcPts val="0"/>
              </a:spcBef>
              <a:spcAft>
                <a:spcPts val="0"/>
              </a:spcAft>
              <a:buClr>
                <a:schemeClr val="dk1"/>
              </a:buClr>
              <a:buSzPts val="1800"/>
              <a:buFont typeface="Arial"/>
              <a:buNone/>
            </a:pPr>
            <a:r>
              <a:rPr lang="de-DE" dirty="0"/>
              <a:t>Die Projektagentur BBNE</a:t>
            </a:r>
            <a:endParaRPr dirty="0"/>
          </a:p>
        </p:txBody>
      </p:sp>
      <p:sp>
        <p:nvSpPr>
          <p:cNvPr id="372" name="Google Shape;372;g26da63f9b3d_1_884"/>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5be34df3b4_0_94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379" name="Google Shape;379;g25be34df3b4_0_941"/>
          <p:cNvSpPr txBox="1">
            <a:spLocks noGrp="1"/>
          </p:cNvSpPr>
          <p:nvPr>
            <p:ph type="body" idx="2"/>
          </p:nvPr>
        </p:nvSpPr>
        <p:spPr>
          <a:xfrm>
            <a:off x="7286351"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Henschel, K.-M. 2020</a:t>
            </a:r>
            <a:endParaRPr/>
          </a:p>
        </p:txBody>
      </p:sp>
      <p:sp>
        <p:nvSpPr>
          <p:cNvPr id="380" name="Google Shape;380;g25be34df3b4_0_941"/>
          <p:cNvSpPr/>
          <p:nvPr/>
        </p:nvSpPr>
        <p:spPr>
          <a:xfrm>
            <a:off x="7561358" y="4125212"/>
            <a:ext cx="40410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ctr" rtl="0">
              <a:lnSpc>
                <a:spcPct val="100000"/>
              </a:lnSpc>
              <a:spcBef>
                <a:spcPts val="0"/>
              </a:spcBef>
              <a:spcAft>
                <a:spcPts val="0"/>
              </a:spcAft>
              <a:buClr>
                <a:srgbClr val="000000"/>
              </a:buClr>
              <a:buSzPts val="2100"/>
              <a:buFont typeface="Arial"/>
              <a:buNone/>
            </a:pPr>
            <a:r>
              <a:rPr lang="de-DE" sz="1800" b="1" i="0" u="none" strike="noStrike" cap="none" dirty="0">
                <a:solidFill>
                  <a:srgbClr val="C00000"/>
                </a:solidFill>
                <a:latin typeface="Arial"/>
                <a:ea typeface="Arial"/>
                <a:cs typeface="Arial"/>
                <a:sym typeface="Arial"/>
              </a:rPr>
              <a:t>In welchen der nebenstehenden Bereiche benötigt Ihr Betrieb Energie? </a:t>
            </a:r>
            <a:endParaRPr sz="1800" b="1" i="0" u="none" strike="noStrike" cap="none" dirty="0">
              <a:solidFill>
                <a:srgbClr val="C00000"/>
              </a:solidFill>
              <a:latin typeface="Arial"/>
              <a:ea typeface="Arial"/>
              <a:cs typeface="Arial"/>
              <a:sym typeface="Arial"/>
            </a:endParaRPr>
          </a:p>
        </p:txBody>
      </p:sp>
      <p:sp>
        <p:nvSpPr>
          <p:cNvPr id="381" name="Google Shape;381;g25be34df3b4_0_941"/>
          <p:cNvSpPr/>
          <p:nvPr/>
        </p:nvSpPr>
        <p:spPr>
          <a:xfrm>
            <a:off x="56800" y="1348955"/>
            <a:ext cx="2235300" cy="84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2" name="Google Shape;382;g25be34df3b4_0_94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16</a:t>
            </a:fld>
            <a:endParaRPr/>
          </a:p>
        </p:txBody>
      </p:sp>
      <p:sp>
        <p:nvSpPr>
          <p:cNvPr id="383" name="Google Shape;383;g25be34df3b4_0_941"/>
          <p:cNvSpPr txBox="1"/>
          <p:nvPr/>
        </p:nvSpPr>
        <p:spPr>
          <a:xfrm>
            <a:off x="7561358" y="1680605"/>
            <a:ext cx="4240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sz="1400" b="0" i="0" u="none" strike="noStrike" cap="none">
              <a:solidFill>
                <a:srgbClr val="000000"/>
              </a:solidFill>
              <a:latin typeface="Arial"/>
              <a:ea typeface="Arial"/>
              <a:cs typeface="Arial"/>
              <a:sym typeface="Arial"/>
            </a:endParaRPr>
          </a:p>
        </p:txBody>
      </p:sp>
      <p:sp>
        <p:nvSpPr>
          <p:cNvPr id="384" name="Google Shape;384;g25be34df3b4_0_94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385" name="Google Shape;385;g25be34df3b4_0_941"/>
          <p:cNvSpPr txBox="1"/>
          <p:nvPr/>
        </p:nvSpPr>
        <p:spPr>
          <a:xfrm>
            <a:off x="3338502" y="623605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pic>
        <p:nvPicPr>
          <p:cNvPr id="386" name="Google Shape;386;g25be34df3b4_0_941"/>
          <p:cNvPicPr preferRelativeResize="0"/>
          <p:nvPr/>
        </p:nvPicPr>
        <p:blipFill>
          <a:blip r:embed="rId3">
            <a:alphaModFix/>
          </a:blip>
          <a:stretch>
            <a:fillRect/>
          </a:stretch>
        </p:blipFill>
        <p:spPr>
          <a:xfrm>
            <a:off x="255973" y="1348950"/>
            <a:ext cx="5294052" cy="4778175"/>
          </a:xfrm>
          <a:prstGeom prst="rect">
            <a:avLst/>
          </a:prstGeom>
          <a:noFill/>
          <a:ln>
            <a:noFill/>
          </a:ln>
        </p:spPr>
      </p:pic>
      <p:sp>
        <p:nvSpPr>
          <p:cNvPr id="387" name="Google Shape;387;g25be34df3b4_0_941"/>
          <p:cNvSpPr txBox="1"/>
          <p:nvPr/>
        </p:nvSpPr>
        <p:spPr>
          <a:xfrm>
            <a:off x="2456643" y="1491635"/>
            <a:ext cx="4341000" cy="292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300" b="1" i="0" u="none" strike="noStrike" cap="none" dirty="0">
                <a:solidFill>
                  <a:srgbClr val="000000"/>
                </a:solidFill>
                <a:latin typeface="Trebuchet MS"/>
                <a:ea typeface="Trebuchet MS"/>
                <a:cs typeface="Trebuchet MS"/>
                <a:sym typeface="Trebuchet MS"/>
              </a:rPr>
              <a:t>Treibhausgasquellen in Deutschland i</a:t>
            </a:r>
            <a:r>
              <a:rPr lang="de-DE" sz="1300" b="1" dirty="0">
                <a:latin typeface="Trebuchet MS"/>
                <a:ea typeface="Trebuchet MS"/>
                <a:cs typeface="Trebuchet MS"/>
                <a:sym typeface="Trebuchet MS"/>
              </a:rPr>
              <a:t>m </a:t>
            </a:r>
            <a:r>
              <a:rPr lang="de-DE" sz="1300" b="1" i="0" u="none" strike="noStrike" cap="none" dirty="0">
                <a:solidFill>
                  <a:srgbClr val="000000"/>
                </a:solidFill>
                <a:latin typeface="Trebuchet MS"/>
                <a:ea typeface="Trebuchet MS"/>
                <a:cs typeface="Trebuchet MS"/>
                <a:sym typeface="Trebuchet MS"/>
              </a:rPr>
              <a:t>Jahr 2017</a:t>
            </a:r>
            <a:endParaRPr sz="1300" b="1" i="0" u="none" strike="noStrike" cap="none"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g26da63f9b3d_1_963"/>
          <p:cNvPicPr preferRelativeResize="0"/>
          <p:nvPr/>
        </p:nvPicPr>
        <p:blipFill rotWithShape="1">
          <a:blip r:embed="rId3" cstate="screen">
            <a:alphaModFix/>
            <a:extLst>
              <a:ext uri="{28A0092B-C50C-407E-A947-70E740481C1C}">
                <a14:useLocalDpi xmlns:a14="http://schemas.microsoft.com/office/drawing/2010/main"/>
              </a:ext>
            </a:extLst>
          </a:blip>
          <a:srcRect t="4348" b="14072"/>
          <a:stretch/>
        </p:blipFill>
        <p:spPr>
          <a:xfrm>
            <a:off x="0" y="1437775"/>
            <a:ext cx="9410841" cy="4267199"/>
          </a:xfrm>
          <a:prstGeom prst="rect">
            <a:avLst/>
          </a:prstGeom>
          <a:noFill/>
          <a:ln>
            <a:noFill/>
          </a:ln>
        </p:spPr>
      </p:pic>
      <p:sp>
        <p:nvSpPr>
          <p:cNvPr id="395" name="Google Shape;395;g26da63f9b3d_1_963"/>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211"/>
              <a:buNone/>
            </a:pPr>
            <a:r>
              <a:rPr lang="de-DE" sz="3100">
                <a:highlight>
                  <a:schemeClr val="lt1"/>
                </a:highlight>
              </a:rPr>
              <a:t>Nachhaltigkeit und Klimawandel:</a:t>
            </a:r>
            <a:r>
              <a:rPr lang="de-DE" sz="2200">
                <a:highlight>
                  <a:schemeClr val="lt1"/>
                </a:highlight>
              </a:rPr>
              <a:t/>
            </a:r>
            <a:br>
              <a:rPr lang="de-DE" sz="2200">
                <a:highlight>
                  <a:schemeClr val="lt1"/>
                </a:highlight>
              </a:rPr>
            </a:br>
            <a:r>
              <a:rPr lang="de-DE" sz="3100">
                <a:highlight>
                  <a:schemeClr val="lt1"/>
                </a:highlight>
              </a:rPr>
              <a:t>Treibhausgasemissionen weltweit</a:t>
            </a:r>
            <a:endParaRPr sz="2700">
              <a:highlight>
                <a:schemeClr val="lt1"/>
              </a:highlight>
            </a:endParaRPr>
          </a:p>
        </p:txBody>
      </p:sp>
      <p:sp>
        <p:nvSpPr>
          <p:cNvPr id="396" name="Google Shape;396;g26da63f9b3d_1_96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17</a:t>
            </a:fld>
            <a:endParaRPr/>
          </a:p>
        </p:txBody>
      </p:sp>
      <p:sp>
        <p:nvSpPr>
          <p:cNvPr id="397" name="Google Shape;397;g26da63f9b3d_1_963"/>
          <p:cNvSpPr txBox="1">
            <a:spLocks noGrp="1"/>
          </p:cNvSpPr>
          <p:nvPr>
            <p:ph type="body" idx="3"/>
          </p:nvPr>
        </p:nvSpPr>
        <p:spPr>
          <a:xfrm>
            <a:off x="7263643" y="6254497"/>
            <a:ext cx="47856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398" name="Google Shape;398;g26da63f9b3d_1_963"/>
          <p:cNvSpPr txBox="1"/>
          <p:nvPr/>
        </p:nvSpPr>
        <p:spPr>
          <a:xfrm>
            <a:off x="7811249" y="1437775"/>
            <a:ext cx="4068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399" name="Google Shape;399;g26da63f9b3d_1_96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400" name="Google Shape;400;g26da63f9b3d_1_963"/>
          <p:cNvSpPr/>
          <p:nvPr/>
        </p:nvSpPr>
        <p:spPr>
          <a:xfrm>
            <a:off x="9410841" y="2412252"/>
            <a:ext cx="2615841" cy="274934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R="0" lvl="0" algn="ctr" rtl="0">
              <a:lnSpc>
                <a:spcPct val="100000"/>
              </a:lnSpc>
              <a:spcBef>
                <a:spcPts val="600"/>
              </a:spcBef>
              <a:spcAft>
                <a:spcPts val="0"/>
              </a:spcAft>
              <a:buClr>
                <a:srgbClr val="FF0000"/>
              </a:buClr>
              <a:buSzPts val="1600"/>
            </a:pPr>
            <a:r>
              <a:rPr lang="de-DE" sz="1800" b="1" i="0" u="none" strike="noStrike" cap="none" dirty="0">
                <a:solidFill>
                  <a:srgbClr val="C00000"/>
                </a:solidFill>
                <a:latin typeface="Arial"/>
                <a:ea typeface="Arial"/>
                <a:cs typeface="Arial"/>
                <a:sym typeface="Arial"/>
              </a:rPr>
              <a:t>Wie können Sie in Ihrem Beruf dazu beitragen, dass </a:t>
            </a:r>
            <a:br>
              <a:rPr lang="de-DE" sz="1800" b="1" i="0" u="none" strike="noStrike" cap="none" dirty="0">
                <a:solidFill>
                  <a:srgbClr val="C00000"/>
                </a:solidFill>
                <a:latin typeface="Arial"/>
                <a:ea typeface="Arial"/>
                <a:cs typeface="Arial"/>
                <a:sym typeface="Arial"/>
              </a:rPr>
            </a:br>
            <a:r>
              <a:rPr lang="de-DE" sz="1800" b="1" i="0" u="none" strike="noStrike" cap="none" dirty="0">
                <a:solidFill>
                  <a:srgbClr val="C00000"/>
                </a:solidFill>
                <a:latin typeface="Arial"/>
                <a:ea typeface="Arial"/>
                <a:cs typeface="Arial"/>
                <a:sym typeface="Arial"/>
              </a:rPr>
              <a:t>CO2-Emissionen verringert oder vermieden werden?</a:t>
            </a:r>
            <a:endParaRPr sz="1800" b="1" i="0" u="none" strike="noStrike" cap="none" dirty="0">
              <a:solidFill>
                <a:srgbClr val="C00000"/>
              </a:solidFill>
              <a:latin typeface="Arial"/>
              <a:ea typeface="Arial"/>
              <a:cs typeface="Arial"/>
              <a:sym typeface="Arial"/>
            </a:endParaRPr>
          </a:p>
        </p:txBody>
      </p:sp>
      <p:sp>
        <p:nvSpPr>
          <p:cNvPr id="401" name="Google Shape;401;g26da63f9b3d_1_963"/>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26da63f9b3d_1_1040"/>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SzPct val="89211"/>
              <a:buNone/>
            </a:pPr>
            <a:r>
              <a:rPr lang="de-DE" sz="3100"/>
              <a:t>Nachhaltig dämmen:</a:t>
            </a:r>
            <a:r>
              <a:rPr lang="de-DE" sz="2780"/>
              <a:t/>
            </a:r>
            <a:br>
              <a:rPr lang="de-DE" sz="2780"/>
            </a:br>
            <a:r>
              <a:rPr lang="de-DE" sz="3100"/>
              <a:t>Klimawirkung von Dämmstoffen</a:t>
            </a:r>
            <a:endParaRPr sz="2780">
              <a:highlight>
                <a:srgbClr val="FFC000"/>
              </a:highlight>
            </a:endParaRPr>
          </a:p>
        </p:txBody>
      </p:sp>
      <p:sp>
        <p:nvSpPr>
          <p:cNvPr id="409" name="Google Shape;409;g26da63f9b3d_1_104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18</a:t>
            </a:fld>
            <a:endParaRPr/>
          </a:p>
        </p:txBody>
      </p:sp>
      <p:sp>
        <p:nvSpPr>
          <p:cNvPr id="410" name="Google Shape;410;g26da63f9b3d_1_1040"/>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a:t>Quelle: eigene Abbildung nach K. Paschko 2020.</a:t>
            </a:r>
            <a:endParaRPr/>
          </a:p>
        </p:txBody>
      </p:sp>
      <p:pic>
        <p:nvPicPr>
          <p:cNvPr id="411" name="Google Shape;411;g26da63f9b3d_1_1040"/>
          <p:cNvPicPr preferRelativeResize="0"/>
          <p:nvPr/>
        </p:nvPicPr>
        <p:blipFill rotWithShape="1">
          <a:blip r:embed="rId3">
            <a:alphaModFix/>
          </a:blip>
          <a:srcRect/>
          <a:stretch/>
        </p:blipFill>
        <p:spPr>
          <a:xfrm>
            <a:off x="321332" y="1563329"/>
            <a:ext cx="8220537" cy="4569248"/>
          </a:xfrm>
          <a:prstGeom prst="rect">
            <a:avLst/>
          </a:prstGeom>
          <a:noFill/>
          <a:ln>
            <a:noFill/>
          </a:ln>
        </p:spPr>
      </p:pic>
      <p:sp>
        <p:nvSpPr>
          <p:cNvPr id="412" name="Google Shape;412;g26da63f9b3d_1_104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413" name="Google Shape;413;g26da63f9b3d_1_1040"/>
          <p:cNvSpPr/>
          <p:nvPr/>
        </p:nvSpPr>
        <p:spPr>
          <a:xfrm>
            <a:off x="8866400" y="2294442"/>
            <a:ext cx="3004268" cy="292656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179999" marR="0" lvl="0" indent="-179999" algn="l" rtl="0">
              <a:lnSpc>
                <a:spcPct val="100000"/>
              </a:lnSpc>
              <a:spcBef>
                <a:spcPts val="600"/>
              </a:spcBef>
              <a:spcAft>
                <a:spcPts val="0"/>
              </a:spcAft>
              <a:buClr>
                <a:srgbClr val="C00000"/>
              </a:buClr>
              <a:buSzPct val="120000"/>
              <a:buFont typeface="Noto Sans Symbols"/>
              <a:buChar char="▪"/>
            </a:pPr>
            <a:r>
              <a:rPr lang="de-DE" sz="1800" b="1" i="0" u="none" strike="noStrike" cap="none" dirty="0">
                <a:solidFill>
                  <a:srgbClr val="C00000"/>
                </a:solidFill>
                <a:latin typeface="Arial"/>
                <a:ea typeface="Arial"/>
                <a:cs typeface="Arial"/>
                <a:sym typeface="Arial"/>
              </a:rPr>
              <a:t>Was fällt auf?</a:t>
            </a:r>
            <a:endParaRPr sz="1800" dirty="0">
              <a:solidFill>
                <a:srgbClr val="C00000"/>
              </a:solidFill>
            </a:endParaRPr>
          </a:p>
          <a:p>
            <a:pPr marL="179999" marR="0" lvl="0" indent="-179999" algn="l" rtl="0">
              <a:lnSpc>
                <a:spcPct val="100000"/>
              </a:lnSpc>
              <a:spcBef>
                <a:spcPts val="600"/>
              </a:spcBef>
              <a:spcAft>
                <a:spcPts val="0"/>
              </a:spcAft>
              <a:buClr>
                <a:srgbClr val="C00000"/>
              </a:buClr>
              <a:buSzPct val="120000"/>
              <a:buFont typeface="Noto Sans Symbols"/>
              <a:buChar char="▪"/>
            </a:pPr>
            <a:r>
              <a:rPr lang="de-DE" sz="1800" b="1" i="0" u="none" strike="noStrike" cap="none" dirty="0">
                <a:solidFill>
                  <a:srgbClr val="C00000"/>
                </a:solidFill>
                <a:latin typeface="Arial"/>
                <a:ea typeface="Arial"/>
                <a:cs typeface="Arial"/>
                <a:sym typeface="Arial"/>
              </a:rPr>
              <a:t>Welche der Dämmstoffe sind unter dem Aspekt des Klima-schutzes empfehlenswert? </a:t>
            </a:r>
            <a:endParaRPr sz="1800" b="1" i="0" u="none" strike="noStrike" cap="none" dirty="0">
              <a:solidFill>
                <a:srgbClr val="C00000"/>
              </a:solidFill>
              <a:latin typeface="Arial"/>
              <a:ea typeface="Arial"/>
              <a:cs typeface="Arial"/>
              <a:sym typeface="Arial"/>
            </a:endParaRPr>
          </a:p>
        </p:txBody>
      </p:sp>
      <p:sp>
        <p:nvSpPr>
          <p:cNvPr id="414" name="Google Shape;414;g26da63f9b3d_1_1040"/>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5be34df3b4_0_322"/>
          <p:cNvSpPr txBox="1">
            <a:spLocks noGrp="1"/>
          </p:cNvSpPr>
          <p:nvPr>
            <p:ph type="title"/>
          </p:nvPr>
        </p:nvSpPr>
        <p:spPr>
          <a:xfrm>
            <a:off x="148650" y="180000"/>
            <a:ext cx="117315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sz="3100"/>
              <a:t>Nachhaltigkeit und Wasserwirtschaft:</a:t>
            </a:r>
            <a:endParaRPr sz="3100"/>
          </a:p>
          <a:p>
            <a:pPr marL="0" lvl="0" indent="0" algn="l" rtl="0">
              <a:lnSpc>
                <a:spcPct val="100000"/>
              </a:lnSpc>
              <a:spcBef>
                <a:spcPts val="0"/>
              </a:spcBef>
              <a:spcAft>
                <a:spcPts val="0"/>
              </a:spcAft>
              <a:buSzPts val="2489"/>
              <a:buNone/>
            </a:pPr>
            <a:r>
              <a:rPr lang="de-DE" sz="3100"/>
              <a:t>Einleitung von Regenwasser in Oberflächengewässer</a:t>
            </a:r>
            <a:endParaRPr sz="3100"/>
          </a:p>
        </p:txBody>
      </p:sp>
      <p:sp>
        <p:nvSpPr>
          <p:cNvPr id="422" name="Google Shape;422;g25be34df3b4_0_32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19</a:t>
            </a:fld>
            <a:endParaRPr/>
          </a:p>
        </p:txBody>
      </p:sp>
      <p:sp>
        <p:nvSpPr>
          <p:cNvPr id="423" name="Google Shape;423;g25be34df3b4_0_322"/>
          <p:cNvSpPr txBox="1"/>
          <p:nvPr/>
        </p:nvSpPr>
        <p:spPr>
          <a:xfrm>
            <a:off x="3971262" y="3985072"/>
            <a:ext cx="15102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chemeClr val="lt1"/>
                </a:solidFill>
                <a:latin typeface="Calibri"/>
                <a:ea typeface="Calibri"/>
                <a:cs typeface="Calibri"/>
                <a:sym typeface="Calibri"/>
              </a:rPr>
              <a:t>Inclusive Land-</a:t>
            </a:r>
            <a:br>
              <a:rPr lang="de-DE" sz="1050" b="0" i="0" u="none" strike="noStrike" cap="none">
                <a:solidFill>
                  <a:schemeClr val="lt1"/>
                </a:solidFill>
                <a:latin typeface="Calibri"/>
                <a:ea typeface="Calibri"/>
                <a:cs typeface="Calibri"/>
                <a:sym typeface="Calibri"/>
              </a:rPr>
            </a:br>
            <a:r>
              <a:rPr lang="de-DE" sz="1050" b="0" i="0" u="none" strike="noStrike" cap="none">
                <a:solidFill>
                  <a:schemeClr val="lt1"/>
                </a:solidFill>
                <a:latin typeface="Calibri"/>
                <a:ea typeface="Calibri"/>
                <a:cs typeface="Calibri"/>
                <a:sym typeface="Calibri"/>
              </a:rPr>
              <a:t>nutzungsänderungen</a:t>
            </a:r>
            <a:endParaRPr sz="1050" b="0" i="0" u="none" strike="noStrike" cap="none">
              <a:solidFill>
                <a:schemeClr val="lt1"/>
              </a:solidFill>
              <a:latin typeface="Calibri"/>
              <a:ea typeface="Calibri"/>
              <a:cs typeface="Calibri"/>
              <a:sym typeface="Calibri"/>
            </a:endParaRPr>
          </a:p>
        </p:txBody>
      </p:sp>
      <p:sp>
        <p:nvSpPr>
          <p:cNvPr id="424" name="Google Shape;424;g25be34df3b4_0_322"/>
          <p:cNvSpPr/>
          <p:nvPr/>
        </p:nvSpPr>
        <p:spPr>
          <a:xfrm>
            <a:off x="6995916" y="1799329"/>
            <a:ext cx="5030100" cy="3749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de-DE" sz="1800" b="1" i="0" u="none" strike="noStrike" cap="none" dirty="0">
                <a:solidFill>
                  <a:srgbClr val="C00000"/>
                </a:solidFill>
                <a:latin typeface="Arial"/>
                <a:ea typeface="Arial"/>
                <a:cs typeface="Arial"/>
                <a:sym typeface="Arial"/>
              </a:rPr>
              <a:t>Beschreiben Sie die Auswirku</a:t>
            </a:r>
            <a:r>
              <a:rPr lang="de-DE" sz="1800" b="1" dirty="0">
                <a:solidFill>
                  <a:srgbClr val="C00000"/>
                </a:solidFill>
              </a:rPr>
              <a:t>ng </a:t>
            </a:r>
            <a:r>
              <a:rPr lang="de-DE" sz="1800" b="1" i="0" u="none" strike="noStrike" cap="none" dirty="0">
                <a:solidFill>
                  <a:srgbClr val="C00000"/>
                </a:solidFill>
                <a:latin typeface="Arial"/>
                <a:ea typeface="Arial"/>
                <a:cs typeface="Arial"/>
                <a:sym typeface="Arial"/>
              </a:rPr>
              <a:t>von Regenwassereinleitungen auf die Oberflächengewässe</a:t>
            </a:r>
            <a:r>
              <a:rPr lang="de-DE" sz="1800" b="1" dirty="0">
                <a:solidFill>
                  <a:srgbClr val="C00000"/>
                </a:solidFill>
              </a:rPr>
              <a:t>r…</a:t>
            </a:r>
            <a:r>
              <a:rPr lang="de-DE" sz="1800" b="1" i="0" u="none" strike="noStrike" cap="none" dirty="0">
                <a:solidFill>
                  <a:srgbClr val="C00000"/>
                </a:solidFill>
                <a:latin typeface="Arial"/>
                <a:ea typeface="Arial"/>
                <a:cs typeface="Arial"/>
                <a:sym typeface="Arial"/>
              </a:rPr>
              <a:t> </a:t>
            </a:r>
            <a:endParaRPr sz="1800" b="1"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850"/>
              <a:buFont typeface="Arial"/>
              <a:buChar char="➢"/>
            </a:pPr>
            <a:r>
              <a:rPr lang="de-DE" sz="1800" b="1" dirty="0">
                <a:solidFill>
                  <a:srgbClr val="C00000"/>
                </a:solidFill>
              </a:rPr>
              <a:t>…b</a:t>
            </a:r>
            <a:r>
              <a:rPr lang="de-DE" sz="1800" b="1" i="0" u="none" strike="noStrike" cap="none" dirty="0">
                <a:solidFill>
                  <a:srgbClr val="C00000"/>
                </a:solidFill>
                <a:latin typeface="Arial"/>
                <a:ea typeface="Arial"/>
                <a:cs typeface="Arial"/>
                <a:sym typeface="Arial"/>
              </a:rPr>
              <a:t>ei durchschnittlichen Mengen   an Regenwasser</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850"/>
              <a:buFont typeface="Arial"/>
              <a:buChar char="➢"/>
            </a:pPr>
            <a:r>
              <a:rPr lang="de-DE" sz="1800" b="1" dirty="0">
                <a:solidFill>
                  <a:srgbClr val="C00000"/>
                </a:solidFill>
              </a:rPr>
              <a:t>…b</a:t>
            </a:r>
            <a:r>
              <a:rPr lang="de-DE" sz="1800" b="1" i="0" u="none" strike="noStrike" cap="none" dirty="0">
                <a:solidFill>
                  <a:srgbClr val="C00000"/>
                </a:solidFill>
                <a:latin typeface="Arial"/>
                <a:ea typeface="Arial"/>
                <a:cs typeface="Arial"/>
                <a:sym typeface="Arial"/>
              </a:rPr>
              <a:t>ei Starkregenereignissen</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850"/>
              <a:buFont typeface="Arial"/>
              <a:buChar char="➢"/>
            </a:pPr>
            <a:r>
              <a:rPr lang="de-DE" sz="1800" b="1" dirty="0">
                <a:solidFill>
                  <a:srgbClr val="C00000"/>
                </a:solidFill>
              </a:rPr>
              <a:t>…bei</a:t>
            </a:r>
            <a:r>
              <a:rPr lang="de-DE" sz="1800" b="1" i="0" u="none" strike="noStrike" cap="none" dirty="0">
                <a:solidFill>
                  <a:srgbClr val="C00000"/>
                </a:solidFill>
                <a:latin typeface="Arial"/>
                <a:ea typeface="Arial"/>
                <a:cs typeface="Arial"/>
                <a:sym typeface="Arial"/>
              </a:rPr>
              <a:t> Mischwasser- und bei Trennkanalisation</a:t>
            </a:r>
            <a:endParaRPr sz="1800" b="1" i="0" u="none" strike="noStrike" cap="none" dirty="0">
              <a:solidFill>
                <a:srgbClr val="C00000"/>
              </a:solidFill>
              <a:latin typeface="Arial"/>
              <a:ea typeface="Arial"/>
              <a:cs typeface="Arial"/>
              <a:sym typeface="Arial"/>
            </a:endParaRPr>
          </a:p>
        </p:txBody>
      </p:sp>
      <p:pic>
        <p:nvPicPr>
          <p:cNvPr id="425" name="Google Shape;425;g25be34df3b4_0_322"/>
          <p:cNvPicPr preferRelativeResize="0"/>
          <p:nvPr/>
        </p:nvPicPr>
        <p:blipFill rotWithShape="1">
          <a:blip r:embed="rId3">
            <a:alphaModFix/>
          </a:blip>
          <a:srcRect/>
          <a:stretch/>
        </p:blipFill>
        <p:spPr>
          <a:xfrm>
            <a:off x="59450" y="1384425"/>
            <a:ext cx="6224977" cy="4690800"/>
          </a:xfrm>
          <a:prstGeom prst="rect">
            <a:avLst/>
          </a:prstGeom>
          <a:noFill/>
          <a:ln>
            <a:noFill/>
          </a:ln>
        </p:spPr>
      </p:pic>
      <p:sp>
        <p:nvSpPr>
          <p:cNvPr id="426" name="Google Shape;426;g25be34df3b4_0_322"/>
          <p:cNvSpPr txBox="1"/>
          <p:nvPr/>
        </p:nvSpPr>
        <p:spPr>
          <a:xfrm>
            <a:off x="188283" y="1462348"/>
            <a:ext cx="1510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rgbClr val="FFFF00"/>
                </a:solidFill>
                <a:latin typeface="Arial"/>
                <a:ea typeface="Arial"/>
                <a:cs typeface="Arial"/>
                <a:sym typeface="Arial"/>
              </a:rPr>
              <a:t>Regenwassersammler </a:t>
            </a:r>
            <a:endParaRPr sz="1400" b="0" i="0" u="none" strike="noStrike" cap="none">
              <a:solidFill>
                <a:srgbClr val="FFFF00"/>
              </a:solidFill>
              <a:latin typeface="Arial"/>
              <a:ea typeface="Arial"/>
              <a:cs typeface="Arial"/>
              <a:sym typeface="Arial"/>
            </a:endParaRPr>
          </a:p>
        </p:txBody>
      </p:sp>
      <p:sp>
        <p:nvSpPr>
          <p:cNvPr id="427" name="Google Shape;427;g25be34df3b4_0_322"/>
          <p:cNvSpPr txBox="1"/>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Quelle: Paust-Lassen (2010)</a:t>
            </a:r>
            <a:endParaRPr sz="1400" b="0" i="0" u="none" strike="noStrike" cap="none">
              <a:solidFill>
                <a:srgbClr val="000000"/>
              </a:solidFill>
              <a:latin typeface="Arial"/>
              <a:ea typeface="Arial"/>
              <a:cs typeface="Arial"/>
              <a:sym typeface="Arial"/>
            </a:endParaRPr>
          </a:p>
        </p:txBody>
      </p:sp>
      <p:sp>
        <p:nvSpPr>
          <p:cNvPr id="428" name="Google Shape;428;g25be34df3b4_0_32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429" name="Google Shape;429;g25be34df3b4_0_322"/>
          <p:cNvSpPr txBox="1"/>
          <p:nvPr/>
        </p:nvSpPr>
        <p:spPr>
          <a:xfrm>
            <a:off x="3338502" y="623605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6da63f9b3d_1_8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a:t>
            </a:fld>
            <a:endParaRPr/>
          </a:p>
        </p:txBody>
      </p:sp>
      <p:sp>
        <p:nvSpPr>
          <p:cNvPr id="156" name="Google Shape;156;g26da63f9b3d_1_84"/>
          <p:cNvSpPr txBox="1">
            <a:spLocks noGrp="1"/>
          </p:cNvSpPr>
          <p:nvPr>
            <p:ph type="title"/>
          </p:nvPr>
        </p:nvSpPr>
        <p:spPr>
          <a:xfrm>
            <a:off x="359999" y="180000"/>
            <a:ext cx="91884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und Klimawandel:</a:t>
            </a:r>
            <a:br>
              <a:rPr lang="de-DE"/>
            </a:br>
            <a:r>
              <a:rPr lang="de-DE" sz="3100"/>
              <a:t>Woher kommen die Treibhausgas-Emissionen im Alltag?</a:t>
            </a:r>
            <a:endParaRPr/>
          </a:p>
        </p:txBody>
      </p:sp>
      <p:sp>
        <p:nvSpPr>
          <p:cNvPr id="157" name="Google Shape;157;g26da63f9b3d_1_8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2021</a:t>
            </a:r>
            <a:endParaRPr/>
          </a:p>
        </p:txBody>
      </p:sp>
      <p:sp>
        <p:nvSpPr>
          <p:cNvPr id="158" name="Google Shape;158;g26da63f9b3d_1_8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sz="1400">
              <a:latin typeface="Arial"/>
              <a:ea typeface="Arial"/>
              <a:cs typeface="Arial"/>
              <a:sym typeface="Arial"/>
            </a:endParaRPr>
          </a:p>
        </p:txBody>
      </p:sp>
      <p:sp>
        <p:nvSpPr>
          <p:cNvPr id="159" name="Google Shape;159;g26da63f9b3d_1_84"/>
          <p:cNvSpPr/>
          <p:nvPr/>
        </p:nvSpPr>
        <p:spPr>
          <a:xfrm>
            <a:off x="181216" y="4945797"/>
            <a:ext cx="4030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0" name="Google Shape;160;g26da63f9b3d_1_84"/>
          <p:cNvSpPr/>
          <p:nvPr/>
        </p:nvSpPr>
        <p:spPr>
          <a:xfrm>
            <a:off x="181216" y="4693797"/>
            <a:ext cx="4030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1" name="Google Shape;161;g26da63f9b3d_1_84"/>
          <p:cNvSpPr/>
          <p:nvPr/>
        </p:nvSpPr>
        <p:spPr>
          <a:xfrm>
            <a:off x="181216" y="3937797"/>
            <a:ext cx="4030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2" name="Google Shape;162;g26da63f9b3d_1_84"/>
          <p:cNvSpPr/>
          <p:nvPr/>
        </p:nvSpPr>
        <p:spPr>
          <a:xfrm>
            <a:off x="181216" y="3315574"/>
            <a:ext cx="4030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3" name="Google Shape;163;g26da63f9b3d_1_84"/>
          <p:cNvSpPr/>
          <p:nvPr/>
        </p:nvSpPr>
        <p:spPr>
          <a:xfrm>
            <a:off x="181216" y="1942463"/>
            <a:ext cx="4030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64" name="Google Shape;164;g26da63f9b3d_1_84"/>
          <p:cNvSpPr/>
          <p:nvPr/>
        </p:nvSpPr>
        <p:spPr>
          <a:xfrm>
            <a:off x="181216" y="1618463"/>
            <a:ext cx="4030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65" name="Google Shape;165;g26da63f9b3d_1_84"/>
          <p:cNvSpPr/>
          <p:nvPr/>
        </p:nvSpPr>
        <p:spPr>
          <a:xfrm>
            <a:off x="4207711" y="4953417"/>
            <a:ext cx="71250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66" name="Google Shape;166;g26da63f9b3d_1_84"/>
          <p:cNvSpPr/>
          <p:nvPr/>
        </p:nvSpPr>
        <p:spPr>
          <a:xfrm>
            <a:off x="4207711" y="4701417"/>
            <a:ext cx="71250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67" name="Google Shape;167;g26da63f9b3d_1_84"/>
          <p:cNvSpPr/>
          <p:nvPr/>
        </p:nvSpPr>
        <p:spPr>
          <a:xfrm>
            <a:off x="4207711" y="3945417"/>
            <a:ext cx="71250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68" name="Google Shape;168;g26da63f9b3d_1_84"/>
          <p:cNvSpPr/>
          <p:nvPr/>
        </p:nvSpPr>
        <p:spPr>
          <a:xfrm>
            <a:off x="4207711" y="3323194"/>
            <a:ext cx="71250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69" name="Google Shape;169;g26da63f9b3d_1_84"/>
          <p:cNvSpPr/>
          <p:nvPr/>
        </p:nvSpPr>
        <p:spPr>
          <a:xfrm>
            <a:off x="4207711" y="1950083"/>
            <a:ext cx="71250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70" name="Google Shape;170;g26da63f9b3d_1_84"/>
          <p:cNvSpPr/>
          <p:nvPr/>
        </p:nvSpPr>
        <p:spPr>
          <a:xfrm>
            <a:off x="4207711" y="1626083"/>
            <a:ext cx="71250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71" name="Google Shape;171;g26da63f9b3d_1_8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015" y="3996613"/>
            <a:ext cx="613183" cy="613183"/>
          </a:xfrm>
          <a:prstGeom prst="rect">
            <a:avLst/>
          </a:prstGeom>
          <a:noFill/>
          <a:ln>
            <a:noFill/>
          </a:ln>
        </p:spPr>
      </p:pic>
      <p:pic>
        <p:nvPicPr>
          <p:cNvPr id="172" name="Google Shape;172;g26da63f9b3d_1_8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16650" y="4015271"/>
            <a:ext cx="543287" cy="543287"/>
          </a:xfrm>
          <a:prstGeom prst="rect">
            <a:avLst/>
          </a:prstGeom>
          <a:noFill/>
          <a:ln>
            <a:noFill/>
          </a:ln>
        </p:spPr>
      </p:pic>
      <p:pic>
        <p:nvPicPr>
          <p:cNvPr id="173" name="Google Shape;173;g26da63f9b3d_1_8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1013" y="3397018"/>
            <a:ext cx="464352" cy="464352"/>
          </a:xfrm>
          <a:prstGeom prst="rect">
            <a:avLst/>
          </a:prstGeom>
          <a:noFill/>
          <a:ln>
            <a:noFill/>
          </a:ln>
        </p:spPr>
      </p:pic>
      <p:pic>
        <p:nvPicPr>
          <p:cNvPr id="174" name="Google Shape;174;g26da63f9b3d_1_8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69004" y="2493841"/>
            <a:ext cx="638576" cy="638576"/>
          </a:xfrm>
          <a:prstGeom prst="rect">
            <a:avLst/>
          </a:prstGeom>
          <a:noFill/>
          <a:ln>
            <a:noFill/>
          </a:ln>
        </p:spPr>
      </p:pic>
      <p:pic>
        <p:nvPicPr>
          <p:cNvPr id="175" name="Google Shape;175;g26da63f9b3d_1_8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08678" y="2175906"/>
            <a:ext cx="532862" cy="532862"/>
          </a:xfrm>
          <a:prstGeom prst="rect">
            <a:avLst/>
          </a:prstGeom>
          <a:noFill/>
          <a:ln>
            <a:noFill/>
          </a:ln>
        </p:spPr>
      </p:pic>
      <p:pic>
        <p:nvPicPr>
          <p:cNvPr id="176" name="Google Shape;176;g26da63f9b3d_1_8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25164" y="3277677"/>
            <a:ext cx="706758" cy="706758"/>
          </a:xfrm>
          <a:prstGeom prst="rect">
            <a:avLst/>
          </a:prstGeom>
          <a:noFill/>
          <a:ln>
            <a:noFill/>
          </a:ln>
        </p:spPr>
      </p:pic>
      <p:pic>
        <p:nvPicPr>
          <p:cNvPr id="177" name="Google Shape;177;g26da63f9b3d_1_84"/>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17021" y="4589393"/>
            <a:ext cx="460813" cy="460813"/>
          </a:xfrm>
          <a:prstGeom prst="rect">
            <a:avLst/>
          </a:prstGeom>
          <a:noFill/>
          <a:ln>
            <a:noFill/>
          </a:ln>
        </p:spPr>
      </p:pic>
      <p:pic>
        <p:nvPicPr>
          <p:cNvPr id="178" name="Google Shape;178;g26da63f9b3d_1_84"/>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291266" y="5064105"/>
            <a:ext cx="534624" cy="534624"/>
          </a:xfrm>
          <a:prstGeom prst="rect">
            <a:avLst/>
          </a:prstGeom>
          <a:noFill/>
          <a:ln>
            <a:noFill/>
          </a:ln>
        </p:spPr>
      </p:pic>
      <p:pic>
        <p:nvPicPr>
          <p:cNvPr id="179" name="Google Shape;179;g26da63f9b3d_1_84"/>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flipH="1">
            <a:off x="431187" y="1456513"/>
            <a:ext cx="512736" cy="512736"/>
          </a:xfrm>
          <a:prstGeom prst="rect">
            <a:avLst/>
          </a:prstGeom>
          <a:solidFill>
            <a:schemeClr val="lt1"/>
          </a:solidFill>
          <a:ln>
            <a:noFill/>
          </a:ln>
        </p:spPr>
      </p:pic>
      <p:sp>
        <p:nvSpPr>
          <p:cNvPr id="180" name="Google Shape;180;g26da63f9b3d_1_84"/>
          <p:cNvSpPr/>
          <p:nvPr/>
        </p:nvSpPr>
        <p:spPr>
          <a:xfrm>
            <a:off x="6931902" y="2800040"/>
            <a:ext cx="4781700" cy="21534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600"/>
              </a:spcBef>
              <a:spcAft>
                <a:spcPts val="0"/>
              </a:spcAft>
              <a:buClr>
                <a:srgbClr val="C00000"/>
              </a:buClr>
              <a:buSzPts val="1900"/>
              <a:buFont typeface="Arial"/>
              <a:buChar char="•"/>
            </a:pPr>
            <a:r>
              <a:rPr lang="de-DE" sz="1900" b="1" i="0" u="none" strike="noStrike" cap="none" dirty="0">
                <a:solidFill>
                  <a:srgbClr val="C00000"/>
                </a:solidFill>
                <a:latin typeface="Arial"/>
                <a:ea typeface="Arial"/>
                <a:cs typeface="Arial"/>
                <a:sym typeface="Arial"/>
              </a:rPr>
              <a:t>Welchen Beitrag leistet Ihr Betrieb zum Klimawandel?</a:t>
            </a:r>
            <a:endParaRPr sz="1900" b="1" i="0" u="none" strike="noStrike" cap="none" dirty="0">
              <a:solidFill>
                <a:srgbClr val="C00000"/>
              </a:solidFill>
              <a:latin typeface="Arial"/>
              <a:ea typeface="Arial"/>
              <a:cs typeface="Arial"/>
              <a:sym typeface="Arial"/>
            </a:endParaRPr>
          </a:p>
          <a:p>
            <a:pPr marL="171450" marR="0" lvl="0" indent="-171450" algn="l" rtl="0">
              <a:lnSpc>
                <a:spcPct val="100000"/>
              </a:lnSpc>
              <a:spcBef>
                <a:spcPts val="600"/>
              </a:spcBef>
              <a:spcAft>
                <a:spcPts val="0"/>
              </a:spcAft>
              <a:buClr>
                <a:srgbClr val="C00000"/>
              </a:buClr>
              <a:buSzPts val="1900"/>
              <a:buFont typeface="Arial"/>
              <a:buChar char="•"/>
            </a:pPr>
            <a:r>
              <a:rPr lang="de-DE" sz="1900" b="1" i="0" u="none" strike="noStrike" cap="none" dirty="0">
                <a:solidFill>
                  <a:srgbClr val="C00000"/>
                </a:solidFill>
                <a:latin typeface="Arial"/>
                <a:ea typeface="Arial"/>
                <a:cs typeface="Arial"/>
                <a:sym typeface="Arial"/>
              </a:rPr>
              <a:t>Was unternehmen Sie in Ihrem Betrieb, um CO</a:t>
            </a:r>
            <a:r>
              <a:rPr lang="de-DE" sz="1900" b="1" i="0" u="none" strike="noStrike" cap="none" baseline="-25000" dirty="0">
                <a:solidFill>
                  <a:srgbClr val="C00000"/>
                </a:solidFill>
                <a:latin typeface="Arial"/>
                <a:ea typeface="Arial"/>
                <a:cs typeface="Arial"/>
                <a:sym typeface="Arial"/>
              </a:rPr>
              <a:t>2</a:t>
            </a:r>
            <a:r>
              <a:rPr lang="de-DE" sz="1900" b="1" i="0" u="none" strike="noStrike" cap="none" dirty="0">
                <a:solidFill>
                  <a:srgbClr val="C00000"/>
                </a:solidFill>
                <a:latin typeface="Arial"/>
                <a:ea typeface="Arial"/>
                <a:cs typeface="Arial"/>
                <a:sym typeface="Arial"/>
              </a:rPr>
              <a:t>-Emissionen zu verringern?</a:t>
            </a:r>
            <a:endParaRPr sz="1900" b="1" i="0" u="none" strike="noStrike" cap="none" dirty="0">
              <a:solidFill>
                <a:srgbClr val="C00000"/>
              </a:solidFill>
              <a:latin typeface="Arial"/>
              <a:ea typeface="Arial"/>
              <a:cs typeface="Arial"/>
              <a:sym typeface="Arial"/>
            </a:endParaRPr>
          </a:p>
        </p:txBody>
      </p:sp>
      <p:sp>
        <p:nvSpPr>
          <p:cNvPr id="181" name="Google Shape;181;g26da63f9b3d_1_84"/>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25be34df3b4_0_115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20</a:t>
            </a:fld>
            <a:endParaRPr/>
          </a:p>
        </p:txBody>
      </p:sp>
      <p:sp>
        <p:nvSpPr>
          <p:cNvPr id="436" name="Google Shape;436;g25be34df3b4_0_115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Nachhaltigkeit und Kommunikation: Nachhaltigkeitssiegel</a:t>
            </a:r>
            <a:endParaRPr>
              <a:latin typeface="Trebuchet MS"/>
              <a:ea typeface="Trebuchet MS"/>
              <a:cs typeface="Trebuchet MS"/>
              <a:sym typeface="Trebuchet MS"/>
            </a:endParaRPr>
          </a:p>
        </p:txBody>
      </p:sp>
      <p:sp>
        <p:nvSpPr>
          <p:cNvPr id="438" name="Google Shape;438;g25be34df3b4_0_1151"/>
          <p:cNvSpPr/>
          <p:nvPr/>
        </p:nvSpPr>
        <p:spPr>
          <a:xfrm>
            <a:off x="6528400" y="2582125"/>
            <a:ext cx="5663700" cy="2051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457200" marR="0" lvl="0" indent="-342900" algn="l" rtl="0">
              <a:lnSpc>
                <a:spcPct val="100000"/>
              </a:lnSpc>
              <a:spcBef>
                <a:spcPts val="0"/>
              </a:spcBef>
              <a:spcAft>
                <a:spcPts val="0"/>
              </a:spcAft>
              <a:buClr>
                <a:srgbClr val="C00000"/>
              </a:buClr>
              <a:buSzPct val="110000"/>
              <a:buFont typeface="Arial" panose="020B0604020202020204" pitchFamily="34" charset="0"/>
              <a:buChar char="•"/>
            </a:pPr>
            <a:r>
              <a:rPr lang="de-DE" sz="1800" b="1" i="0" u="none" strike="noStrike" cap="none" dirty="0">
                <a:solidFill>
                  <a:srgbClr val="C00000"/>
                </a:solidFill>
                <a:latin typeface="+mn-lt"/>
                <a:ea typeface="Trebuchet MS"/>
                <a:cs typeface="Trebuchet MS"/>
                <a:sym typeface="Trebuchet MS"/>
              </a:rPr>
              <a:t>Wie bewerten Sie diese Siegel?</a:t>
            </a:r>
            <a:endParaRPr sz="1800" b="1" i="0" u="none" strike="noStrike" cap="none" dirty="0">
              <a:solidFill>
                <a:srgbClr val="C00000"/>
              </a:solidFill>
              <a:latin typeface="+mn-lt"/>
            </a:endParaRPr>
          </a:p>
          <a:p>
            <a:pPr marL="457200" marR="0" lvl="0" indent="-342900" algn="l" rtl="0">
              <a:lnSpc>
                <a:spcPct val="100000"/>
              </a:lnSpc>
              <a:spcBef>
                <a:spcPts val="0"/>
              </a:spcBef>
              <a:spcAft>
                <a:spcPts val="0"/>
              </a:spcAft>
              <a:buClr>
                <a:srgbClr val="C00000"/>
              </a:buClr>
              <a:buSzPct val="110000"/>
              <a:buFont typeface="Arial" panose="020B0604020202020204" pitchFamily="34" charset="0"/>
              <a:buChar char="•"/>
            </a:pPr>
            <a:r>
              <a:rPr lang="de-DE" sz="1800" b="1" i="0" u="none" strike="noStrike" cap="none" dirty="0">
                <a:solidFill>
                  <a:srgbClr val="C00000"/>
                </a:solidFill>
                <a:latin typeface="+mn-lt"/>
                <a:ea typeface="Trebuchet MS"/>
                <a:cs typeface="Trebuchet MS"/>
                <a:sym typeface="Trebuchet MS"/>
              </a:rPr>
              <a:t>Wie zeigen die Siegel, dass Unternehmen  Nachhaltigkeitsansätze verfolgen können?</a:t>
            </a:r>
            <a:endParaRPr sz="1800" b="1" i="0" u="none" strike="noStrike" cap="none" dirty="0">
              <a:solidFill>
                <a:srgbClr val="C00000"/>
              </a:solidFill>
              <a:latin typeface="+mn-lt"/>
            </a:endParaRPr>
          </a:p>
          <a:p>
            <a:pPr marL="457200" marR="0" lvl="0" indent="-342900" algn="l" rtl="0">
              <a:lnSpc>
                <a:spcPct val="100000"/>
              </a:lnSpc>
              <a:spcBef>
                <a:spcPts val="0"/>
              </a:spcBef>
              <a:spcAft>
                <a:spcPts val="0"/>
              </a:spcAft>
              <a:buClr>
                <a:srgbClr val="C00000"/>
              </a:buClr>
              <a:buSzPct val="110000"/>
              <a:buFont typeface="Arial" panose="020B0604020202020204" pitchFamily="34" charset="0"/>
              <a:buChar char="•"/>
            </a:pPr>
            <a:r>
              <a:rPr lang="de-DE" sz="1800" b="1" i="0" u="none" strike="noStrike" cap="none" dirty="0">
                <a:solidFill>
                  <a:srgbClr val="C00000"/>
                </a:solidFill>
                <a:latin typeface="+mn-lt"/>
                <a:ea typeface="Trebuchet MS"/>
                <a:cs typeface="Trebuchet MS"/>
                <a:sym typeface="Trebuchet MS"/>
              </a:rPr>
              <a:t>Welche Siegel spiegeln bei Ihnen im Unternehmen ein Rolle bei der Beschaffung von Rohstoffen und Materialien?</a:t>
            </a:r>
            <a:endParaRPr sz="1800" b="1" i="0" u="none" strike="noStrike" cap="none" dirty="0">
              <a:solidFill>
                <a:srgbClr val="C00000"/>
              </a:solidFill>
              <a:latin typeface="+mn-lt"/>
            </a:endParaRPr>
          </a:p>
        </p:txBody>
      </p:sp>
      <p:pic>
        <p:nvPicPr>
          <p:cNvPr id="439" name="Google Shape;439;g25be34df3b4_0_1151"/>
          <p:cNvPicPr preferRelativeResize="0"/>
          <p:nvPr/>
        </p:nvPicPr>
        <p:blipFill rotWithShape="1">
          <a:blip r:embed="rId3">
            <a:alphaModFix/>
          </a:blip>
          <a:srcRect/>
          <a:stretch/>
        </p:blipFill>
        <p:spPr>
          <a:xfrm>
            <a:off x="335606" y="1376306"/>
            <a:ext cx="3076460" cy="1029355"/>
          </a:xfrm>
          <a:prstGeom prst="rect">
            <a:avLst/>
          </a:prstGeom>
          <a:noFill/>
          <a:ln>
            <a:noFill/>
          </a:ln>
        </p:spPr>
      </p:pic>
      <p:sp>
        <p:nvSpPr>
          <p:cNvPr id="440" name="Google Shape;440;g25be34df3b4_0_1151"/>
          <p:cNvSpPr txBox="1"/>
          <p:nvPr/>
        </p:nvSpPr>
        <p:spPr>
          <a:xfrm>
            <a:off x="1288656" y="1409393"/>
            <a:ext cx="10903200" cy="1062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Umweltzeichen, u.a. genutzt für biologisch abbaubare Schmierstoffe und Hydraulikflüssigkeiten. Anwender wählen z. B. Produkte aus nachwachsenden Rohstoffen, die sich durch eine gute biologische Abbaubarkeit auszeichnen</a:t>
            </a:r>
            <a:r>
              <a:rPr lang="de-DE"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441" name="Google Shape;441;g25be34df3b4_0_1151"/>
          <p:cNvPicPr preferRelativeResize="0"/>
          <p:nvPr/>
        </p:nvPicPr>
        <p:blipFill rotWithShape="1">
          <a:blip r:embed="rId4">
            <a:alphaModFix/>
          </a:blip>
          <a:srcRect/>
          <a:stretch/>
        </p:blipFill>
        <p:spPr>
          <a:xfrm>
            <a:off x="225951" y="4535916"/>
            <a:ext cx="964897" cy="945778"/>
          </a:xfrm>
          <a:prstGeom prst="rect">
            <a:avLst/>
          </a:prstGeom>
          <a:noFill/>
          <a:ln>
            <a:noFill/>
          </a:ln>
        </p:spPr>
      </p:pic>
      <p:sp>
        <p:nvSpPr>
          <p:cNvPr id="442" name="Google Shape;442;g25be34df3b4_0_1151"/>
          <p:cNvSpPr txBox="1"/>
          <p:nvPr/>
        </p:nvSpPr>
        <p:spPr>
          <a:xfrm>
            <a:off x="1190848" y="4730348"/>
            <a:ext cx="81192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Worldsteel spielen bei der Schaffung einer wirklich nachhaltigen Stahlindustrie und Gesellschaft eine Vorreiterrolle. Unternehmen mit Engagement für Nachhaltigkeit und Kreislaufwirtschaft, werden als Steel Sustainability Champions ausgezeichnet.</a:t>
            </a:r>
            <a:endParaRPr sz="1400" b="0" i="0" u="none" strike="noStrike" cap="none">
              <a:solidFill>
                <a:srgbClr val="000000"/>
              </a:solidFill>
              <a:latin typeface="Arial"/>
              <a:ea typeface="Arial"/>
              <a:cs typeface="Arial"/>
              <a:sym typeface="Arial"/>
            </a:endParaRPr>
          </a:p>
        </p:txBody>
      </p:sp>
      <p:pic>
        <p:nvPicPr>
          <p:cNvPr id="443" name="Google Shape;443;g25be34df3b4_0_115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509" y="3429000"/>
            <a:ext cx="1242146" cy="1029355"/>
          </a:xfrm>
          <a:prstGeom prst="rect">
            <a:avLst/>
          </a:prstGeom>
          <a:noFill/>
          <a:ln>
            <a:noFill/>
          </a:ln>
        </p:spPr>
      </p:pic>
      <p:sp>
        <p:nvSpPr>
          <p:cNvPr id="444" name="Google Shape;444;g25be34df3b4_0_1151"/>
          <p:cNvSpPr txBox="1"/>
          <p:nvPr/>
        </p:nvSpPr>
        <p:spPr>
          <a:xfrm>
            <a:off x="1207905" y="3700993"/>
            <a:ext cx="53205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Energiemanagementsystems im Unternehmen analysieren und optimieren energierelevante Abläufe und Vorgänge. </a:t>
            </a:r>
            <a:endParaRPr sz="1400" b="0" i="0" u="none" strike="noStrike" cap="none">
              <a:solidFill>
                <a:srgbClr val="000000"/>
              </a:solidFill>
              <a:latin typeface="Arial"/>
              <a:ea typeface="Arial"/>
              <a:cs typeface="Arial"/>
              <a:sym typeface="Arial"/>
            </a:endParaRPr>
          </a:p>
        </p:txBody>
      </p:sp>
      <p:pic>
        <p:nvPicPr>
          <p:cNvPr id="445" name="Google Shape;445;g25be34df3b4_0_1151"/>
          <p:cNvPicPr preferRelativeResize="0"/>
          <p:nvPr/>
        </p:nvPicPr>
        <p:blipFill rotWithShape="1">
          <a:blip r:embed="rId6" cstate="screen">
            <a:alphaModFix/>
            <a:extLst>
              <a:ext uri="{28A0092B-C50C-407E-A947-70E740481C1C}">
                <a14:useLocalDpi xmlns:a14="http://schemas.microsoft.com/office/drawing/2010/main"/>
              </a:ext>
            </a:extLst>
          </a:blip>
          <a:srcRect b="-8225"/>
          <a:stretch/>
        </p:blipFill>
        <p:spPr>
          <a:xfrm>
            <a:off x="46509" y="2522138"/>
            <a:ext cx="1255921" cy="906862"/>
          </a:xfrm>
          <a:prstGeom prst="rect">
            <a:avLst/>
          </a:prstGeom>
          <a:noFill/>
          <a:ln>
            <a:noFill/>
          </a:ln>
        </p:spPr>
      </p:pic>
      <p:sp>
        <p:nvSpPr>
          <p:cNvPr id="446" name="Google Shape;446;g25be34df3b4_0_1151"/>
          <p:cNvSpPr txBox="1"/>
          <p:nvPr/>
        </p:nvSpPr>
        <p:spPr>
          <a:xfrm>
            <a:off x="1302430" y="2591753"/>
            <a:ext cx="54723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0" i="0" u="none" strike="noStrike" cap="none">
                <a:solidFill>
                  <a:srgbClr val="000000"/>
                </a:solidFill>
                <a:latin typeface="Trebuchet MS"/>
                <a:ea typeface="Trebuchet MS"/>
                <a:cs typeface="Trebuchet MS"/>
                <a:sym typeface="Trebuchet MS"/>
              </a:rPr>
              <a:t>Produkte werden u.a. entsprechend ihrer Eignung für zirkuläres Wirtschaften zertifiziert. </a:t>
            </a:r>
            <a:endParaRPr sz="1400" b="0" i="0" u="none" strike="noStrike" cap="none">
              <a:solidFill>
                <a:srgbClr val="000000"/>
              </a:solidFill>
              <a:latin typeface="Arial"/>
              <a:ea typeface="Arial"/>
              <a:cs typeface="Arial"/>
              <a:sym typeface="Arial"/>
            </a:endParaRPr>
          </a:p>
        </p:txBody>
      </p:sp>
      <p:sp>
        <p:nvSpPr>
          <p:cNvPr id="447" name="Google Shape;447;g25be34df3b4_0_1151"/>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sz="1200" b="0" i="0" u="none" strike="noStrike" cap="none">
              <a:solidFill>
                <a:schemeClr val="lt1"/>
              </a:solidFill>
              <a:latin typeface="Trebuchet MS"/>
              <a:ea typeface="Trebuchet MS"/>
              <a:cs typeface="Trebuchet MS"/>
              <a:sym typeface="Trebuchet MS"/>
            </a:endParaRPr>
          </a:p>
        </p:txBody>
      </p:sp>
      <p:sp>
        <p:nvSpPr>
          <p:cNvPr id="448" name="Google Shape;448;g25be34df3b4_0_1151"/>
          <p:cNvSpPr txBox="1"/>
          <p:nvPr/>
        </p:nvSpPr>
        <p:spPr>
          <a:xfrm>
            <a:off x="3338502" y="623605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
        <p:nvSpPr>
          <p:cNvPr id="2" name="Google Shape;189;g26da63f9b3d_1_637">
            <a:extLst>
              <a:ext uri="{FF2B5EF4-FFF2-40B4-BE49-F238E27FC236}">
                <a16:creationId xmlns="" xmlns:a16="http://schemas.microsoft.com/office/drawing/2014/main" id="{64D6CCD1-1B2C-E1AD-97BC-8EE9118058E4}"/>
              </a:ext>
            </a:extLst>
          </p:cNvPr>
          <p:cNvSpPr txBox="1">
            <a:spLocks/>
          </p:cNvSpPr>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indent="0"/>
            <a:r>
              <a:rPr lang="de-DE" dirty="0"/>
              <a:t>Quelle: Eigene Darstellung nach BUND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5ef7a2605e_3_5"/>
          <p:cNvSpPr txBox="1">
            <a:spLocks noGrp="1"/>
          </p:cNvSpPr>
          <p:nvPr>
            <p:ph type="title"/>
          </p:nvPr>
        </p:nvSpPr>
        <p:spPr>
          <a:xfrm>
            <a:off x="359999" y="180000"/>
            <a:ext cx="91374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Digitale Transformastion</a:t>
            </a:r>
            <a:endParaRPr/>
          </a:p>
        </p:txBody>
      </p:sp>
      <p:sp>
        <p:nvSpPr>
          <p:cNvPr id="456" name="Google Shape;456;g25ef7a2605e_3_5"/>
          <p:cNvSpPr txBox="1">
            <a:spLocks noGrp="1"/>
          </p:cNvSpPr>
          <p:nvPr>
            <p:ph type="body" idx="3"/>
          </p:nvPr>
        </p:nvSpPr>
        <p:spPr>
          <a:xfrm>
            <a:off x="0" y="1334951"/>
            <a:ext cx="5476500" cy="30102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100" b="1">
                <a:latin typeface="Trebuchet MS"/>
                <a:ea typeface="Trebuchet MS"/>
                <a:cs typeface="Trebuchet MS"/>
                <a:sym typeface="Trebuchet MS"/>
              </a:rPr>
              <a:t>Mögliche Vorteile</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457" name="Google Shape;457;g25ef7a2605e_3_5"/>
          <p:cNvSpPr txBox="1"/>
          <p:nvPr/>
        </p:nvSpPr>
        <p:spPr>
          <a:xfrm>
            <a:off x="6442300" y="1316213"/>
            <a:ext cx="5216100" cy="2594100"/>
          </a:xfrm>
          <a:prstGeom prst="rect">
            <a:avLst/>
          </a:prstGeom>
          <a:noFill/>
          <a:ln>
            <a:noFill/>
          </a:ln>
        </p:spPr>
        <p:txBody>
          <a:bodyPr spcFirstLastPara="1" wrap="square" lIns="91425" tIns="45700" rIns="91425" bIns="45700" anchor="t" anchorCtr="0">
            <a:normAutofit/>
          </a:bodyPr>
          <a:lstStyle/>
          <a:p>
            <a:pPr marL="50800" marR="0" lvl="0" indent="0" algn="l" rtl="0">
              <a:lnSpc>
                <a:spcPct val="90000"/>
              </a:lnSpc>
              <a:spcBef>
                <a:spcPts val="1000"/>
              </a:spcBef>
              <a:spcAft>
                <a:spcPts val="0"/>
              </a:spcAft>
              <a:buClr>
                <a:schemeClr val="dk1"/>
              </a:buClr>
              <a:buSzPts val="2800"/>
              <a:buFont typeface="Arial"/>
              <a:buNone/>
            </a:pPr>
            <a:r>
              <a:rPr lang="de-DE" sz="2100" b="1" i="0" u="none" strike="noStrike" cap="none">
                <a:solidFill>
                  <a:schemeClr val="dk1"/>
                </a:solidFill>
                <a:latin typeface="Trebuchet MS"/>
                <a:ea typeface="Trebuchet MS"/>
                <a:cs typeface="Trebuchet MS"/>
                <a:sym typeface="Trebuchet MS"/>
              </a:rPr>
              <a:t>Mögliche Nachteile</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Investitionen werden notwendig</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Veränderung verursachen Angst</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Soziale Konstrukte zerbrechen</a:t>
            </a:r>
            <a:endParaRPr sz="1400" b="0" i="0" u="none" strike="noStrike" cap="none">
              <a:solidFill>
                <a:srgbClr val="000000"/>
              </a:solidFill>
              <a:latin typeface="Arial"/>
              <a:ea typeface="Arial"/>
              <a:cs typeface="Arial"/>
              <a:sym typeface="Arial"/>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Gefahr der Cyberkriminalität</a:t>
            </a:r>
            <a:endParaRPr sz="1400" b="0" i="0" u="none" strike="noStrike" cap="none">
              <a:solidFill>
                <a:srgbClr val="000000"/>
              </a:solidFill>
              <a:latin typeface="Arial"/>
              <a:ea typeface="Arial"/>
              <a:cs typeface="Arial"/>
              <a:sym typeface="Arial"/>
            </a:endParaRPr>
          </a:p>
        </p:txBody>
      </p:sp>
      <p:sp>
        <p:nvSpPr>
          <p:cNvPr id="458" name="Google Shape;458;g25ef7a2605e_3_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21</a:t>
            </a:fld>
            <a:endParaRPr/>
          </a:p>
        </p:txBody>
      </p:sp>
      <p:sp>
        <p:nvSpPr>
          <p:cNvPr id="459" name="Google Shape;459;g25ef7a2605e_3_5"/>
          <p:cNvSpPr/>
          <p:nvPr/>
        </p:nvSpPr>
        <p:spPr>
          <a:xfrm>
            <a:off x="5214653" y="4025439"/>
            <a:ext cx="6681601" cy="195282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342900" marR="0" lvl="0" indent="-342900" algn="l" rtl="0">
              <a:lnSpc>
                <a:spcPct val="100000"/>
              </a:lnSpc>
              <a:spcBef>
                <a:spcPts val="600"/>
              </a:spcBef>
              <a:spcAft>
                <a:spcPts val="0"/>
              </a:spcAft>
              <a:buClr>
                <a:srgbClr val="C00000"/>
              </a:buClr>
              <a:buSzPct val="120000"/>
              <a:buFont typeface="Arial"/>
              <a:buChar char="•"/>
            </a:pPr>
            <a:r>
              <a:rPr lang="de-DE" sz="1800" b="1" i="0" u="none" strike="noStrike" cap="none" dirty="0">
                <a:solidFill>
                  <a:srgbClr val="C00000"/>
                </a:solidFill>
                <a:latin typeface="Arial"/>
                <a:ea typeface="Arial"/>
                <a:cs typeface="Arial"/>
                <a:sym typeface="Arial"/>
              </a:rPr>
              <a:t>Welche Vorteile der Digitalisierung werden</a:t>
            </a:r>
            <a:r>
              <a:rPr lang="de-DE" sz="1800" b="1" dirty="0">
                <a:solidFill>
                  <a:srgbClr val="C00000"/>
                </a:solidFill>
              </a:rPr>
              <a:t> </a:t>
            </a:r>
            <a:r>
              <a:rPr lang="de-DE" sz="1800" b="1" i="0" u="none" strike="noStrike" cap="none" dirty="0">
                <a:solidFill>
                  <a:srgbClr val="C00000"/>
                </a:solidFill>
                <a:latin typeface="Arial"/>
                <a:ea typeface="Arial"/>
                <a:cs typeface="Arial"/>
                <a:sym typeface="Arial"/>
              </a:rPr>
              <a:t>genutzt? </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600"/>
              </a:spcBef>
              <a:spcAft>
                <a:spcPts val="0"/>
              </a:spcAft>
              <a:buClr>
                <a:srgbClr val="C00000"/>
              </a:buClr>
              <a:buSzPct val="120000"/>
              <a:buFont typeface="Arial"/>
              <a:buChar char="•"/>
            </a:pPr>
            <a:r>
              <a:rPr lang="de-DE" sz="1800" b="1" i="0" u="none" strike="noStrike" cap="none" dirty="0">
                <a:solidFill>
                  <a:srgbClr val="C00000"/>
                </a:solidFill>
                <a:latin typeface="Arial"/>
                <a:ea typeface="Arial"/>
                <a:cs typeface="Arial"/>
                <a:sym typeface="Arial"/>
              </a:rPr>
              <a:t>Welche Veränderungen sind noch geplant?</a:t>
            </a:r>
            <a:endParaRPr sz="1800" b="1" i="0" u="none" strike="noStrike" cap="none" dirty="0">
              <a:solidFill>
                <a:srgbClr val="C00000"/>
              </a:solidFill>
              <a:latin typeface="Arial"/>
              <a:ea typeface="Arial"/>
              <a:cs typeface="Arial"/>
              <a:sym typeface="Arial"/>
            </a:endParaRPr>
          </a:p>
          <a:p>
            <a:pPr marL="342900" marR="0" lvl="0" indent="-342900" algn="l" rtl="0">
              <a:lnSpc>
                <a:spcPct val="100000"/>
              </a:lnSpc>
              <a:spcBef>
                <a:spcPts val="600"/>
              </a:spcBef>
              <a:spcAft>
                <a:spcPts val="0"/>
              </a:spcAft>
              <a:buClr>
                <a:srgbClr val="C00000"/>
              </a:buClr>
              <a:buSzPct val="120000"/>
              <a:buFont typeface="Arial"/>
              <a:buChar char="•"/>
            </a:pPr>
            <a:r>
              <a:rPr lang="de-DE" sz="1800" b="1" i="0" u="none" strike="noStrike" cap="none" dirty="0">
                <a:solidFill>
                  <a:srgbClr val="C00000"/>
                </a:solidFill>
                <a:latin typeface="Arial"/>
                <a:ea typeface="Arial"/>
                <a:cs typeface="Arial"/>
                <a:sym typeface="Arial"/>
              </a:rPr>
              <a:t>Wie geht Ihr Ausbildungsbetrieb bei der Einführung digitaler Technologien vor?</a:t>
            </a:r>
            <a:endParaRPr sz="1800" b="1" i="0" u="none" strike="noStrike" cap="none" dirty="0">
              <a:solidFill>
                <a:srgbClr val="C00000"/>
              </a:solidFill>
              <a:latin typeface="Arial"/>
              <a:ea typeface="Arial"/>
              <a:cs typeface="Arial"/>
              <a:sym typeface="Arial"/>
            </a:endParaRPr>
          </a:p>
        </p:txBody>
      </p:sp>
      <p:sp>
        <p:nvSpPr>
          <p:cNvPr id="460" name="Google Shape;460;g25ef7a2605e_3_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461" name="Google Shape;461;g25ef7a2605e_3_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90950" y="4270212"/>
            <a:ext cx="2961121" cy="1850712"/>
          </a:xfrm>
          <a:prstGeom prst="rect">
            <a:avLst/>
          </a:prstGeom>
          <a:noFill/>
          <a:ln>
            <a:noFill/>
          </a:ln>
        </p:spPr>
      </p:pic>
      <p:sp>
        <p:nvSpPr>
          <p:cNvPr id="462" name="Google Shape;462;g25ef7a2605e_3_5"/>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
        <p:nvSpPr>
          <p:cNvPr id="3" name="Text Placeholder 2">
            <a:extLst>
              <a:ext uri="{FF2B5EF4-FFF2-40B4-BE49-F238E27FC236}">
                <a16:creationId xmlns="" xmlns:a16="http://schemas.microsoft.com/office/drawing/2014/main" id="{E5C306AD-DB3B-F4DE-2C9D-BC8249F07B08}"/>
              </a:ext>
            </a:extLst>
          </p:cNvPr>
          <p:cNvSpPr>
            <a:spLocks noGrp="1"/>
          </p:cNvSpPr>
          <p:nvPr>
            <p:ph type="body" idx="1"/>
          </p:nvPr>
        </p:nvSpPr>
        <p:spPr/>
        <p:txBody>
          <a:bodyPr/>
          <a:lstStyle/>
          <a:p>
            <a:endParaRPr lang="en-CA"/>
          </a:p>
        </p:txBody>
      </p:sp>
      <p:sp>
        <p:nvSpPr>
          <p:cNvPr id="4" name="Google Shape;189;g26da63f9b3d_1_637">
            <a:extLst>
              <a:ext uri="{FF2B5EF4-FFF2-40B4-BE49-F238E27FC236}">
                <a16:creationId xmlns="" xmlns:a16="http://schemas.microsoft.com/office/drawing/2014/main" id="{60A26559-A54A-2D77-8C5E-38B77F653CAB}"/>
              </a:ext>
            </a:extLst>
          </p:cNvPr>
          <p:cNvSpPr txBox="1">
            <a:spLocks noGrp="1"/>
          </p:cNvSpPr>
          <p:nvPr>
            <p:ph type="body" idx="2"/>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Quellen: Lukas 2022, </a:t>
            </a:r>
            <a:r>
              <a:rPr lang="de-DE" dirty="0" err="1"/>
              <a:t>Flixcheck</a:t>
            </a:r>
            <a:r>
              <a:rPr lang="de-DE" dirty="0"/>
              <a:t> 2022</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25be34df3b4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22</a:t>
            </a:fld>
            <a:endParaRPr/>
          </a:p>
        </p:txBody>
      </p:sp>
      <p:sp>
        <p:nvSpPr>
          <p:cNvPr id="469" name="Google Shape;469;g25be34df3b4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70" name="Google Shape;470;g25be34df3b4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471" name="Google Shape;471;g25be34df3b4_0_0"/>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472" name="Google Shape;472;g25be34df3b4_0_0"/>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473" name="Google Shape;473;g25be34df3b4_0_0"/>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474" name="Google Shape;474;g25be34df3b4_0_0"/>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475" name="Google Shape;475;g25be34df3b4_0_0"/>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76" name="Google Shape;476;g25be34df3b4_0_0"/>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77" name="Google Shape;477;g25be34df3b4_0_0"/>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478" name="Google Shape;478;g25be34df3b4_0_0"/>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479" name="Google Shape;479;g25be34df3b4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480" name="Google Shape;480;g25be34df3b4_0_0"/>
          <p:cNvSpPr/>
          <p:nvPr/>
        </p:nvSpPr>
        <p:spPr>
          <a:xfrm>
            <a:off x="5432078" y="5228225"/>
            <a:ext cx="6657021"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rgbClr val="C00000"/>
              </a:buClr>
              <a:buSzPct val="90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b="1" i="0" u="none" strike="noStrike" cap="none" dirty="0">
              <a:solidFill>
                <a:srgbClr val="C00000"/>
              </a:solidFill>
              <a:latin typeface="Arial"/>
              <a:ea typeface="Arial"/>
              <a:cs typeface="Arial"/>
              <a:sym typeface="Arial"/>
            </a:endParaRPr>
          </a:p>
          <a:p>
            <a:pPr marL="457200" marR="0" lvl="0" indent="-342900" algn="l" rtl="0">
              <a:lnSpc>
                <a:spcPct val="100000"/>
              </a:lnSpc>
              <a:spcBef>
                <a:spcPts val="0"/>
              </a:spcBef>
              <a:spcAft>
                <a:spcPts val="0"/>
              </a:spcAft>
              <a:buClr>
                <a:srgbClr val="C00000"/>
              </a:buClr>
              <a:buSzPct val="90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b="1" i="0" u="none" strike="noStrike" cap="none" dirty="0">
              <a:solidFill>
                <a:srgbClr val="C00000"/>
              </a:solidFill>
              <a:latin typeface="Arial"/>
              <a:ea typeface="Arial"/>
              <a:cs typeface="Arial"/>
              <a:sym typeface="Arial"/>
            </a:endParaRPr>
          </a:p>
        </p:txBody>
      </p:sp>
      <p:sp>
        <p:nvSpPr>
          <p:cNvPr id="481" name="Google Shape;481;g25be34df3b4_0_0"/>
          <p:cNvSpPr txBox="1"/>
          <p:nvPr/>
        </p:nvSpPr>
        <p:spPr>
          <a:xfrm>
            <a:off x="3338502" y="623605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23</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4401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6da63f9b3d_1_63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3</a:t>
            </a:fld>
            <a:endParaRPr/>
          </a:p>
        </p:txBody>
      </p:sp>
      <p:sp>
        <p:nvSpPr>
          <p:cNvPr id="188" name="Google Shape;188;g26da63f9b3d_1_63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Ökologische Nachhaltigkeit des Bau- und Immobiliensektors</a:t>
            </a:r>
            <a:endParaRPr/>
          </a:p>
        </p:txBody>
      </p:sp>
      <p:sp>
        <p:nvSpPr>
          <p:cNvPr id="189" name="Google Shape;189;g26da63f9b3d_1_637"/>
          <p:cNvSpPr txBox="1">
            <a:spLocks noGrp="1"/>
          </p:cNvSpPr>
          <p:nvPr>
            <p:ph type="body" idx="2"/>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BBSR 2020, DtST2021, GAfBC2019, Desatis2022 </a:t>
            </a:r>
            <a:endParaRPr/>
          </a:p>
        </p:txBody>
      </p:sp>
      <p:sp>
        <p:nvSpPr>
          <p:cNvPr id="190" name="Google Shape;190;g26da63f9b3d_1_637"/>
          <p:cNvSpPr/>
          <p:nvPr/>
        </p:nvSpPr>
        <p:spPr>
          <a:xfrm>
            <a:off x="8060081" y="1524197"/>
            <a:ext cx="3570300" cy="78267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C00000"/>
              </a:buClr>
              <a:buSzPts val="2200"/>
              <a:buFont typeface="Arial"/>
              <a:buChar char="•"/>
            </a:pPr>
            <a:r>
              <a:rPr lang="de-DE" sz="1800" b="1" i="0" u="none" strike="noStrike" cap="none" dirty="0">
                <a:solidFill>
                  <a:srgbClr val="C00000"/>
                </a:solidFill>
                <a:latin typeface="Arial"/>
                <a:ea typeface="Arial"/>
                <a:cs typeface="Arial"/>
                <a:sym typeface="Arial"/>
              </a:rPr>
              <a:t>Schätzen Sie mal….</a:t>
            </a:r>
            <a:endParaRPr sz="1600" b="1" i="0" u="none" strike="noStrike" cap="none" dirty="0">
              <a:solidFill>
                <a:srgbClr val="C00000"/>
              </a:solidFill>
              <a:latin typeface="Arial"/>
              <a:ea typeface="Arial"/>
              <a:cs typeface="Arial"/>
              <a:sym typeface="Arial"/>
            </a:endParaRPr>
          </a:p>
        </p:txBody>
      </p:sp>
      <p:pic>
        <p:nvPicPr>
          <p:cNvPr id="191" name="Google Shape;191;g26da63f9b3d_1_6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50675" y="1540725"/>
            <a:ext cx="1765526" cy="1674020"/>
          </a:xfrm>
          <a:prstGeom prst="rect">
            <a:avLst/>
          </a:prstGeom>
          <a:noFill/>
          <a:ln>
            <a:noFill/>
          </a:ln>
        </p:spPr>
      </p:pic>
      <p:pic>
        <p:nvPicPr>
          <p:cNvPr id="192" name="Google Shape;192;g26da63f9b3d_1_63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29875" y="2802826"/>
            <a:ext cx="1415356" cy="1325400"/>
          </a:xfrm>
          <a:prstGeom prst="rect">
            <a:avLst/>
          </a:prstGeom>
          <a:noFill/>
          <a:ln>
            <a:noFill/>
          </a:ln>
        </p:spPr>
      </p:pic>
      <p:sp>
        <p:nvSpPr>
          <p:cNvPr id="193" name="Google Shape;193;g26da63f9b3d_1_637"/>
          <p:cNvSpPr/>
          <p:nvPr/>
        </p:nvSpPr>
        <p:spPr>
          <a:xfrm>
            <a:off x="135200" y="1540725"/>
            <a:ext cx="3570300" cy="1027500"/>
          </a:xfrm>
          <a:prstGeom prst="ellipse">
            <a:avLst/>
          </a:prstGeom>
          <a:solidFill>
            <a:srgbClr val="C9DAF8"/>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deutschen Treibhausgas-Emissionen werden von der Baubranche verursacht</a:t>
            </a:r>
            <a:endParaRPr sz="1400" b="1" i="0" u="none" strike="noStrike" cap="none">
              <a:solidFill>
                <a:srgbClr val="000000"/>
              </a:solidFill>
              <a:latin typeface="Arial"/>
              <a:ea typeface="Arial"/>
              <a:cs typeface="Arial"/>
              <a:sym typeface="Arial"/>
            </a:endParaRPr>
          </a:p>
        </p:txBody>
      </p:sp>
      <p:pic>
        <p:nvPicPr>
          <p:cNvPr id="194" name="Google Shape;194;g26da63f9b3d_1_6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073800" y="4035947"/>
            <a:ext cx="1765524" cy="1717349"/>
          </a:xfrm>
          <a:prstGeom prst="rect">
            <a:avLst/>
          </a:prstGeom>
          <a:noFill/>
          <a:ln>
            <a:noFill/>
          </a:ln>
        </p:spPr>
      </p:pic>
      <p:pic>
        <p:nvPicPr>
          <p:cNvPr id="195" name="Google Shape;195;g26da63f9b3d_1_63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505967" y="4610335"/>
            <a:ext cx="1549258" cy="1387400"/>
          </a:xfrm>
          <a:prstGeom prst="rect">
            <a:avLst/>
          </a:prstGeom>
          <a:noFill/>
          <a:ln>
            <a:noFill/>
          </a:ln>
        </p:spPr>
      </p:pic>
      <p:sp>
        <p:nvSpPr>
          <p:cNvPr id="196" name="Google Shape;196;g26da63f9b3d_1_637"/>
          <p:cNvSpPr/>
          <p:nvPr/>
        </p:nvSpPr>
        <p:spPr>
          <a:xfrm>
            <a:off x="61750" y="3897613"/>
            <a:ext cx="3570300" cy="1027500"/>
          </a:xfrm>
          <a:prstGeom prst="ellipse">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globalen Ressourcen werden durch die gebaute Umwelt verbraucht?</a:t>
            </a:r>
            <a:endParaRPr sz="1400" b="1" i="0" u="none" strike="noStrike" cap="none">
              <a:solidFill>
                <a:srgbClr val="000000"/>
              </a:solidFill>
              <a:latin typeface="Arial"/>
              <a:ea typeface="Arial"/>
              <a:cs typeface="Arial"/>
              <a:sym typeface="Arial"/>
            </a:endParaRPr>
          </a:p>
        </p:txBody>
      </p:sp>
      <p:sp>
        <p:nvSpPr>
          <p:cNvPr id="197" name="Google Shape;197;g26da63f9b3d_1_637"/>
          <p:cNvSpPr/>
          <p:nvPr/>
        </p:nvSpPr>
        <p:spPr>
          <a:xfrm>
            <a:off x="7352400" y="4449663"/>
            <a:ext cx="3570300" cy="1027500"/>
          </a:xfrm>
          <a:prstGeom prst="ellipse">
            <a:avLst/>
          </a:prstGeom>
          <a:solidFill>
            <a:srgbClr val="F4CC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des Abfallaufkommens in Deutschland sind Bau- und Abbruchabfälle?</a:t>
            </a:r>
            <a:endParaRPr sz="1400" b="1" i="0" u="none" strike="noStrike" cap="none">
              <a:solidFill>
                <a:srgbClr val="000000"/>
              </a:solidFill>
              <a:latin typeface="Arial"/>
              <a:ea typeface="Arial"/>
              <a:cs typeface="Arial"/>
              <a:sym typeface="Arial"/>
            </a:endParaRPr>
          </a:p>
        </p:txBody>
      </p:sp>
      <p:sp>
        <p:nvSpPr>
          <p:cNvPr id="198" name="Google Shape;198;g26da63f9b3d_1_63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99" name="Google Shape;199;g26da63f9b3d_1_637"/>
          <p:cNvSpPr/>
          <p:nvPr/>
        </p:nvSpPr>
        <p:spPr>
          <a:xfrm>
            <a:off x="5295750" y="2644838"/>
            <a:ext cx="3570300" cy="1027500"/>
          </a:xfrm>
          <a:prstGeom prst="ellipse">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Flächenveränderungen in Deutschland  entstehen durch die Baubranches?</a:t>
            </a:r>
            <a:endParaRPr sz="1400" b="1" i="0" u="none" strike="noStrike" cap="none">
              <a:solidFill>
                <a:srgbClr val="000000"/>
              </a:solidFill>
              <a:latin typeface="Arial"/>
              <a:ea typeface="Arial"/>
              <a:cs typeface="Arial"/>
              <a:sym typeface="Arial"/>
            </a:endParaRPr>
          </a:p>
        </p:txBody>
      </p:sp>
      <p:sp>
        <p:nvSpPr>
          <p:cNvPr id="200" name="Google Shape;200;g26da63f9b3d_1_637"/>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201" name="Google Shape;201;g26da63f9b3d_1_637"/>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202" name="Google Shape;202;g26da63f9b3d_1_63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5be34df3b4_0_122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209" name="Google Shape;209;g25be34df3b4_0_1225"/>
          <p:cNvSpPr txBox="1">
            <a:spLocks noGrp="1"/>
          </p:cNvSpPr>
          <p:nvPr>
            <p:ph type="title"/>
          </p:nvPr>
        </p:nvSpPr>
        <p:spPr>
          <a:xfrm>
            <a:off x="360000" y="324700"/>
            <a:ext cx="9000000" cy="935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latin typeface="Trebuchet MS"/>
                <a:ea typeface="Trebuchet MS"/>
                <a:cs typeface="Trebuchet MS"/>
                <a:sym typeface="Trebuchet MS"/>
              </a:rPr>
              <a:t>Nachhaltigkeit und Rohstoffschonung:</a:t>
            </a:r>
            <a:endParaRPr>
              <a:latin typeface="Trebuchet MS"/>
              <a:ea typeface="Trebuchet MS"/>
              <a:cs typeface="Trebuchet MS"/>
              <a:sym typeface="Trebuchet MS"/>
            </a:endParaRPr>
          </a:p>
          <a:p>
            <a:pPr marL="0" lvl="0" indent="0" algn="l" rtl="0">
              <a:lnSpc>
                <a:spcPct val="100000"/>
              </a:lnSpc>
              <a:spcBef>
                <a:spcPts val="0"/>
              </a:spcBef>
              <a:spcAft>
                <a:spcPts val="0"/>
              </a:spcAft>
              <a:buSzPct val="56250"/>
              <a:buNone/>
            </a:pPr>
            <a:r>
              <a:rPr lang="de-DE"/>
              <a:t>Inländische Rohstoffentnahme</a:t>
            </a:r>
            <a:r>
              <a:rPr lang="de-DE">
                <a:latin typeface="Trebuchet MS"/>
                <a:ea typeface="Trebuchet MS"/>
                <a:cs typeface="Trebuchet MS"/>
                <a:sym typeface="Trebuchet MS"/>
              </a:rPr>
              <a:t/>
            </a:r>
            <a:br>
              <a:rPr lang="de-DE">
                <a:latin typeface="Trebuchet MS"/>
                <a:ea typeface="Trebuchet MS"/>
                <a:cs typeface="Trebuchet MS"/>
                <a:sym typeface="Trebuchet MS"/>
              </a:rPr>
            </a:br>
            <a:endParaRPr>
              <a:latin typeface="Trebuchet MS"/>
              <a:ea typeface="Trebuchet MS"/>
              <a:cs typeface="Trebuchet MS"/>
              <a:sym typeface="Trebuchet MS"/>
            </a:endParaRPr>
          </a:p>
        </p:txBody>
      </p:sp>
      <p:sp>
        <p:nvSpPr>
          <p:cNvPr id="211" name="Google Shape;211;g25be34df3b4_0_1225"/>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Dipl.-Ing. Volker Handke </a:t>
            </a:r>
            <a:endParaRPr/>
          </a:p>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Die Projektagentur BBNE</a:t>
            </a:r>
            <a:endParaRPr sz="1200" b="0" i="0" u="none" strike="noStrike" cap="none">
              <a:solidFill>
                <a:schemeClr val="lt1"/>
              </a:solidFill>
              <a:latin typeface="Trebuchet MS"/>
              <a:ea typeface="Trebuchet MS"/>
              <a:cs typeface="Trebuchet MS"/>
              <a:sym typeface="Trebuchet MS"/>
            </a:endParaRPr>
          </a:p>
        </p:txBody>
      </p:sp>
      <p:pic>
        <p:nvPicPr>
          <p:cNvPr id="212" name="Google Shape;212;g25be34df3b4_0_1225" descr="https://www.umweltbundesamt.de/sites/default/files/medien/384/bilder/2_abb_inlaend-entnahme-rohstoffe_2023-01-23.png"/>
          <p:cNvPicPr preferRelativeResize="0"/>
          <p:nvPr/>
        </p:nvPicPr>
        <p:blipFill rotWithShape="1">
          <a:blip r:embed="rId3" cstate="screen">
            <a:alphaModFix/>
            <a:extLst>
              <a:ext uri="{28A0092B-C50C-407E-A947-70E740481C1C}">
                <a14:useLocalDpi xmlns:a14="http://schemas.microsoft.com/office/drawing/2010/main"/>
              </a:ext>
            </a:extLst>
          </a:blip>
          <a:srcRect l="12567" t="10808" r="28564" b="13519"/>
          <a:stretch/>
        </p:blipFill>
        <p:spPr>
          <a:xfrm>
            <a:off x="107755" y="1417747"/>
            <a:ext cx="6448688" cy="4679003"/>
          </a:xfrm>
          <a:prstGeom prst="rect">
            <a:avLst/>
          </a:prstGeom>
          <a:noFill/>
          <a:ln>
            <a:noFill/>
          </a:ln>
        </p:spPr>
      </p:pic>
      <p:pic>
        <p:nvPicPr>
          <p:cNvPr id="213" name="Google Shape;213;g25be34df3b4_0_1225"/>
          <p:cNvPicPr preferRelativeResize="0"/>
          <p:nvPr/>
        </p:nvPicPr>
        <p:blipFill rotWithShape="1">
          <a:blip r:embed="rId4">
            <a:alphaModFix/>
          </a:blip>
          <a:srcRect/>
          <a:stretch/>
        </p:blipFill>
        <p:spPr>
          <a:xfrm>
            <a:off x="6804264" y="1367638"/>
            <a:ext cx="2138254" cy="4679005"/>
          </a:xfrm>
          <a:prstGeom prst="rect">
            <a:avLst/>
          </a:prstGeom>
          <a:noFill/>
          <a:ln>
            <a:noFill/>
          </a:ln>
        </p:spPr>
      </p:pic>
      <p:pic>
        <p:nvPicPr>
          <p:cNvPr id="214" name="Google Shape;214;g25be34df3b4_0_122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780239" y="1810508"/>
            <a:ext cx="4776204" cy="491286"/>
          </a:xfrm>
          <a:prstGeom prst="rect">
            <a:avLst/>
          </a:prstGeom>
          <a:noFill/>
          <a:ln>
            <a:noFill/>
          </a:ln>
        </p:spPr>
      </p:pic>
      <p:sp>
        <p:nvSpPr>
          <p:cNvPr id="215" name="Google Shape;215;g25be34df3b4_0_1225"/>
          <p:cNvSpPr txBox="1"/>
          <p:nvPr/>
        </p:nvSpPr>
        <p:spPr>
          <a:xfrm>
            <a:off x="3338502" y="623605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
        <p:nvSpPr>
          <p:cNvPr id="216" name="Google Shape;216;g25be34df3b4_0_1225"/>
          <p:cNvSpPr/>
          <p:nvPr/>
        </p:nvSpPr>
        <p:spPr>
          <a:xfrm>
            <a:off x="8712064" y="1593410"/>
            <a:ext cx="3189054" cy="429890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457200" marR="0" lvl="0" indent="-336550" algn="l" rtl="0">
              <a:lnSpc>
                <a:spcPct val="100000"/>
              </a:lnSpc>
              <a:spcBef>
                <a:spcPts val="600"/>
              </a:spcBef>
              <a:spcAft>
                <a:spcPts val="0"/>
              </a:spcAft>
              <a:buClr>
                <a:srgbClr val="C00000"/>
              </a:buClr>
              <a:buSzPct val="100000"/>
              <a:buChar char="●"/>
            </a:pPr>
            <a:r>
              <a:rPr lang="de-DE" sz="1800" b="1" i="0" u="none" strike="noStrike" cap="none" dirty="0">
                <a:solidFill>
                  <a:srgbClr val="C00000"/>
                </a:solidFill>
              </a:rPr>
              <a:t>Woher stammen die Rohstoffe und Baumaterialien die in ihrem Betrieb verwendet werden? </a:t>
            </a:r>
            <a:endParaRPr sz="1800" b="1" i="0" u="none" strike="noStrike" cap="none" dirty="0">
              <a:solidFill>
                <a:srgbClr val="C00000"/>
              </a:solidFill>
            </a:endParaRPr>
          </a:p>
          <a:p>
            <a:pPr marL="457200" marR="0" lvl="0" indent="-336550" algn="l" rtl="0">
              <a:lnSpc>
                <a:spcPct val="100000"/>
              </a:lnSpc>
              <a:spcBef>
                <a:spcPts val="600"/>
              </a:spcBef>
              <a:spcAft>
                <a:spcPts val="0"/>
              </a:spcAft>
              <a:buClr>
                <a:srgbClr val="C00000"/>
              </a:buClr>
              <a:buSzPct val="100000"/>
              <a:buChar char="●"/>
            </a:pPr>
            <a:r>
              <a:rPr lang="de-DE" sz="1800" b="1" i="0" u="none" strike="noStrike" cap="none" dirty="0">
                <a:solidFill>
                  <a:srgbClr val="C00000"/>
                </a:solidFill>
              </a:rPr>
              <a:t>Welche Informationen hat Ihr Ausbildungsbetrieb über die Lieferkette?</a:t>
            </a:r>
            <a:endParaRPr sz="1800" b="1" dirty="0">
              <a:solidFill>
                <a:srgbClr val="C00000"/>
              </a:solidFill>
            </a:endParaRPr>
          </a:p>
          <a:p>
            <a:pPr marL="457200" marR="0" lvl="0" indent="-336550" algn="l" rtl="0">
              <a:lnSpc>
                <a:spcPct val="100000"/>
              </a:lnSpc>
              <a:spcBef>
                <a:spcPts val="600"/>
              </a:spcBef>
              <a:spcAft>
                <a:spcPts val="0"/>
              </a:spcAft>
              <a:buClr>
                <a:srgbClr val="C00000"/>
              </a:buClr>
              <a:buSzPct val="100000"/>
              <a:buChar char="●"/>
            </a:pPr>
            <a:r>
              <a:rPr lang="de-DE" sz="1800" b="1" i="0" u="none" strike="noStrike" cap="none" dirty="0">
                <a:solidFill>
                  <a:srgbClr val="C00000"/>
                </a:solidFill>
              </a:rPr>
              <a:t>Worauf wird beim Einkauf geachtet?</a:t>
            </a:r>
            <a:endParaRPr sz="1800" b="1" i="0" u="none" strike="noStrike" cap="none" dirty="0">
              <a:solidFill>
                <a:srgbClr val="C00000"/>
              </a:solidFill>
            </a:endParaRPr>
          </a:p>
        </p:txBody>
      </p:sp>
      <p:sp>
        <p:nvSpPr>
          <p:cNvPr id="2" name="Google Shape;189;g26da63f9b3d_1_637">
            <a:extLst>
              <a:ext uri="{FF2B5EF4-FFF2-40B4-BE49-F238E27FC236}">
                <a16:creationId xmlns="" xmlns:a16="http://schemas.microsoft.com/office/drawing/2014/main" id="{187F2455-A8C4-201D-BB8B-D5BB44AFA088}"/>
              </a:ext>
            </a:extLst>
          </p:cNvPr>
          <p:cNvSpPr txBox="1">
            <a:spLocks/>
          </p:cNvSpPr>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indent="0"/>
            <a:r>
              <a:rPr lang="de-DE" dirty="0"/>
              <a:t>Quelle: UBA 2023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6da63f9b3d_1_25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223" name="Google Shape;223;g26da63f9b3d_1_255"/>
          <p:cNvSpPr txBox="1">
            <a:spLocks noGrp="1"/>
          </p:cNvSpPr>
          <p:nvPr>
            <p:ph type="title"/>
          </p:nvPr>
        </p:nvSpPr>
        <p:spPr>
          <a:xfrm>
            <a:off x="3305800" y="140425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Bauabfälle</a:t>
            </a:r>
            <a:endParaRPr/>
          </a:p>
        </p:txBody>
      </p:sp>
      <p:sp>
        <p:nvSpPr>
          <p:cNvPr id="224" name="Google Shape;224;g26da63f9b3d_1_25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DESTAIS 2022, bbs 2021b, UBA 2010</a:t>
            </a:r>
            <a:endParaRPr/>
          </a:p>
        </p:txBody>
      </p:sp>
      <p:sp>
        <p:nvSpPr>
          <p:cNvPr id="225" name="Google Shape;225;g26da63f9b3d_1_25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26" name="Google Shape;226;g26da63f9b3d_1_255"/>
          <p:cNvPicPr preferRelativeResize="0"/>
          <p:nvPr/>
        </p:nvPicPr>
        <p:blipFill rotWithShape="1">
          <a:blip r:embed="rId3" cstate="screen">
            <a:alphaModFix/>
            <a:extLst>
              <a:ext uri="{28A0092B-C50C-407E-A947-70E740481C1C}">
                <a14:useLocalDpi xmlns:a14="http://schemas.microsoft.com/office/drawing/2010/main"/>
              </a:ext>
            </a:extLst>
          </a:blip>
          <a:srcRect b="5328"/>
          <a:stretch/>
        </p:blipFill>
        <p:spPr>
          <a:xfrm>
            <a:off x="3" y="1690081"/>
            <a:ext cx="10068321" cy="4423453"/>
          </a:xfrm>
          <a:prstGeom prst="rect">
            <a:avLst/>
          </a:prstGeom>
          <a:noFill/>
          <a:ln>
            <a:noFill/>
          </a:ln>
        </p:spPr>
      </p:pic>
      <p:sp>
        <p:nvSpPr>
          <p:cNvPr id="227" name="Google Shape;227;g26da63f9b3d_1_255"/>
          <p:cNvSpPr/>
          <p:nvPr/>
        </p:nvSpPr>
        <p:spPr>
          <a:xfrm>
            <a:off x="5526725" y="1404249"/>
            <a:ext cx="6589200" cy="976812"/>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42900" algn="l" rtl="0">
              <a:lnSpc>
                <a:spcPct val="100000"/>
              </a:lnSpc>
              <a:spcBef>
                <a:spcPts val="0"/>
              </a:spcBef>
              <a:spcAft>
                <a:spcPts val="0"/>
              </a:spcAft>
              <a:buClr>
                <a:srgbClr val="C00000"/>
              </a:buClr>
              <a:buSzPts val="1800"/>
              <a:buFont typeface="Arial"/>
              <a:buChar char="•"/>
            </a:pPr>
            <a:r>
              <a:rPr lang="de-DE" sz="1800" b="1" i="0" u="none" strike="noStrike" cap="none" dirty="0">
                <a:solidFill>
                  <a:srgbClr val="C00000"/>
                </a:solidFill>
                <a:latin typeface="Arial"/>
                <a:ea typeface="Arial"/>
                <a:cs typeface="Arial"/>
                <a:sym typeface="Arial"/>
              </a:rPr>
              <a:t>Welche Bauabfälle fallen auf der Baustelle an?</a:t>
            </a:r>
            <a:endParaRPr sz="1800" b="1" i="0" u="none" strike="noStrike" cap="none" dirty="0">
              <a:solidFill>
                <a:srgbClr val="C00000"/>
              </a:solidFill>
              <a:latin typeface="Arial"/>
              <a:ea typeface="Arial"/>
              <a:cs typeface="Arial"/>
              <a:sym typeface="Arial"/>
            </a:endParaRPr>
          </a:p>
          <a:p>
            <a:pPr marL="457200" marR="0" lvl="0" indent="-330200" algn="l" rtl="0">
              <a:lnSpc>
                <a:spcPct val="100000"/>
              </a:lnSpc>
              <a:spcBef>
                <a:spcPts val="0"/>
              </a:spcBef>
              <a:spcAft>
                <a:spcPts val="0"/>
              </a:spcAft>
              <a:buClr>
                <a:srgbClr val="C00000"/>
              </a:buClr>
              <a:buSzPts val="1600"/>
              <a:buFont typeface="Arial"/>
              <a:buChar char="•"/>
            </a:pPr>
            <a:r>
              <a:rPr lang="de-DE" sz="1800" b="1" i="0" u="none" strike="noStrike" cap="none" dirty="0">
                <a:solidFill>
                  <a:srgbClr val="C00000"/>
                </a:solidFill>
                <a:latin typeface="Arial"/>
                <a:ea typeface="Arial"/>
                <a:cs typeface="Arial"/>
                <a:sym typeface="Arial"/>
              </a:rPr>
              <a:t>In welcher Menge fallen sie an?</a:t>
            </a:r>
            <a:endParaRPr sz="1800" b="1" i="0" u="none" strike="noStrike" cap="none" dirty="0">
              <a:solidFill>
                <a:srgbClr val="C00000"/>
              </a:solidFill>
              <a:latin typeface="Arial"/>
              <a:ea typeface="Arial"/>
              <a:cs typeface="Arial"/>
              <a:sym typeface="Arial"/>
            </a:endParaRPr>
          </a:p>
          <a:p>
            <a:pPr marL="457200" marR="0" lvl="0" indent="-330200" algn="l" rtl="0">
              <a:lnSpc>
                <a:spcPct val="100000"/>
              </a:lnSpc>
              <a:spcBef>
                <a:spcPts val="0"/>
              </a:spcBef>
              <a:spcAft>
                <a:spcPts val="0"/>
              </a:spcAft>
              <a:buClr>
                <a:srgbClr val="C00000"/>
              </a:buClr>
              <a:buSzPts val="1600"/>
              <a:buFont typeface="Arial"/>
              <a:buChar char="•"/>
            </a:pPr>
            <a:r>
              <a:rPr lang="de-DE" sz="1800" b="1" i="0" u="none" strike="noStrike" cap="none" dirty="0">
                <a:solidFill>
                  <a:srgbClr val="C00000"/>
                </a:solidFill>
                <a:latin typeface="Arial"/>
                <a:ea typeface="Arial"/>
                <a:cs typeface="Arial"/>
                <a:sym typeface="Arial"/>
              </a:rPr>
              <a:t>Wo verbleiben die anfallenden Bauabfälle? </a:t>
            </a:r>
            <a:endParaRPr sz="1800" b="1" i="0" u="none" strike="noStrike" cap="none" dirty="0">
              <a:solidFill>
                <a:srgbClr val="C00000"/>
              </a:solidFill>
              <a:latin typeface="Arial"/>
              <a:ea typeface="Arial"/>
              <a:cs typeface="Arial"/>
              <a:sym typeface="Arial"/>
            </a:endParaRPr>
          </a:p>
        </p:txBody>
      </p:sp>
      <p:sp>
        <p:nvSpPr>
          <p:cNvPr id="228" name="Google Shape;228;g26da63f9b3d_1_255"/>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Abfall</a:t>
            </a:r>
            <a:endParaRPr/>
          </a:p>
          <a:p>
            <a:pPr marL="0" lvl="0" indent="0" algn="l" rtl="0">
              <a:lnSpc>
                <a:spcPct val="100000"/>
              </a:lnSpc>
              <a:spcBef>
                <a:spcPts val="0"/>
              </a:spcBef>
              <a:spcAft>
                <a:spcPts val="0"/>
              </a:spcAft>
              <a:buSzPts val="1800"/>
              <a:buNone/>
            </a:pPr>
            <a:r>
              <a:rPr lang="de-DE"/>
              <a:t>Bau- und Abbruchabfälle</a:t>
            </a:r>
            <a:endParaRPr/>
          </a:p>
        </p:txBody>
      </p:sp>
      <p:sp>
        <p:nvSpPr>
          <p:cNvPr id="229" name="Google Shape;229;g26da63f9b3d_1_255"/>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6da63f9b3d_1_3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6</a:t>
            </a:fld>
            <a:endParaRPr/>
          </a:p>
        </p:txBody>
      </p:sp>
      <p:sp>
        <p:nvSpPr>
          <p:cNvPr id="236" name="Google Shape;236;g26da63f9b3d_1_3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Nachhaltiger Gebäudeabriss: Getrennthaltung von Bau- und Abbruchabfälle</a:t>
            </a:r>
            <a:endParaRPr/>
          </a:p>
        </p:txBody>
      </p:sp>
      <p:sp>
        <p:nvSpPr>
          <p:cNvPr id="237" name="Google Shape;237;g26da63f9b3d_1_33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Privat</a:t>
            </a:r>
            <a:endParaRPr/>
          </a:p>
        </p:txBody>
      </p:sp>
      <p:sp>
        <p:nvSpPr>
          <p:cNvPr id="238" name="Google Shape;238;g26da63f9b3d_1_331"/>
          <p:cNvSpPr/>
          <p:nvPr/>
        </p:nvSpPr>
        <p:spPr>
          <a:xfrm>
            <a:off x="8661783" y="1423040"/>
            <a:ext cx="3428764" cy="4692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200"/>
              </a:spcBef>
              <a:spcAft>
                <a:spcPts val="0"/>
              </a:spcAft>
              <a:buClr>
                <a:srgbClr val="000000"/>
              </a:buClr>
              <a:buSzPts val="1700"/>
              <a:buFont typeface="Arial"/>
              <a:buNone/>
            </a:pPr>
            <a:r>
              <a:rPr lang="de-DE" sz="1800" b="1" i="0" u="none" strike="noStrike" cap="none" dirty="0">
                <a:solidFill>
                  <a:srgbClr val="C00000"/>
                </a:solidFill>
                <a:latin typeface="Arial"/>
                <a:ea typeface="Arial"/>
                <a:cs typeface="Arial"/>
                <a:sym typeface="Arial"/>
              </a:rPr>
              <a:t>Ein Wohngebäude mit einem asphaltierten Innenhof soll abgerissen werden.</a:t>
            </a:r>
            <a:endParaRPr sz="1800" b="1" i="0" u="none" strike="noStrike" cap="none" dirty="0">
              <a:solidFill>
                <a:srgbClr val="C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700"/>
              <a:buFont typeface="Arial"/>
              <a:buNone/>
            </a:pPr>
            <a:r>
              <a:rPr lang="de-DE" sz="1800" b="1" i="0" u="none" strike="noStrike" cap="none" dirty="0">
                <a:solidFill>
                  <a:srgbClr val="C00000"/>
                </a:solidFill>
                <a:latin typeface="Arial"/>
                <a:ea typeface="Arial"/>
                <a:cs typeface="Arial"/>
                <a:sym typeface="Arial"/>
              </a:rPr>
              <a:t>Für welche Fraktionen der Abbruchabfälle bereiten Sie eine getrennte Erfassung und Sammlung vor?</a:t>
            </a:r>
            <a:endParaRPr sz="1800" b="1" i="0" u="none" strike="noStrike" cap="none" dirty="0">
              <a:solidFill>
                <a:srgbClr val="C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700"/>
              <a:buFont typeface="Arial"/>
              <a:buNone/>
            </a:pPr>
            <a:r>
              <a:rPr lang="de-DE" sz="1800" b="1" i="0" u="none" strike="noStrike" cap="none" dirty="0">
                <a:solidFill>
                  <a:srgbClr val="C00000"/>
                </a:solidFill>
                <a:latin typeface="Arial"/>
                <a:ea typeface="Arial"/>
                <a:cs typeface="Arial"/>
                <a:sym typeface="Arial"/>
              </a:rPr>
              <a:t>Welche Fraktionen erfassen und sammeln sie getrennt bei:</a:t>
            </a:r>
            <a:endParaRPr sz="1800" b="1" i="0" u="none" strike="noStrike" cap="none" dirty="0">
              <a:solidFill>
                <a:srgbClr val="C00000"/>
              </a:solidFill>
              <a:latin typeface="Arial"/>
              <a:ea typeface="Arial"/>
              <a:cs typeface="Arial"/>
              <a:sym typeface="Arial"/>
            </a:endParaRPr>
          </a:p>
          <a:p>
            <a:pPr marL="457200" marR="0" lvl="0" indent="-349250" algn="l" rtl="0">
              <a:lnSpc>
                <a:spcPct val="100000"/>
              </a:lnSpc>
              <a:spcBef>
                <a:spcPts val="200"/>
              </a:spcBef>
              <a:spcAft>
                <a:spcPts val="0"/>
              </a:spcAft>
              <a:buClr>
                <a:srgbClr val="FF0000"/>
              </a:buClr>
              <a:buSzPts val="1900"/>
              <a:buFont typeface="Arial"/>
              <a:buChar char="●"/>
            </a:pPr>
            <a:r>
              <a:rPr lang="de-DE" sz="1800" b="1" i="0" u="none" strike="noStrike" cap="none" dirty="0">
                <a:solidFill>
                  <a:srgbClr val="C00000"/>
                </a:solidFill>
                <a:latin typeface="Arial"/>
                <a:ea typeface="Arial"/>
                <a:cs typeface="Arial"/>
                <a:sym typeface="Arial"/>
              </a:rPr>
              <a:t>Bürogebäude</a:t>
            </a:r>
            <a:endParaRPr sz="1800" b="1" i="0" u="none" strike="noStrike" cap="none" dirty="0">
              <a:solidFill>
                <a:srgbClr val="C00000"/>
              </a:solidFill>
              <a:latin typeface="Arial"/>
              <a:ea typeface="Arial"/>
              <a:cs typeface="Arial"/>
              <a:sym typeface="Arial"/>
            </a:endParaRPr>
          </a:p>
          <a:p>
            <a:pPr marL="457200" marR="0" lvl="0" indent="-349250" algn="l" rtl="0">
              <a:lnSpc>
                <a:spcPct val="100000"/>
              </a:lnSpc>
              <a:spcBef>
                <a:spcPts val="200"/>
              </a:spcBef>
              <a:spcAft>
                <a:spcPts val="0"/>
              </a:spcAft>
              <a:buClr>
                <a:srgbClr val="FF0000"/>
              </a:buClr>
              <a:buSzPts val="1900"/>
              <a:buFont typeface="Arial"/>
              <a:buChar char="●"/>
            </a:pPr>
            <a:r>
              <a:rPr lang="de-DE" sz="1800" b="1" i="0" u="none" strike="noStrike" cap="none" dirty="0">
                <a:solidFill>
                  <a:srgbClr val="C00000"/>
                </a:solidFill>
                <a:latin typeface="Arial"/>
                <a:ea typeface="Arial"/>
                <a:cs typeface="Arial"/>
                <a:sym typeface="Arial"/>
              </a:rPr>
              <a:t>Kleingewerbe</a:t>
            </a:r>
            <a:endParaRPr sz="1800" b="1" i="0" u="none" strike="noStrike" cap="none" dirty="0">
              <a:solidFill>
                <a:srgbClr val="C00000"/>
              </a:solidFill>
              <a:latin typeface="Arial"/>
              <a:ea typeface="Arial"/>
              <a:cs typeface="Arial"/>
              <a:sym typeface="Arial"/>
            </a:endParaRPr>
          </a:p>
          <a:p>
            <a:pPr marL="457200" marR="0" lvl="0" indent="-349250" algn="l" rtl="0">
              <a:lnSpc>
                <a:spcPct val="100000"/>
              </a:lnSpc>
              <a:spcBef>
                <a:spcPts val="200"/>
              </a:spcBef>
              <a:spcAft>
                <a:spcPts val="0"/>
              </a:spcAft>
              <a:buClr>
                <a:srgbClr val="FF0000"/>
              </a:buClr>
              <a:buSzPts val="1900"/>
              <a:buFont typeface="Arial"/>
              <a:buChar char="●"/>
            </a:pPr>
            <a:r>
              <a:rPr lang="de-DE" sz="1800" b="1" i="0" u="none" strike="noStrike" cap="none" dirty="0">
                <a:solidFill>
                  <a:srgbClr val="C00000"/>
                </a:solidFill>
                <a:latin typeface="Arial"/>
                <a:ea typeface="Arial"/>
                <a:cs typeface="Arial"/>
                <a:sym typeface="Arial"/>
              </a:rPr>
              <a:t>Industriegebäude</a:t>
            </a:r>
            <a:endParaRPr sz="1800" b="1" i="0" u="none" strike="noStrike" cap="none" dirty="0">
              <a:solidFill>
                <a:srgbClr val="C00000"/>
              </a:solidFill>
              <a:latin typeface="Arial"/>
              <a:ea typeface="Arial"/>
              <a:cs typeface="Arial"/>
              <a:sym typeface="Arial"/>
            </a:endParaRPr>
          </a:p>
        </p:txBody>
      </p:sp>
      <p:sp>
        <p:nvSpPr>
          <p:cNvPr id="239" name="Google Shape;239;g26da63f9b3d_1_33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40" name="Google Shape;240;g26da63f9b3d_1_3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8400" y="-3272168"/>
            <a:ext cx="705584" cy="1242718"/>
          </a:xfrm>
          <a:prstGeom prst="rect">
            <a:avLst/>
          </a:prstGeom>
          <a:noFill/>
          <a:ln>
            <a:noFill/>
          </a:ln>
        </p:spPr>
      </p:pic>
      <p:sp>
        <p:nvSpPr>
          <p:cNvPr id="241" name="Google Shape;241;g26da63f9b3d_1_331"/>
          <p:cNvSpPr/>
          <p:nvPr/>
        </p:nvSpPr>
        <p:spPr>
          <a:xfrm>
            <a:off x="5501491" y="-694887"/>
            <a:ext cx="5934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https://www.zh.ch/de/umwelt-tiere/abfall-rohstoffe/abfaelle/bauabfall.html</a:t>
            </a:r>
            <a:endParaRPr/>
          </a:p>
        </p:txBody>
      </p:sp>
      <p:pic>
        <p:nvPicPr>
          <p:cNvPr id="242" name="Google Shape;242;g26da63f9b3d_1_331" descr="Bildvorschau"/>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62932" y="1526238"/>
            <a:ext cx="3205859" cy="4349461"/>
          </a:xfrm>
          <a:prstGeom prst="rect">
            <a:avLst/>
          </a:prstGeom>
          <a:noFill/>
          <a:ln>
            <a:noFill/>
          </a:ln>
        </p:spPr>
      </p:pic>
      <p:pic>
        <p:nvPicPr>
          <p:cNvPr id="243" name="Google Shape;243;g26da63f9b3d_1_331" descr="Bildvorschau"/>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1580559"/>
            <a:ext cx="5069941" cy="4240820"/>
          </a:xfrm>
          <a:prstGeom prst="rect">
            <a:avLst/>
          </a:prstGeom>
          <a:noFill/>
          <a:ln>
            <a:noFill/>
          </a:ln>
        </p:spPr>
      </p:pic>
      <p:sp>
        <p:nvSpPr>
          <p:cNvPr id="244" name="Google Shape;244;g26da63f9b3d_1_331"/>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4" name="Google Shape;254;g26da63f9b3d_1_561"/>
          <p:cNvPicPr preferRelativeResize="0"/>
          <p:nvPr/>
        </p:nvPicPr>
        <p:blipFill rotWithShape="1">
          <a:blip r:embed="rId3">
            <a:alphaModFix/>
          </a:blip>
          <a:srcRect/>
          <a:stretch/>
        </p:blipFill>
        <p:spPr>
          <a:xfrm>
            <a:off x="96799" y="1957701"/>
            <a:ext cx="5371496" cy="3473336"/>
          </a:xfrm>
          <a:prstGeom prst="rect">
            <a:avLst/>
          </a:prstGeom>
          <a:noFill/>
          <a:ln>
            <a:noFill/>
          </a:ln>
        </p:spPr>
      </p:pic>
      <p:sp>
        <p:nvSpPr>
          <p:cNvPr id="2" name="Google Shape;255;g26da63f9b3d_1_561">
            <a:extLst>
              <a:ext uri="{FF2B5EF4-FFF2-40B4-BE49-F238E27FC236}">
                <a16:creationId xmlns="" xmlns:a16="http://schemas.microsoft.com/office/drawing/2014/main" id="{1A666288-1429-8F19-45F4-A774F1513756}"/>
              </a:ext>
            </a:extLst>
          </p:cNvPr>
          <p:cNvSpPr/>
          <p:nvPr/>
        </p:nvSpPr>
        <p:spPr>
          <a:xfrm>
            <a:off x="5359650" y="2456625"/>
            <a:ext cx="2263367" cy="369369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23850" algn="l" rtl="0">
              <a:lnSpc>
                <a:spcPct val="100000"/>
              </a:lnSpc>
              <a:spcBef>
                <a:spcPts val="0"/>
              </a:spcBef>
              <a:spcAft>
                <a:spcPts val="0"/>
              </a:spcAft>
              <a:buClr>
                <a:srgbClr val="C00000"/>
              </a:buClr>
              <a:buSzPct val="120000"/>
              <a:buFont typeface="Arial"/>
              <a:buChar char="•"/>
            </a:pPr>
            <a:r>
              <a:rPr lang="de-DE" sz="1800" b="0" i="0" u="none" strike="noStrike" cap="none" dirty="0">
                <a:solidFill>
                  <a:srgbClr val="C00000"/>
                </a:solidFill>
                <a:latin typeface="Arial"/>
                <a:ea typeface="Arial"/>
                <a:cs typeface="Arial"/>
                <a:sym typeface="Arial"/>
              </a:rPr>
              <a:t>Wieviel THG-Emissionen lassen sich vermeiden, wenn statt Diesel Biodiesel und statt Ottokraftstoffe Bioethanol eingesetzt würde?</a:t>
            </a:r>
            <a:endParaRPr sz="1800" b="0" i="0" u="none" strike="noStrike" cap="none" dirty="0">
              <a:solidFill>
                <a:srgbClr val="C00000"/>
              </a:solidFill>
              <a:latin typeface="Arial"/>
              <a:ea typeface="Arial"/>
              <a:cs typeface="Arial"/>
              <a:sym typeface="Arial"/>
            </a:endParaRPr>
          </a:p>
        </p:txBody>
      </p:sp>
      <p:sp>
        <p:nvSpPr>
          <p:cNvPr id="250" name="Google Shape;250;g26da63f9b3d_1_56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251" name="Google Shape;251;g26da63f9b3d_1_561"/>
          <p:cNvSpPr txBox="1">
            <a:spLocks noGrp="1"/>
          </p:cNvSpPr>
          <p:nvPr>
            <p:ph type="title"/>
          </p:nvPr>
        </p:nvSpPr>
        <p:spPr>
          <a:xfrm>
            <a:off x="267725" y="1464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Energieeinsatz im Baugewerbe und ihre Klimawirkung</a:t>
            </a:r>
            <a:endParaRPr/>
          </a:p>
        </p:txBody>
      </p:sp>
      <p:sp>
        <p:nvSpPr>
          <p:cNvPr id="252" name="Google Shape;252;g26da63f9b3d_1_56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Quellen: (Hauptverband der Deutschen Bauindustrie 2022,UBA 2022b, UBA 2016)</a:t>
            </a:r>
            <a:endParaRPr/>
          </a:p>
        </p:txBody>
      </p:sp>
      <p:sp>
        <p:nvSpPr>
          <p:cNvPr id="253" name="Google Shape;253;g26da63f9b3d_1_56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55" name="Google Shape;255;g26da63f9b3d_1_561"/>
          <p:cNvSpPr/>
          <p:nvPr/>
        </p:nvSpPr>
        <p:spPr>
          <a:xfrm>
            <a:off x="5359651" y="1403004"/>
            <a:ext cx="6705603" cy="105362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6550" algn="l" rtl="0">
              <a:lnSpc>
                <a:spcPct val="100000"/>
              </a:lnSpc>
              <a:spcBef>
                <a:spcPts val="0"/>
              </a:spcBef>
              <a:spcAft>
                <a:spcPts val="0"/>
              </a:spcAft>
              <a:buClr>
                <a:srgbClr val="C00000"/>
              </a:buClr>
              <a:buSzPct val="120000"/>
              <a:buFont typeface="Arial"/>
              <a:buChar char="•"/>
            </a:pPr>
            <a:r>
              <a:rPr lang="de-DE" sz="1800" b="0" i="0" u="none" strike="noStrike" cap="none" dirty="0">
                <a:solidFill>
                  <a:srgbClr val="C00000"/>
                </a:solidFill>
                <a:latin typeface="Arial"/>
                <a:ea typeface="Arial"/>
                <a:cs typeface="Arial"/>
                <a:sym typeface="Arial"/>
              </a:rPr>
              <a:t>Welche Energieträger werden auf der Baustelle in welchen Mengen eingesetzt?</a:t>
            </a:r>
            <a:endParaRPr sz="1800" b="0" i="0" u="none" strike="noStrike" cap="none" dirty="0">
              <a:solidFill>
                <a:srgbClr val="C00000"/>
              </a:solidFill>
              <a:latin typeface="Arial"/>
              <a:ea typeface="Arial"/>
              <a:cs typeface="Arial"/>
              <a:sym typeface="Arial"/>
            </a:endParaRPr>
          </a:p>
          <a:p>
            <a:pPr marL="457200" marR="0" lvl="0" indent="-323850" algn="l" rtl="0">
              <a:lnSpc>
                <a:spcPct val="100000"/>
              </a:lnSpc>
              <a:spcBef>
                <a:spcPts val="0"/>
              </a:spcBef>
              <a:spcAft>
                <a:spcPts val="0"/>
              </a:spcAft>
              <a:buClr>
                <a:srgbClr val="C00000"/>
              </a:buClr>
              <a:buSzPct val="120000"/>
              <a:buFont typeface="Arial"/>
              <a:buChar char="•"/>
            </a:pPr>
            <a:r>
              <a:rPr lang="de-DE" sz="1800" b="0" i="0" u="none" strike="noStrike" cap="none" dirty="0">
                <a:solidFill>
                  <a:srgbClr val="C00000"/>
                </a:solidFill>
                <a:latin typeface="Arial"/>
                <a:ea typeface="Arial"/>
                <a:cs typeface="Arial"/>
                <a:sym typeface="Arial"/>
              </a:rPr>
              <a:t>Wieviel THG-Emissionen werden dadurch freigesetzt?</a:t>
            </a:r>
            <a:endParaRPr sz="1800" b="0" i="0" u="none" strike="noStrike" cap="none" dirty="0">
              <a:solidFill>
                <a:srgbClr val="C00000"/>
              </a:solidFill>
              <a:latin typeface="Arial"/>
              <a:ea typeface="Arial"/>
              <a:cs typeface="Arial"/>
              <a:sym typeface="Arial"/>
            </a:endParaRPr>
          </a:p>
        </p:txBody>
      </p:sp>
      <p:graphicFrame>
        <p:nvGraphicFramePr>
          <p:cNvPr id="256" name="Google Shape;256;g26da63f9b3d_1_561"/>
          <p:cNvGraphicFramePr/>
          <p:nvPr>
            <p:extLst>
              <p:ext uri="{D42A27DB-BD31-4B8C-83A1-F6EECF244321}">
                <p14:modId xmlns:p14="http://schemas.microsoft.com/office/powerpoint/2010/main" val="1889019479"/>
              </p:ext>
            </p:extLst>
          </p:nvPr>
        </p:nvGraphicFramePr>
        <p:xfrm>
          <a:off x="7695446" y="2770363"/>
          <a:ext cx="4369808" cy="3307530"/>
        </p:xfrm>
        <a:graphic>
          <a:graphicData uri="http://schemas.openxmlformats.org/drawingml/2006/table">
            <a:tbl>
              <a:tblPr>
                <a:noFill/>
                <a:tableStyleId>{EF499E64-6091-4AF2-A1C0-3A98C1E146FF}</a:tableStyleId>
              </a:tblPr>
              <a:tblGrid>
                <a:gridCol w="2469549">
                  <a:extLst>
                    <a:ext uri="{9D8B030D-6E8A-4147-A177-3AD203B41FA5}">
                      <a16:colId xmlns="" xmlns:a16="http://schemas.microsoft.com/office/drawing/2014/main" val="20000"/>
                    </a:ext>
                  </a:extLst>
                </a:gridCol>
                <a:gridCol w="1900259">
                  <a:extLst>
                    <a:ext uri="{9D8B030D-6E8A-4147-A177-3AD203B41FA5}">
                      <a16:colId xmlns="" xmlns:a16="http://schemas.microsoft.com/office/drawing/2014/main" val="20001"/>
                    </a:ext>
                  </a:extLst>
                </a:gridCol>
              </a:tblGrid>
              <a:tr h="330753">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0"/>
                  </a:ext>
                </a:extLst>
              </a:tr>
              <a:tr h="330753">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dirty="0">
                          <a:solidFill>
                            <a:schemeClr val="dk1"/>
                          </a:solidFill>
                          <a:latin typeface="Merriweather"/>
                          <a:ea typeface="Merriweather"/>
                          <a:cs typeface="Merriweather"/>
                          <a:sym typeface="Merriweather"/>
                        </a:rPr>
                        <a:t>Strommix Deutschland</a:t>
                      </a:r>
                      <a:endParaRPr sz="900" u="none" strike="noStrike" cap="none" dirty="0">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0,402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1"/>
                  </a:ext>
                </a:extLst>
              </a:tr>
              <a:tr h="330753">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dirty="0">
                          <a:solidFill>
                            <a:schemeClr val="dk1"/>
                          </a:solidFill>
                          <a:latin typeface="Merriweather"/>
                          <a:ea typeface="Merriweather"/>
                          <a:cs typeface="Merriweather"/>
                          <a:sym typeface="Merriweather"/>
                        </a:rPr>
                        <a:t>Heizöl</a:t>
                      </a:r>
                      <a:endParaRPr sz="900" u="none" strike="noStrike" cap="none" dirty="0">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0,318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2"/>
                  </a:ext>
                </a:extLst>
              </a:tr>
              <a:tr h="330753">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0,433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3"/>
                  </a:ext>
                </a:extLst>
              </a:tr>
              <a:tr h="330753">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Flüssiggas</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2,158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-äq./liter</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4"/>
                  </a:ext>
                </a:extLst>
              </a:tr>
              <a:tr h="330753">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Dieselkraftstoff</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3,137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5"/>
                  </a:ext>
                </a:extLst>
              </a:tr>
              <a:tr h="330753">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Biodiesel</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1,545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6"/>
                  </a:ext>
                </a:extLst>
              </a:tr>
              <a:tr h="330753">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Ottokraftstoff </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2,891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7"/>
                  </a:ext>
                </a:extLst>
              </a:tr>
              <a:tr h="330753">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Bioethanol</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1,261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-äq./lJ</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 xmlns:a16="http://schemas.microsoft.com/office/drawing/2014/main" val="10008"/>
                  </a:ext>
                </a:extLst>
              </a:tr>
              <a:tr h="330753">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Sonstige Mineralölprodukte </a:t>
                      </a:r>
                      <a:endParaRPr sz="900" u="none" strike="noStrike" cap="none">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dirty="0">
                          <a:solidFill>
                            <a:schemeClr val="dk1"/>
                          </a:solidFill>
                          <a:latin typeface="Merriweather"/>
                          <a:ea typeface="Merriweather"/>
                          <a:cs typeface="Merriweather"/>
                          <a:sym typeface="Merriweather"/>
                        </a:rPr>
                        <a:t>82,9 t CO</a:t>
                      </a:r>
                      <a:r>
                        <a:rPr lang="de-DE" sz="900" u="none" strike="noStrike" cap="none" baseline="-25000" dirty="0">
                          <a:solidFill>
                            <a:schemeClr val="dk1"/>
                          </a:solidFill>
                          <a:latin typeface="Merriweather"/>
                          <a:ea typeface="Merriweather"/>
                          <a:cs typeface="Merriweather"/>
                          <a:sym typeface="Merriweather"/>
                        </a:rPr>
                        <a:t>2</a:t>
                      </a:r>
                      <a:r>
                        <a:rPr lang="de-DE" sz="900" u="none" strike="noStrike" cap="none" dirty="0">
                          <a:solidFill>
                            <a:schemeClr val="dk1"/>
                          </a:solidFill>
                          <a:latin typeface="Merriweather"/>
                          <a:ea typeface="Merriweather"/>
                          <a:cs typeface="Merriweather"/>
                          <a:sym typeface="Merriweather"/>
                        </a:rPr>
                        <a:t>/TJ</a:t>
                      </a:r>
                      <a:endParaRPr sz="900" u="none" strike="noStrike" cap="none" dirty="0">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 xmlns:a16="http://schemas.microsoft.com/office/drawing/2014/main" val="10009"/>
                  </a:ext>
                </a:extLst>
              </a:tr>
            </a:tbl>
          </a:graphicData>
        </a:graphic>
      </p:graphicFrame>
      <p:sp>
        <p:nvSpPr>
          <p:cNvPr id="257" name="Google Shape;257;g26da63f9b3d_1_561"/>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264" name="Google Shape;264;p4"/>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6250"/>
              <a:buNone/>
            </a:pPr>
            <a:r>
              <a:rPr lang="de-DE"/>
              <a:t>Nachhaltigkeit und Klimawandel:</a:t>
            </a:r>
            <a:br>
              <a:rPr lang="de-DE"/>
            </a:br>
            <a:r>
              <a:rPr lang="de-DE"/>
              <a:t>Treibhausgas-Emissionen aus Fahrzeugen und mobilen Maschinen der Bauwirtschaft</a:t>
            </a:r>
            <a:endParaRPr/>
          </a:p>
        </p:txBody>
      </p:sp>
      <p:sp>
        <p:nvSpPr>
          <p:cNvPr id="265" name="Google Shape;265;p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NIR 2022</a:t>
            </a:r>
            <a:endParaRPr/>
          </a:p>
        </p:txBody>
      </p:sp>
      <p:sp>
        <p:nvSpPr>
          <p:cNvPr id="266" name="Google Shape;266;p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67" name="Google Shape;267;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323450"/>
            <a:ext cx="6416318" cy="3523824"/>
          </a:xfrm>
          <a:prstGeom prst="rect">
            <a:avLst/>
          </a:prstGeom>
          <a:noFill/>
          <a:ln>
            <a:noFill/>
          </a:ln>
        </p:spPr>
      </p:pic>
      <p:sp>
        <p:nvSpPr>
          <p:cNvPr id="268" name="Google Shape;268;p4"/>
          <p:cNvSpPr/>
          <p:nvPr/>
        </p:nvSpPr>
        <p:spPr>
          <a:xfrm>
            <a:off x="152399" y="4847263"/>
            <a:ext cx="11933977" cy="1275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C00000"/>
              </a:buClr>
              <a:buSzPct val="100000"/>
              <a:buFont typeface="Arial"/>
              <a:buChar char="•"/>
            </a:pPr>
            <a:r>
              <a:rPr lang="de-DE" sz="1800" b="0" i="0" u="none" strike="noStrike" cap="none" dirty="0">
                <a:solidFill>
                  <a:srgbClr val="C00000"/>
                </a:solidFill>
                <a:latin typeface="Arial"/>
                <a:ea typeface="Arial"/>
                <a:cs typeface="Arial"/>
                <a:sym typeface="Arial"/>
              </a:rPr>
              <a:t>Berechnen Sie anhand der eingesetzten Kraftstoffe, </a:t>
            </a:r>
            <a:r>
              <a:rPr lang="de-DE" sz="1800" dirty="0">
                <a:solidFill>
                  <a:srgbClr val="C00000"/>
                </a:solidFill>
              </a:rPr>
              <a:t>w</a:t>
            </a:r>
            <a:r>
              <a:rPr lang="de-DE" sz="1800" b="0" i="0" u="none" strike="noStrike" cap="none" dirty="0">
                <a:solidFill>
                  <a:srgbClr val="C00000"/>
                </a:solidFill>
                <a:latin typeface="Arial"/>
                <a:ea typeface="Arial"/>
                <a:cs typeface="Arial"/>
                <a:sym typeface="Arial"/>
              </a:rPr>
              <a:t>ie viele THG-Emissionen durch Fahrzeuge und mobile Maschinen auf ihrer Baustelle an einem typischen Tag freigesetzt werden</a:t>
            </a:r>
            <a:endParaRPr sz="1800" b="0" i="0" u="none" strike="noStrike" cap="none" dirty="0">
              <a:solidFill>
                <a:srgbClr val="C00000"/>
              </a:solidFill>
              <a:latin typeface="Arial"/>
              <a:ea typeface="Arial"/>
              <a:cs typeface="Arial"/>
              <a:sym typeface="Arial"/>
            </a:endParaRPr>
          </a:p>
          <a:p>
            <a:pPr marL="171450" marR="0" lvl="0" indent="-171450" algn="l" rtl="0">
              <a:lnSpc>
                <a:spcPct val="100000"/>
              </a:lnSpc>
              <a:spcBef>
                <a:spcPts val="0"/>
              </a:spcBef>
              <a:spcAft>
                <a:spcPts val="0"/>
              </a:spcAft>
              <a:buClr>
                <a:srgbClr val="C00000"/>
              </a:buClr>
              <a:buSzPct val="100000"/>
              <a:buFont typeface="Arial"/>
              <a:buChar char="•"/>
            </a:pPr>
            <a:r>
              <a:rPr lang="de-DE" sz="1800" b="0" i="0" u="none" strike="noStrike" cap="none" dirty="0">
                <a:solidFill>
                  <a:srgbClr val="C00000"/>
                </a:solidFill>
                <a:latin typeface="Arial"/>
                <a:ea typeface="Arial"/>
                <a:cs typeface="Arial"/>
                <a:sym typeface="Arial"/>
              </a:rPr>
              <a:t>Berechnen Sie die Menge an THG-Emissionen die sich einsparen ließe, wenn ausgewählte Fahrzeuge und mobile Maschinen mit fossilfreien Kraftstoffen betrieben würden </a:t>
            </a:r>
            <a:endParaRPr sz="1600" b="0" i="0" u="none" strike="noStrike" cap="none" dirty="0">
              <a:solidFill>
                <a:srgbClr val="C00000"/>
              </a:solidFill>
              <a:latin typeface="Arial"/>
              <a:ea typeface="Arial"/>
              <a:cs typeface="Arial"/>
              <a:sym typeface="Arial"/>
            </a:endParaRPr>
          </a:p>
        </p:txBody>
      </p:sp>
      <p:pic>
        <p:nvPicPr>
          <p:cNvPr id="269" name="Google Shape;269;p4"/>
          <p:cNvPicPr preferRelativeResize="0"/>
          <p:nvPr/>
        </p:nvPicPr>
        <p:blipFill rotWithShape="1">
          <a:blip r:embed="rId4" cstate="screen">
            <a:alphaModFix/>
            <a:extLst>
              <a:ext uri="{28A0092B-C50C-407E-A947-70E740481C1C}">
                <a14:useLocalDpi xmlns:a14="http://schemas.microsoft.com/office/drawing/2010/main"/>
              </a:ext>
            </a:extLst>
          </a:blip>
          <a:srcRect r="-391" b="25300"/>
          <a:stretch/>
        </p:blipFill>
        <p:spPr>
          <a:xfrm>
            <a:off x="524425" y="3053300"/>
            <a:ext cx="6541850" cy="267550"/>
          </a:xfrm>
          <a:prstGeom prst="rect">
            <a:avLst/>
          </a:prstGeom>
          <a:noFill/>
          <a:ln>
            <a:noFill/>
          </a:ln>
        </p:spPr>
      </p:pic>
      <p:pic>
        <p:nvPicPr>
          <p:cNvPr id="270" name="Google Shape;270;p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1000" y="3520475"/>
            <a:ext cx="3911054" cy="267550"/>
          </a:xfrm>
          <a:prstGeom prst="rect">
            <a:avLst/>
          </a:prstGeom>
          <a:noFill/>
          <a:ln>
            <a:noFill/>
          </a:ln>
        </p:spPr>
      </p:pic>
      <p:sp>
        <p:nvSpPr>
          <p:cNvPr id="271" name="Google Shape;271;p4"/>
          <p:cNvSpPr txBox="1"/>
          <p:nvPr/>
        </p:nvSpPr>
        <p:spPr>
          <a:xfrm>
            <a:off x="3338502" y="623605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graphicFrame>
        <p:nvGraphicFramePr>
          <p:cNvPr id="272" name="Google Shape;272;p4"/>
          <p:cNvGraphicFramePr/>
          <p:nvPr/>
        </p:nvGraphicFramePr>
        <p:xfrm>
          <a:off x="7883025" y="1454850"/>
          <a:ext cx="4116200" cy="3217565"/>
        </p:xfrm>
        <a:graphic>
          <a:graphicData uri="http://schemas.openxmlformats.org/drawingml/2006/table">
            <a:tbl>
              <a:tblPr>
                <a:noFill/>
                <a:tableStyleId>{EF499E64-6091-4AF2-A1C0-3A98C1E146FF}</a:tableStyleId>
              </a:tblPr>
              <a:tblGrid>
                <a:gridCol w="2326225">
                  <a:extLst>
                    <a:ext uri="{9D8B030D-6E8A-4147-A177-3AD203B41FA5}">
                      <a16:colId xmlns="" xmlns:a16="http://schemas.microsoft.com/office/drawing/2014/main" val="20000"/>
                    </a:ext>
                  </a:extLst>
                </a:gridCol>
                <a:gridCol w="1789975">
                  <a:extLst>
                    <a:ext uri="{9D8B030D-6E8A-4147-A177-3AD203B41FA5}">
                      <a16:colId xmlns="" xmlns:a16="http://schemas.microsoft.com/office/drawing/2014/main" val="20001"/>
                    </a:ext>
                  </a:extLst>
                </a:gridCol>
              </a:tblGrid>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0"/>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Strommix Deutschland</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0,402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1"/>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Heizöl</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0,318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2"/>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0,433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3"/>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Flüssiggas</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2,158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-äq./liter</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4"/>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Dieselkraftstoff</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3,137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5"/>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Biodiesel</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1,545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6"/>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Ottokraftstoff </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2,891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7"/>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Bioethanol</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1,261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-äq./lJ</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 xmlns:a16="http://schemas.microsoft.com/office/drawing/2014/main" val="10008"/>
                  </a:ext>
                </a:extLst>
              </a:tr>
              <a:tr h="33747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Sonstige Mineralölprodukte </a:t>
                      </a:r>
                      <a:endParaRPr sz="900" u="none" strike="noStrike" cap="none">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82,9 t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/TJ</a:t>
                      </a:r>
                      <a:endParaRPr sz="900" u="none" strike="noStrike" cap="none">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4a9b7458ce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79" name="Google Shape;279;g14a9b7458ce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Klima- und Umweltwirkung Verkehr:</a:t>
            </a:r>
            <a:endParaRPr/>
          </a:p>
          <a:p>
            <a:pPr marL="0" lvl="0" indent="0" algn="l" rtl="0">
              <a:lnSpc>
                <a:spcPct val="100000"/>
              </a:lnSpc>
              <a:spcBef>
                <a:spcPts val="0"/>
              </a:spcBef>
              <a:spcAft>
                <a:spcPts val="0"/>
              </a:spcAft>
              <a:buSzPts val="1800"/>
              <a:buNone/>
            </a:pPr>
            <a:r>
              <a:rPr lang="de-DE"/>
              <a:t>Atmosphärische Emissionen Pkw-Verkehr</a:t>
            </a:r>
            <a:endParaRPr/>
          </a:p>
        </p:txBody>
      </p:sp>
      <p:sp>
        <p:nvSpPr>
          <p:cNvPr id="280" name="Google Shape;280;g14a9b7458ce_0_3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Umweltbundesamt (2022)</a:t>
            </a:r>
            <a:endParaRPr/>
          </a:p>
        </p:txBody>
      </p:sp>
      <p:sp>
        <p:nvSpPr>
          <p:cNvPr id="281" name="Google Shape;281;g14a9b7458ce_0_3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82" name="Google Shape;282;g14a9b7458ce_0_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412400"/>
            <a:ext cx="7480114" cy="4689698"/>
          </a:xfrm>
          <a:prstGeom prst="rect">
            <a:avLst/>
          </a:prstGeom>
          <a:noFill/>
          <a:ln>
            <a:noFill/>
          </a:ln>
        </p:spPr>
      </p:pic>
      <p:sp>
        <p:nvSpPr>
          <p:cNvPr id="283" name="Google Shape;283;g14a9b7458ce_0_31"/>
          <p:cNvSpPr/>
          <p:nvPr/>
        </p:nvSpPr>
        <p:spPr>
          <a:xfrm>
            <a:off x="7680320" y="2203993"/>
            <a:ext cx="4360500" cy="310651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0200" algn="l" rtl="0">
              <a:spcBef>
                <a:spcPts val="600"/>
              </a:spcBef>
              <a:spcAft>
                <a:spcPts val="0"/>
              </a:spcAft>
              <a:buClr>
                <a:srgbClr val="C00000"/>
              </a:buClr>
              <a:buSzPct val="90000"/>
              <a:buFont typeface="Arial"/>
              <a:buChar char="●"/>
            </a:pPr>
            <a:r>
              <a:rPr lang="de-DE" sz="1800" i="0" u="none" strike="noStrike" cap="none" dirty="0">
                <a:solidFill>
                  <a:srgbClr val="C00000"/>
                </a:solidFill>
                <a:latin typeface="Arial"/>
                <a:ea typeface="Arial"/>
                <a:cs typeface="Arial"/>
                <a:sym typeface="Arial"/>
              </a:rPr>
              <a:t>Welchen Beitrag leistet Ihr Betrieb im Mobilitätsbereich zum Klimawandel?</a:t>
            </a:r>
            <a:endParaRPr sz="1800" i="0" u="none" strike="noStrike" cap="none" dirty="0">
              <a:solidFill>
                <a:srgbClr val="C00000"/>
              </a:solidFill>
              <a:latin typeface="Arial"/>
              <a:ea typeface="Arial"/>
              <a:cs typeface="Arial"/>
              <a:sym typeface="Arial"/>
            </a:endParaRPr>
          </a:p>
          <a:p>
            <a:pPr marL="457200" marR="0" lvl="0" indent="-330200" algn="l" rtl="0">
              <a:spcBef>
                <a:spcPts val="600"/>
              </a:spcBef>
              <a:spcAft>
                <a:spcPts val="0"/>
              </a:spcAft>
              <a:buClr>
                <a:srgbClr val="C00000"/>
              </a:buClr>
              <a:buSzPct val="90000"/>
              <a:buFont typeface="Arial"/>
              <a:buChar char="●"/>
            </a:pPr>
            <a:r>
              <a:rPr lang="de-DE" sz="1800" i="0" u="none" strike="noStrike" cap="none" dirty="0">
                <a:solidFill>
                  <a:srgbClr val="C00000"/>
                </a:solidFill>
                <a:latin typeface="Arial"/>
                <a:ea typeface="Arial"/>
                <a:cs typeface="Arial"/>
                <a:sym typeface="Arial"/>
              </a:rPr>
              <a:t>Was unternehmen Sie in Ihrem Betrieb, um die Emissionen von CO</a:t>
            </a:r>
            <a:r>
              <a:rPr lang="de-DE" sz="1800" i="0" u="none" strike="noStrike" cap="none" baseline="-25000" dirty="0">
                <a:solidFill>
                  <a:srgbClr val="C00000"/>
                </a:solidFill>
                <a:latin typeface="Arial"/>
                <a:ea typeface="Arial"/>
                <a:cs typeface="Arial"/>
                <a:sym typeface="Arial"/>
              </a:rPr>
              <a:t>2</a:t>
            </a:r>
            <a:r>
              <a:rPr lang="de-DE" sz="1800" i="0" u="none" strike="noStrike" cap="none" dirty="0">
                <a:solidFill>
                  <a:srgbClr val="C00000"/>
                </a:solidFill>
                <a:latin typeface="Arial"/>
                <a:ea typeface="Arial"/>
                <a:cs typeface="Arial"/>
                <a:sym typeface="Arial"/>
              </a:rPr>
              <a:t> und anderer Luftschadstoffe aus der betriebseigenen PKW-Flotte zu verringern?</a:t>
            </a:r>
            <a:endParaRPr sz="1800" i="0" u="none" strike="noStrike" cap="none" dirty="0">
              <a:solidFill>
                <a:srgbClr val="C00000"/>
              </a:solidFill>
              <a:latin typeface="Arial"/>
              <a:ea typeface="Arial"/>
              <a:cs typeface="Arial"/>
              <a:sym typeface="Arial"/>
            </a:endParaRPr>
          </a:p>
        </p:txBody>
      </p:sp>
      <p:sp>
        <p:nvSpPr>
          <p:cNvPr id="284" name="Google Shape;284;g14a9b7458ce_0_31"/>
          <p:cNvSpPr txBox="1"/>
          <p:nvPr/>
        </p:nvSpPr>
        <p:spPr>
          <a:xfrm>
            <a:off x="3338502" y="6236050"/>
            <a:ext cx="2541084" cy="56372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Straßen- und Asphaltbau</a:t>
            </a: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8030</Words>
  <Application>Microsoft Macintosh PowerPoint</Application>
  <PresentationFormat>Breitbild</PresentationFormat>
  <Paragraphs>625</Paragraphs>
  <Slides>23</Slides>
  <Notes>23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23</vt:i4>
      </vt:variant>
    </vt:vector>
  </HeadingPairs>
  <TitlesOfParts>
    <vt:vector size="30" baseType="lpstr">
      <vt:lpstr>Arial</vt:lpstr>
      <vt:lpstr>Calibri</vt:lpstr>
      <vt:lpstr>Merriweather</vt:lpstr>
      <vt:lpstr>Noto Sans Symbols</vt:lpstr>
      <vt:lpstr>Trebuchet MS</vt:lpstr>
      <vt:lpstr>Office</vt:lpstr>
      <vt:lpstr>Office</vt:lpstr>
      <vt:lpstr>Straßenbauer und Straßenbauerin und Asphaltbauer und Asphaltbauerin</vt:lpstr>
      <vt:lpstr>Nachhaltigkeit und Klimawandel: Woher kommen die Treibhausgas-Emissionen im Alltag?</vt:lpstr>
      <vt:lpstr>Ökologische Nachhaltigkeit des Bau- und Immobiliensektors</vt:lpstr>
      <vt:lpstr>Nachhaltigkeit und Rohstoffschonung: Inländische Rohstoffentnahme </vt:lpstr>
      <vt:lpstr>Bauabfälle</vt:lpstr>
      <vt:lpstr>Nachhaltiger Gebäudeabriss: Getrennthaltung von Bau- und Abbruchabfälle</vt:lpstr>
      <vt:lpstr>Energieeinsatz im Baugewerbe und ihre Klimawirkung</vt:lpstr>
      <vt:lpstr>Nachhaltigkeit und Klimawandel: Treibhausgas-Emissionen aus Fahrzeugen und mobilen Maschinen der Bauwirtschaft</vt:lpstr>
      <vt:lpstr>Klima- und Umweltwirkung Verkehr: Atmosphärische Emissionen Pkw-Verkehr</vt:lpstr>
      <vt:lpstr>Klima- und Umweltwirkung Verkehr: Atmosphärische Emissionen Lkw-Verkehr</vt:lpstr>
      <vt:lpstr>Nachhaltige Ressourcennutzung</vt:lpstr>
      <vt:lpstr>Nachhaltige Ressourcennutzung</vt:lpstr>
      <vt:lpstr>Nachhaltigkeit und Flächenversiegelung: Oberflächenbeläge von Verkehrswegen</vt:lpstr>
      <vt:lpstr>Nachhaltigkeit: Oberflächenversiegelung und  Versickerung von Regenwasser</vt:lpstr>
      <vt:lpstr>Nachhaltiger Asphalt: Ökologischer Vergleich verschiedener Asphaltmischungen</vt:lpstr>
      <vt:lpstr>Nachhaltigkeit und Energie:  Energiebedarf der Sektoren</vt:lpstr>
      <vt:lpstr>Nachhaltigkeit und Klimawandel: Treibhausgasemissionen weltweit</vt:lpstr>
      <vt:lpstr>Nachhaltig dämmen: Klimawirkung von Dämmstoffen</vt:lpstr>
      <vt:lpstr>Nachhaltigkeit und Wasserwirtschaft: Einleitung von Regenwasser in Oberflächengewässer</vt:lpstr>
      <vt:lpstr>Nachhaltigkeit und Kommunikation: Nachhaltigkeitssiegel</vt:lpstr>
      <vt:lpstr>Digitale Transformastion</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Straßenbauer und Straßenbauerin und Asphaltbauer und Asphaltbauerin</dc:title>
  <dc:creator>Microsoft Office User</dc:creator>
  <cp:lastModifiedBy>Michael Scharp</cp:lastModifiedBy>
  <cp:revision>13</cp:revision>
  <cp:lastPrinted>2023-09-26T02:05:40Z</cp:lastPrinted>
  <dcterms:created xsi:type="dcterms:W3CDTF">2021-10-18T14:46:33Z</dcterms:created>
  <dcterms:modified xsi:type="dcterms:W3CDTF">2023-10-01T11:16:53Z</dcterms:modified>
</cp:coreProperties>
</file>