
<file path=[Content_Types].xml><?xml version="1.0" encoding="utf-8"?>
<Types xmlns="http://schemas.openxmlformats.org/package/2006/content-types">
  <Default Extension="xml" ContentType="application/xml"/>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8" r:id="rId3"/>
    <p:sldId id="259" r:id="rId4"/>
    <p:sldId id="260" r:id="rId5"/>
    <p:sldId id="261" r:id="rId6"/>
    <p:sldId id="300" r:id="rId7"/>
    <p:sldId id="293" r:id="rId8"/>
    <p:sldId id="298" r:id="rId9"/>
    <p:sldId id="292" r:id="rId10"/>
    <p:sldId id="306" r:id="rId11"/>
    <p:sldId id="308" r:id="rId12"/>
    <p:sldId id="309" r:id="rId13"/>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3">
          <p15:clr>
            <a:srgbClr val="A4A3A4"/>
          </p15:clr>
        </p15:guide>
        <p15:guide id="2" pos="384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guide id="3" orient="horz" pos="3126">
          <p15:clr>
            <a:srgbClr val="A4A3A4"/>
          </p15:clr>
        </p15:guide>
        <p15:guide id="4" pos="2141">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8" roundtripDataSignature="AMtx7miI1uhK2FiN9obozyZNKJKYYLcIU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C263"/>
    <a:srgbClr val="F3C8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113A8B9-F453-414E-8E4D-EAA45F64C31B}">
  <a:tblStyle styleId="{E113A8B9-F453-414E-8E4D-EAA45F64C31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9" autoAdjust="0"/>
    <p:restoredTop sz="71919" autoAdjust="0"/>
  </p:normalViewPr>
  <p:slideViewPr>
    <p:cSldViewPr snapToGrid="0">
      <p:cViewPr varScale="1">
        <p:scale>
          <a:sx n="142" d="100"/>
          <a:sy n="142" d="100"/>
        </p:scale>
        <p:origin x="208" y="488"/>
      </p:cViewPr>
      <p:guideLst>
        <p:guide orient="horz" pos="2183"/>
        <p:guide pos="3840"/>
      </p:guideLst>
    </p:cSldViewPr>
  </p:slideViewPr>
  <p:outlineViewPr>
    <p:cViewPr>
      <p:scale>
        <a:sx n="33" d="100"/>
        <a:sy n="33" d="100"/>
      </p:scale>
      <p:origin x="0" y="-1224"/>
    </p:cViewPr>
  </p:outlineViewPr>
  <p:notesTextViewPr>
    <p:cViewPr>
      <p:scale>
        <a:sx n="1" d="1"/>
        <a:sy n="1" d="1"/>
      </p:scale>
      <p:origin x="0" y="0"/>
    </p:cViewPr>
  </p:notesTextViewPr>
  <p:notesViewPr>
    <p:cSldViewPr snapToGrid="0">
      <p:cViewPr varScale="1">
        <p:scale>
          <a:sx n="62" d="100"/>
          <a:sy n="62" d="100"/>
        </p:scale>
        <p:origin x="2472" y="42"/>
      </p:cViewPr>
      <p:guideLst>
        <p:guide orient="horz" pos="3223"/>
        <p:guide pos="2237"/>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48" Type="http://customschemas.google.com/relationships/presentationmetadata" Target="metadata"/><Relationship Id="rId49" Type="http://schemas.openxmlformats.org/officeDocument/2006/relationships/presProps" Target="presProps.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7CA4CB-D255-4633-8589-D461A8DD32F6}"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de-DE"/>
        </a:p>
      </dgm:t>
    </dgm:pt>
    <dgm:pt modelId="{ABB039E4-4387-4F5F-86B8-B9D459F12AE7}">
      <dgm:prSet phldrT="[Text]"/>
      <dgm:spPr/>
      <dgm:t>
        <a:bodyPr/>
        <a:lstStyle/>
        <a:p>
          <a:r>
            <a:rPr lang="de-DE" dirty="0"/>
            <a:t>Herstellung/ Produktion</a:t>
          </a:r>
        </a:p>
      </dgm:t>
    </dgm:pt>
    <dgm:pt modelId="{9E4C504B-0EA0-4245-9235-B2FECB7B5E27}" type="parTrans" cxnId="{84A76E99-68C4-4A0F-A10D-5D8618C371EE}">
      <dgm:prSet/>
      <dgm:spPr/>
      <dgm:t>
        <a:bodyPr/>
        <a:lstStyle/>
        <a:p>
          <a:endParaRPr lang="de-DE"/>
        </a:p>
      </dgm:t>
    </dgm:pt>
    <dgm:pt modelId="{5266ACAD-ECD0-46CA-BAFD-498A9F52B9CA}" type="sibTrans" cxnId="{84A76E99-68C4-4A0F-A10D-5D8618C371EE}">
      <dgm:prSet/>
      <dgm:spPr/>
      <dgm:t>
        <a:bodyPr/>
        <a:lstStyle/>
        <a:p>
          <a:endParaRPr lang="de-DE"/>
        </a:p>
      </dgm:t>
    </dgm:pt>
    <dgm:pt modelId="{8F34EFB1-BB8A-4FC6-93B5-9B4E6FFAF507}">
      <dgm:prSet phldrT="[Text]"/>
      <dgm:spPr/>
      <dgm:t>
        <a:bodyPr/>
        <a:lstStyle/>
        <a:p>
          <a:r>
            <a:rPr lang="de-DE" dirty="0"/>
            <a:t>Nutzung/</a:t>
          </a:r>
        </a:p>
        <a:p>
          <a:r>
            <a:rPr lang="de-DE" dirty="0"/>
            <a:t>Konsument</a:t>
          </a:r>
        </a:p>
      </dgm:t>
    </dgm:pt>
    <dgm:pt modelId="{9ED8D641-E891-4806-A6CD-4B3DBE9E3BDE}" type="parTrans" cxnId="{54EFE576-31E7-4DCE-A648-B5D89D4ECEFD}">
      <dgm:prSet/>
      <dgm:spPr/>
      <dgm:t>
        <a:bodyPr/>
        <a:lstStyle/>
        <a:p>
          <a:endParaRPr lang="de-DE"/>
        </a:p>
      </dgm:t>
    </dgm:pt>
    <dgm:pt modelId="{816F4037-C5C6-4AB3-BB7E-5617FEED6789}" type="sibTrans" cxnId="{54EFE576-31E7-4DCE-A648-B5D89D4ECEFD}">
      <dgm:prSet/>
      <dgm:spPr/>
      <dgm:t>
        <a:bodyPr/>
        <a:lstStyle/>
        <a:p>
          <a:endParaRPr lang="de-DE"/>
        </a:p>
      </dgm:t>
    </dgm:pt>
    <dgm:pt modelId="{DF4FC203-53B4-42EE-AAD1-A2E2EA38023B}">
      <dgm:prSet phldrT="[Text]"/>
      <dgm:spPr/>
      <dgm:t>
        <a:bodyPr/>
        <a:lstStyle/>
        <a:p>
          <a:r>
            <a:rPr lang="de-DE" dirty="0"/>
            <a:t>Entsorgung </a:t>
          </a:r>
        </a:p>
      </dgm:t>
    </dgm:pt>
    <dgm:pt modelId="{A63A8889-79A2-4134-BC64-3FEF6557B061}" type="parTrans" cxnId="{0EAC9E40-0FDB-4DB0-BAD5-BB66946ED950}">
      <dgm:prSet/>
      <dgm:spPr/>
      <dgm:t>
        <a:bodyPr/>
        <a:lstStyle/>
        <a:p>
          <a:endParaRPr lang="de-DE"/>
        </a:p>
      </dgm:t>
    </dgm:pt>
    <dgm:pt modelId="{DBD9C2D0-9456-4C86-89D3-74006C63CCC2}" type="sibTrans" cxnId="{0EAC9E40-0FDB-4DB0-BAD5-BB66946ED950}">
      <dgm:prSet/>
      <dgm:spPr/>
      <dgm:t>
        <a:bodyPr/>
        <a:lstStyle/>
        <a:p>
          <a:endParaRPr lang="de-DE"/>
        </a:p>
      </dgm:t>
    </dgm:pt>
    <dgm:pt modelId="{1E64945F-1F0A-479A-AE62-4F850A18DF94}" type="pres">
      <dgm:prSet presAssocID="{347CA4CB-D255-4633-8589-D461A8DD32F6}" presName="cycle" presStyleCnt="0">
        <dgm:presLayoutVars>
          <dgm:dir/>
          <dgm:resizeHandles val="exact"/>
        </dgm:presLayoutVars>
      </dgm:prSet>
      <dgm:spPr/>
      <dgm:t>
        <a:bodyPr/>
        <a:lstStyle/>
        <a:p>
          <a:endParaRPr lang="de-DE"/>
        </a:p>
      </dgm:t>
    </dgm:pt>
    <dgm:pt modelId="{02558288-524F-49CE-97F9-787EFE53C60E}" type="pres">
      <dgm:prSet presAssocID="{ABB039E4-4387-4F5F-86B8-B9D459F12AE7}" presName="node" presStyleLbl="node1" presStyleIdx="0" presStyleCnt="3" custScaleX="88421" custScaleY="55420" custRadScaleRad="95620" custRadScaleInc="-2244">
        <dgm:presLayoutVars>
          <dgm:bulletEnabled val="1"/>
        </dgm:presLayoutVars>
      </dgm:prSet>
      <dgm:spPr/>
      <dgm:t>
        <a:bodyPr/>
        <a:lstStyle/>
        <a:p>
          <a:endParaRPr lang="de-DE"/>
        </a:p>
      </dgm:t>
    </dgm:pt>
    <dgm:pt modelId="{2D5B4BF2-7918-49C7-82FF-E9AC5B539349}" type="pres">
      <dgm:prSet presAssocID="{ABB039E4-4387-4F5F-86B8-B9D459F12AE7}" presName="spNode" presStyleCnt="0"/>
      <dgm:spPr/>
    </dgm:pt>
    <dgm:pt modelId="{14954090-345D-4B22-9F61-973129FC9BC5}" type="pres">
      <dgm:prSet presAssocID="{5266ACAD-ECD0-46CA-BAFD-498A9F52B9CA}" presName="sibTrans" presStyleLbl="sibTrans1D1" presStyleIdx="0" presStyleCnt="3"/>
      <dgm:spPr/>
      <dgm:t>
        <a:bodyPr/>
        <a:lstStyle/>
        <a:p>
          <a:endParaRPr lang="de-DE"/>
        </a:p>
      </dgm:t>
    </dgm:pt>
    <dgm:pt modelId="{8A61646E-06FD-4DDE-B010-CDACEA0831B4}" type="pres">
      <dgm:prSet presAssocID="{8F34EFB1-BB8A-4FC6-93B5-9B4E6FFAF507}" presName="node" presStyleLbl="node1" presStyleIdx="1" presStyleCnt="3" custScaleX="71362" custScaleY="38306" custRadScaleRad="95977" custRadScaleInc="-49758">
        <dgm:presLayoutVars>
          <dgm:bulletEnabled val="1"/>
        </dgm:presLayoutVars>
      </dgm:prSet>
      <dgm:spPr/>
      <dgm:t>
        <a:bodyPr/>
        <a:lstStyle/>
        <a:p>
          <a:endParaRPr lang="de-DE"/>
        </a:p>
      </dgm:t>
    </dgm:pt>
    <dgm:pt modelId="{73395BB1-B445-4B9C-AA1E-BF969E183120}" type="pres">
      <dgm:prSet presAssocID="{8F34EFB1-BB8A-4FC6-93B5-9B4E6FFAF507}" presName="spNode" presStyleCnt="0"/>
      <dgm:spPr/>
    </dgm:pt>
    <dgm:pt modelId="{FA0F581D-4AB8-4495-90BC-085D1407D793}" type="pres">
      <dgm:prSet presAssocID="{816F4037-C5C6-4AB3-BB7E-5617FEED6789}" presName="sibTrans" presStyleLbl="sibTrans1D1" presStyleIdx="1" presStyleCnt="3"/>
      <dgm:spPr/>
      <dgm:t>
        <a:bodyPr/>
        <a:lstStyle/>
        <a:p>
          <a:endParaRPr lang="de-DE"/>
        </a:p>
      </dgm:t>
    </dgm:pt>
    <dgm:pt modelId="{B71ED497-6BE0-411A-8431-9E82C6DAE8F7}" type="pres">
      <dgm:prSet presAssocID="{DF4FC203-53B4-42EE-AAD1-A2E2EA38023B}" presName="node" presStyleLbl="node1" presStyleIdx="2" presStyleCnt="3" custScaleX="58708" custScaleY="41210" custRadScaleRad="94190" custRadScaleInc="38188">
        <dgm:presLayoutVars>
          <dgm:bulletEnabled val="1"/>
        </dgm:presLayoutVars>
      </dgm:prSet>
      <dgm:spPr/>
      <dgm:t>
        <a:bodyPr/>
        <a:lstStyle/>
        <a:p>
          <a:endParaRPr lang="de-DE"/>
        </a:p>
      </dgm:t>
    </dgm:pt>
    <dgm:pt modelId="{33B4DD91-356F-4967-948E-467D3DC01458}" type="pres">
      <dgm:prSet presAssocID="{DF4FC203-53B4-42EE-AAD1-A2E2EA38023B}" presName="spNode" presStyleCnt="0"/>
      <dgm:spPr/>
    </dgm:pt>
    <dgm:pt modelId="{197A866D-8BED-407C-A858-DF8C8C1E144D}" type="pres">
      <dgm:prSet presAssocID="{DBD9C2D0-9456-4C86-89D3-74006C63CCC2}" presName="sibTrans" presStyleLbl="sibTrans1D1" presStyleIdx="2" presStyleCnt="3"/>
      <dgm:spPr/>
      <dgm:t>
        <a:bodyPr/>
        <a:lstStyle/>
        <a:p>
          <a:endParaRPr lang="de-DE"/>
        </a:p>
      </dgm:t>
    </dgm:pt>
  </dgm:ptLst>
  <dgm:cxnLst>
    <dgm:cxn modelId="{0B43840F-C2F2-47DD-945C-BEFB71AA0AF0}" type="presOf" srcId="{DBD9C2D0-9456-4C86-89D3-74006C63CCC2}" destId="{197A866D-8BED-407C-A858-DF8C8C1E144D}" srcOrd="0" destOrd="0" presId="urn:microsoft.com/office/officeart/2005/8/layout/cycle5"/>
    <dgm:cxn modelId="{43A966E8-C14C-4D1E-AEA6-6CCF8ADB1C49}" type="presOf" srcId="{816F4037-C5C6-4AB3-BB7E-5617FEED6789}" destId="{FA0F581D-4AB8-4495-90BC-085D1407D793}" srcOrd="0" destOrd="0" presId="urn:microsoft.com/office/officeart/2005/8/layout/cycle5"/>
    <dgm:cxn modelId="{84A76E99-68C4-4A0F-A10D-5D8618C371EE}" srcId="{347CA4CB-D255-4633-8589-D461A8DD32F6}" destId="{ABB039E4-4387-4F5F-86B8-B9D459F12AE7}" srcOrd="0" destOrd="0" parTransId="{9E4C504B-0EA0-4245-9235-B2FECB7B5E27}" sibTransId="{5266ACAD-ECD0-46CA-BAFD-498A9F52B9CA}"/>
    <dgm:cxn modelId="{68448848-25C9-4C32-88BF-41BD586C7929}" type="presOf" srcId="{5266ACAD-ECD0-46CA-BAFD-498A9F52B9CA}" destId="{14954090-345D-4B22-9F61-973129FC9BC5}" srcOrd="0" destOrd="0" presId="urn:microsoft.com/office/officeart/2005/8/layout/cycle5"/>
    <dgm:cxn modelId="{54EFE576-31E7-4DCE-A648-B5D89D4ECEFD}" srcId="{347CA4CB-D255-4633-8589-D461A8DD32F6}" destId="{8F34EFB1-BB8A-4FC6-93B5-9B4E6FFAF507}" srcOrd="1" destOrd="0" parTransId="{9ED8D641-E891-4806-A6CD-4B3DBE9E3BDE}" sibTransId="{816F4037-C5C6-4AB3-BB7E-5617FEED6789}"/>
    <dgm:cxn modelId="{BA308000-603A-46F5-AF05-789729E7F22A}" type="presOf" srcId="{ABB039E4-4387-4F5F-86B8-B9D459F12AE7}" destId="{02558288-524F-49CE-97F9-787EFE53C60E}" srcOrd="0" destOrd="0" presId="urn:microsoft.com/office/officeart/2005/8/layout/cycle5"/>
    <dgm:cxn modelId="{091F296E-1526-436F-8AC4-8DDD1DDFFE2F}" type="presOf" srcId="{8F34EFB1-BB8A-4FC6-93B5-9B4E6FFAF507}" destId="{8A61646E-06FD-4DDE-B010-CDACEA0831B4}" srcOrd="0" destOrd="0" presId="urn:microsoft.com/office/officeart/2005/8/layout/cycle5"/>
    <dgm:cxn modelId="{E1A32E55-B4D5-41AF-932C-65C4A719CBF7}" type="presOf" srcId="{DF4FC203-53B4-42EE-AAD1-A2E2EA38023B}" destId="{B71ED497-6BE0-411A-8431-9E82C6DAE8F7}" srcOrd="0" destOrd="0" presId="urn:microsoft.com/office/officeart/2005/8/layout/cycle5"/>
    <dgm:cxn modelId="{0EAC9E40-0FDB-4DB0-BAD5-BB66946ED950}" srcId="{347CA4CB-D255-4633-8589-D461A8DD32F6}" destId="{DF4FC203-53B4-42EE-AAD1-A2E2EA38023B}" srcOrd="2" destOrd="0" parTransId="{A63A8889-79A2-4134-BC64-3FEF6557B061}" sibTransId="{DBD9C2D0-9456-4C86-89D3-74006C63CCC2}"/>
    <dgm:cxn modelId="{0624150C-FC51-4510-8620-EA70ADB13801}" type="presOf" srcId="{347CA4CB-D255-4633-8589-D461A8DD32F6}" destId="{1E64945F-1F0A-479A-AE62-4F850A18DF94}" srcOrd="0" destOrd="0" presId="urn:microsoft.com/office/officeart/2005/8/layout/cycle5"/>
    <dgm:cxn modelId="{E05DA205-C827-40D8-A1CD-0A626178BBAF}" type="presParOf" srcId="{1E64945F-1F0A-479A-AE62-4F850A18DF94}" destId="{02558288-524F-49CE-97F9-787EFE53C60E}" srcOrd="0" destOrd="0" presId="urn:microsoft.com/office/officeart/2005/8/layout/cycle5"/>
    <dgm:cxn modelId="{2A04DE1A-C510-4F7E-8E02-E1F0B937FB6C}" type="presParOf" srcId="{1E64945F-1F0A-479A-AE62-4F850A18DF94}" destId="{2D5B4BF2-7918-49C7-82FF-E9AC5B539349}" srcOrd="1" destOrd="0" presId="urn:microsoft.com/office/officeart/2005/8/layout/cycle5"/>
    <dgm:cxn modelId="{4B357970-FB06-40FF-8A25-F7F44EB27702}" type="presParOf" srcId="{1E64945F-1F0A-479A-AE62-4F850A18DF94}" destId="{14954090-345D-4B22-9F61-973129FC9BC5}" srcOrd="2" destOrd="0" presId="urn:microsoft.com/office/officeart/2005/8/layout/cycle5"/>
    <dgm:cxn modelId="{D4F65C60-9816-4E12-B769-12C8E821BEDD}" type="presParOf" srcId="{1E64945F-1F0A-479A-AE62-4F850A18DF94}" destId="{8A61646E-06FD-4DDE-B010-CDACEA0831B4}" srcOrd="3" destOrd="0" presId="urn:microsoft.com/office/officeart/2005/8/layout/cycle5"/>
    <dgm:cxn modelId="{F4F570C9-1131-4069-ABBB-FD7602FCEC44}" type="presParOf" srcId="{1E64945F-1F0A-479A-AE62-4F850A18DF94}" destId="{73395BB1-B445-4B9C-AA1E-BF969E183120}" srcOrd="4" destOrd="0" presId="urn:microsoft.com/office/officeart/2005/8/layout/cycle5"/>
    <dgm:cxn modelId="{9D6F5C77-6300-46F6-BF1E-AAF13197A3FD}" type="presParOf" srcId="{1E64945F-1F0A-479A-AE62-4F850A18DF94}" destId="{FA0F581D-4AB8-4495-90BC-085D1407D793}" srcOrd="5" destOrd="0" presId="urn:microsoft.com/office/officeart/2005/8/layout/cycle5"/>
    <dgm:cxn modelId="{E808FDF9-FF4A-4954-87B8-BC229A778E82}" type="presParOf" srcId="{1E64945F-1F0A-479A-AE62-4F850A18DF94}" destId="{B71ED497-6BE0-411A-8431-9E82C6DAE8F7}" srcOrd="6" destOrd="0" presId="urn:microsoft.com/office/officeart/2005/8/layout/cycle5"/>
    <dgm:cxn modelId="{44B1922A-66CC-4115-BF13-3BEE34063B07}" type="presParOf" srcId="{1E64945F-1F0A-479A-AE62-4F850A18DF94}" destId="{33B4DD91-356F-4967-948E-467D3DC01458}" srcOrd="7" destOrd="0" presId="urn:microsoft.com/office/officeart/2005/8/layout/cycle5"/>
    <dgm:cxn modelId="{4BACCD96-5E75-43DD-A018-282813C6469E}" type="presParOf" srcId="{1E64945F-1F0A-479A-AE62-4F850A18DF94}" destId="{197A866D-8BED-407C-A858-DF8C8C1E144D}" srcOrd="8"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558288-524F-49CE-97F9-787EFE53C60E}">
      <dsp:nvSpPr>
        <dsp:cNvPr id="0" name=""/>
        <dsp:cNvSpPr/>
      </dsp:nvSpPr>
      <dsp:spPr>
        <a:xfrm>
          <a:off x="1638810" y="215710"/>
          <a:ext cx="1715084" cy="6987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de-DE" sz="1100" kern="1200" dirty="0"/>
            <a:t>Herstellung/ Produktion</a:t>
          </a:r>
        </a:p>
      </dsp:txBody>
      <dsp:txXfrm>
        <a:off x="1672919" y="249819"/>
        <a:ext cx="1646866" cy="630513"/>
      </dsp:txXfrm>
    </dsp:sp>
    <dsp:sp modelId="{14954090-345D-4B22-9F61-973129FC9BC5}">
      <dsp:nvSpPr>
        <dsp:cNvPr id="0" name=""/>
        <dsp:cNvSpPr/>
      </dsp:nvSpPr>
      <dsp:spPr>
        <a:xfrm>
          <a:off x="773593" y="535634"/>
          <a:ext cx="3359640" cy="3359640"/>
        </a:xfrm>
        <a:custGeom>
          <a:avLst/>
          <a:gdLst/>
          <a:ahLst/>
          <a:cxnLst/>
          <a:rect l="0" t="0" r="0" b="0"/>
          <a:pathLst>
            <a:path>
              <a:moveTo>
                <a:pt x="2834749" y="460010"/>
              </a:moveTo>
              <a:arcTo wR="1679820" hR="1679820" stAng="18806101" swAng="2126262"/>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A61646E-06FD-4DDE-B010-CDACEA0831B4}">
      <dsp:nvSpPr>
        <dsp:cNvPr id="0" name=""/>
        <dsp:cNvSpPr/>
      </dsp:nvSpPr>
      <dsp:spPr>
        <a:xfrm>
          <a:off x="3416690" y="2212288"/>
          <a:ext cx="1384194" cy="4829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de-DE" sz="1100" kern="1200" dirty="0"/>
            <a:t>Nutzung/</a:t>
          </a:r>
        </a:p>
        <a:p>
          <a:pPr lvl="0" algn="ctr" defTabSz="488950">
            <a:lnSpc>
              <a:spcPct val="90000"/>
            </a:lnSpc>
            <a:spcBef>
              <a:spcPct val="0"/>
            </a:spcBef>
            <a:spcAft>
              <a:spcPct val="35000"/>
            </a:spcAft>
          </a:pPr>
          <a:r>
            <a:rPr lang="de-DE" sz="1100" kern="1200" dirty="0"/>
            <a:t>Konsument</a:t>
          </a:r>
        </a:p>
      </dsp:txBody>
      <dsp:txXfrm>
        <a:off x="3440266" y="2235864"/>
        <a:ext cx="1337042" cy="435807"/>
      </dsp:txXfrm>
    </dsp:sp>
    <dsp:sp modelId="{FA0F581D-4AB8-4495-90BC-085D1407D793}">
      <dsp:nvSpPr>
        <dsp:cNvPr id="0" name=""/>
        <dsp:cNvSpPr/>
      </dsp:nvSpPr>
      <dsp:spPr>
        <a:xfrm>
          <a:off x="848759" y="295237"/>
          <a:ext cx="3359640" cy="3359640"/>
        </a:xfrm>
        <a:custGeom>
          <a:avLst/>
          <a:gdLst/>
          <a:ahLst/>
          <a:cxnLst/>
          <a:rect l="0" t="0" r="0" b="0"/>
          <a:pathLst>
            <a:path>
              <a:moveTo>
                <a:pt x="2854856" y="2880273"/>
              </a:moveTo>
              <a:arcTo wR="1679820" hR="1679820" stAng="2736781" swAng="5006717"/>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71ED497-6BE0-411A-8431-9E82C6DAE8F7}">
      <dsp:nvSpPr>
        <dsp:cNvPr id="0" name=""/>
        <dsp:cNvSpPr/>
      </dsp:nvSpPr>
      <dsp:spPr>
        <a:xfrm>
          <a:off x="421882" y="2313501"/>
          <a:ext cx="1138747" cy="5195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de-DE" sz="1100" kern="1200" dirty="0"/>
            <a:t>Entsorgung </a:t>
          </a:r>
        </a:p>
      </dsp:txBody>
      <dsp:txXfrm>
        <a:off x="447245" y="2338864"/>
        <a:ext cx="1088021" cy="468846"/>
      </dsp:txXfrm>
    </dsp:sp>
    <dsp:sp modelId="{197A866D-8BED-407C-A858-DF8C8C1E144D}">
      <dsp:nvSpPr>
        <dsp:cNvPr id="0" name=""/>
        <dsp:cNvSpPr/>
      </dsp:nvSpPr>
      <dsp:spPr>
        <a:xfrm>
          <a:off x="941300" y="512012"/>
          <a:ext cx="3359640" cy="3359640"/>
        </a:xfrm>
        <a:custGeom>
          <a:avLst/>
          <a:gdLst/>
          <a:ahLst/>
          <a:cxnLst/>
          <a:rect l="0" t="0" r="0" b="0"/>
          <a:pathLst>
            <a:path>
              <a:moveTo>
                <a:pt x="12598" y="1474473"/>
              </a:moveTo>
              <a:arcTo wR="1679820" hR="1679820" stAng="11221295" swAng="216099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3"/>
            <a:ext cx="2945660" cy="498057"/>
          </a:xfrm>
          <a:prstGeom prst="rect">
            <a:avLst/>
          </a:prstGeom>
          <a:noFill/>
          <a:ln>
            <a:noFill/>
          </a:ln>
        </p:spPr>
        <p:txBody>
          <a:bodyPr spcFirstLastPara="1" wrap="square" lIns="91459" tIns="45717" rIns="91459" bIns="45717"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2" y="3"/>
            <a:ext cx="2945660" cy="498057"/>
          </a:xfrm>
          <a:prstGeom prst="rect">
            <a:avLst/>
          </a:prstGeom>
          <a:noFill/>
          <a:ln>
            <a:noFill/>
          </a:ln>
        </p:spPr>
        <p:txBody>
          <a:bodyPr spcFirstLastPara="1" wrap="square" lIns="91459" tIns="45717" rIns="91459" bIns="45717"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39838"/>
            <a:ext cx="5956300" cy="335121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4468039"/>
          </a:xfrm>
          <a:prstGeom prst="rect">
            <a:avLst/>
          </a:prstGeom>
          <a:noFill/>
          <a:ln>
            <a:noFill/>
          </a:ln>
        </p:spPr>
        <p:txBody>
          <a:bodyPr spcFirstLastPara="1" wrap="square" lIns="91459" tIns="45717" rIns="91459" bIns="45717"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60" cy="498054"/>
          </a:xfrm>
          <a:prstGeom prst="rect">
            <a:avLst/>
          </a:prstGeom>
          <a:noFill/>
          <a:ln>
            <a:noFill/>
          </a:ln>
        </p:spPr>
        <p:txBody>
          <a:bodyPr spcFirstLastPara="1" wrap="square" lIns="91459" tIns="45717" rIns="91459" bIns="45717"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smtClean="0">
                <a:solidFill>
                  <a:schemeClr val="dk1"/>
                </a:solidFill>
                <a:latin typeface="Calibri"/>
                <a:ea typeface="Calibri"/>
                <a:cs typeface="Calibri"/>
                <a:sym typeface="Calibri"/>
              </a:rPr>
              <a:pPr algn="r">
                <a:buSzPts val="1200"/>
              </a:pPr>
              <a:t>‹Nr.›</a:t>
            </a:fld>
            <a:endParaRPr lang="de-DE"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2501975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 Id="rId3" Type="http://schemas.openxmlformats.org/officeDocument/2006/relationships/hyperlink" Target="https://www.wwf.de/fileadmin/fm-wwf/Publikationen-PDF/Unternehmen/Hintergrundpapier-Circular-Economy-im-Gebaeudesektor.pdf"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915bba6a60_0_10:notes"/>
          <p:cNvSpPr>
            <a:spLocks noGrp="1" noRot="1" noChangeAspect="1"/>
          </p:cNvSpPr>
          <p:nvPr>
            <p:ph type="sldImg" idx="2"/>
          </p:nvPr>
        </p:nvSpPr>
        <p:spPr>
          <a:xfrm>
            <a:off x="538163" y="211138"/>
            <a:ext cx="5761037" cy="32400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1" name="Google Shape;61;g1915bba6a60_0_10: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1</a:t>
            </a:fld>
            <a:endParaRPr sz="1200">
              <a:solidFill>
                <a:schemeClr val="dk1"/>
              </a:solidFill>
              <a:latin typeface="Calibri"/>
              <a:ea typeface="Calibri"/>
              <a:cs typeface="Calibri"/>
              <a:sym typeface="Calibri"/>
            </a:endParaRPr>
          </a:p>
        </p:txBody>
      </p:sp>
      <p:sp>
        <p:nvSpPr>
          <p:cNvPr id="5" name="Google Shape;76;p38:notes">
            <a:extLst>
              <a:ext uri="{FF2B5EF4-FFF2-40B4-BE49-F238E27FC236}">
                <a16:creationId xmlns:a16="http://schemas.microsoft.com/office/drawing/2014/main" xmlns="" id="{6B5C61FB-9964-419F-91EA-999D027F366D}"/>
              </a:ext>
            </a:extLst>
          </p:cNvPr>
          <p:cNvSpPr txBox="1">
            <a:spLocks noGrp="1"/>
          </p:cNvSpPr>
          <p:nvPr>
            <p:ph type="body" idx="1"/>
          </p:nvPr>
        </p:nvSpPr>
        <p:spPr>
          <a:xfrm>
            <a:off x="396000" y="3672000"/>
            <a:ext cx="5761037" cy="6182541"/>
          </a:xfrm>
          <a:prstGeom prst="rect">
            <a:avLst/>
          </a:prstGeom>
          <a:noFill/>
          <a:ln>
            <a:noFill/>
          </a:ln>
        </p:spPr>
        <p:txBody>
          <a:bodyPr spcFirstLastPara="1" wrap="square" lIns="94825" tIns="47400" rIns="94825" bIns="47400" anchor="t" anchorCtr="0">
            <a:noAutofit/>
          </a:bodyPr>
          <a:lstStyle/>
          <a:p>
            <a:pPr marL="171450" lvl="0" indent="-171450" algn="l" rtl="0">
              <a:lnSpc>
                <a:spcPct val="100000"/>
              </a:lnSpc>
              <a:spcBef>
                <a:spcPts val="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Ziel des Projektes ist die Gründung einer </a:t>
            </a:r>
            <a:r>
              <a:rPr lang="de-DE" sz="1100" b="0" i="1" u="none" strike="noStrike" cap="none" dirty="0">
                <a:solidFill>
                  <a:schemeClr val="dk1"/>
                </a:solidFill>
                <a:latin typeface="Calibri"/>
                <a:ea typeface="Calibri"/>
                <a:cs typeface="Calibri"/>
                <a:sym typeface="Calibri"/>
              </a:rPr>
              <a:t>Projektagentur Berufliche Bildung für Nachhaltige Entwicklung (PA-BBNE) des Partnernetzwerkes Berufliche Bildung am IZT. </a:t>
            </a:r>
            <a:r>
              <a:rPr lang="de-DE" sz="1100" b="0" i="0" u="none" strike="noStrike" cap="none" dirty="0">
                <a:solidFill>
                  <a:schemeClr val="dk1"/>
                </a:solidFill>
                <a:latin typeface="Calibri"/>
                <a:ea typeface="Calibri"/>
                <a:cs typeface="Calibri"/>
                <a:sym typeface="Calibri"/>
              </a:rPr>
              <a:t>Für eine Vielzahl von Ausbildungsberufen erstellt die Projektagentur Begleitmaterialien zur </a:t>
            </a:r>
            <a:r>
              <a:rPr lang="de-DE" sz="1100" b="0" i="1" u="none" strike="noStrike" cap="none" dirty="0">
                <a:solidFill>
                  <a:schemeClr val="dk1"/>
                </a:solidFill>
                <a:latin typeface="Calibri"/>
                <a:ea typeface="Calibri"/>
                <a:cs typeface="Calibri"/>
                <a:sym typeface="Calibri"/>
              </a:rPr>
              <a:t>Beruflichen Bildung für Nachhaltige Entwicklung </a:t>
            </a:r>
            <a:r>
              <a:rPr lang="de-DE" sz="1100" b="0" i="0" u="none" strike="noStrike" cap="none" dirty="0">
                <a:solidFill>
                  <a:schemeClr val="dk1"/>
                </a:solidFill>
                <a:latin typeface="Calibri"/>
                <a:ea typeface="Calibri"/>
                <a:cs typeface="Calibri"/>
                <a:sym typeface="Calibri"/>
              </a:rPr>
              <a:t>(BBNE). Dabei werden alle für die Berufsausbildung relevanten Dimensionen der Nachhaltigkeit berücksichtigt. Diese Impulspapiere und Weiterbildungsmaterialien sollen Anregungen für mehr Nachhaltigkeit in der beruflichen Bildung geben.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Primäre Zielgruppen sind Lehrkräfte an Berufsschulen, sowie deren Berufsschüler*innen, aber auch Ausbildende und ihre Auszubildenden in Betrieben. Sekundäre Zielgruppen sind Umweltbildner*innen, Wissenschaftler*innen der Berufsbildung, </a:t>
            </a:r>
            <a:r>
              <a:rPr lang="de-DE" sz="1100" b="0" i="0" u="none" strike="noStrike" cap="none" dirty="0" err="1">
                <a:solidFill>
                  <a:schemeClr val="dk1"/>
                </a:solidFill>
                <a:latin typeface="Calibri"/>
                <a:ea typeface="Calibri"/>
                <a:cs typeface="Calibri"/>
                <a:sym typeface="Calibri"/>
              </a:rPr>
              <a:t>Pädagog</a:t>
            </a:r>
            <a:r>
              <a:rPr lang="de-DE" sz="1100" b="0" i="0" u="none" strike="noStrike" cap="none" dirty="0">
                <a:solidFill>
                  <a:schemeClr val="dk1"/>
                </a:solidFill>
                <a:latin typeface="Calibri"/>
                <a:ea typeface="Calibri"/>
                <a:cs typeface="Calibri"/>
                <a:sym typeface="Calibri"/>
              </a:rPr>
              <a:t>*innen sowie Institutionen der beruflichen Bildung.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Intention dieses Projektes ist es, kompakt und schnell den Zielgruppen Anregungen zum Thema “Nachhaltigkeit” durch eine integrative Darstellung der Nachhaltigkeitsthemen in der Bildung und der Ausbildung zu geben. Weiterhin wird durch einen sehr umfangreichen Materialpool der Stand des Wissens zu den Nachhaltigkeitszielen (SDG Sustainable Development Goals, Ziele für die nachhaltige Entwicklung) gegeben und so die Bildung gemäß SDG 4 “Hochwertige Bildung” unterstützt.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Im Mittelpunkt steht die neue Standardberufsbildposition "Umweltschutz und Nachhaltigkeit" unter der Annahme, dass diese auch zeitnah in allen Berufsbildern verankert wird. In dem Projekt wird herausgearbeitet, was "Nachhaltigkeit" aus wissenschaftlicher Perspektive für diese Position sowie </a:t>
            </a:r>
            <a:r>
              <a:rPr lang="de-DE" sz="1100" b="0" i="0" u="none" strike="noStrike" cap="none" dirty="0" err="1">
                <a:solidFill>
                  <a:schemeClr val="dk1"/>
                </a:solidFill>
                <a:latin typeface="Calibri"/>
                <a:ea typeface="Calibri"/>
                <a:cs typeface="Calibri"/>
                <a:sym typeface="Calibri"/>
              </a:rPr>
              <a:t>für</a:t>
            </a:r>
            <a:r>
              <a:rPr lang="de-DE" sz="1100" b="0" i="0" u="none" strike="noStrike" cap="none" dirty="0">
                <a:solidFill>
                  <a:schemeClr val="dk1"/>
                </a:solidFill>
                <a:latin typeface="Calibri"/>
                <a:ea typeface="Calibri"/>
                <a:cs typeface="Calibri"/>
                <a:sym typeface="Calibri"/>
              </a:rPr>
              <a:t> die berufsprofilgebenden Fertigkeiten, Kenntnisse und Fähigkeiten bedeutet. Im Kern sollen deshalb folgende drei Materialien je Berufsbild entwickelt werden: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tabellarische didaktische Einordnung (Didaktisches Impulspapier, IP),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ein Dokument zur Weiterbildung für Lehrende und Unterrichtende zu den Nachhaltigkeitszielen mit dem Bezug auf die spezifische Berufsausbildung (Hintergrundmaterial, HGM)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Ein Handout (FS) z. B. mit der Darstellung von Zielkonflikten oder weiteren Aufgabenstellungen.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Materialien sollen Impulse und Orientierung geben, wie Nachhaltigkeit in die verschiedenen Berufsbilder integriert werden kann. Alle Materialien werden als Open Educational </a:t>
            </a:r>
            <a:r>
              <a:rPr lang="de-DE" sz="1100" b="0" i="0" u="none" strike="noStrike" cap="none" dirty="0" err="1">
                <a:solidFill>
                  <a:schemeClr val="dk1"/>
                </a:solidFill>
                <a:latin typeface="Calibri"/>
                <a:ea typeface="Calibri"/>
                <a:cs typeface="Calibri"/>
                <a:sym typeface="Calibri"/>
              </a:rPr>
              <a:t>Ressources</a:t>
            </a:r>
            <a:r>
              <a:rPr lang="de-DE" sz="1100" b="0" i="0" u="none" strike="noStrike" cap="none" dirty="0">
                <a:solidFill>
                  <a:schemeClr val="dk1"/>
                </a:solidFill>
                <a:latin typeface="Calibri"/>
                <a:ea typeface="Calibri"/>
                <a:cs typeface="Calibri"/>
                <a:sym typeface="Calibri"/>
              </a:rPr>
              <a:t> (OER-Materialien) im PDF-Format und als </a:t>
            </a:r>
            <a:r>
              <a:rPr lang="de-DE" sz="1100" b="0" i="0" u="none" strike="noStrike" cap="none" dirty="0" err="1">
                <a:solidFill>
                  <a:schemeClr val="dk1"/>
                </a:solidFill>
                <a:latin typeface="Calibri"/>
                <a:ea typeface="Calibri"/>
                <a:cs typeface="Calibri"/>
                <a:sym typeface="Calibri"/>
              </a:rPr>
              <a:t>Oce</a:t>
            </a:r>
            <a:r>
              <a:rPr lang="de-DE" sz="1100" b="0" i="0" u="none" strike="noStrike" cap="none" dirty="0">
                <a:solidFill>
                  <a:schemeClr val="dk1"/>
                </a:solidFill>
                <a:latin typeface="Calibri"/>
                <a:ea typeface="Calibri"/>
                <a:cs typeface="Calibri"/>
                <a:sym typeface="Calibri"/>
              </a:rPr>
              <a:t>-Dokumente (Word und PowerPoint) zur weiteren Verwendung veröffentlicht, d. h. sie können von den Nutzer*innen kopiert, ergänzt oder umstrukturiert werden. </a:t>
            </a:r>
            <a:endParaRPr sz="1100" dirty="0"/>
          </a:p>
          <a:p>
            <a:pPr marL="0" marR="0" lvl="0" indent="0" algn="l" rtl="0">
              <a:lnSpc>
                <a:spcPct val="100000"/>
              </a:lnSpc>
              <a:spcBef>
                <a:spcPts val="600"/>
              </a:spcBef>
              <a:spcAft>
                <a:spcPts val="0"/>
              </a:spcAft>
              <a:buClr>
                <a:srgbClr val="000000"/>
              </a:buClr>
              <a:buSzPts val="1400"/>
              <a:buFont typeface="Arial"/>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sz="1100" b="1" dirty="0">
                <a:latin typeface="Calibri" panose="020F0502020204030204" pitchFamily="34" charset="0"/>
                <a:cs typeface="Calibri" panose="020F0502020204030204" pitchFamily="34" charset="0"/>
              </a:rPr>
              <a:t>Beschreibung</a:t>
            </a:r>
          </a:p>
          <a:p>
            <a:pPr marL="0" indent="0"/>
            <a:r>
              <a:rPr lang="de-DE" sz="1100" dirty="0">
                <a:latin typeface="Calibri" panose="020F0502020204030204" pitchFamily="34" charset="0"/>
                <a:cs typeface="Calibri" panose="020F0502020204030204" pitchFamily="34" charset="0"/>
              </a:rPr>
              <a:t>Viele Aspekte und Einflussfaktoren sind mit der Herstellungs- bzw. Wertschöpfungskette verbunden.</a:t>
            </a:r>
          </a:p>
          <a:p>
            <a:pPr marL="171450" indent="-171450">
              <a:buFont typeface="Arial" panose="020B0604020202020204" pitchFamily="34" charset="0"/>
              <a:buChar char="•"/>
            </a:pPr>
            <a:r>
              <a:rPr lang="de-DE" sz="1100" b="1" dirty="0">
                <a:latin typeface="Calibri" panose="020F0502020204030204" pitchFamily="34" charset="0"/>
                <a:cs typeface="Calibri" panose="020F0502020204030204" pitchFamily="34" charset="0"/>
              </a:rPr>
              <a:t>Umwelt – Umweltschutzorganisation </a:t>
            </a:r>
            <a:r>
              <a:rPr lang="de-DE" sz="1100" dirty="0">
                <a:latin typeface="Calibri" panose="020F0502020204030204" pitchFamily="34" charset="0"/>
                <a:cs typeface="Calibri" panose="020F0502020204030204" pitchFamily="34" charset="0"/>
              </a:rPr>
              <a:t>– Je aus der Umwelt entnommene Ressource stellt einen Eingriff dar:  Energie, Chemikalien, Abfall, Wasser, Luft, Boden, Artenvielfalt, Landnutzung, Ressourcenverbrauch, Ressourcenschutz, Klimaschutz</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Sozial Aspekte – Mitarbeitende</a:t>
            </a:r>
            <a:r>
              <a:rPr lang="de-DE" sz="1100" dirty="0">
                <a:latin typeface="Calibri" panose="020F0502020204030204" pitchFamily="34" charset="0"/>
                <a:cs typeface="Calibri" panose="020F0502020204030204" pitchFamily="34" charset="0"/>
              </a:rPr>
              <a:t>: Die Auswahl der zu verarbeitenden Materialien hat direkte Auswirkung auf die einzuhaltenden Schutzmaßnahmen bei der Verarbeitung der Produkte, Materialien, Wohlbefinden, Beschichtungen, Chemikalien, Gefahrstoffe, Erkrankungen bei Verarbeiter*innen, gerechte Entlohnung, soziale Absicherung, soziale Gerechtigkeit</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Ökonomie</a:t>
            </a:r>
            <a:r>
              <a:rPr lang="de-DE" sz="1100" dirty="0">
                <a:latin typeface="Calibri" panose="020F0502020204030204" pitchFamily="34" charset="0"/>
                <a:cs typeface="Calibri" panose="020F0502020204030204" pitchFamily="34" charset="0"/>
              </a:rPr>
              <a:t>: Preis, Kaufkraft, Handel, Globalisierung, Arbeitsplätze, Wirtschaftlichkeit</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Politik: </a:t>
            </a:r>
            <a:r>
              <a:rPr lang="de-DE" sz="1100" dirty="0">
                <a:latin typeface="Calibri" panose="020F0502020204030204" pitchFamily="34" charset="0"/>
                <a:cs typeface="Calibri" panose="020F0502020204030204" pitchFamily="34" charset="0"/>
              </a:rPr>
              <a:t>Häuser als Ausdruck von Individualität und Persönlichkeit, Trends, Lebensqualität, soziale Aspekte wie gerechte Entlohnung, soziale Absicherung, soziale Gerechtigkeit, menschenwürdige Arbeitsbedingungen, keine Kinderarbeit, kulturelle Werte</a:t>
            </a:r>
          </a:p>
          <a:p>
            <a:pPr marL="0" indent="0">
              <a:buSzPts val="1100"/>
            </a:pPr>
            <a:r>
              <a:rPr lang="de-DE" sz="1100" b="1" dirty="0">
                <a:latin typeface="Calibri" panose="020F0502020204030204" pitchFamily="34" charset="0"/>
                <a:cs typeface="Calibri" panose="020F0502020204030204" pitchFamily="34" charset="0"/>
              </a:rPr>
              <a:t>Aufgaben</a:t>
            </a:r>
          </a:p>
          <a:p>
            <a:pPr marL="165364" indent="-165364">
              <a:buSzPts val="1100"/>
              <a:buFont typeface="Arial"/>
              <a:buChar char="•"/>
            </a:pPr>
            <a:r>
              <a:rPr lang="de-DE" sz="1100" dirty="0">
                <a:solidFill>
                  <a:schemeClr val="tx1"/>
                </a:solidFill>
                <a:latin typeface="Calibri" panose="020F0502020204030204" pitchFamily="34" charset="0"/>
                <a:ea typeface="Arial"/>
                <a:cs typeface="Calibri" panose="020F0502020204030204" pitchFamily="34" charset="0"/>
                <a:sym typeface="Arial"/>
              </a:rPr>
              <a:t>Erarbeiten, sammeln Sie in der jeweiligen Gruppe Ihre Standpunkte/Argumente  </a:t>
            </a:r>
          </a:p>
          <a:p>
            <a:pPr marL="165364" indent="-165364">
              <a:buSzPts val="1100"/>
              <a:buFont typeface="Arial"/>
              <a:buChar char="•"/>
            </a:pPr>
            <a:r>
              <a:rPr lang="de-DE" sz="1100" dirty="0">
                <a:solidFill>
                  <a:schemeClr val="tx1"/>
                </a:solidFill>
                <a:latin typeface="Calibri" panose="020F0502020204030204" pitchFamily="34" charset="0"/>
                <a:cs typeface="Calibri" panose="020F0502020204030204" pitchFamily="34" charset="0"/>
                <a:sym typeface="Arial"/>
              </a:rPr>
              <a:t>Vertreten Sie Ihre Ergebnisse in der gemeinsamen Gruppendiskussion</a:t>
            </a:r>
          </a:p>
          <a:p>
            <a:pPr marL="0" indent="0">
              <a:buSzPts val="1100"/>
            </a:pPr>
            <a:endParaRPr lang="de-DE" sz="1100" dirty="0">
              <a:solidFill>
                <a:schemeClr val="tx1"/>
              </a:solidFill>
              <a:latin typeface="Calibri" panose="020F0502020204030204" pitchFamily="34" charset="0"/>
              <a:cs typeface="Calibri" panose="020F0502020204030204" pitchFamily="34" charset="0"/>
              <a:sym typeface="Arial"/>
            </a:endParaRPr>
          </a:p>
          <a:p>
            <a:pPr marL="0" indent="0">
              <a:buSzPts val="1100"/>
            </a:pPr>
            <a:r>
              <a:rPr lang="de-DE" sz="1100" b="1" dirty="0">
                <a:solidFill>
                  <a:schemeClr val="tx1"/>
                </a:solidFill>
                <a:latin typeface="Calibri" panose="020F0502020204030204" pitchFamily="34" charset="0"/>
                <a:cs typeface="Calibri" panose="020F0502020204030204" pitchFamily="34" charset="0"/>
                <a:sym typeface="Arial"/>
              </a:rPr>
              <a:t>Quellen</a:t>
            </a:r>
          </a:p>
          <a:p>
            <a:pPr marL="165364" indent="-165364" defTabSz="881939">
              <a:buClr>
                <a:schemeClr val="dk1"/>
              </a:buClr>
              <a:buSzPts val="1200"/>
              <a:buFont typeface="Arial"/>
              <a:buChar char="•"/>
              <a:defRPr/>
            </a:pPr>
            <a:r>
              <a:rPr lang="de-DE" sz="1000" dirty="0">
                <a:solidFill>
                  <a:schemeClr val="tx1"/>
                </a:solidFill>
              </a:rPr>
              <a:t>Aachener Stiftung Katy Bey (o.J.): Lexikon der Nachhaltigkeit. Online: https://www.nachhaltigkeit.info</a:t>
            </a:r>
            <a:r>
              <a:rPr lang="de-DE" sz="1000" dirty="0"/>
              <a:t>/ </a:t>
            </a:r>
          </a:p>
          <a:p>
            <a:pPr marL="165364" indent="-165364" defTabSz="881939">
              <a:buClr>
                <a:schemeClr val="dk1"/>
              </a:buClr>
              <a:buSzPts val="1200"/>
              <a:buFont typeface="Arial"/>
              <a:buChar char="•"/>
              <a:defRPr/>
            </a:pPr>
            <a:r>
              <a:rPr lang="de-DE" sz="1000" dirty="0"/>
              <a:t>Bundesregierung (2021): Berichte aus den Ministerien. Online: https://www.bundesfinanzministerium.de/Content/DE/Downloads/Broschueren_Bestellservice/bmf-ressortbericht-nachhaltigkeit-2021.pdf?__blob=publicationFile&amp;v=7</a:t>
            </a:r>
          </a:p>
          <a:p>
            <a:pPr marL="165364" indent="-165364" defTabSz="881939">
              <a:buClr>
                <a:schemeClr val="dk1"/>
              </a:buClr>
              <a:buSzPts val="1200"/>
              <a:buFont typeface="Arial"/>
              <a:buChar char="•"/>
              <a:defRPr/>
            </a:pPr>
            <a:r>
              <a:rPr lang="de-DE" sz="1000" dirty="0"/>
              <a:t>Fraunhofer-Institut (o.J.): Ganzheitliche Bewertung von Bauprodukten. Online:</a:t>
            </a:r>
            <a:r>
              <a:rPr lang="de-DE" sz="1000" baseline="0" dirty="0"/>
              <a:t> https://www.ibp.fraunhofer.de/de/kompetenzen/ganzheitliche-bilanzierung/nachhaltiges-bauen/bewertung-bauprodukte.html</a:t>
            </a:r>
          </a:p>
          <a:p>
            <a:pPr marL="165364" indent="-165364" defTabSz="881939">
              <a:buClr>
                <a:schemeClr val="dk1"/>
              </a:buClr>
              <a:buSzPts val="1200"/>
              <a:buFont typeface="Arial"/>
              <a:buChar char="•"/>
              <a:defRPr/>
            </a:pPr>
            <a:r>
              <a:rPr lang="de-DE" sz="1000" dirty="0"/>
              <a:t>Verband der Lackindustrie (o.J.): Farben brauchen Schutz. Online: https://www.wirsindfarbe.de/presse/lacke-farben-aktuell/farben-brauchen-schutz</a:t>
            </a:r>
          </a:p>
          <a:p>
            <a:pPr marL="165364" indent="-165364" defTabSz="881939">
              <a:buClr>
                <a:schemeClr val="dk1"/>
              </a:buClr>
              <a:buSzPts val="1200"/>
              <a:buFont typeface="Arial"/>
              <a:buChar char="•"/>
              <a:defRPr/>
            </a:pPr>
            <a:r>
              <a:rPr lang="de-DE" sz="1000" dirty="0"/>
              <a:t>Ökologisch bauen (o.J.): Online: https://www.oekologisch-bauen.info/baustoffe/naturfarben-putze/</a:t>
            </a:r>
          </a:p>
          <a:p>
            <a:pPr marL="165364" indent="-165364" defTabSz="881939">
              <a:buClr>
                <a:schemeClr val="dk1"/>
              </a:buClr>
              <a:buSzPts val="1200"/>
              <a:buFont typeface="Arial"/>
              <a:buChar char="•"/>
              <a:defRPr/>
            </a:pPr>
            <a:r>
              <a:rPr lang="de-DE" sz="1000" dirty="0"/>
              <a:t>Umweltbundesamt (2021): Ausschuss zur gesundheitlichen Bewertung von Bauprodukten. Online : https://www.umweltbundesamt.de/themen/gesundheit/kommissionen-arbeitsgruppen/ausschuss-zur-gesundheitlichen-bewertung-von#ausschuss-zur-gesundheitlichen-bewertung-von-bauprodukten-agbb- und https://www.umweltbundesamt.de/sites/default/files/medien/4031/dokumente/agbb_bewertungsschema_2021.pdf</a:t>
            </a:r>
            <a:endParaRPr lang="de-DE" sz="1000" b="1" dirty="0"/>
          </a:p>
          <a:p>
            <a:pPr marL="0" indent="0" defTabSz="881939">
              <a:buClr>
                <a:schemeClr val="dk1"/>
              </a:buClr>
              <a:buSzPts val="1200"/>
              <a:buFont typeface="Arial"/>
              <a:buNone/>
              <a:defRPr/>
            </a:pPr>
            <a:r>
              <a:rPr lang="de-DE" sz="1000" b="1" dirty="0"/>
              <a:t>Icons: </a:t>
            </a:r>
          </a:p>
          <a:p>
            <a:pPr marL="171450" indent="-171450" defTabSz="881939">
              <a:buClr>
                <a:schemeClr val="dk1"/>
              </a:buClr>
              <a:buSzPts val="1200"/>
              <a:buFont typeface="Arial" panose="020B0604020202020204" pitchFamily="34" charset="0"/>
              <a:buChar char="•"/>
              <a:defRPr/>
            </a:pPr>
            <a:r>
              <a:rPr lang="de-DE" sz="1000" b="0" dirty="0" err="1"/>
              <a:t>Noun</a:t>
            </a:r>
            <a:r>
              <a:rPr lang="de-DE" sz="1000" b="0" dirty="0"/>
              <a:t> </a:t>
            </a:r>
            <a:r>
              <a:rPr lang="de-DE" sz="1000" b="0" dirty="0" err="1"/>
              <a:t>project</a:t>
            </a:r>
            <a:r>
              <a:rPr lang="de-DE" sz="1000" b="0" dirty="0"/>
              <a:t>, </a:t>
            </a:r>
            <a:r>
              <a:rPr lang="de-DE" sz="1000" b="0" dirty="0" err="1"/>
              <a:t>Agung</a:t>
            </a:r>
            <a:r>
              <a:rPr lang="de-DE" sz="1000" b="0" dirty="0"/>
              <a:t> </a:t>
            </a:r>
            <a:r>
              <a:rPr lang="de-DE" sz="1000" b="0" dirty="0" err="1"/>
              <a:t>Pamuji</a:t>
            </a:r>
            <a:r>
              <a:rPr lang="de-DE" sz="1000" b="0" dirty="0"/>
              <a:t>: </a:t>
            </a:r>
            <a:r>
              <a:rPr lang="de-DE" sz="1000" b="0" dirty="0" err="1"/>
              <a:t>growth</a:t>
            </a:r>
            <a:r>
              <a:rPr lang="de-DE" sz="1000" b="0" dirty="0"/>
              <a:t>. Online https://thenounproject.com/icon/growth-5977187/</a:t>
            </a:r>
          </a:p>
          <a:p>
            <a:pPr marL="171450" indent="-171450" defTabSz="881939">
              <a:buClr>
                <a:schemeClr val="dk1"/>
              </a:buClr>
              <a:buSzPts val="1200"/>
              <a:buFont typeface="Arial" panose="020B0604020202020204" pitchFamily="34" charset="0"/>
              <a:buChar char="•"/>
              <a:defRPr/>
            </a:pPr>
            <a:r>
              <a:rPr lang="de-DE" sz="1000" b="0" dirty="0" err="1"/>
              <a:t>Noun</a:t>
            </a:r>
            <a:r>
              <a:rPr lang="de-DE" sz="1000" b="0" dirty="0"/>
              <a:t> </a:t>
            </a:r>
            <a:r>
              <a:rPr lang="de-DE" sz="1000" b="0" dirty="0" err="1"/>
              <a:t>project</a:t>
            </a:r>
            <a:r>
              <a:rPr lang="de-DE" sz="1000" b="0" dirty="0"/>
              <a:t>, </a:t>
            </a:r>
            <a:r>
              <a:rPr lang="de-DE" sz="1000" b="0" dirty="0" err="1"/>
              <a:t>dan‘s</a:t>
            </a:r>
            <a:r>
              <a:rPr lang="de-DE" sz="1000" b="0" dirty="0"/>
              <a:t>: </a:t>
            </a:r>
            <a:r>
              <a:rPr lang="de-DE" sz="1000" b="0" dirty="0" err="1"/>
              <a:t>Sustainability</a:t>
            </a:r>
            <a:r>
              <a:rPr lang="de-DE" sz="1000" b="0" dirty="0"/>
              <a:t>. Online: https://thenounproject.com/icon/sustainability-5995880/</a:t>
            </a:r>
          </a:p>
          <a:p>
            <a:pPr marL="0" indent="0" defTabSz="881939">
              <a:buClr>
                <a:schemeClr val="dk1"/>
              </a:buClr>
              <a:buSzPts val="1200"/>
              <a:buFont typeface="Arial"/>
              <a:buNone/>
              <a:defRPr/>
            </a:pPr>
            <a:endParaRPr lang="de-DE" sz="1000" b="1" dirty="0"/>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10</a:t>
            </a:fld>
            <a:endParaRPr sz="1200">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sz="1100" b="1" dirty="0">
                <a:latin typeface="Calibri" panose="020F0502020204030204" pitchFamily="34" charset="0"/>
                <a:cs typeface="Calibri" panose="020F0502020204030204" pitchFamily="34" charset="0"/>
              </a:rPr>
              <a:t>Beschreibung</a:t>
            </a:r>
          </a:p>
          <a:p>
            <a:pPr marL="0" indent="0"/>
            <a:r>
              <a:rPr lang="de-DE" sz="1100" dirty="0">
                <a:latin typeface="Calibri" panose="020F0502020204030204" pitchFamily="34" charset="0"/>
                <a:cs typeface="Calibri" panose="020F0502020204030204" pitchFamily="34" charset="0"/>
              </a:rPr>
              <a:t>Viele Aspekte und Einflussfaktoren sind mit der Herstellungs- bzw. Wertschöpfungskette verbunden.</a:t>
            </a:r>
          </a:p>
          <a:p>
            <a:pPr marL="171450" indent="-171450">
              <a:buFont typeface="Arial" panose="020B0604020202020204" pitchFamily="34" charset="0"/>
              <a:buChar char="•"/>
            </a:pPr>
            <a:r>
              <a:rPr lang="de-DE" sz="1100" b="1" dirty="0">
                <a:latin typeface="Calibri" panose="020F0502020204030204" pitchFamily="34" charset="0"/>
                <a:cs typeface="Calibri" panose="020F0502020204030204" pitchFamily="34" charset="0"/>
              </a:rPr>
              <a:t>Umwelt – Umweltschutzorganisation </a:t>
            </a:r>
            <a:r>
              <a:rPr lang="de-DE" sz="1100" dirty="0">
                <a:latin typeface="Calibri" panose="020F0502020204030204" pitchFamily="34" charset="0"/>
                <a:cs typeface="Calibri" panose="020F0502020204030204" pitchFamily="34" charset="0"/>
              </a:rPr>
              <a:t>– Je aus der Umwelt entnommene Ressource stellt einen Eingriff dar:  Energie, Chemikalien, Abfall, Wasser, Luft, Boden, Artenvielfalt, Landnutzung, Ressourcenverbrauch, Ressourcenschutz, Klimaschutz</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Sozial Aspekte – Mitarbeitende</a:t>
            </a:r>
            <a:r>
              <a:rPr lang="de-DE" sz="1100" dirty="0">
                <a:latin typeface="Calibri" panose="020F0502020204030204" pitchFamily="34" charset="0"/>
                <a:cs typeface="Calibri" panose="020F0502020204030204" pitchFamily="34" charset="0"/>
              </a:rPr>
              <a:t>: Die Auswahl der zu verarbeitenden Materialien hat direkte Auswirkung auf die einzuhaltenden Schutzmaßnahmen bei der Verarbeitung der Produkte, Materialien, Wohlbefinden, Beschichtungen, Chemikalien, Gefahrstoffe, Erkrankungen bei Verarbeiter*innen, gerechte Entlohnung, soziale Absicherung, soziale Gerechtigkeit</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Ökonomie</a:t>
            </a:r>
            <a:r>
              <a:rPr lang="de-DE" sz="1100" dirty="0">
                <a:latin typeface="Calibri" panose="020F0502020204030204" pitchFamily="34" charset="0"/>
                <a:cs typeface="Calibri" panose="020F0502020204030204" pitchFamily="34" charset="0"/>
              </a:rPr>
              <a:t>: Preis, Kaufkraft, Handel, Globalisierung, Arbeitsplätze, Wirtschaftlichkeit</a:t>
            </a:r>
          </a:p>
          <a:p>
            <a:pPr marL="165364" indent="-165364">
              <a:buFont typeface="Arial" panose="020B0604020202020204" pitchFamily="34" charset="0"/>
              <a:buChar char="•"/>
            </a:pPr>
            <a:r>
              <a:rPr lang="de-DE" sz="1100" b="1" dirty="0">
                <a:latin typeface="Calibri" panose="020F0502020204030204" pitchFamily="34" charset="0"/>
                <a:cs typeface="Calibri" panose="020F0502020204030204" pitchFamily="34" charset="0"/>
              </a:rPr>
              <a:t>Politik: </a:t>
            </a:r>
            <a:r>
              <a:rPr lang="de-DE" sz="1100" dirty="0">
                <a:latin typeface="Calibri" panose="020F0502020204030204" pitchFamily="34" charset="0"/>
                <a:cs typeface="Calibri" panose="020F0502020204030204" pitchFamily="34" charset="0"/>
              </a:rPr>
              <a:t>Häuser als Ausdruck von Individualität und Persönlichkeit, Trends, Lebensqualität, soziale Aspekte wie gerechte Entlohnung, soziale Absicherung, soziale Gerechtigkeit, menschenwürdige Arbeitsbedingungen, keine Kinderarbeit, kulturelle Werte</a:t>
            </a:r>
          </a:p>
          <a:p>
            <a:pPr marL="0" indent="0">
              <a:buSzPts val="1100"/>
            </a:pPr>
            <a:r>
              <a:rPr lang="de-DE" sz="1100" b="1" dirty="0">
                <a:latin typeface="Calibri" panose="020F0502020204030204" pitchFamily="34" charset="0"/>
                <a:cs typeface="Calibri" panose="020F0502020204030204" pitchFamily="34" charset="0"/>
              </a:rPr>
              <a:t>Aufgaben</a:t>
            </a:r>
          </a:p>
          <a:p>
            <a:pPr marL="165364" indent="-165364">
              <a:buSzPts val="1100"/>
              <a:buFont typeface="Arial"/>
              <a:buChar char="•"/>
            </a:pPr>
            <a:r>
              <a:rPr lang="de-DE" sz="1100" dirty="0">
                <a:solidFill>
                  <a:schemeClr val="tx1"/>
                </a:solidFill>
                <a:latin typeface="Calibri" panose="020F0502020204030204" pitchFamily="34" charset="0"/>
                <a:ea typeface="Arial"/>
                <a:cs typeface="Calibri" panose="020F0502020204030204" pitchFamily="34" charset="0"/>
                <a:sym typeface="Arial"/>
              </a:rPr>
              <a:t>Erarbeiten, sammeln Sie in der jeweiligen Gruppe Ihre Standpunkte/Argumente  </a:t>
            </a:r>
          </a:p>
          <a:p>
            <a:pPr marL="165364" indent="-165364">
              <a:buSzPts val="1100"/>
              <a:buFont typeface="Arial"/>
              <a:buChar char="•"/>
            </a:pPr>
            <a:r>
              <a:rPr lang="de-DE" sz="1100" dirty="0">
                <a:solidFill>
                  <a:schemeClr val="tx1"/>
                </a:solidFill>
                <a:latin typeface="Calibri" panose="020F0502020204030204" pitchFamily="34" charset="0"/>
                <a:cs typeface="Calibri" panose="020F0502020204030204" pitchFamily="34" charset="0"/>
                <a:sym typeface="Arial"/>
              </a:rPr>
              <a:t>Vertreten Sie Ihre Ergebnisse in der gemeinsamen Gruppendiskussion</a:t>
            </a:r>
          </a:p>
          <a:p>
            <a:pPr marL="0" indent="0">
              <a:buSzPts val="1100"/>
            </a:pPr>
            <a:endParaRPr lang="de-DE" sz="1000" dirty="0">
              <a:solidFill>
                <a:schemeClr val="tx1"/>
              </a:solidFill>
              <a:latin typeface="Calibri" panose="020F0502020204030204" pitchFamily="34" charset="0"/>
              <a:cs typeface="Calibri" panose="020F0502020204030204" pitchFamily="34" charset="0"/>
              <a:sym typeface="Arial"/>
            </a:endParaRPr>
          </a:p>
          <a:p>
            <a:pPr marL="0" indent="0">
              <a:buSzPts val="1100"/>
            </a:pPr>
            <a:r>
              <a:rPr lang="de-DE" sz="1000" b="1" dirty="0">
                <a:solidFill>
                  <a:schemeClr val="tx1"/>
                </a:solidFill>
                <a:latin typeface="Calibri" panose="020F0502020204030204" pitchFamily="34" charset="0"/>
                <a:cs typeface="Calibri" panose="020F0502020204030204" pitchFamily="34" charset="0"/>
                <a:sym typeface="Arial"/>
              </a:rPr>
              <a:t>Quellen</a:t>
            </a:r>
          </a:p>
          <a:p>
            <a:pPr marL="165364" indent="-165364" defTabSz="881939">
              <a:buClr>
                <a:schemeClr val="dk1"/>
              </a:buClr>
              <a:buSzPts val="1200"/>
              <a:buFont typeface="Arial"/>
              <a:buChar char="•"/>
              <a:defRPr/>
            </a:pPr>
            <a:r>
              <a:rPr lang="de-DE" sz="1000" dirty="0">
                <a:solidFill>
                  <a:schemeClr val="tx1"/>
                </a:solidFill>
              </a:rPr>
              <a:t>Aachener Stiftung Katy Bey (o.J.): Lexikon der Nachhaltigkeit. Online: https://www.nachhaltigkeit.info</a:t>
            </a:r>
            <a:r>
              <a:rPr lang="de-DE" sz="1000" dirty="0"/>
              <a:t>/ </a:t>
            </a:r>
          </a:p>
          <a:p>
            <a:pPr marL="165364" indent="-165364" defTabSz="881939">
              <a:buClr>
                <a:schemeClr val="dk1"/>
              </a:buClr>
              <a:buSzPts val="1200"/>
              <a:buFont typeface="Arial"/>
              <a:buChar char="•"/>
              <a:defRPr/>
            </a:pPr>
            <a:r>
              <a:rPr lang="de-DE" sz="1000" dirty="0"/>
              <a:t>Bundesregierung (2021): Berichte aus den Ministerien. Online: https://www.bundesfinanzministerium.de/Content/DE/Downloads/Broschueren_Bestellservice/bmf-ressortbericht-nachhaltigkeit-2021.pdf?__blob=publicationFile&amp;v=7</a:t>
            </a:r>
          </a:p>
          <a:p>
            <a:pPr marL="165364" indent="-165364" defTabSz="881939">
              <a:buClr>
                <a:schemeClr val="dk1"/>
              </a:buClr>
              <a:buSzPts val="1200"/>
              <a:buFont typeface="Arial"/>
              <a:buChar char="•"/>
              <a:defRPr/>
            </a:pPr>
            <a:r>
              <a:rPr lang="de-DE" sz="1000" dirty="0"/>
              <a:t>Fraunhofer-Institut (o.J.): Ganzheitliche Bewertung von Bauprodukten. Online:</a:t>
            </a:r>
            <a:r>
              <a:rPr lang="de-DE" sz="1000" baseline="0" dirty="0"/>
              <a:t> https://www.ibp.fraunhofer.de/de/kompetenzen/ganzheitliche-bilanzierung/nachhaltiges-bauen/bewertung-bauprodukte.html</a:t>
            </a:r>
          </a:p>
          <a:p>
            <a:pPr marL="165364" indent="-165364" defTabSz="881939">
              <a:buClr>
                <a:schemeClr val="dk1"/>
              </a:buClr>
              <a:buSzPts val="1200"/>
              <a:buFont typeface="Arial"/>
              <a:buChar char="•"/>
              <a:defRPr/>
            </a:pPr>
            <a:r>
              <a:rPr lang="de-DE" sz="1000" dirty="0"/>
              <a:t>Verband der Lackindustrie (o.J.): Farben brauchen Schutz. Online: https://www.wirsindfarbe.de/presse/lacke-farben-aktuell/farben-brauchen-schutz</a:t>
            </a:r>
          </a:p>
          <a:p>
            <a:pPr marL="165364" indent="-165364" defTabSz="881939">
              <a:buClr>
                <a:schemeClr val="dk1"/>
              </a:buClr>
              <a:buSzPts val="1200"/>
              <a:buFont typeface="Arial"/>
              <a:buChar char="•"/>
              <a:defRPr/>
            </a:pPr>
            <a:r>
              <a:rPr lang="de-DE" sz="1000" dirty="0"/>
              <a:t>Ökologisch bauen (o.J.): Online: https://www.oekologisch-bauen.info/baustoffe/naturfarben-putze/</a:t>
            </a:r>
          </a:p>
          <a:p>
            <a:pPr marL="165364" indent="-165364" defTabSz="881939">
              <a:buClr>
                <a:schemeClr val="dk1"/>
              </a:buClr>
              <a:buSzPts val="1200"/>
              <a:buFont typeface="Arial"/>
              <a:buChar char="•"/>
              <a:defRPr/>
            </a:pPr>
            <a:r>
              <a:rPr lang="de-DE" sz="1000" dirty="0"/>
              <a:t>Umweltbundesamt (2021): Ausschuss zur gesundheitlichen Bewertung von Bauprodukten. Online : https://www.umweltbundesamt.de/themen/gesundheit/kommissionen-arbeitsgruppen/ausschuss-zur-gesundheitlichen-bewertung-von#ausschuss-zur-gesundheitlichen-bewertung-von-bauprodukten-agbb- und https://www.umweltbundesamt.de/sites/default/files/medien/4031/dokumente/agbb_bewertungsschema_2021.pdf</a:t>
            </a:r>
            <a:endParaRPr lang="de-DE" sz="1000" b="1" dirty="0"/>
          </a:p>
          <a:p>
            <a:pPr marL="0" indent="0" defTabSz="881939">
              <a:buClr>
                <a:schemeClr val="dk1"/>
              </a:buClr>
              <a:buSzPts val="1200"/>
              <a:buFont typeface="Arial"/>
              <a:buNone/>
              <a:defRPr/>
            </a:pPr>
            <a:r>
              <a:rPr lang="de-DE" sz="1000" b="1" dirty="0"/>
              <a:t>Icons:</a:t>
            </a:r>
          </a:p>
          <a:p>
            <a:pPr marL="165364" indent="-165364" defTabSz="881939">
              <a:buClr>
                <a:schemeClr val="dk1"/>
              </a:buClr>
              <a:buSzPts val="1200"/>
              <a:buFont typeface="Arial"/>
              <a:buChar char="•"/>
              <a:defRPr/>
            </a:pPr>
            <a:r>
              <a:rPr lang="de-DE" sz="1000" b="0" dirty="0" err="1"/>
              <a:t>Noun</a:t>
            </a:r>
            <a:r>
              <a:rPr lang="de-DE" sz="1000" b="0" dirty="0"/>
              <a:t> Project, </a:t>
            </a:r>
            <a:r>
              <a:rPr lang="de-DE" sz="1000" b="0" dirty="0" err="1"/>
              <a:t>Firza</a:t>
            </a:r>
            <a:r>
              <a:rPr lang="de-DE" sz="1000" b="0" dirty="0"/>
              <a:t> </a:t>
            </a:r>
            <a:r>
              <a:rPr lang="de-DE" sz="1000" b="0" dirty="0" err="1"/>
              <a:t>Alamsyah</a:t>
            </a:r>
            <a:r>
              <a:rPr lang="de-DE" sz="1000" b="0" dirty="0"/>
              <a:t>: </a:t>
            </a:r>
            <a:r>
              <a:rPr lang="de-DE" sz="1000" b="0" dirty="0" err="1"/>
              <a:t>renewable</a:t>
            </a:r>
            <a:r>
              <a:rPr lang="de-DE" sz="1000" b="0" dirty="0"/>
              <a:t>. Online: https://thenounproject.com/icon/renewable-5103649/</a:t>
            </a:r>
          </a:p>
          <a:p>
            <a:pPr marL="165364" indent="-165364" defTabSz="881939">
              <a:buClr>
                <a:schemeClr val="dk1"/>
              </a:buClr>
              <a:buSzPts val="1200"/>
              <a:buFont typeface="Arial"/>
              <a:buChar char="•"/>
              <a:defRPr/>
            </a:pPr>
            <a:r>
              <a:rPr lang="de-DE" sz="1000" b="0" dirty="0" err="1"/>
              <a:t>Noun</a:t>
            </a:r>
            <a:r>
              <a:rPr lang="de-DE" sz="1000" b="0" dirty="0"/>
              <a:t> Project, Justin Blake: expensive. Online: https://thenounproject.com/icon/expensive-3085949/</a:t>
            </a:r>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11</a:t>
            </a:fld>
            <a:endParaRPr sz="1200">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sz="1000" b="1" dirty="0">
                <a:latin typeface="Calibri" panose="020F0502020204030204" pitchFamily="34" charset="0"/>
                <a:cs typeface="Calibri" panose="020F0502020204030204" pitchFamily="34" charset="0"/>
              </a:rPr>
              <a:t>Beschreibung</a:t>
            </a:r>
          </a:p>
          <a:p>
            <a:pPr marL="0" indent="0"/>
            <a:r>
              <a:rPr lang="de-DE" sz="1000" dirty="0">
                <a:latin typeface="Calibri" panose="020F0502020204030204" pitchFamily="34" charset="0"/>
                <a:cs typeface="Calibri" panose="020F0502020204030204" pitchFamily="34" charset="0"/>
              </a:rPr>
              <a:t>Viele Aspekte und Einflussfaktoren sind mit der Herstellungs- bzw. Wertschöpfungskette verbunden.</a:t>
            </a:r>
          </a:p>
          <a:p>
            <a:pPr marL="171450" indent="-171450">
              <a:buFont typeface="Arial" panose="020B0604020202020204" pitchFamily="34" charset="0"/>
              <a:buChar char="•"/>
            </a:pPr>
            <a:r>
              <a:rPr lang="de-DE" sz="1000" b="1" dirty="0">
                <a:latin typeface="Calibri" panose="020F0502020204030204" pitchFamily="34" charset="0"/>
                <a:cs typeface="Calibri" panose="020F0502020204030204" pitchFamily="34" charset="0"/>
              </a:rPr>
              <a:t>Umwelt – Umweltschutzorganisation </a:t>
            </a:r>
            <a:r>
              <a:rPr lang="de-DE" sz="1000" dirty="0">
                <a:latin typeface="Calibri" panose="020F0502020204030204" pitchFamily="34" charset="0"/>
                <a:cs typeface="Calibri" panose="020F0502020204030204" pitchFamily="34" charset="0"/>
              </a:rPr>
              <a:t>– Je aus der Umwelt entnommene Ressource stellt einen Eingriff dar:  Energie, Chemikalien, Abfall, Wasser, Luft, Boden, Artenvielfalt, Landnutzung, Ressourcenverbrauch, Ressourcenschutz, Klimaschutz</a:t>
            </a:r>
          </a:p>
          <a:p>
            <a:pPr marL="165364" indent="-165364">
              <a:buFont typeface="Arial" panose="020B0604020202020204" pitchFamily="34" charset="0"/>
              <a:buChar char="•"/>
            </a:pPr>
            <a:r>
              <a:rPr lang="de-DE" sz="1000" b="1" dirty="0">
                <a:latin typeface="Calibri" panose="020F0502020204030204" pitchFamily="34" charset="0"/>
                <a:cs typeface="Calibri" panose="020F0502020204030204" pitchFamily="34" charset="0"/>
              </a:rPr>
              <a:t>Sozial Aspekte – Mitarbeitende</a:t>
            </a:r>
            <a:r>
              <a:rPr lang="de-DE" sz="1000" dirty="0">
                <a:latin typeface="Calibri" panose="020F0502020204030204" pitchFamily="34" charset="0"/>
                <a:cs typeface="Calibri" panose="020F0502020204030204" pitchFamily="34" charset="0"/>
              </a:rPr>
              <a:t>: Die Auswahl der zu verarbeitenden Materialien hat direkte Auswirkung auf die einzuhaltenden Schutzmaßnahmen bei der Verarbeitung der Produkte, Materialien, Wohlbefinden, Beschichtungen, Chemikalien, Gefahrstoffe, Erkrankungen bei Verarbeiter*innen, gerechte Entlohnung, soziale Absicherung, soziale Gerechtigkeit</a:t>
            </a:r>
          </a:p>
          <a:p>
            <a:pPr marL="165364" indent="-165364">
              <a:buFont typeface="Arial" panose="020B0604020202020204" pitchFamily="34" charset="0"/>
              <a:buChar char="•"/>
            </a:pPr>
            <a:r>
              <a:rPr lang="de-DE" sz="1000" b="1" dirty="0">
                <a:latin typeface="Calibri" panose="020F0502020204030204" pitchFamily="34" charset="0"/>
                <a:cs typeface="Calibri" panose="020F0502020204030204" pitchFamily="34" charset="0"/>
              </a:rPr>
              <a:t>Ökonomie</a:t>
            </a:r>
            <a:r>
              <a:rPr lang="de-DE" sz="1000" dirty="0">
                <a:latin typeface="Calibri" panose="020F0502020204030204" pitchFamily="34" charset="0"/>
                <a:cs typeface="Calibri" panose="020F0502020204030204" pitchFamily="34" charset="0"/>
              </a:rPr>
              <a:t>: Preis, Kaufkraft, Handel, Globalisierung, Arbeitsplätze, Wirtschaftlichkeit</a:t>
            </a:r>
          </a:p>
          <a:p>
            <a:pPr marL="165364" indent="-165364">
              <a:buFont typeface="Arial" panose="020B0604020202020204" pitchFamily="34" charset="0"/>
              <a:buChar char="•"/>
            </a:pPr>
            <a:r>
              <a:rPr lang="de-DE" sz="1000" b="1" dirty="0">
                <a:latin typeface="Calibri" panose="020F0502020204030204" pitchFamily="34" charset="0"/>
                <a:cs typeface="Calibri" panose="020F0502020204030204" pitchFamily="34" charset="0"/>
              </a:rPr>
              <a:t>Politik: </a:t>
            </a:r>
            <a:r>
              <a:rPr lang="de-DE" sz="1000" dirty="0">
                <a:latin typeface="Calibri" panose="020F0502020204030204" pitchFamily="34" charset="0"/>
                <a:cs typeface="Calibri" panose="020F0502020204030204" pitchFamily="34" charset="0"/>
              </a:rPr>
              <a:t>Häuser als Ausdruck von Individualität und Persönlichkeit, Trends, Lebensqualität, soziale Aspekte wie gerechte Entlohnung, soziale Absicherung, soziale Gerechtigkeit, menschenwürdige Arbeitsbedingungen, keine Kinderarbeit, kulturelle Werte</a:t>
            </a:r>
          </a:p>
          <a:p>
            <a:pPr marL="0" indent="0">
              <a:buSzPts val="1100"/>
            </a:pPr>
            <a:r>
              <a:rPr lang="de-DE" sz="1000" b="1" dirty="0">
                <a:latin typeface="Calibri" panose="020F0502020204030204" pitchFamily="34" charset="0"/>
                <a:cs typeface="Calibri" panose="020F0502020204030204" pitchFamily="34" charset="0"/>
              </a:rPr>
              <a:t>Aufgaben</a:t>
            </a:r>
          </a:p>
          <a:p>
            <a:pPr marL="165364" indent="-165364">
              <a:buSzPts val="1100"/>
              <a:buFont typeface="Arial"/>
              <a:buChar char="•"/>
            </a:pPr>
            <a:r>
              <a:rPr lang="de-DE" sz="1000" dirty="0">
                <a:solidFill>
                  <a:schemeClr val="tx1"/>
                </a:solidFill>
                <a:latin typeface="Calibri" panose="020F0502020204030204" pitchFamily="34" charset="0"/>
                <a:ea typeface="Arial"/>
                <a:cs typeface="Calibri" panose="020F0502020204030204" pitchFamily="34" charset="0"/>
                <a:sym typeface="Arial"/>
              </a:rPr>
              <a:t>Erarbeiten, sammeln Sie in der jeweiligen Gruppe Ihre Standpunkte/Argumente  </a:t>
            </a:r>
          </a:p>
          <a:p>
            <a:pPr marL="165364" indent="-165364">
              <a:buSzPts val="1100"/>
              <a:buFont typeface="Arial"/>
              <a:buChar char="•"/>
            </a:pPr>
            <a:r>
              <a:rPr lang="de-DE" sz="1000" dirty="0">
                <a:solidFill>
                  <a:schemeClr val="tx1"/>
                </a:solidFill>
                <a:latin typeface="Calibri" panose="020F0502020204030204" pitchFamily="34" charset="0"/>
                <a:cs typeface="Calibri" panose="020F0502020204030204" pitchFamily="34" charset="0"/>
                <a:sym typeface="Arial"/>
              </a:rPr>
              <a:t>Vertreten Sie Ihre Ergebnisse in der gemeinsamen Gruppendiskussion</a:t>
            </a:r>
          </a:p>
          <a:p>
            <a:pPr marL="0" indent="0">
              <a:buSzPts val="1100"/>
            </a:pPr>
            <a:endParaRPr lang="de-DE" sz="1100" dirty="0">
              <a:solidFill>
                <a:schemeClr val="tx1"/>
              </a:solidFill>
              <a:latin typeface="Calibri" panose="020F0502020204030204" pitchFamily="34" charset="0"/>
              <a:cs typeface="Calibri" panose="020F0502020204030204" pitchFamily="34" charset="0"/>
              <a:sym typeface="Arial"/>
            </a:endParaRPr>
          </a:p>
          <a:p>
            <a:pPr marL="0" indent="0">
              <a:buSzPts val="1100"/>
            </a:pPr>
            <a:r>
              <a:rPr lang="de-DE" sz="1000" b="1" dirty="0">
                <a:solidFill>
                  <a:schemeClr val="tx1"/>
                </a:solidFill>
                <a:latin typeface="Calibri" panose="020F0502020204030204" pitchFamily="34" charset="0"/>
                <a:cs typeface="Calibri" panose="020F0502020204030204" pitchFamily="34" charset="0"/>
                <a:sym typeface="Arial"/>
              </a:rPr>
              <a:t>Quellen</a:t>
            </a:r>
          </a:p>
          <a:p>
            <a:pPr marL="165364" indent="-165364" defTabSz="881939">
              <a:buClr>
                <a:schemeClr val="dk1"/>
              </a:buClr>
              <a:buSzPts val="1200"/>
              <a:buFont typeface="Arial"/>
              <a:buChar char="•"/>
              <a:defRPr/>
            </a:pPr>
            <a:r>
              <a:rPr lang="de-DE" sz="1000" dirty="0"/>
              <a:t>Bundesregierung (2021): Berichte aus den Ministerien. Online: https://www.bundesfinanzministerium.de/Content/DE/Downloads/Broschueren_Bestellservice/bmf-ressortbericht-nachhaltigkeit-2021.pdf?__blob=publicationFile&amp;v=7</a:t>
            </a:r>
          </a:p>
          <a:p>
            <a:pPr marL="165364" indent="-165364" defTabSz="881939">
              <a:buClr>
                <a:schemeClr val="dk1"/>
              </a:buClr>
              <a:buSzPts val="1200"/>
              <a:buFont typeface="Arial"/>
              <a:buChar char="•"/>
              <a:defRPr/>
            </a:pPr>
            <a:r>
              <a:rPr lang="de-DE" sz="1000" dirty="0"/>
              <a:t>Fraunhofer-Institut (o.J.): Ganzheitliche Bewertung von Bauprodukten. Online:</a:t>
            </a:r>
            <a:r>
              <a:rPr lang="de-DE" sz="1000" baseline="0" dirty="0"/>
              <a:t> https://www.ibp.fraunhofer.de/de/kompetenzen/ganzheitliche-bilanzierung/nachhaltiges-bauen/bewertung-bauprodukte.html</a:t>
            </a:r>
          </a:p>
          <a:p>
            <a:pPr marL="165364" indent="-165364" defTabSz="881939">
              <a:buClr>
                <a:schemeClr val="dk1"/>
              </a:buClr>
              <a:buSzPts val="1200"/>
              <a:buFont typeface="Arial"/>
              <a:buChar char="•"/>
              <a:defRPr/>
            </a:pPr>
            <a:r>
              <a:rPr lang="de-DE" sz="1000" dirty="0"/>
              <a:t>Verband der Lackindustrie (o.J.): Farben brauchen Schutz. Online: https://www.wirsindfarbe.de/presse/lacke-farben-aktuell/farben-brauchen-schutz</a:t>
            </a:r>
          </a:p>
          <a:p>
            <a:pPr marL="165364" indent="-165364" defTabSz="881939">
              <a:buClr>
                <a:schemeClr val="dk1"/>
              </a:buClr>
              <a:buSzPts val="1200"/>
              <a:buFont typeface="Arial"/>
              <a:buChar char="•"/>
              <a:defRPr/>
            </a:pPr>
            <a:r>
              <a:rPr lang="de-DE" sz="1000" dirty="0"/>
              <a:t>Siegelklarheit</a:t>
            </a:r>
            <a:r>
              <a:rPr lang="de-DE" sz="1000" baseline="0" dirty="0"/>
              <a:t> (</a:t>
            </a:r>
            <a:r>
              <a:rPr lang="de-DE" sz="1000" baseline="0" dirty="0" err="1"/>
              <a:t>o.J</a:t>
            </a:r>
            <a:r>
              <a:rPr lang="de-DE" sz="1000" baseline="0" dirty="0"/>
              <a:t>): Siegelverzeichnis. Online: </a:t>
            </a:r>
            <a:r>
              <a:rPr lang="de-DE" sz="1000" dirty="0"/>
              <a:t>https://www.siegelklarheit.de/siegelverzeichnis#/sort:rating_desc</a:t>
            </a:r>
          </a:p>
          <a:p>
            <a:pPr marL="165364" indent="-165364" defTabSz="881939">
              <a:buClr>
                <a:schemeClr val="dk1"/>
              </a:buClr>
              <a:buSzPts val="1200"/>
              <a:buFont typeface="Arial"/>
              <a:buChar char="•"/>
              <a:defRPr/>
            </a:pPr>
            <a:r>
              <a:rPr lang="de-DE" sz="1000" dirty="0"/>
              <a:t>Umweltbundesamt (2021): Ausschuss zur gesundheitlichen Bewertung von Bauprodukten. Online : https://www.umweltbundesamt.de/themen/gesundheit/kommissionen-arbeitsgruppen/ausschuss-zur-gesundheitlichen-bewertung-von#ausschuss-zur-gesundheitlichen-bewertung-von-bauprodukten-agbb- und https://www.umweltbundesamt.de/sites/default/files/medien/4031/dokumente/agbb_bewertungsschema_2021.pdf</a:t>
            </a:r>
          </a:p>
          <a:p>
            <a:pPr marL="0" indent="0" defTabSz="881939">
              <a:buClr>
                <a:schemeClr val="dk1"/>
              </a:buClr>
              <a:buSzPts val="1200"/>
              <a:defRPr/>
            </a:pPr>
            <a:r>
              <a:rPr lang="de-DE" sz="1000" b="1" dirty="0"/>
              <a:t>Icons</a:t>
            </a:r>
          </a:p>
          <a:p>
            <a:pPr marL="165364" indent="-165364" defTabSz="881939">
              <a:buClr>
                <a:schemeClr val="dk1"/>
              </a:buClr>
              <a:buSzPts val="1200"/>
              <a:buFont typeface="Arial"/>
              <a:buChar char="•"/>
              <a:defRPr/>
            </a:pPr>
            <a:r>
              <a:rPr lang="de-DE" sz="1000" dirty="0" err="1"/>
              <a:t>Noun</a:t>
            </a:r>
            <a:r>
              <a:rPr lang="de-DE" sz="1000" dirty="0"/>
              <a:t> Project, </a:t>
            </a:r>
            <a:r>
              <a:rPr lang="de-DE" sz="1000" dirty="0" err="1"/>
              <a:t>Gung</a:t>
            </a:r>
            <a:r>
              <a:rPr lang="de-DE" sz="1000" dirty="0"/>
              <a:t> Yoga: </a:t>
            </a:r>
            <a:r>
              <a:rPr lang="de-DE" sz="1000" dirty="0" err="1"/>
              <a:t>Approve</a:t>
            </a:r>
            <a:r>
              <a:rPr lang="de-DE" sz="1000" dirty="0"/>
              <a:t>. Online: https://thenounproject.com/icon/approve-4507623/</a:t>
            </a:r>
          </a:p>
          <a:p>
            <a:pPr marL="165364" indent="-165364" defTabSz="881939">
              <a:buClr>
                <a:schemeClr val="dk1"/>
              </a:buClr>
              <a:buSzPts val="1200"/>
              <a:buFont typeface="Arial"/>
              <a:buChar char="•"/>
              <a:defRPr/>
            </a:pPr>
            <a:r>
              <a:rPr lang="de-DE" sz="1000" dirty="0" err="1"/>
              <a:t>Noun</a:t>
            </a:r>
            <a:r>
              <a:rPr lang="de-DE" sz="1000" dirty="0"/>
              <a:t> Project, </a:t>
            </a:r>
            <a:r>
              <a:rPr lang="de-DE" sz="1000" dirty="0" err="1"/>
              <a:t>Webtechops</a:t>
            </a:r>
            <a:r>
              <a:rPr lang="de-DE" sz="1000" dirty="0"/>
              <a:t> LLP: </a:t>
            </a:r>
            <a:r>
              <a:rPr lang="de-DE" sz="1000" dirty="0" err="1"/>
              <a:t>complex</a:t>
            </a:r>
            <a:r>
              <a:rPr lang="de-DE" sz="1000" dirty="0"/>
              <a:t>. Online: https://thenounproject.com/icon/complex-3856860/</a:t>
            </a:r>
            <a:endParaRPr lang="de-DE" sz="1000" b="1" dirty="0"/>
          </a:p>
          <a:p>
            <a:pPr marL="165364" indent="-165364" defTabSz="881939">
              <a:buClr>
                <a:schemeClr val="dk1"/>
              </a:buClr>
              <a:buSzPts val="1200"/>
              <a:buFont typeface="Arial"/>
              <a:buChar char="•"/>
              <a:defRPr/>
            </a:pPr>
            <a:endParaRPr lang="de-DE" sz="1100" dirty="0"/>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12</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10:notes"/>
          <p:cNvSpPr>
            <a:spLocks noGrp="1" noRot="1" noChangeAspect="1"/>
          </p:cNvSpPr>
          <p:nvPr>
            <p:ph type="sldImg" idx="2"/>
          </p:nvPr>
        </p:nvSpPr>
        <p:spPr>
          <a:xfrm>
            <a:off x="419100" y="249238"/>
            <a:ext cx="5757863" cy="32400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 name="Google Shape;82;p10: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2</a:t>
            </a:fld>
            <a:endParaRPr sz="1200">
              <a:solidFill>
                <a:schemeClr val="dk1"/>
              </a:solidFill>
              <a:latin typeface="Calibri"/>
              <a:ea typeface="Calibri"/>
              <a:cs typeface="Calibri"/>
              <a:sym typeface="Calibri"/>
            </a:endParaRPr>
          </a:p>
        </p:txBody>
      </p:sp>
      <p:sp>
        <p:nvSpPr>
          <p:cNvPr id="7" name="Google Shape;454;g25be34df3b4_0_0:notes">
            <a:extLst>
              <a:ext uri="{FF2B5EF4-FFF2-40B4-BE49-F238E27FC236}">
                <a16:creationId xmlns:a16="http://schemas.microsoft.com/office/drawing/2014/main" xmlns="" id="{4FA7DCF1-4D20-4DEE-B772-D2BEDE29CA4D}"/>
              </a:ext>
            </a:extLst>
          </p:cNvPr>
          <p:cNvSpPr txBox="1">
            <a:spLocks noGrp="1"/>
          </p:cNvSpPr>
          <p:nvPr>
            <p:ph type="body" idx="1"/>
          </p:nvPr>
        </p:nvSpPr>
        <p:spPr>
          <a:xfrm>
            <a:off x="396000" y="3600000"/>
            <a:ext cx="6104803" cy="6326638"/>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Font typeface="Arial"/>
              <a:buNone/>
            </a:pPr>
            <a:r>
              <a:rPr lang="de-DE" b="1" i="0" u="none" strike="noStrike" dirty="0">
                <a:solidFill>
                  <a:schemeClr val="dk1"/>
                </a:solidFill>
                <a:latin typeface="Calibri"/>
                <a:ea typeface="Calibri"/>
                <a:cs typeface="Calibri"/>
                <a:sym typeface="Calibri"/>
              </a:rPr>
              <a:t>Beschreibung</a:t>
            </a:r>
            <a:endParaRPr dirty="0">
              <a:latin typeface="Calibri"/>
              <a:ea typeface="Calibri"/>
              <a:cs typeface="Calibri"/>
              <a:sym typeface="Calibri"/>
            </a:endParaRPr>
          </a:p>
          <a:p>
            <a:pPr marL="0" lvl="0" indent="0" algn="l" rtl="0">
              <a:lnSpc>
                <a:spcPct val="100000"/>
              </a:lnSpc>
              <a:spcBef>
                <a:spcPts val="200"/>
              </a:spcBef>
              <a:spcAft>
                <a:spcPts val="0"/>
              </a:spcAft>
              <a:buSzPts val="1400"/>
              <a:buNone/>
            </a:pPr>
            <a:r>
              <a:rPr lang="de-DE" sz="1000" dirty="0"/>
              <a:t>Aufgrund des Klimawandels ist eine Auseinandersetzung mit dem Thema der Nachhaltigkeit heute in allen Bereichen unumgänglich. Die </a:t>
            </a:r>
            <a:r>
              <a:rPr lang="de-DE" sz="1000" dirty="0">
                <a:latin typeface="Calibri"/>
                <a:ea typeface="Calibri"/>
                <a:cs typeface="Calibri"/>
                <a:sym typeface="Calibri"/>
              </a:rPr>
              <a:t>Gesellschaft kann ohne eine intakte Umwelt nicht überleben, weswegen auf die Nutzung der natürlichen Ressourcen und den Erhalt von Lebensraum besonders geachtet werden muss. Unsere Gesellschaft und unsere Wirtschaft sind in die </a:t>
            </a:r>
            <a:r>
              <a:rPr lang="de-DE" sz="1000" b="0" i="0" u="none" strike="noStrike" cap="none" dirty="0">
                <a:solidFill>
                  <a:schemeClr val="dk1"/>
                </a:solidFill>
                <a:latin typeface="Calibri"/>
                <a:ea typeface="Calibri"/>
                <a:cs typeface="Calibri"/>
                <a:sym typeface="Calibri"/>
              </a:rPr>
              <a:t>Biosphäre eingebettet, sie ist die Basis für alles. Das Cake-Prinzip bedeutet „</a:t>
            </a:r>
            <a:r>
              <a:rPr lang="de-DE" sz="1000" b="0" i="1" u="none" strike="noStrike" cap="none" dirty="0">
                <a:solidFill>
                  <a:schemeClr val="dk1"/>
                </a:solidFill>
                <a:latin typeface="Calibri"/>
                <a:ea typeface="Calibri"/>
                <a:cs typeface="Calibri"/>
                <a:sym typeface="Calibri"/>
              </a:rPr>
              <a:t>eine Verschiebung weg vom aktuellen sektoralen Ansatz, bei dem soziale, wirtschaftliche und ökologische Entwicklung als separate Teile angesehen werden</a:t>
            </a:r>
            <a:r>
              <a:rPr lang="de-DE" sz="1000" b="0" i="0" u="none" strike="noStrike" cap="none" dirty="0">
                <a:solidFill>
                  <a:schemeClr val="dk1"/>
                </a:solidFill>
                <a:latin typeface="Calibri"/>
                <a:ea typeface="Calibri"/>
                <a:cs typeface="Calibri"/>
                <a:sym typeface="Calibri"/>
              </a:rPr>
              <a:t>“</a:t>
            </a:r>
            <a:r>
              <a:rPr lang="de-DE" sz="1000" b="0" i="1" u="none" strike="noStrike" cap="none" dirty="0">
                <a:solidFill>
                  <a:schemeClr val="dk1"/>
                </a:solidFill>
                <a:latin typeface="Calibri"/>
                <a:ea typeface="Calibri"/>
                <a:cs typeface="Calibri"/>
                <a:sym typeface="Calibri"/>
              </a:rPr>
              <a:t> </a:t>
            </a:r>
            <a:r>
              <a:rPr lang="de-DE" sz="1000" b="0" i="0" u="none" strike="noStrike" cap="none" dirty="0">
                <a:solidFill>
                  <a:schemeClr val="dk1"/>
                </a:solidFill>
                <a:latin typeface="Calibri"/>
                <a:ea typeface="Calibri"/>
                <a:cs typeface="Calibri"/>
                <a:sym typeface="Calibri"/>
              </a:rPr>
              <a:t>(</a:t>
            </a:r>
            <a:r>
              <a:rPr lang="de-DE" sz="1000" b="0" i="0" dirty="0">
                <a:latin typeface="Calibri"/>
                <a:ea typeface="Calibri"/>
                <a:cs typeface="Calibri"/>
                <a:sym typeface="Calibri"/>
              </a:rPr>
              <a:t>Stockholm </a:t>
            </a:r>
            <a:r>
              <a:rPr lang="de-DE" sz="1000" b="0" i="0" dirty="0" err="1">
                <a:latin typeface="Calibri"/>
                <a:ea typeface="Calibri"/>
                <a:cs typeface="Calibri"/>
                <a:sym typeface="Calibri"/>
              </a:rPr>
              <a:t>Resilience</a:t>
            </a:r>
            <a:r>
              <a:rPr lang="de-DE" sz="1000" b="0" i="0" dirty="0">
                <a:latin typeface="Calibri"/>
                <a:ea typeface="Calibri"/>
                <a:cs typeface="Calibri"/>
                <a:sym typeface="Calibri"/>
              </a:rPr>
              <a:t> </a:t>
            </a:r>
            <a:r>
              <a:rPr lang="de-DE" sz="1000" b="0" i="0" dirty="0" err="1">
                <a:latin typeface="Calibri"/>
                <a:ea typeface="Calibri"/>
                <a:cs typeface="Calibri"/>
                <a:sym typeface="Calibri"/>
              </a:rPr>
              <a:t>Centre</a:t>
            </a:r>
            <a:r>
              <a:rPr lang="de-DE" sz="1000" b="0" i="0" dirty="0">
                <a:latin typeface="Calibri"/>
                <a:ea typeface="Calibri"/>
                <a:cs typeface="Calibri"/>
                <a:sym typeface="Calibri"/>
              </a:rPr>
              <a:t> o.J.). Auf der Basis der Biosphäre werden </a:t>
            </a:r>
            <a:r>
              <a:rPr lang="de-DE" sz="1000" dirty="0">
                <a:latin typeface="Calibri"/>
                <a:ea typeface="Calibri"/>
                <a:cs typeface="Calibri"/>
                <a:sym typeface="Calibri"/>
              </a:rPr>
              <a:t>alle anderen SDGs eingeordnet werden müssen. Die nächste Ebene nach der Biosphäre bildet die Gesellschaft mit den jeweiligen SDG 1 bis 4, 7, 11 und 16. Die dritte Ebene bildet die Wirtschaft, denn diese ist abhängig von einer funktionierenden Gesellschaft. Diese Schichtung ist wohlbegründet, denn gesunde (3 Gesundheit und Wohlergehen) und wohlhabende (SDG 1 Keine Armut) Kund*innen sind auch die Konsument*innen der Unternehmen, ohne die sie nicht existieren würden. Die dritte Ebene – die Wirtschaft – umfasst die SDG 8 Menschwürdige Arbeit und Wirtschaftswachstum, 9 Industrie, Innovation und Infrastruktur, 10 Ungleichheit sowie 12 Nachhaltige/r Konsum und Produktion – also alles, was eine nachhaltige Wirtschaft ausmacht. “On </a:t>
            </a:r>
            <a:r>
              <a:rPr lang="de-DE" sz="1000" dirty="0" err="1">
                <a:latin typeface="Calibri"/>
                <a:ea typeface="Calibri"/>
                <a:cs typeface="Calibri"/>
                <a:sym typeface="Calibri"/>
              </a:rPr>
              <a:t>the</a:t>
            </a:r>
            <a:r>
              <a:rPr lang="de-DE" sz="1000" dirty="0">
                <a:latin typeface="Calibri"/>
                <a:ea typeface="Calibri"/>
                <a:cs typeface="Calibri"/>
                <a:sym typeface="Calibri"/>
              </a:rPr>
              <a:t> Top“ steht das SDG 17 „Partnerschaften zur Erreichung der Ziele, das in diesem Modell als Dreh- und Angelpunkt zwischen allen Ebenen der Interaktion funktioniert. Ohne das Zusammenwirken von mehreren Stakeholdern, Gemeinschaften und Staaten, wird es nur sehr schwer sein, die 17 SDGs bis 2030 umzusetzen. </a:t>
            </a:r>
            <a:endParaRPr sz="1000" dirty="0"/>
          </a:p>
          <a:p>
            <a:pPr marL="0" lvl="0" indent="0" algn="l" rtl="0">
              <a:lnSpc>
                <a:spcPct val="100000"/>
              </a:lnSpc>
              <a:spcBef>
                <a:spcPts val="200"/>
              </a:spcBef>
              <a:spcAft>
                <a:spcPts val="0"/>
              </a:spcAft>
              <a:buSzPts val="1400"/>
              <a:buNone/>
            </a:pPr>
            <a:r>
              <a:rPr lang="de-DE" sz="1000" dirty="0">
                <a:latin typeface="Calibri"/>
                <a:ea typeface="Calibri"/>
                <a:cs typeface="Calibri"/>
                <a:sym typeface="Calibri"/>
              </a:rPr>
              <a:t>Auch wenn das SDG 4 Hochwertige Bildung keine besondere Rolle in diesem Modell hat (und nur eingereiht ist zwischen allen anderen) – so kann nur Bildung den Teufelskreis der Armut durchbrechen, Krisen vermeiden und dysfunktionale Gesellschaften (Korruption, Rechtsunsicherheit, Umweltzerstörung, Verletzung der Menschenrechte) verändern. Aber auch in demokratischen Gesellschaften mit einer Wirtschaftsstruktur, die schon in vielen Teilen im Sinne der Nachhaltigkeit reguliert ist, werden die Ziele der nachhaltigen Entwicklung noch bei weitem nicht erreicht, zu groß sind die Defizite der SDG wie selbst die Bundesregierung in den jeweiligen Nachhaltigkeitsberichten der Ministerien bestätigen (Bundesregierung o.J.). </a:t>
            </a:r>
            <a:endParaRPr sz="1000" dirty="0"/>
          </a:p>
          <a:p>
            <a:pPr marL="0" lvl="0" indent="0" algn="l" rtl="0">
              <a:lnSpc>
                <a:spcPct val="100000"/>
              </a:lnSpc>
              <a:spcBef>
                <a:spcPts val="200"/>
              </a:spcBef>
              <a:spcAft>
                <a:spcPts val="0"/>
              </a:spcAft>
              <a:buSzPts val="1400"/>
              <a:buNone/>
            </a:pPr>
            <a:r>
              <a:rPr lang="de-DE" sz="1000" b="1" dirty="0">
                <a:latin typeface="Calibri"/>
                <a:ea typeface="Calibri"/>
                <a:cs typeface="Calibri"/>
                <a:sym typeface="Calibri"/>
              </a:rPr>
              <a:t>Aufgabe</a:t>
            </a:r>
            <a:endParaRPr sz="1000" dirty="0"/>
          </a:p>
          <a:p>
            <a:pPr marL="0" lvl="0" indent="0" algn="l" rtl="0">
              <a:lnSpc>
                <a:spcPct val="100000"/>
              </a:lnSpc>
              <a:spcBef>
                <a:spcPts val="200"/>
              </a:spcBef>
              <a:spcAft>
                <a:spcPts val="0"/>
              </a:spcAft>
              <a:buSzPts val="1400"/>
              <a:buNone/>
            </a:pPr>
            <a:r>
              <a:rPr lang="de-DE" sz="1000" dirty="0">
                <a:latin typeface="Calibri"/>
                <a:ea typeface="Calibri"/>
                <a:cs typeface="Calibri"/>
                <a:sym typeface="Calibri"/>
              </a:rPr>
              <a:t>Die SDG können auch nur erreicht werden, wenn alle betroffenen Akteure gemeinsam an der Umsetzung arbeiten. Deshalb stellt sich die Frage für jedes einzelne Unternehmen, für die Geschäftsführung, die Eigentümer*innen und für alle Mitarbeiter*innen:</a:t>
            </a:r>
            <a:endParaRPr sz="1000" dirty="0"/>
          </a:p>
          <a:p>
            <a:pPr marL="171450" marR="0" lvl="0" indent="-171450" algn="l" rtl="0">
              <a:lnSpc>
                <a:spcPct val="100000"/>
              </a:lnSpc>
              <a:spcBef>
                <a:spcPts val="200"/>
              </a:spcBef>
              <a:spcAft>
                <a:spcPts val="0"/>
              </a:spcAft>
              <a:buClr>
                <a:srgbClr val="000000"/>
              </a:buClr>
              <a:buSzPts val="1000"/>
              <a:buFont typeface="Arial"/>
              <a:buChar char="•"/>
            </a:pPr>
            <a:r>
              <a:rPr lang="de-DE" sz="1000" dirty="0">
                <a:solidFill>
                  <a:schemeClr val="dk1"/>
                </a:solidFill>
                <a:latin typeface="Calibri"/>
                <a:ea typeface="Calibri"/>
                <a:cs typeface="Calibri"/>
                <a:sym typeface="Calibri"/>
              </a:rPr>
              <a:t>Welche Rolle spielen die SDG für Ihr Unternehmen</a:t>
            </a:r>
            <a:endParaRPr sz="1000" b="0" i="0" u="none" strike="noStrike" cap="none" dirty="0">
              <a:solidFill>
                <a:schemeClr val="dk1"/>
              </a:solidFill>
              <a:latin typeface="Calibri"/>
              <a:ea typeface="Calibri"/>
              <a:cs typeface="Calibri"/>
              <a:sym typeface="Calibri"/>
            </a:endParaRPr>
          </a:p>
          <a:p>
            <a:pPr marL="171450" marR="0" lvl="0" indent="-171450" algn="l" rtl="0">
              <a:lnSpc>
                <a:spcPct val="100000"/>
              </a:lnSpc>
              <a:spcBef>
                <a:spcPts val="200"/>
              </a:spcBef>
              <a:spcAft>
                <a:spcPts val="0"/>
              </a:spcAft>
              <a:buClr>
                <a:srgbClr val="000000"/>
              </a:buClr>
              <a:buSzPts val="1000"/>
              <a:buFont typeface="Arial"/>
              <a:buChar char="•"/>
            </a:pPr>
            <a:r>
              <a:rPr lang="de-DE" sz="1000" b="0" i="0" u="none" strike="noStrike" cap="none" dirty="0">
                <a:solidFill>
                  <a:schemeClr val="dk1"/>
                </a:solidFill>
                <a:latin typeface="Calibri"/>
                <a:ea typeface="Calibri"/>
                <a:cs typeface="Calibri"/>
                <a:sym typeface="Calibri"/>
              </a:rPr>
              <a:t>Wie stellen Sie Ihr Unternehmen für die Zukunft auf?</a:t>
            </a:r>
            <a:endParaRPr sz="1000" dirty="0">
              <a:latin typeface="Calibri"/>
              <a:ea typeface="Calibri"/>
              <a:cs typeface="Calibri"/>
              <a:sym typeface="Calibri"/>
            </a:endParaRPr>
          </a:p>
          <a:p>
            <a:pPr marL="0" lvl="0" indent="0" algn="l" rtl="0">
              <a:lnSpc>
                <a:spcPct val="100000"/>
              </a:lnSpc>
              <a:spcBef>
                <a:spcPts val="200"/>
              </a:spcBef>
              <a:spcAft>
                <a:spcPts val="0"/>
              </a:spcAft>
              <a:buClr>
                <a:schemeClr val="dk1"/>
              </a:buClr>
              <a:buSzPts val="1100"/>
              <a:buFont typeface="Arial"/>
              <a:buNone/>
            </a:pPr>
            <a:endParaRPr lang="de-DE" sz="1000" b="1" dirty="0">
              <a:latin typeface="Calibri"/>
              <a:ea typeface="Calibri"/>
              <a:cs typeface="Calibri"/>
              <a:sym typeface="Calibri"/>
            </a:endParaRPr>
          </a:p>
          <a:p>
            <a:pPr marL="0" lvl="0" indent="0" algn="l" rtl="0">
              <a:lnSpc>
                <a:spcPct val="100000"/>
              </a:lnSpc>
              <a:spcBef>
                <a:spcPts val="200"/>
              </a:spcBef>
              <a:spcAft>
                <a:spcPts val="0"/>
              </a:spcAft>
              <a:buClr>
                <a:schemeClr val="dk1"/>
              </a:buClr>
              <a:buSzPts val="1100"/>
              <a:buFont typeface="Arial"/>
              <a:buNone/>
            </a:pPr>
            <a:r>
              <a:rPr lang="de-DE" sz="1000" b="1" dirty="0">
                <a:latin typeface="Calibri"/>
                <a:ea typeface="Calibri"/>
                <a:cs typeface="Calibri"/>
                <a:sym typeface="Calibri"/>
              </a:rPr>
              <a:t>Quellen und Abbildung</a:t>
            </a:r>
            <a:endParaRPr sz="1000" dirty="0"/>
          </a:p>
          <a:p>
            <a:pPr marL="171450" marR="0" lvl="0" indent="-171450" algn="l" rtl="0">
              <a:lnSpc>
                <a:spcPct val="100000"/>
              </a:lnSpc>
              <a:spcBef>
                <a:spcPts val="0"/>
              </a:spcBef>
              <a:spcAft>
                <a:spcPts val="0"/>
              </a:spcAft>
              <a:buClr>
                <a:schemeClr val="dk1"/>
              </a:buClr>
              <a:buSzPts val="1200"/>
              <a:buFont typeface="Arial"/>
              <a:buChar char="•"/>
            </a:pPr>
            <a:r>
              <a:rPr lang="de-DE" sz="900" b="0" dirty="0">
                <a:latin typeface="Calibri"/>
                <a:ea typeface="Calibri"/>
                <a:cs typeface="Calibri"/>
                <a:sym typeface="Calibri"/>
              </a:rPr>
              <a:t>Cake: Stockholm </a:t>
            </a:r>
            <a:r>
              <a:rPr lang="de-DE" sz="900" b="0" dirty="0" err="1">
                <a:latin typeface="Calibri"/>
                <a:ea typeface="Calibri"/>
                <a:cs typeface="Calibri"/>
                <a:sym typeface="Calibri"/>
              </a:rPr>
              <a:t>Resilience</a:t>
            </a:r>
            <a:r>
              <a:rPr lang="de-DE" sz="900" b="0" dirty="0">
                <a:latin typeface="Calibri"/>
                <a:ea typeface="Calibri"/>
                <a:cs typeface="Calibri"/>
                <a:sym typeface="Calibri"/>
              </a:rPr>
              <a:t> </a:t>
            </a:r>
            <a:r>
              <a:rPr lang="de-DE" sz="900" b="0" dirty="0" err="1">
                <a:latin typeface="Calibri"/>
                <a:ea typeface="Calibri"/>
                <a:cs typeface="Calibri"/>
                <a:sym typeface="Calibri"/>
              </a:rPr>
              <a:t>Centre</a:t>
            </a:r>
            <a:r>
              <a:rPr lang="de-DE" sz="900" b="0" dirty="0">
                <a:latin typeface="Calibri"/>
                <a:ea typeface="Calibri"/>
                <a:cs typeface="Calibri"/>
                <a:sym typeface="Calibri"/>
              </a:rPr>
              <a:t> (o.J.): </a:t>
            </a:r>
            <a:r>
              <a:rPr lang="de-DE" sz="900" b="0" i="0" u="none" strike="noStrike" cap="none" dirty="0">
                <a:solidFill>
                  <a:schemeClr val="dk1"/>
                </a:solidFill>
                <a:latin typeface="Calibri"/>
                <a:ea typeface="Calibri"/>
                <a:cs typeface="Calibri"/>
                <a:sym typeface="Calibri"/>
              </a:rPr>
              <a:t>Eine neue Art, die Ziele für nachhaltige Entwicklung zu sehen und wie sie alle mit Lebensmitteln verbunden sind. Online: https://www.stockholmresilience.org/research/research-news/2016-06-14-the-sdgs-wedding-cake.html. </a:t>
            </a:r>
            <a:r>
              <a:rPr lang="de-DE" sz="900" dirty="0">
                <a:latin typeface="Calibri"/>
                <a:ea typeface="Calibri"/>
                <a:cs typeface="Calibri"/>
                <a:sym typeface="Calibri"/>
              </a:rPr>
              <a:t>(Lizenz: </a:t>
            </a:r>
            <a:r>
              <a:rPr lang="de-DE" sz="900" b="0" i="0" u="none" strike="noStrike" cap="none" dirty="0">
                <a:solidFill>
                  <a:schemeClr val="dk1"/>
                </a:solidFill>
                <a:latin typeface="Calibri"/>
                <a:ea typeface="Calibri"/>
                <a:cs typeface="Calibri"/>
                <a:sym typeface="Calibri"/>
              </a:rPr>
              <a:t>CC BY-ND 3.0)</a:t>
            </a:r>
            <a:endParaRPr sz="900" dirty="0"/>
          </a:p>
          <a:p>
            <a:pPr marL="171450" marR="0" lvl="0" indent="-171450" algn="l" rtl="0">
              <a:lnSpc>
                <a:spcPct val="100000"/>
              </a:lnSpc>
              <a:spcBef>
                <a:spcPts val="0"/>
              </a:spcBef>
              <a:spcAft>
                <a:spcPts val="0"/>
              </a:spcAft>
              <a:buClr>
                <a:schemeClr val="dk1"/>
              </a:buClr>
              <a:buSzPts val="1200"/>
              <a:buFont typeface="Arial"/>
              <a:buChar char="•"/>
            </a:pPr>
            <a:r>
              <a:rPr lang="de-DE" sz="900" b="0" i="0" u="none" strike="noStrike" cap="none" dirty="0">
                <a:solidFill>
                  <a:schemeClr val="dk1"/>
                </a:solidFill>
                <a:latin typeface="Calibri"/>
                <a:ea typeface="Calibri"/>
                <a:cs typeface="Calibri"/>
                <a:sym typeface="Calibri"/>
              </a:rPr>
              <a:t>Nachhaltigkeitsstrategie - eigene Darstellung in </a:t>
            </a:r>
            <a:r>
              <a:rPr lang="de-DE" sz="900" b="0" i="0" u="none" strike="noStrike" cap="none" dirty="0" err="1">
                <a:solidFill>
                  <a:schemeClr val="dk1"/>
                </a:solidFill>
                <a:latin typeface="Calibri"/>
                <a:ea typeface="Calibri"/>
                <a:cs typeface="Calibri"/>
                <a:sym typeface="Calibri"/>
              </a:rPr>
              <a:t>Anlehung</a:t>
            </a:r>
            <a:r>
              <a:rPr lang="de-DE" sz="900" b="0" i="0" u="none" strike="noStrike" cap="none" dirty="0">
                <a:solidFill>
                  <a:schemeClr val="dk1"/>
                </a:solidFill>
                <a:latin typeface="Calibri"/>
                <a:ea typeface="Calibri"/>
                <a:cs typeface="Calibri"/>
                <a:sym typeface="Calibri"/>
              </a:rPr>
              <a:t> an: </a:t>
            </a:r>
            <a:r>
              <a:rPr lang="de-DE" sz="900" b="0" i="0" u="none" strike="noStrike" cap="none" dirty="0" err="1">
                <a:solidFill>
                  <a:schemeClr val="dk1"/>
                </a:solidFill>
                <a:latin typeface="Calibri"/>
                <a:ea typeface="Calibri"/>
                <a:cs typeface="Calibri"/>
                <a:sym typeface="Calibri"/>
              </a:rPr>
              <a:t>sph</a:t>
            </a:r>
            <a:r>
              <a:rPr lang="de-DE" sz="900" b="0" i="0" u="none" strike="noStrike" cap="none" dirty="0">
                <a:solidFill>
                  <a:schemeClr val="dk1"/>
                </a:solidFill>
                <a:latin typeface="Calibri"/>
                <a:ea typeface="Calibri"/>
                <a:cs typeface="Calibri"/>
                <a:sym typeface="Calibri"/>
              </a:rPr>
              <a:t> (o.J.): Strategische Ausrichtung. Online: https://sph-nachhaltig-wirtschaften.de/nachhaltige-strategische-ausrichtung-unternehmen/</a:t>
            </a:r>
            <a:endParaRPr sz="900" b="0" i="0" u="none" strike="noStrike" cap="none" dirty="0">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200"/>
              <a:buFont typeface="Arial"/>
              <a:buChar char="•"/>
            </a:pPr>
            <a:r>
              <a:rPr lang="de-DE" sz="900" b="0" i="0" u="none" strike="noStrike" cap="none" dirty="0">
                <a:solidFill>
                  <a:schemeClr val="dk1"/>
                </a:solidFill>
                <a:latin typeface="Calibri"/>
                <a:ea typeface="Calibri"/>
                <a:cs typeface="Calibri"/>
                <a:sym typeface="Calibri"/>
              </a:rPr>
              <a:t>Bundesregierung (o.J.): Berichte aus den Ministerien. Online: https://www.bundesregierung.de/breg-de/themen/nachhaltigkeitspolitik/berichte-und-reden-nachhaltigkeit/berichte-aus-den-ministerien-429902</a:t>
            </a:r>
            <a:endParaRPr sz="900" dirty="0">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0: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20: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b="1" dirty="0">
                <a:latin typeface="Calibri" panose="020F0502020204030204" pitchFamily="34" charset="0"/>
                <a:ea typeface="Trebuchet MS"/>
                <a:cs typeface="Calibri" panose="020F0502020204030204" pitchFamily="34" charset="0"/>
                <a:sym typeface="Trebuchet MS"/>
              </a:rPr>
              <a:t>Beschreibung</a:t>
            </a:r>
            <a:endParaRPr dirty="0">
              <a:latin typeface="Calibri" panose="020F0502020204030204" pitchFamily="34" charset="0"/>
              <a:ea typeface="Trebuchet MS"/>
              <a:cs typeface="Calibri" panose="020F0502020204030204" pitchFamily="34" charset="0"/>
              <a:sym typeface="Trebuchet MS"/>
            </a:endParaRPr>
          </a:p>
          <a:p>
            <a:pPr marL="0" indent="0"/>
            <a:r>
              <a:rPr lang="de-DE" dirty="0">
                <a:latin typeface="Calibri" panose="020F0502020204030204" pitchFamily="34" charset="0"/>
                <a:cs typeface="Calibri" panose="020F0502020204030204" pitchFamily="34" charset="0"/>
              </a:rPr>
              <a:t>Abfälle als solches sind ein integraler – aber häufig unvermeidbarer - Bestandteil jedes Auftrages. Im Jahr 2021 wurden in Deutschland nach vorläufigen Ergebnissen 411,5 Millionen Tonnen Abfälle entsorgt. Die Bau- und </a:t>
            </a:r>
            <a:r>
              <a:rPr lang="de-DE" dirty="0" err="1">
                <a:latin typeface="Calibri" panose="020F0502020204030204" pitchFamily="34" charset="0"/>
                <a:cs typeface="Calibri" panose="020F0502020204030204" pitchFamily="34" charset="0"/>
              </a:rPr>
              <a:t>Abruchabfälle</a:t>
            </a:r>
            <a:r>
              <a:rPr lang="de-DE" dirty="0">
                <a:latin typeface="Calibri" panose="020F0502020204030204" pitchFamily="34" charset="0"/>
                <a:cs typeface="Calibri" panose="020F0502020204030204" pitchFamily="34" charset="0"/>
              </a:rPr>
              <a:t> machten mit 222 Mill. Tonnen mit 53,9 % weiterhin den Großteil des Gesamtaufkommens aus, gefolgt von den Sekundärabfällen mit 59,2 Millionen Tonnen (14,4 %), den Siedlungsabfällen mit 51,8 Millionen Tonnen (12,6 %), den übrigen Abfällen mit 49,6 Millionen Tonnen (12,0 %) und den Abfällen aus der Gewinnung und Behandlung von Bodenschätzen mit 29,0 Millionen Tonnen (7,0 %). </a:t>
            </a:r>
          </a:p>
          <a:p>
            <a:pPr marL="0" indent="0"/>
            <a:endParaRPr lang="de-DE" b="1" dirty="0">
              <a:latin typeface="Calibri" panose="020F0502020204030204" pitchFamily="34" charset="0"/>
              <a:cs typeface="Calibri" panose="020F0502020204030204" pitchFamily="34" charset="0"/>
            </a:endParaRPr>
          </a:p>
          <a:p>
            <a:pPr marL="0" indent="0"/>
            <a:r>
              <a:rPr lang="de-DE" b="1" dirty="0">
                <a:latin typeface="Calibri" panose="020F0502020204030204" pitchFamily="34" charset="0"/>
                <a:cs typeface="Calibri" panose="020F0502020204030204" pitchFamily="34" charset="0"/>
              </a:rPr>
              <a:t>Weiterhin knapp 82 % der Abfälle stofflich oder energetisch verwertet</a:t>
            </a:r>
            <a:endParaRPr lang="de-DE" dirty="0">
              <a:latin typeface="Calibri" panose="020F0502020204030204" pitchFamily="34" charset="0"/>
              <a:cs typeface="Calibri" panose="020F0502020204030204" pitchFamily="34" charset="0"/>
            </a:endParaRPr>
          </a:p>
          <a:p>
            <a:pPr marL="0" indent="0"/>
            <a:r>
              <a:rPr lang="de-DE" dirty="0">
                <a:latin typeface="Calibri" panose="020F0502020204030204" pitchFamily="34" charset="0"/>
                <a:cs typeface="Calibri" panose="020F0502020204030204" pitchFamily="34" charset="0"/>
              </a:rPr>
              <a:t>336,9 Millionen Tonnen Abfälle wurden im Jahr 2021 verwertet. Das entspricht einer Verwertungsquote von 81,9 %. Die meisten Abfälle (288,5 Millionen Tonnen beziehungsweise 70,1 % aller Abfälle) wurden stofflich verwertet, also recycelt. Auf Deponien entsorgt wurden 16,1 % (66,4 Millionen Tonnen) der Abfälle. </a:t>
            </a:r>
          </a:p>
          <a:p>
            <a:pPr marL="0" indent="0">
              <a:buSzPts val="1100"/>
            </a:pPr>
            <a:endParaRPr dirty="0">
              <a:latin typeface="Calibri" panose="020F0502020204030204" pitchFamily="34" charset="0"/>
              <a:cs typeface="Calibri" panose="020F0502020204030204" pitchFamily="34" charset="0"/>
            </a:endParaRPr>
          </a:p>
          <a:p>
            <a:pPr marL="165364" indent="-97993">
              <a:buSzPts val="1100"/>
            </a:pPr>
            <a:endParaRPr sz="1100" dirty="0">
              <a:latin typeface="Calibri" panose="020F0502020204030204" pitchFamily="34" charset="0"/>
              <a:ea typeface="Trebuchet MS"/>
              <a:cs typeface="Calibri" panose="020F0502020204030204" pitchFamily="34" charset="0"/>
              <a:sym typeface="Trebuchet MS"/>
            </a:endParaRPr>
          </a:p>
          <a:p>
            <a:pPr marL="0" indent="0">
              <a:buSzPts val="1100"/>
            </a:pPr>
            <a:r>
              <a:rPr lang="de-DE" sz="1100" b="1" dirty="0">
                <a:latin typeface="Calibri" panose="020F0502020204030204" pitchFamily="34" charset="0"/>
                <a:ea typeface="Trebuchet MS"/>
                <a:cs typeface="Calibri" panose="020F0502020204030204" pitchFamily="34" charset="0"/>
                <a:sym typeface="Trebuchet MS"/>
              </a:rPr>
              <a:t>Aufgaben</a:t>
            </a:r>
            <a:endParaRPr dirty="0">
              <a:latin typeface="Calibri" panose="020F0502020204030204" pitchFamily="34" charset="0"/>
              <a:cs typeface="Calibri" panose="020F0502020204030204" pitchFamily="34" charset="0"/>
            </a:endParaRPr>
          </a:p>
          <a:p>
            <a:pPr marL="165364" indent="-165364">
              <a:spcBef>
                <a:spcPts val="579"/>
              </a:spcBef>
              <a:buSzPct val="101000"/>
              <a:buFont typeface="Arial"/>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Ermitteln Sie das Abfallaufkommen in Ihrem Betrieb/Berufsschule?  - Festlegung des Zeitraumes für die Datenermittlung treffen: Baustelle, Jahr ….</a:t>
            </a:r>
            <a:endParaRPr dirty="0">
              <a:solidFill>
                <a:schemeClr val="tx1"/>
              </a:solidFill>
              <a:latin typeface="Calibri" panose="020F0502020204030204" pitchFamily="34" charset="0"/>
              <a:ea typeface="Trebuchet MS"/>
              <a:cs typeface="Calibri" panose="020F0502020204030204" pitchFamily="34" charset="0"/>
              <a:sym typeface="Trebuchet MS"/>
            </a:endParaRPr>
          </a:p>
          <a:p>
            <a:pPr marL="165364" indent="-165364">
              <a:buSzPct val="101000"/>
              <a:buFont typeface="Arial"/>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Welche Abfallarten fallen an und wie werden diese gesammelt bzw. entsorgt? (Baumischabfall, Kunststoffeimer, gefährlicher Abfall etc.) - </a:t>
            </a:r>
            <a:endParaRPr dirty="0">
              <a:solidFill>
                <a:schemeClr val="tx1"/>
              </a:solidFill>
              <a:latin typeface="Calibri" panose="020F0502020204030204" pitchFamily="34" charset="0"/>
              <a:cs typeface="Calibri" panose="020F0502020204030204" pitchFamily="34" charset="0"/>
            </a:endParaRPr>
          </a:p>
          <a:p>
            <a:pPr marL="165364" indent="-165364">
              <a:buSzPct val="101000"/>
              <a:buFont typeface="Arial"/>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Was geschieht dann mit den Abfällen?</a:t>
            </a:r>
            <a:endParaRPr dirty="0">
              <a:solidFill>
                <a:schemeClr val="tx1"/>
              </a:solidFill>
              <a:latin typeface="Calibri" panose="020F0502020204030204" pitchFamily="34" charset="0"/>
              <a:cs typeface="Calibri" panose="020F0502020204030204" pitchFamily="34" charset="0"/>
            </a:endParaRPr>
          </a:p>
          <a:p>
            <a:pPr marL="165364" indent="-165364">
              <a:buSzPct val="101000"/>
              <a:buFont typeface="Arial"/>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Vergleichen Sie ihre Ergebnisse mit Ihren </a:t>
            </a:r>
            <a:r>
              <a:rPr lang="de-DE" dirty="0" err="1">
                <a:solidFill>
                  <a:schemeClr val="tx1"/>
                </a:solidFill>
                <a:latin typeface="Calibri" panose="020F0502020204030204" pitchFamily="34" charset="0"/>
                <a:ea typeface="Trebuchet MS"/>
                <a:cs typeface="Calibri" panose="020F0502020204030204" pitchFamily="34" charset="0"/>
                <a:sym typeface="Trebuchet MS"/>
              </a:rPr>
              <a:t>Mitschüler:innen</a:t>
            </a:r>
            <a:r>
              <a:rPr lang="de-DE" dirty="0">
                <a:solidFill>
                  <a:schemeClr val="tx1"/>
                </a:solidFill>
                <a:latin typeface="Calibri" panose="020F0502020204030204" pitchFamily="34" charset="0"/>
                <a:ea typeface="Trebuchet MS"/>
                <a:cs typeface="Calibri" panose="020F0502020204030204" pitchFamily="34" charset="0"/>
                <a:sym typeface="Trebuchet MS"/>
              </a:rPr>
              <a:t> und tauschen sich über die Unterschiede aus je Betrieb aus. </a:t>
            </a:r>
          </a:p>
          <a:p>
            <a:pPr marL="0" indent="0"/>
            <a:endParaRPr lang="de-DE" sz="1100" b="1" dirty="0">
              <a:solidFill>
                <a:schemeClr val="tx1"/>
              </a:solidFill>
              <a:latin typeface="Calibri" panose="020F0502020204030204" pitchFamily="34" charset="0"/>
              <a:ea typeface="Trebuchet MS"/>
              <a:cs typeface="Calibri" panose="020F0502020204030204" pitchFamily="34" charset="0"/>
              <a:sym typeface="Trebuchet MS"/>
            </a:endParaRPr>
          </a:p>
          <a:p>
            <a:pPr marL="0" indent="0"/>
            <a:r>
              <a:rPr lang="de-DE" sz="1100" b="1" dirty="0">
                <a:solidFill>
                  <a:schemeClr val="tx1"/>
                </a:solidFill>
                <a:latin typeface="Calibri" panose="020F0502020204030204" pitchFamily="34" charset="0"/>
                <a:ea typeface="Trebuchet MS"/>
                <a:cs typeface="Calibri" panose="020F0502020204030204" pitchFamily="34" charset="0"/>
                <a:sym typeface="Trebuchet MS"/>
              </a:rPr>
              <a:t>Quellen</a:t>
            </a:r>
            <a:endParaRPr lang="de-DE" sz="1000" dirty="0">
              <a:solidFill>
                <a:schemeClr val="tx1"/>
              </a:solidFill>
              <a:latin typeface="Calibri" panose="020F0502020204030204" pitchFamily="34" charset="0"/>
              <a:ea typeface="Trebuchet MS"/>
              <a:cs typeface="Calibri" panose="020F0502020204030204" pitchFamily="34" charset="0"/>
              <a:sym typeface="Trebuchet MS"/>
            </a:endParaRPr>
          </a:p>
          <a:p>
            <a:pPr marL="165364" indent="-165364">
              <a:buSzPct val="118000"/>
              <a:buFont typeface="Arial"/>
              <a:buChar char="•"/>
            </a:pPr>
            <a:r>
              <a:rPr lang="de-DE" sz="1000" dirty="0">
                <a:solidFill>
                  <a:schemeClr val="tx1"/>
                </a:solidFill>
                <a:latin typeface="Calibri" panose="020F0502020204030204" pitchFamily="34" charset="0"/>
                <a:ea typeface="Trebuchet MS"/>
                <a:cs typeface="Calibri" panose="020F0502020204030204" pitchFamily="34" charset="0"/>
                <a:sym typeface="Trebuchet MS"/>
              </a:rPr>
              <a:t>Statistisches Bundesamt, Destatis 2023: Pressemitteilung Nr. 213. Online: https://www.destatis.de/DE/Presse/Pressemitteilungen/2023/06/PD23_213_321.html</a:t>
            </a:r>
          </a:p>
          <a:p>
            <a:pPr marL="165364" indent="-165364" defTabSz="881939">
              <a:buSzPct val="118000"/>
              <a:buFont typeface="Arial"/>
              <a:buChar char="•"/>
              <a:defRPr/>
            </a:pPr>
            <a:r>
              <a:rPr lang="de-DE" sz="1100" dirty="0">
                <a:solidFill>
                  <a:schemeClr val="tx1"/>
                </a:solidFill>
                <a:latin typeface="Calibri" panose="020F0502020204030204" pitchFamily="34" charset="0"/>
                <a:cs typeface="Calibri" panose="020F0502020204030204" pitchFamily="34" charset="0"/>
              </a:rPr>
              <a:t>Icons: </a:t>
            </a:r>
            <a:r>
              <a:rPr lang="de-DE" dirty="0">
                <a:solidFill>
                  <a:schemeClr val="tx1"/>
                </a:solidFill>
                <a:latin typeface="Calibri" panose="020F0502020204030204" pitchFamily="34" charset="0"/>
                <a:cs typeface="Calibri" panose="020F0502020204030204" pitchFamily="34" charset="0"/>
              </a:rPr>
              <a:t>https://thenounproject.com</a:t>
            </a:r>
            <a:endParaRPr dirty="0">
              <a:solidFill>
                <a:schemeClr val="tx1"/>
              </a:solidFill>
              <a:latin typeface="Calibri" panose="020F0502020204030204" pitchFamily="34" charset="0"/>
              <a:cs typeface="Calibri" panose="020F0502020204030204" pitchFamily="34" charset="0"/>
            </a:endParaRPr>
          </a:p>
          <a:p>
            <a:pPr marL="165364" indent="-79619"/>
            <a:endParaRPr sz="1000" dirty="0">
              <a:latin typeface="Trebuchet MS"/>
              <a:ea typeface="Trebuchet MS"/>
              <a:cs typeface="Trebuchet MS"/>
              <a:sym typeface="Trebuchet MS"/>
            </a:endParaRPr>
          </a:p>
        </p:txBody>
      </p:sp>
      <p:sp>
        <p:nvSpPr>
          <p:cNvPr id="115" name="Google Shape;115;p20: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3</a:t>
            </a:fld>
            <a:endParaRPr sz="12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1:notes"/>
          <p:cNvSpPr>
            <a:spLocks noGrp="1" noRot="1" noChangeAspect="1"/>
          </p:cNvSpPr>
          <p:nvPr>
            <p:ph type="sldImg" idx="2"/>
          </p:nvPr>
        </p:nvSpPr>
        <p:spPr>
          <a:xfrm>
            <a:off x="419100" y="279400"/>
            <a:ext cx="5757863"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21:notes"/>
          <p:cNvSpPr txBox="1">
            <a:spLocks noGrp="1"/>
          </p:cNvSpPr>
          <p:nvPr>
            <p:ph type="body" idx="1"/>
          </p:nvPr>
        </p:nvSpPr>
        <p:spPr>
          <a:xfrm>
            <a:off x="396000" y="3672000"/>
            <a:ext cx="5878659" cy="6155634"/>
          </a:xfrm>
          <a:prstGeom prst="rect">
            <a:avLst/>
          </a:prstGeom>
          <a:noFill/>
          <a:ln>
            <a:noFill/>
          </a:ln>
        </p:spPr>
        <p:txBody>
          <a:bodyPr spcFirstLastPara="1" wrap="square" lIns="91459" tIns="45717" rIns="91459" bIns="45717" anchor="t" anchorCtr="0">
            <a:noAutofit/>
          </a:bodyPr>
          <a:lstStyle/>
          <a:p>
            <a:pPr marL="0" indent="0"/>
            <a:r>
              <a:rPr lang="de-DE" b="1" dirty="0">
                <a:latin typeface="Calibri" panose="020F0502020204030204" pitchFamily="34" charset="0"/>
                <a:ea typeface="Trebuchet MS"/>
                <a:cs typeface="Calibri" panose="020F0502020204030204" pitchFamily="34" charset="0"/>
                <a:sym typeface="Trebuchet MS"/>
              </a:rPr>
              <a:t>Beschreibung</a:t>
            </a:r>
            <a:endParaRPr dirty="0">
              <a:latin typeface="Calibri" panose="020F0502020204030204" pitchFamily="34" charset="0"/>
              <a:ea typeface="Trebuchet MS"/>
              <a:cs typeface="Calibri" panose="020F0502020204030204" pitchFamily="34" charset="0"/>
              <a:sym typeface="Trebuchet MS"/>
            </a:endParaRPr>
          </a:p>
          <a:p>
            <a:pPr marL="0" indent="0">
              <a:buSzPts val="1100"/>
            </a:pPr>
            <a:r>
              <a:rPr lang="de-DE" sz="1000" dirty="0">
                <a:latin typeface="Calibri" panose="020F0502020204030204" pitchFamily="34" charset="0"/>
                <a:cs typeface="Calibri" panose="020F0502020204030204" pitchFamily="34" charset="0"/>
              </a:rPr>
              <a:t>Die Abfallhierarchie in Deutschland legt fest, dass Abfälle entsprechend ihrer Wertigkeit behandelt werden sollen. Dies bedeutet, dass Abfallvermeidung, Wiederverwendung, Recycling und andere Arten der Verwertung bevorzugt werden sollten. </a:t>
            </a:r>
            <a:endParaRPr sz="1000" dirty="0">
              <a:latin typeface="Calibri" panose="020F0502020204030204" pitchFamily="34" charset="0"/>
              <a:cs typeface="Calibri" panose="020F0502020204030204" pitchFamily="34" charset="0"/>
            </a:endParaRPr>
          </a:p>
          <a:p>
            <a:pPr marL="0" indent="0">
              <a:buSzPts val="1100"/>
            </a:pPr>
            <a:r>
              <a:rPr lang="de-DE" sz="1000" dirty="0">
                <a:latin typeface="Calibri" panose="020F0502020204030204" pitchFamily="34" charset="0"/>
                <a:cs typeface="Calibri" panose="020F0502020204030204" pitchFamily="34" charset="0"/>
              </a:rPr>
              <a:t>Früher war es üblich, Abfälle einfach zu beseitigen. Heute wird jedoch erkannt, dass Abfälle als wertvolle Rohstoffe betrachtet werden können, die zur Schonung natürlicher Ressourcen effektiv genutzt werden können.</a:t>
            </a:r>
            <a:endParaRPr sz="1000" dirty="0">
              <a:latin typeface="Calibri" panose="020F0502020204030204" pitchFamily="34" charset="0"/>
              <a:cs typeface="Calibri" panose="020F0502020204030204" pitchFamily="34" charset="0"/>
            </a:endParaRPr>
          </a:p>
          <a:p>
            <a:pPr marL="0" indent="0">
              <a:buSzPts val="1100"/>
            </a:pPr>
            <a:r>
              <a:rPr lang="de-DE" sz="1000" dirty="0">
                <a:latin typeface="Calibri" panose="020F0502020204030204" pitchFamily="34" charset="0"/>
                <a:cs typeface="Calibri" panose="020F0502020204030204" pitchFamily="34" charset="0"/>
              </a:rPr>
              <a:t>Die Gewerbeabfallverordnung regelt den Umgang mit gewerblichen Siedlungsabfällen und speziellen Bau- und Abbruchabfällen. Ihr Ziel ist es, die Menge an gemischten Abfällen zu reduzieren und wiederverwertbare Materialien aus diesen Abfällen zu gewinnen. Unternehmen sind verpflichtet, ihre gewerblichen Siedlungsabfälle getrennt zu sammeln und zu entsorgen. Gleiches gilt für Bau- und Abbruchabfälle auf Baustellen.</a:t>
            </a:r>
            <a:endParaRPr sz="1000" dirty="0">
              <a:latin typeface="Calibri" panose="020F0502020204030204" pitchFamily="34" charset="0"/>
              <a:cs typeface="Calibri" panose="020F0502020204030204" pitchFamily="34" charset="0"/>
            </a:endParaRPr>
          </a:p>
          <a:p>
            <a:pPr marL="0" indent="0">
              <a:buSzPts val="1100"/>
            </a:pPr>
            <a:r>
              <a:rPr lang="de-DE" sz="1000" dirty="0">
                <a:latin typeface="Calibri" panose="020F0502020204030204" pitchFamily="34" charset="0"/>
                <a:cs typeface="Calibri" panose="020F0502020204030204" pitchFamily="34" charset="0"/>
              </a:rPr>
              <a:t>Die Abfallhierarchie umfasst folgende Stufen:</a:t>
            </a:r>
            <a:endParaRPr sz="1000" dirty="0">
              <a:latin typeface="Calibri" panose="020F0502020204030204" pitchFamily="34" charset="0"/>
              <a:cs typeface="Calibri" panose="020F0502020204030204" pitchFamily="34" charset="0"/>
            </a:endParaRPr>
          </a:p>
          <a:p>
            <a:pPr marL="185738" indent="-185738">
              <a:buFont typeface="Arial"/>
              <a:buChar char="•"/>
            </a:pPr>
            <a:r>
              <a:rPr lang="de-DE" sz="1000" b="1" dirty="0">
                <a:latin typeface="Calibri" panose="020F0502020204030204" pitchFamily="34" charset="0"/>
                <a:cs typeface="Calibri" panose="020F0502020204030204" pitchFamily="34" charset="0"/>
              </a:rPr>
              <a:t>Vermeidung von Abfällen: </a:t>
            </a:r>
            <a:r>
              <a:rPr lang="de-DE" sz="1000" dirty="0">
                <a:latin typeface="Calibri" panose="020F0502020204030204" pitchFamily="34" charset="0"/>
                <a:cs typeface="Calibri" panose="020F0502020204030204" pitchFamily="34" charset="0"/>
              </a:rPr>
              <a:t>Abfälle von vornherein zu vermeiden, indem z.B. Produkte länger haltbar gemacht werden oder unnötige Verpackungen vermieden werden. Auch eine genaue Kalkulation der benötigten Produkt vermeidet Abfälle.</a:t>
            </a:r>
            <a:endParaRPr sz="1000" dirty="0">
              <a:latin typeface="Calibri" panose="020F0502020204030204" pitchFamily="34" charset="0"/>
              <a:cs typeface="Calibri" panose="020F0502020204030204" pitchFamily="34" charset="0"/>
            </a:endParaRPr>
          </a:p>
          <a:p>
            <a:pPr marL="185738" indent="-185738">
              <a:buFont typeface="Arial"/>
              <a:buChar char="•"/>
            </a:pPr>
            <a:r>
              <a:rPr lang="de-DE" sz="1000" b="1" dirty="0">
                <a:latin typeface="Calibri" panose="020F0502020204030204" pitchFamily="34" charset="0"/>
                <a:cs typeface="Calibri" panose="020F0502020204030204" pitchFamily="34" charset="0"/>
              </a:rPr>
              <a:t>Vorbereitung zur Wiederverwendung: </a:t>
            </a:r>
            <a:r>
              <a:rPr lang="de-DE" sz="1000" dirty="0">
                <a:latin typeface="Calibri" panose="020F0502020204030204" pitchFamily="34" charset="0"/>
                <a:cs typeface="Calibri" panose="020F0502020204030204" pitchFamily="34" charset="0"/>
              </a:rPr>
              <a:t>Materialien und Produkte sollten nach Möglichkeit wiederverwendet werden, indem zum Beispiel Behälter, Eimer, Vlies  mehrfach verwendet oder Maschinen und Geräte repariert werden.</a:t>
            </a:r>
            <a:endParaRPr sz="1000" dirty="0">
              <a:latin typeface="Calibri" panose="020F0502020204030204" pitchFamily="34" charset="0"/>
              <a:cs typeface="Calibri" panose="020F0502020204030204" pitchFamily="34" charset="0"/>
            </a:endParaRPr>
          </a:p>
          <a:p>
            <a:pPr marL="185738" indent="-185738">
              <a:buFont typeface="Arial"/>
              <a:buChar char="•"/>
            </a:pPr>
            <a:r>
              <a:rPr lang="de-DE" sz="1000" b="1" dirty="0">
                <a:latin typeface="Calibri" panose="020F0502020204030204" pitchFamily="34" charset="0"/>
                <a:cs typeface="Calibri" panose="020F0502020204030204" pitchFamily="34" charset="0"/>
              </a:rPr>
              <a:t>Recycling: </a:t>
            </a:r>
            <a:r>
              <a:rPr lang="de-DE" sz="1000" dirty="0">
                <a:latin typeface="Calibri" panose="020F0502020204030204" pitchFamily="34" charset="0"/>
                <a:cs typeface="Calibri" panose="020F0502020204030204" pitchFamily="34" charset="0"/>
              </a:rPr>
              <a:t>Abfälle sollten soweit wie möglich recycelt werden, indem sie einer Wiederaufbereitung zugeführt werden und daraus neue Produkte entstehen. Z.B. WDVS -Abfälle aus EPS, Mineralwolle.</a:t>
            </a:r>
            <a:endParaRPr sz="1000" dirty="0">
              <a:latin typeface="Calibri" panose="020F0502020204030204" pitchFamily="34" charset="0"/>
              <a:cs typeface="Calibri" panose="020F0502020204030204" pitchFamily="34" charset="0"/>
            </a:endParaRPr>
          </a:p>
          <a:p>
            <a:pPr marL="185738" indent="-185738">
              <a:buFont typeface="Arial"/>
              <a:buChar char="•"/>
            </a:pPr>
            <a:r>
              <a:rPr lang="de-DE" sz="1000" b="1" dirty="0">
                <a:latin typeface="Calibri" panose="020F0502020204030204" pitchFamily="34" charset="0"/>
                <a:cs typeface="Calibri" panose="020F0502020204030204" pitchFamily="34" charset="0"/>
              </a:rPr>
              <a:t>Sonstige Verwertung: </a:t>
            </a:r>
            <a:r>
              <a:rPr lang="de-DE" sz="1000" dirty="0">
                <a:latin typeface="Calibri" panose="020F0502020204030204" pitchFamily="34" charset="0"/>
                <a:cs typeface="Calibri" panose="020F0502020204030204" pitchFamily="34" charset="0"/>
              </a:rPr>
              <a:t>Abfälle, die nicht recycelt werden können, sollten energetisch oder stofflich verwertet werden, indem sie beispielsweise zur Wärme- und Stromgewinnung genutzt werden.</a:t>
            </a:r>
            <a:endParaRPr sz="1000" dirty="0">
              <a:latin typeface="Calibri" panose="020F0502020204030204" pitchFamily="34" charset="0"/>
              <a:cs typeface="Calibri" panose="020F0502020204030204" pitchFamily="34" charset="0"/>
            </a:endParaRPr>
          </a:p>
          <a:p>
            <a:pPr marL="185738" indent="-185738">
              <a:buFont typeface="Arial"/>
              <a:buChar char="•"/>
            </a:pPr>
            <a:r>
              <a:rPr lang="de-DE" sz="1000" b="1" dirty="0">
                <a:latin typeface="Calibri" panose="020F0502020204030204" pitchFamily="34" charset="0"/>
                <a:cs typeface="Calibri" panose="020F0502020204030204" pitchFamily="34" charset="0"/>
              </a:rPr>
              <a:t>Beseitigung</a:t>
            </a:r>
            <a:r>
              <a:rPr lang="de-DE" sz="1000" dirty="0">
                <a:latin typeface="Calibri" panose="020F0502020204030204" pitchFamily="34" charset="0"/>
                <a:cs typeface="Calibri" panose="020F0502020204030204" pitchFamily="34" charset="0"/>
              </a:rPr>
              <a:t>, Deponierung: Als letzte Möglichkeit kann nicht recycelbarer, verwertbarer Abfall auf einer Deponie (Über-oder Untertage) entsorgt werden.</a:t>
            </a:r>
          </a:p>
          <a:p>
            <a:pPr marL="0" indent="0">
              <a:buSzPts val="1100"/>
            </a:pPr>
            <a:r>
              <a:rPr lang="de-DE" sz="1000" b="1" dirty="0">
                <a:latin typeface="Calibri" panose="020F0502020204030204" pitchFamily="34" charset="0"/>
                <a:ea typeface="Trebuchet MS"/>
                <a:cs typeface="Calibri" panose="020F0502020204030204" pitchFamily="34" charset="0"/>
                <a:sym typeface="Trebuchet MS"/>
              </a:rPr>
              <a:t>Aufgabe</a:t>
            </a:r>
            <a:endParaRPr sz="1000" b="1" dirty="0">
              <a:latin typeface="Calibri" panose="020F0502020204030204" pitchFamily="34" charset="0"/>
              <a:ea typeface="Trebuchet MS"/>
              <a:cs typeface="Calibri" panose="020F0502020204030204" pitchFamily="34" charset="0"/>
              <a:sym typeface="Trebuchet MS"/>
            </a:endParaRPr>
          </a:p>
          <a:p>
            <a:pPr marL="165364" indent="-165364">
              <a:buSzPts val="1100"/>
              <a:buFont typeface="Arial"/>
              <a:buChar char="•"/>
            </a:pPr>
            <a:r>
              <a:rPr lang="de-DE" sz="1000" dirty="0">
                <a:latin typeface="Calibri" panose="020F0502020204030204" pitchFamily="34" charset="0"/>
                <a:ea typeface="Trebuchet MS"/>
                <a:cs typeface="Calibri" panose="020F0502020204030204" pitchFamily="34" charset="0"/>
                <a:sym typeface="Trebuchet MS"/>
              </a:rPr>
              <a:t>Ordnen Sie die ermittelten Abfälle der jeweiligen Stufe der </a:t>
            </a:r>
            <a:r>
              <a:rPr lang="de-DE" sz="1000" dirty="0" err="1">
                <a:latin typeface="Calibri" panose="020F0502020204030204" pitchFamily="34" charset="0"/>
                <a:ea typeface="Trebuchet MS"/>
                <a:cs typeface="Calibri" panose="020F0502020204030204" pitchFamily="34" charset="0"/>
                <a:sym typeface="Trebuchet MS"/>
              </a:rPr>
              <a:t>Abfallhierachie</a:t>
            </a:r>
            <a:r>
              <a:rPr lang="de-DE" sz="1000" dirty="0">
                <a:latin typeface="Calibri" panose="020F0502020204030204" pitchFamily="34" charset="0"/>
                <a:ea typeface="Trebuchet MS"/>
                <a:cs typeface="Calibri" panose="020F0502020204030204" pitchFamily="34" charset="0"/>
                <a:sym typeface="Trebuchet MS"/>
              </a:rPr>
              <a:t> zu und vergleichen Sie diese in mit Mitschüler*in bzw. in der Gruppe</a:t>
            </a:r>
          </a:p>
          <a:p>
            <a:pPr marL="165364" indent="-165364">
              <a:buSzPts val="1100"/>
              <a:buFont typeface="Arial"/>
              <a:buChar char="•"/>
            </a:pPr>
            <a:r>
              <a:rPr lang="de-DE" sz="1000" dirty="0">
                <a:latin typeface="Calibri" panose="020F0502020204030204" pitchFamily="34" charset="0"/>
                <a:cs typeface="Calibri" panose="020F0502020204030204" pitchFamily="34" charset="0"/>
                <a:sym typeface="Trebuchet MS"/>
              </a:rPr>
              <a:t>Visualisieren Sie durch Clustern die Ergebnisse</a:t>
            </a:r>
            <a:endParaRPr lang="de-DE" sz="1000" dirty="0">
              <a:latin typeface="Calibri" panose="020F0502020204030204" pitchFamily="34" charset="0"/>
              <a:ea typeface="Trebuchet MS"/>
              <a:cs typeface="Calibri" panose="020F0502020204030204" pitchFamily="34" charset="0"/>
              <a:sym typeface="Trebuchet MS"/>
            </a:endParaRPr>
          </a:p>
          <a:p>
            <a:pPr marL="165364" indent="-165364">
              <a:buSzPts val="1100"/>
              <a:buFont typeface="Arial"/>
              <a:buChar char="•"/>
            </a:pPr>
            <a:r>
              <a:rPr lang="de-DE" sz="1000" dirty="0">
                <a:latin typeface="Calibri" panose="020F0502020204030204" pitchFamily="34" charset="0"/>
                <a:ea typeface="Trebuchet MS"/>
                <a:cs typeface="Calibri" panose="020F0502020204030204" pitchFamily="34" charset="0"/>
                <a:sym typeface="Trebuchet MS"/>
              </a:rPr>
              <a:t>Diskussion der Gesamtergebnisse, unter Berücksichtige der Frage, weshalb wie alle von einer Abfallreduzierung profitieren.</a:t>
            </a:r>
          </a:p>
          <a:p>
            <a:pPr marL="165364" indent="-165364">
              <a:buSzPts val="1100"/>
              <a:buFont typeface="Arial"/>
              <a:buChar char="•"/>
            </a:pPr>
            <a:r>
              <a:rPr lang="de-DE" sz="1000" dirty="0">
                <a:latin typeface="Calibri" panose="020F0502020204030204" pitchFamily="34" charset="0"/>
                <a:ea typeface="Trebuchet MS"/>
                <a:cs typeface="Calibri" panose="020F0502020204030204" pitchFamily="34" charset="0"/>
                <a:sym typeface="Trebuchet MS"/>
              </a:rPr>
              <a:t>In welchen Bereichen sehen Sie Handlungsbedarf und Möglichkeiten zur Vermeidung von Abfällen?</a:t>
            </a:r>
            <a:endParaRPr sz="1000" dirty="0">
              <a:latin typeface="Calibri" panose="020F0502020204030204" pitchFamily="34" charset="0"/>
              <a:cs typeface="Calibri" panose="020F0502020204030204" pitchFamily="34" charset="0"/>
            </a:endParaRPr>
          </a:p>
          <a:p>
            <a:pPr marL="0" indent="0"/>
            <a:r>
              <a:rPr lang="de-DE" sz="1000" b="1" dirty="0">
                <a:latin typeface="Calibri" panose="020F0502020204030204" pitchFamily="34" charset="0"/>
                <a:ea typeface="Trebuchet MS"/>
                <a:cs typeface="Calibri" panose="020F0502020204030204" pitchFamily="34" charset="0"/>
                <a:sym typeface="Trebuchet MS"/>
              </a:rPr>
              <a:t>Quellen</a:t>
            </a:r>
            <a:endParaRPr sz="1000" dirty="0">
              <a:latin typeface="Calibri" panose="020F0502020204030204" pitchFamily="34" charset="0"/>
              <a:cs typeface="Calibri" panose="020F0502020204030204" pitchFamily="34" charset="0"/>
            </a:endParaRP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Umweltbundesamt (UBA) 2022, Abfallrecht. Online: https://www.umweltbundesamt.de/themen/abfall-ressourcen/abfallwirtschaft/abfallrecht</a:t>
            </a:r>
          </a:p>
          <a:p>
            <a:pPr marL="165364" indent="-165364">
              <a:buFont typeface="Arial"/>
              <a:buChar char="•"/>
            </a:pPr>
            <a:r>
              <a:rPr lang="de-DE" sz="1000" dirty="0">
                <a:latin typeface="Calibri" panose="020F0502020204030204" pitchFamily="34" charset="0"/>
                <a:cs typeface="Calibri" panose="020F0502020204030204" pitchFamily="34" charset="0"/>
                <a:sym typeface="Trebuchet MS"/>
              </a:rPr>
              <a:t>Kreislaufwirtschaftsgesetz. Online: https://www.bmuv.de/gesetz/kreislaufwirtschaftsgesetz</a:t>
            </a:r>
          </a:p>
          <a:p>
            <a:pPr marL="165364" indent="-165364">
              <a:buFont typeface="Arial"/>
              <a:buChar char="•"/>
            </a:pPr>
            <a:r>
              <a:rPr lang="de-DE" sz="1000" dirty="0">
                <a:latin typeface="Calibri" panose="020F0502020204030204" pitchFamily="34" charset="0"/>
                <a:cs typeface="Calibri" panose="020F0502020204030204" pitchFamily="34" charset="0"/>
                <a:sym typeface="Trebuchet MS"/>
              </a:rPr>
              <a:t>Verpackungsgesetz. Online: https://www.gesetze-im-internet.de/verpackg/</a:t>
            </a:r>
          </a:p>
          <a:p>
            <a:pPr marL="165364" indent="-165364">
              <a:buFont typeface="Arial"/>
              <a:buChar char="•"/>
            </a:pPr>
            <a:r>
              <a:rPr lang="de-DE" sz="1000" dirty="0">
                <a:latin typeface="Calibri" panose="020F0502020204030204" pitchFamily="34" charset="0"/>
                <a:cs typeface="Calibri" panose="020F0502020204030204" pitchFamily="34" charset="0"/>
                <a:sym typeface="Trebuchet MS"/>
              </a:rPr>
              <a:t>Gewerbeabfallverordnung. Online: https://www.gesetze-im-internet.de/gewabfv_2017/BJNR089600017.html</a:t>
            </a:r>
            <a:endParaRPr sz="1000" dirty="0">
              <a:latin typeface="Calibri" panose="020F0502020204030204" pitchFamily="34" charset="0"/>
              <a:cs typeface="Calibri" panose="020F0502020204030204" pitchFamily="34" charset="0"/>
            </a:endParaRPr>
          </a:p>
          <a:p>
            <a:pPr marL="165364" indent="-79619"/>
            <a:endParaRPr sz="1000" dirty="0">
              <a:latin typeface="Trebuchet MS"/>
              <a:ea typeface="Trebuchet MS"/>
              <a:cs typeface="Trebuchet MS"/>
              <a:sym typeface="Trebuchet MS"/>
            </a:endParaRPr>
          </a:p>
        </p:txBody>
      </p:sp>
      <p:sp>
        <p:nvSpPr>
          <p:cNvPr id="132" name="Google Shape;132;p21: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4</a:t>
            </a:fld>
            <a:endParaRPr sz="12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19100" y="279400"/>
            <a:ext cx="5757863"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254638"/>
          </a:xfrm>
          <a:prstGeom prst="rect">
            <a:avLst/>
          </a:prstGeom>
          <a:noFill/>
          <a:ln>
            <a:noFill/>
          </a:ln>
        </p:spPr>
        <p:txBody>
          <a:bodyPr spcFirstLastPara="1" wrap="square" lIns="91459" tIns="45717" rIns="91459" bIns="45717" anchor="t" anchorCtr="0">
            <a:noAutofit/>
          </a:bodyPr>
          <a:lstStyle/>
          <a:p>
            <a:pPr marL="0" indent="0"/>
            <a:r>
              <a:rPr lang="de-DE" b="1" dirty="0">
                <a:latin typeface="Calibri" panose="020F0502020204030204" pitchFamily="34" charset="0"/>
                <a:ea typeface="Trebuchet MS"/>
                <a:cs typeface="Calibri" panose="020F0502020204030204" pitchFamily="34" charset="0"/>
                <a:sym typeface="Trebuchet MS"/>
              </a:rPr>
              <a:t>Beschreibung</a:t>
            </a:r>
          </a:p>
          <a:p>
            <a:pPr marL="0" indent="0">
              <a:buSzPts val="1100"/>
            </a:pPr>
            <a:r>
              <a:rPr lang="de-DE" sz="1000" dirty="0">
                <a:latin typeface="Calibri" panose="020F0502020204030204" pitchFamily="34" charset="0"/>
                <a:cs typeface="Calibri" panose="020F0502020204030204" pitchFamily="34" charset="0"/>
              </a:rPr>
              <a:t>In einer Kreislaufwirtschaft werden Ressourcen und Materialien so lange wie möglich genutzt und der Abfall minimiert. Produkte und Materialien werden so gestaltet, dass sie am Ende ihres Lebenszyklus wiederverwendet,</a:t>
            </a:r>
          </a:p>
          <a:p>
            <a:pPr marL="0" indent="0">
              <a:buSzPts val="1100"/>
            </a:pPr>
            <a:r>
              <a:rPr lang="de-DE" sz="1000" dirty="0">
                <a:latin typeface="Calibri" panose="020F0502020204030204" pitchFamily="34" charset="0"/>
                <a:cs typeface="Calibri" panose="020F0502020204030204" pitchFamily="34" charset="0"/>
              </a:rPr>
              <a:t>repariert oder recycelt werden können. Dadurch werden nicht nur wertvolle Ressourcen geschont, sondern auch die Umwelt geschützt und neue Wirtschaftsmöglichkeiten geschaffen. Die Kreislaufwirtschaft ist ein regeneratives System, in dem Ressourceneinsatz und Abfallproduktion, Emissionen und Energieverschwendung durch das Verlangsamen, Verringern und Schließen von Energie- und Materialkreisläufen minimiert werden. </a:t>
            </a:r>
          </a:p>
          <a:p>
            <a:pPr marL="0" indent="0">
              <a:buSzPts val="1100"/>
            </a:pPr>
            <a:r>
              <a:rPr lang="de-DE" sz="1000" dirty="0">
                <a:latin typeface="Calibri" panose="020F0502020204030204" pitchFamily="34" charset="0"/>
                <a:cs typeface="Calibri" panose="020F0502020204030204" pitchFamily="34" charset="0"/>
              </a:rPr>
              <a:t>Die Kreislaufwirtschaft ist eine nachhaltige Alternative zur Linearen Wirtschaft der „Wegwerfgesellschaft“.</a:t>
            </a:r>
            <a:endParaRPr lang="de-DE" sz="1000" b="1" dirty="0">
              <a:latin typeface="Calibri" panose="020F0502020204030204" pitchFamily="34" charset="0"/>
              <a:ea typeface="Trebuchet MS"/>
              <a:cs typeface="Calibri" panose="020F0502020204030204" pitchFamily="34" charset="0"/>
              <a:sym typeface="Trebuchet MS"/>
            </a:endParaRPr>
          </a:p>
          <a:p>
            <a:pPr marL="0" indent="0"/>
            <a:r>
              <a:rPr lang="de-DE" sz="1000" b="1" dirty="0">
                <a:latin typeface="Calibri" panose="020F0502020204030204" pitchFamily="34" charset="0"/>
                <a:cs typeface="Calibri" panose="020F0502020204030204" pitchFamily="34" charset="0"/>
              </a:rPr>
              <a:t>Kunststoffe:</a:t>
            </a:r>
          </a:p>
          <a:p>
            <a:pPr marL="0" indent="0"/>
            <a:r>
              <a:rPr lang="de-DE" sz="1000" dirty="0">
                <a:latin typeface="Calibri" panose="020F0502020204030204" pitchFamily="34" charset="0"/>
                <a:cs typeface="Calibri" panose="020F0502020204030204" pitchFamily="34" charset="0"/>
              </a:rPr>
              <a:t>Nicht nur Bodenbeläge, Türen, Fenster und Rohre werden vermehrt aus Kunststoff hergestellt. Auch Verpackungen (Kunststoffeimer, Folien …), Arbeitsmittel (Pinsel, Walzen) sind ganz oder teilweise aus Kunststoffen. Die Nutzungsdauer von Kunststoffprodukten variiert erheblich. Während Bauartikel oft mehrere Jahrzehnte halten, nutzen Kunststoffverpackungen lediglich wenige Tage. Wegen begrenzter und immer stärker beanspruchter Ressourcen muss die Wirtschaft auf eine Kreislaufwirtschaft umsteuern. (Green Deal). Die Produktion, Nutzung und Entsorgung von Kunststoffen hat erhebliche Auswirkungen auf die Umwelt sowie die menschliche Gesundheit, insbesondere auf marine und kontinentale Ökosysteme. Plastikverpackungen und kleine Plastikartikel machen 65 % des Meeresmülls aus, und die Hälfte der an europäischen Stränden gefundenen Gegenstände sind Einwegkunststoffe.  Im Laufe der Zeit  zerfällt dieser nach und nach in kleinere, nicht erkennbare Stücke, die als Mikroplastik bezeichnet werden. Dieses Makroplastik verunreinigt das Wasser. Im Jahr 2021 war Deutschland weiterhin größter Exporteuer von Kunststoffabfällen in der EU mit 766.200 Tonnen (Destatis). </a:t>
            </a:r>
            <a:r>
              <a:rPr lang="de-DE" sz="1000" dirty="0">
                <a:latin typeface="Calibri" panose="020F0502020204030204" pitchFamily="34" charset="0"/>
                <a:ea typeface="Trebuchet MS"/>
                <a:cs typeface="Calibri" panose="020F0502020204030204" pitchFamily="34" charset="0"/>
              </a:rPr>
              <a:t>B</a:t>
            </a:r>
            <a:r>
              <a:rPr lang="de-DE" sz="1000" dirty="0">
                <a:solidFill>
                  <a:srgbClr val="000000"/>
                </a:solidFill>
                <a:latin typeface="Calibri" panose="020F0502020204030204" pitchFamily="34" charset="0"/>
                <a:ea typeface="Trebuchet MS"/>
                <a:cs typeface="Calibri" panose="020F0502020204030204" pitchFamily="34" charset="0"/>
                <a:sym typeface="Trebuchet MS"/>
              </a:rPr>
              <a:t>is zum Jahr 2030 will die EU Kommission nur noch Verpackungen zulassen, die vollständig recycelt oder wiederverwendet werden können. (vgl. Green Deal)</a:t>
            </a:r>
            <a:endParaRPr lang="de-DE" sz="1000" i="1" dirty="0">
              <a:solidFill>
                <a:srgbClr val="000000"/>
              </a:solidFill>
              <a:latin typeface="Calibri" panose="020F0502020204030204" pitchFamily="34" charset="0"/>
              <a:ea typeface="Trebuchet MS"/>
              <a:cs typeface="Calibri" panose="020F0502020204030204" pitchFamily="34" charset="0"/>
              <a:sym typeface="Trebuchet MS"/>
            </a:endParaRPr>
          </a:p>
          <a:p>
            <a:pPr marL="0" indent="0">
              <a:buSzPts val="1100"/>
            </a:pPr>
            <a:r>
              <a:rPr lang="de-DE" sz="1000" b="1" dirty="0">
                <a:latin typeface="Calibri" panose="020F0502020204030204" pitchFamily="34" charset="0"/>
                <a:ea typeface="Trebuchet MS"/>
                <a:cs typeface="Calibri" panose="020F0502020204030204" pitchFamily="34" charset="0"/>
                <a:sym typeface="Trebuchet MS"/>
              </a:rPr>
              <a:t>Aufgabe</a:t>
            </a:r>
            <a:endParaRPr lang="de-DE" sz="1000" dirty="0">
              <a:latin typeface="Calibri" panose="020F0502020204030204" pitchFamily="34" charset="0"/>
              <a:cs typeface="Calibri" panose="020F0502020204030204" pitchFamily="34" charset="0"/>
            </a:endParaRPr>
          </a:p>
          <a:p>
            <a:pPr marL="185738" indent="-185738">
              <a:buFont typeface="Arial" panose="020B0604020202020204" pitchFamily="34" charset="0"/>
              <a:buChar char="•"/>
            </a:pPr>
            <a:r>
              <a:rPr lang="de-DE" sz="1000" dirty="0">
                <a:solidFill>
                  <a:schemeClr val="tx1"/>
                </a:solidFill>
                <a:latin typeface="Calibri" panose="020F0502020204030204" pitchFamily="34" charset="0"/>
                <a:ea typeface="Trebuchet MS"/>
                <a:cs typeface="Calibri" panose="020F0502020204030204" pitchFamily="34" charset="0"/>
                <a:sym typeface="Trebuchet MS"/>
              </a:rPr>
              <a:t>Diskutieren Sie am Beispiel von Kunststoff, weshalb ein Kreislaufwirtschaftssystem sinnvoll und erforderlich ist</a:t>
            </a:r>
          </a:p>
          <a:p>
            <a:pPr marL="185738" indent="-185738">
              <a:buFont typeface="Arial" panose="020B0604020202020204" pitchFamily="34" charset="0"/>
              <a:buChar char="•"/>
            </a:pPr>
            <a:r>
              <a:rPr lang="de-DE" sz="1000" dirty="0">
                <a:solidFill>
                  <a:schemeClr val="tx1"/>
                </a:solidFill>
                <a:latin typeface="Calibri" panose="020F0502020204030204" pitchFamily="34" charset="0"/>
                <a:ea typeface="Trebuchet MS"/>
                <a:cs typeface="Calibri" panose="020F0502020204030204" pitchFamily="34" charset="0"/>
                <a:sym typeface="Trebuchet MS"/>
              </a:rPr>
              <a:t>Welche Möglichkeiten gibt es in Ihrem Betrieb Kunststoffe in den Kreislauf zurückzuführen? </a:t>
            </a:r>
          </a:p>
          <a:p>
            <a:pPr marL="0" indent="0"/>
            <a:r>
              <a:rPr lang="de-DE" sz="1000" b="1" dirty="0">
                <a:latin typeface="Calibri" panose="020F0502020204030204" pitchFamily="34" charset="0"/>
                <a:ea typeface="Trebuchet MS"/>
                <a:cs typeface="Calibri" panose="020F0502020204030204" pitchFamily="34" charset="0"/>
                <a:sym typeface="Trebuchet MS"/>
              </a:rPr>
              <a:t>Quellen</a:t>
            </a:r>
            <a:endParaRPr lang="de-DE" sz="1000" dirty="0">
              <a:latin typeface="Calibri" panose="020F0502020204030204" pitchFamily="34" charset="0"/>
              <a:cs typeface="Calibri" panose="020F0502020204030204" pitchFamily="34" charset="0"/>
            </a:endParaRP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Umweltbundesamt 2021: Konsum und Umwelt: Zentrale Handlungsfelder. Online: https://www.umweltbundesamt.de/themen/wirtschaft-konsum/konsum-umwelt-zentrale-handlungsfelder#bedarfsfelder</a:t>
            </a:r>
            <a:endParaRPr lang="de-DE" sz="1000" dirty="0">
              <a:latin typeface="Calibri" panose="020F0502020204030204" pitchFamily="34" charset="0"/>
              <a:cs typeface="Calibri" panose="020F0502020204030204" pitchFamily="34" charset="0"/>
            </a:endParaRP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Europäische Umweltagentur 2023: Abfall und Recycling. Online: https://www.eea.europa.eu/en/topics/in-depth/waste-and-recycling</a:t>
            </a:r>
          </a:p>
          <a:p>
            <a:pPr marL="165364" indent="-165364" defTabSz="881939">
              <a:buFont typeface="Arial"/>
              <a:buChar char="•"/>
              <a:defRPr/>
            </a:pPr>
            <a:r>
              <a:rPr lang="de-DE" sz="1000" u="sng" dirty="0">
                <a:latin typeface="Calibri" panose="020F0502020204030204" pitchFamily="34" charset="0"/>
                <a:ea typeface="Trebuchet MS"/>
                <a:cs typeface="Calibri" panose="020F0502020204030204" pitchFamily="34" charset="0"/>
                <a:sym typeface="Trebuchet MS"/>
              </a:rPr>
              <a:t>EU: Europäischer Grüner Deal. Online: https://www.consilium.europa.eu/de/policies/green-deal/</a:t>
            </a: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EEA: Green Deal. Online: https://www.eea.europa.eu/publications/resource-nexus-challenges-and-opportunities/resource-nexus-and-the-european</a:t>
            </a:r>
          </a:p>
          <a:p>
            <a:pPr marL="165364" indent="-165364" defTabSz="881939">
              <a:buFont typeface="Arial"/>
              <a:buChar char="•"/>
              <a:defRPr/>
            </a:pPr>
            <a:r>
              <a:rPr lang="de-DE" sz="1000" dirty="0">
                <a:latin typeface="Calibri" panose="020F0502020204030204" pitchFamily="34" charset="0"/>
                <a:ea typeface="Trebuchet MS"/>
                <a:cs typeface="Calibri" panose="020F0502020204030204" pitchFamily="34" charset="0"/>
                <a:sym typeface="Trebuchet MS"/>
              </a:rPr>
              <a:t>Hans Böckler Stiftung: Branchenanalyse kunststoffverarbeitende Industrie 2020. Online: https://www.boeckler.de/fpdf/HBS-007691/p_fofoe_WP_186_2020.pdf</a:t>
            </a:r>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5</a:t>
            </a:fld>
            <a:endParaRPr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511175" y="238125"/>
            <a:ext cx="5757863"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760000" cy="5760000"/>
          </a:xfrm>
          <a:prstGeom prst="rect">
            <a:avLst/>
          </a:prstGeom>
          <a:noFill/>
          <a:ln>
            <a:noFill/>
          </a:ln>
        </p:spPr>
        <p:txBody>
          <a:bodyPr spcFirstLastPara="1" wrap="square" lIns="91459" tIns="45717" rIns="91459" bIns="45717" anchor="t" anchorCtr="0">
            <a:noAutofit/>
          </a:bodyPr>
          <a:lstStyle/>
          <a:p>
            <a:pPr marL="0" indent="0"/>
            <a:r>
              <a:rPr lang="de-DE" b="1" dirty="0">
                <a:solidFill>
                  <a:schemeClr val="tx1"/>
                </a:solidFill>
                <a:latin typeface="Calibri" panose="020F0502020204030204" pitchFamily="34" charset="0"/>
                <a:ea typeface="Trebuchet MS"/>
                <a:cs typeface="Calibri" panose="020F0502020204030204" pitchFamily="34" charset="0"/>
                <a:sym typeface="Trebuchet MS"/>
              </a:rPr>
              <a:t>Beschreibung</a:t>
            </a:r>
          </a:p>
          <a:p>
            <a:pPr marL="0" indent="0">
              <a:buSzPts val="1100"/>
            </a:pPr>
            <a:r>
              <a:rPr lang="de-DE" dirty="0">
                <a:solidFill>
                  <a:schemeClr val="tx1"/>
                </a:solidFill>
                <a:latin typeface="Calibri" panose="020F0502020204030204" pitchFamily="34" charset="0"/>
                <a:cs typeface="Calibri" panose="020F0502020204030204" pitchFamily="34" charset="0"/>
              </a:rPr>
              <a:t>In einer Kreislaufwirtschaft werden Ressourcen und Materialien so lange wie möglich genutzt und der Abfall minimiert. Produkte und Materialien werden so gestaltet, dass sie am Ende ihres Lebenszyklus wiederverwendet oder recycelt werden können. Dies ist im Bereich der Kunststoffeimer möglich. Damit Kunststoffe recycelt werden können müssen Sie sauber und sortenrein sein. </a:t>
            </a:r>
          </a:p>
          <a:p>
            <a:pPr marL="0" indent="0"/>
            <a:endParaRPr lang="de-DE" dirty="0">
              <a:solidFill>
                <a:schemeClr val="tx1"/>
              </a:solidFill>
              <a:latin typeface="Calibri" panose="020F0502020204030204" pitchFamily="34" charset="0"/>
              <a:cs typeface="Calibri" panose="020F0502020204030204" pitchFamily="34" charset="0"/>
            </a:endParaRPr>
          </a:p>
          <a:p>
            <a:pPr marL="0" indent="0">
              <a:buSzPts val="1100"/>
            </a:pPr>
            <a:r>
              <a:rPr lang="de-DE" b="1" dirty="0">
                <a:solidFill>
                  <a:schemeClr val="tx1"/>
                </a:solidFill>
                <a:latin typeface="Calibri" panose="020F0502020204030204" pitchFamily="34" charset="0"/>
                <a:ea typeface="Trebuchet MS"/>
                <a:cs typeface="Calibri" panose="020F0502020204030204" pitchFamily="34" charset="0"/>
                <a:sym typeface="Trebuchet MS"/>
              </a:rPr>
              <a:t>Aufgabe</a:t>
            </a:r>
            <a:endParaRPr lang="de-DE" dirty="0">
              <a:solidFill>
                <a:schemeClr val="tx1"/>
              </a:solidFill>
              <a:latin typeface="Calibri" panose="020F0502020204030204" pitchFamily="34" charset="0"/>
              <a:cs typeface="Calibri" panose="020F0502020204030204" pitchFamily="34" charset="0"/>
            </a:endParaRPr>
          </a:p>
          <a:p>
            <a:pPr marL="185738" indent="-185738">
              <a:buFont typeface="Arial" panose="020B0604020202020204" pitchFamily="34" charset="0"/>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Wie können Sie erkennen ob der Hersteller/Industrie recycelte Kunststoffeimer verwendet?</a:t>
            </a:r>
          </a:p>
          <a:p>
            <a:pPr marL="185738" indent="-185738">
              <a:buFont typeface="Arial" panose="020B0604020202020204" pitchFamily="34" charset="0"/>
              <a:buChar char="•"/>
            </a:pPr>
            <a:r>
              <a:rPr lang="de-DE" dirty="0">
                <a:solidFill>
                  <a:schemeClr val="tx1"/>
                </a:solidFill>
                <a:latin typeface="Calibri" panose="020F0502020204030204" pitchFamily="34" charset="0"/>
                <a:ea typeface="Trebuchet MS"/>
                <a:cs typeface="Calibri" panose="020F0502020204030204" pitchFamily="34" charset="0"/>
                <a:sym typeface="Trebuchet MS"/>
              </a:rPr>
              <a:t>Welche Möglichkeiten gibt es in Ihrem Betrieb Kunststoffe in den Kreislauf zurückzuführen? </a:t>
            </a:r>
          </a:p>
          <a:p>
            <a:pPr marL="0" indent="0">
              <a:buClr>
                <a:schemeClr val="dk1"/>
              </a:buClr>
              <a:buSzPts val="1100"/>
            </a:pPr>
            <a:endParaRPr lang="de-DE" dirty="0">
              <a:latin typeface="Calibri" panose="020F0502020204030204" pitchFamily="34" charset="0"/>
              <a:ea typeface="Trebuchet MS"/>
              <a:cs typeface="Calibri" panose="020F0502020204030204" pitchFamily="34" charset="0"/>
              <a:sym typeface="Trebuchet MS"/>
            </a:endParaRPr>
          </a:p>
          <a:p>
            <a:pPr marL="0" indent="0"/>
            <a:r>
              <a:rPr lang="de-DE" b="1" dirty="0">
                <a:latin typeface="Calibri" panose="020F0502020204030204" pitchFamily="34" charset="0"/>
                <a:ea typeface="Trebuchet MS"/>
                <a:cs typeface="Calibri" panose="020F0502020204030204" pitchFamily="34" charset="0"/>
                <a:sym typeface="Trebuchet MS"/>
              </a:rPr>
              <a:t>Quellen</a:t>
            </a:r>
            <a:endParaRPr lang="de-DE" dirty="0">
              <a:latin typeface="Calibri" panose="020F0502020204030204" pitchFamily="34" charset="0"/>
              <a:cs typeface="Calibri" panose="020F0502020204030204" pitchFamily="34" charset="0"/>
            </a:endParaRPr>
          </a:p>
          <a:p>
            <a:pPr marL="165364" indent="-165364" defTabSz="881939">
              <a:buFont typeface="Arial"/>
              <a:buChar char="•"/>
              <a:defRPr/>
            </a:pPr>
            <a:r>
              <a:rPr lang="de-DE" sz="1000" u="sng" dirty="0">
                <a:latin typeface="Calibri" panose="020F0502020204030204" pitchFamily="34" charset="0"/>
                <a:ea typeface="Trebuchet MS"/>
                <a:cs typeface="Calibri" panose="020F0502020204030204" pitchFamily="34" charset="0"/>
                <a:sym typeface="Trebuchet MS"/>
              </a:rPr>
              <a:t>EU: Europäischer Grüner Deal. Online: https://www.consilium.europa.eu/de/policies/green-deal/</a:t>
            </a: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EEA: Green Deal. Online: https://www.eea.europa.eu/publications/resource-nexus-challenges-and-opportunities/resource-nexus-and-the-european</a:t>
            </a:r>
          </a:p>
          <a:p>
            <a:pPr marL="165364" indent="-165364" defTabSz="881939">
              <a:buFont typeface="Arial"/>
              <a:buChar char="•"/>
              <a:defRPr/>
            </a:pPr>
            <a:r>
              <a:rPr lang="de-DE" sz="1000" dirty="0">
                <a:latin typeface="Calibri" panose="020F0502020204030204" pitchFamily="34" charset="0"/>
                <a:ea typeface="Trebuchet MS"/>
                <a:cs typeface="Calibri" panose="020F0502020204030204" pitchFamily="34" charset="0"/>
                <a:sym typeface="Trebuchet MS"/>
              </a:rPr>
              <a:t>https://www.saier-verpackungstechnik.de/</a:t>
            </a: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Umweltbundesamt 2021: Konsum und Umwelt: Zentrale Handlungsfelder. Online: https://www.umweltbundesamt.de/themen/wirtschaft-konsum/konsum-umwelt-zentrale-handlungsfelder#bedarfsfelder</a:t>
            </a:r>
            <a:endParaRPr lang="de-DE" sz="1000" dirty="0">
              <a:latin typeface="Calibri" panose="020F0502020204030204" pitchFamily="34" charset="0"/>
              <a:cs typeface="Calibri" panose="020F0502020204030204" pitchFamily="34" charset="0"/>
            </a:endParaRPr>
          </a:p>
          <a:p>
            <a:pPr marL="165364" indent="-165364">
              <a:buFont typeface="Arial"/>
              <a:buChar char="•"/>
            </a:pPr>
            <a:r>
              <a:rPr lang="de-DE" sz="1000" dirty="0">
                <a:latin typeface="Calibri" panose="020F0502020204030204" pitchFamily="34" charset="0"/>
                <a:ea typeface="Trebuchet MS"/>
                <a:cs typeface="Calibri" panose="020F0502020204030204" pitchFamily="34" charset="0"/>
                <a:sym typeface="Trebuchet MS"/>
              </a:rPr>
              <a:t>Europäische Umweltagentur 2023: Abfall und Recycling. Online: https://www.eea.europa.eu/en/topics/in-depth/waste-and-recycling</a:t>
            </a:r>
          </a:p>
          <a:p>
            <a:pPr marL="165364" indent="-165364" defTabSz="881939">
              <a:buFont typeface="Arial"/>
              <a:buChar char="•"/>
              <a:defRPr/>
            </a:pPr>
            <a:r>
              <a:rPr lang="de-DE" sz="1000" dirty="0">
                <a:latin typeface="Calibri" panose="020F0502020204030204" pitchFamily="34" charset="0"/>
                <a:ea typeface="Trebuchet MS"/>
                <a:cs typeface="Calibri" panose="020F0502020204030204" pitchFamily="34" charset="0"/>
                <a:sym typeface="Trebuchet MS"/>
              </a:rPr>
              <a:t>Hans Böckler Stiftung: Branchenanalyse kunststoffverarbeitende Industrie 2020. Online: https://www.boeckler.de/fpdf/HBS-007691/p_fofoe_WP_186_2020.pdf</a:t>
            </a:r>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6</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2045c16c9fa_0_0:notes"/>
          <p:cNvSpPr>
            <a:spLocks noGrp="1" noRot="1" noChangeAspect="1"/>
          </p:cNvSpPr>
          <p:nvPr>
            <p:ph type="sldImg" idx="2"/>
          </p:nvPr>
        </p:nvSpPr>
        <p:spPr>
          <a:xfrm>
            <a:off x="492125" y="320675"/>
            <a:ext cx="5761038"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g2045c16c9fa_0_0:notes"/>
          <p:cNvSpPr txBox="1">
            <a:spLocks noGrp="1"/>
          </p:cNvSpPr>
          <p:nvPr>
            <p:ph type="body" idx="1"/>
          </p:nvPr>
        </p:nvSpPr>
        <p:spPr>
          <a:xfrm>
            <a:off x="396000" y="3672000"/>
            <a:ext cx="5880178" cy="6011085"/>
          </a:xfrm>
          <a:prstGeom prst="rect">
            <a:avLst/>
          </a:prstGeom>
          <a:noFill/>
          <a:ln>
            <a:noFill/>
          </a:ln>
        </p:spPr>
        <p:txBody>
          <a:bodyPr spcFirstLastPara="1" wrap="square" lIns="91459" tIns="45717" rIns="91459" bIns="45717" anchor="t" anchorCtr="0">
            <a:noAutofit/>
          </a:bodyPr>
          <a:lstStyle/>
          <a:p>
            <a:pPr marL="0" indent="0"/>
            <a:r>
              <a:rPr lang="de-DE" b="1" dirty="0">
                <a:solidFill>
                  <a:schemeClr val="tx1"/>
                </a:solidFill>
                <a:latin typeface="Calibri" panose="020F0502020204030204" pitchFamily="34" charset="0"/>
                <a:cs typeface="Calibri" panose="020F0502020204030204" pitchFamily="34" charset="0"/>
              </a:rPr>
              <a:t>Beschreibung</a:t>
            </a:r>
            <a:endParaRPr dirty="0">
              <a:solidFill>
                <a:schemeClr val="tx1"/>
              </a:solidFill>
              <a:latin typeface="Calibri" panose="020F0502020204030204" pitchFamily="34" charset="0"/>
              <a:cs typeface="Calibri" panose="020F0502020204030204" pitchFamily="34" charset="0"/>
            </a:endParaRPr>
          </a:p>
          <a:p>
            <a:pPr marL="0" indent="0">
              <a:spcBef>
                <a:spcPts val="386"/>
              </a:spcBef>
            </a:pPr>
            <a:r>
              <a:rPr lang="de-DE" sz="1000" dirty="0">
                <a:solidFill>
                  <a:schemeClr val="tx1"/>
                </a:solidFill>
                <a:latin typeface="Calibri" panose="020F0502020204030204" pitchFamily="34" charset="0"/>
                <a:cs typeface="Calibri" panose="020F0502020204030204" pitchFamily="34" charset="0"/>
              </a:rPr>
              <a:t>Die graue Energie beschreibt die Energie, die für die Herstellung und den Abbau eines Gebäudes benötigt wird, einschließlich des Transports der Materialien. Der Gebäudesektor ist verantwortlich für rund ein Drittel der Treibhausgasemissionen in Deutschland, wenn man Bau, Nutzung und Abbau zusammen betrachtet. Angesichts des wachsenden Platzbedarfs wird das Problem des Klimawandels im Gebäudesektor immer akuter: Zwischen 1991 und 2020 ist die durchschnittliche Wohnfläche pro Kopf von 34,9 auf 47,7 m</a:t>
            </a:r>
            <a:r>
              <a:rPr lang="de-DE" sz="1000" baseline="30000" dirty="0">
                <a:solidFill>
                  <a:schemeClr val="tx1"/>
                </a:solidFill>
                <a:latin typeface="Calibri" panose="020F0502020204030204" pitchFamily="34" charset="0"/>
                <a:cs typeface="Calibri" panose="020F0502020204030204" pitchFamily="34" charset="0"/>
              </a:rPr>
              <a:t>2</a:t>
            </a:r>
            <a:r>
              <a:rPr lang="de-DE" sz="1000" dirty="0">
                <a:solidFill>
                  <a:schemeClr val="tx1"/>
                </a:solidFill>
                <a:latin typeface="Calibri" panose="020F0502020204030204" pitchFamily="34" charset="0"/>
                <a:cs typeface="Calibri" panose="020F0502020204030204" pitchFamily="34" charset="0"/>
              </a:rPr>
              <a:t> gestiegen. Dies führt zu einem erhöhten Energiebedarf für Heizung, Beleuchtung, Kühlung u. ä. in der Nutzungsphase. Um die THG-Emissionen im Gebäudebau zu reduzieren und eine zirkuläre Wirtschaftsweise zu fördern, sollten Gebäude so lange wie möglich genutzt werden, der Bestand erhalten und saniert sowie der Neubau reduziert werden. Es ist wichtig, Gebäude von Anfang an so zu planen, dass sie energieeffizient, langlebig, </a:t>
            </a:r>
            <a:r>
              <a:rPr lang="de-DE" sz="1000" dirty="0" err="1">
                <a:solidFill>
                  <a:schemeClr val="tx1"/>
                </a:solidFill>
                <a:latin typeface="Calibri" panose="020F0502020204030204" pitchFamily="34" charset="0"/>
                <a:cs typeface="Calibri" panose="020F0502020204030204" pitchFamily="34" charset="0"/>
              </a:rPr>
              <a:t>umbaubar</a:t>
            </a:r>
            <a:r>
              <a:rPr lang="de-DE" sz="1000" dirty="0">
                <a:solidFill>
                  <a:schemeClr val="tx1"/>
                </a:solidFill>
                <a:latin typeface="Calibri" panose="020F0502020204030204" pitchFamily="34" charset="0"/>
                <a:cs typeface="Calibri" panose="020F0502020204030204" pitchFamily="34" charset="0"/>
              </a:rPr>
              <a:t> (z.B. für verschiedene Wohnkonzepte) und sanierbar sind. Der Rückbau sollte ebenfalls berücksichtigt und eine Wiederverwendung und fachgerechte Entsorgung ermöglicht werden.</a:t>
            </a:r>
          </a:p>
          <a:p>
            <a:pPr marL="0" indent="0">
              <a:spcBef>
                <a:spcPts val="386"/>
              </a:spcBef>
            </a:pPr>
            <a:r>
              <a:rPr lang="de-DE" sz="1000" dirty="0">
                <a:solidFill>
                  <a:schemeClr val="tx1"/>
                </a:solidFill>
                <a:latin typeface="Calibri" panose="020F0502020204030204" pitchFamily="34" charset="0"/>
                <a:cs typeface="Calibri" panose="020F0502020204030204" pitchFamily="34" charset="0"/>
              </a:rPr>
              <a:t>In Europa verbringen die Menschen die meiste Zeit in Gebäuden. So wird das nachhaltige Bauen mit den erforderlichen Recyclingmöglichkeiten der verwendeten Stoffe und Produkte einen umfangreichen Stellenwert in Zukunft einnehmen (vgl. deutsche Nachhaltigkeitsstrategie, 2021:57). </a:t>
            </a:r>
          </a:p>
          <a:p>
            <a:pPr marL="0" indent="0">
              <a:spcBef>
                <a:spcPts val="386"/>
              </a:spcBef>
            </a:pPr>
            <a:r>
              <a:rPr lang="de-DE" sz="1000" dirty="0">
                <a:solidFill>
                  <a:schemeClr val="tx1"/>
                </a:solidFill>
                <a:latin typeface="Calibri" panose="020F0502020204030204" pitchFamily="34" charset="0"/>
                <a:cs typeface="Calibri" panose="020F0502020204030204" pitchFamily="34" charset="0"/>
              </a:rPr>
              <a:t>Bauen und Wohnen ist der Wirtschaftssektor mit dem größten Stoffaustausch zwischen Mensch und Natur. Gewaltige Mengen an Baustoffen und Energie werden zur Errichtung und zum Betrieb von Infrastruktur und Bauten benötigt.  Durch die umfangreiche </a:t>
            </a:r>
            <a:r>
              <a:rPr lang="de-DE" sz="1000" dirty="0" err="1">
                <a:solidFill>
                  <a:schemeClr val="tx1"/>
                </a:solidFill>
                <a:latin typeface="Calibri" panose="020F0502020204030204" pitchFamily="34" charset="0"/>
                <a:cs typeface="Calibri" panose="020F0502020204030204" pitchFamily="34" charset="0"/>
              </a:rPr>
              <a:t>Ver</a:t>
            </a:r>
            <a:r>
              <a:rPr lang="de-DE" sz="1000" dirty="0">
                <a:solidFill>
                  <a:schemeClr val="tx1"/>
                </a:solidFill>
                <a:latin typeface="Calibri" panose="020F0502020204030204" pitchFamily="34" charset="0"/>
                <a:cs typeface="Calibri" panose="020F0502020204030204" pitchFamily="34" charset="0"/>
              </a:rPr>
              <a:t>- bzw. Bearbeitung von potentiell umweltschädlichen Materialien und Baustoffen, ist es essentiell die effiziente Nutzung, Wartung und Pflege sowie die Vermeidung von Abfällen zu beherzigen. Insgesamt gibt es also vielfältige Möglichkeiten, den ökologischen Fußabdruck von Gebäuden zu reduzieren – angefangen bei der Wahl der Materialien über die Verbesserung der Energieeffizienz bis hin zu einem bewussteren Nutzerverhalten. Wichtig ist dabei immer, alle Aspekte im Blick zu behalten und eine ganzheitliche, nachhaltige Planung und Umsetzung zu verfolgen.</a:t>
            </a:r>
          </a:p>
          <a:p>
            <a:pPr marL="0" indent="0">
              <a:buSzPts val="1100"/>
            </a:pPr>
            <a:endParaRPr sz="1000" dirty="0">
              <a:solidFill>
                <a:schemeClr val="tx1"/>
              </a:solidFill>
              <a:latin typeface="Calibri" panose="020F0502020204030204" pitchFamily="34" charset="0"/>
              <a:cs typeface="Calibri" panose="020F0502020204030204" pitchFamily="34" charset="0"/>
            </a:endParaRPr>
          </a:p>
          <a:p>
            <a:pPr marL="0" indent="0">
              <a:buSzPts val="1100"/>
            </a:pPr>
            <a:r>
              <a:rPr lang="de-DE" sz="1000" b="1" dirty="0">
                <a:solidFill>
                  <a:schemeClr val="tx1"/>
                </a:solidFill>
                <a:latin typeface="Calibri" panose="020F0502020204030204" pitchFamily="34" charset="0"/>
                <a:cs typeface="Calibri" panose="020F0502020204030204" pitchFamily="34" charset="0"/>
              </a:rPr>
              <a:t>Aufgabe</a:t>
            </a:r>
            <a:endParaRPr sz="1000" dirty="0">
              <a:solidFill>
                <a:schemeClr val="tx1"/>
              </a:solidFill>
              <a:latin typeface="Calibri" panose="020F0502020204030204" pitchFamily="34" charset="0"/>
              <a:cs typeface="Calibri" panose="020F0502020204030204" pitchFamily="34" charset="0"/>
            </a:endParaRPr>
          </a:p>
          <a:p>
            <a:pPr marL="318478" indent="-165364">
              <a:buClrTx/>
              <a:buSzPts val="1100"/>
              <a:buFont typeface="Arial" panose="020B0604020202020204" pitchFamily="34" charset="0"/>
              <a:buChar char="•"/>
            </a:pPr>
            <a:r>
              <a:rPr lang="de-DE" sz="1000" dirty="0">
                <a:solidFill>
                  <a:schemeClr val="tx1"/>
                </a:solidFill>
                <a:latin typeface="Calibri" panose="020F0502020204030204" pitchFamily="34" charset="0"/>
                <a:cs typeface="Calibri" panose="020F0502020204030204" pitchFamily="34" charset="0"/>
              </a:rPr>
              <a:t>Wie können Sie in Ihrem Beruf zum</a:t>
            </a:r>
            <a:r>
              <a:rPr lang="de-DE" sz="1000" baseline="0" dirty="0">
                <a:solidFill>
                  <a:schemeClr val="tx1"/>
                </a:solidFill>
                <a:latin typeface="Calibri" panose="020F0502020204030204" pitchFamily="34" charset="0"/>
                <a:cs typeface="Calibri" panose="020F0502020204030204" pitchFamily="34" charset="0"/>
              </a:rPr>
              <a:t> Nachhaltigen Bauen </a:t>
            </a:r>
            <a:r>
              <a:rPr lang="de-DE" sz="1000" dirty="0">
                <a:solidFill>
                  <a:schemeClr val="tx1"/>
                </a:solidFill>
                <a:latin typeface="Calibri" panose="020F0502020204030204" pitchFamily="34" charset="0"/>
                <a:cs typeface="Calibri" panose="020F0502020204030204" pitchFamily="34" charset="0"/>
              </a:rPr>
              <a:t>beitragen?</a:t>
            </a:r>
            <a:endParaRPr sz="1000" dirty="0">
              <a:solidFill>
                <a:schemeClr val="tx1"/>
              </a:solidFill>
              <a:latin typeface="Calibri" panose="020F0502020204030204" pitchFamily="34" charset="0"/>
              <a:cs typeface="Calibri" panose="020F0502020204030204" pitchFamily="34" charset="0"/>
            </a:endParaRPr>
          </a:p>
          <a:p>
            <a:pPr marL="0" indent="0"/>
            <a:endParaRPr sz="1000" dirty="0">
              <a:solidFill>
                <a:schemeClr val="tx1"/>
              </a:solidFill>
              <a:latin typeface="Calibri" panose="020F0502020204030204" pitchFamily="34" charset="0"/>
              <a:cs typeface="Calibri" panose="020F0502020204030204" pitchFamily="34" charset="0"/>
            </a:endParaRPr>
          </a:p>
          <a:p>
            <a:pPr marL="0" indent="0"/>
            <a:r>
              <a:rPr lang="de-DE" sz="1000" b="1" dirty="0">
                <a:solidFill>
                  <a:schemeClr val="tx1"/>
                </a:solidFill>
                <a:latin typeface="Calibri" panose="020F0502020204030204" pitchFamily="34" charset="0"/>
                <a:cs typeface="Calibri" panose="020F0502020204030204" pitchFamily="34" charset="0"/>
              </a:rPr>
              <a:t>Quellen und Abbildung</a:t>
            </a:r>
            <a:endParaRPr sz="1000" dirty="0">
              <a:solidFill>
                <a:schemeClr val="tx1"/>
              </a:solidFill>
              <a:latin typeface="Calibri" panose="020F0502020204030204" pitchFamily="34" charset="0"/>
              <a:cs typeface="Calibri" panose="020F0502020204030204" pitchFamily="34" charset="0"/>
            </a:endParaRPr>
          </a:p>
          <a:p>
            <a:pPr marL="318478" indent="-165364">
              <a:buSzPts val="1100"/>
              <a:buFont typeface="Arial" panose="020B0604020202020204" pitchFamily="34" charset="0"/>
              <a:buChar char="•"/>
            </a:pPr>
            <a:r>
              <a:rPr lang="de-DE" sz="1000" dirty="0">
                <a:solidFill>
                  <a:schemeClr val="tx1"/>
                </a:solidFill>
                <a:latin typeface="Calibri" panose="020F0502020204030204" pitchFamily="34" charset="0"/>
                <a:cs typeface="Calibri" panose="020F0502020204030204" pitchFamily="34" charset="0"/>
              </a:rPr>
              <a:t>WWF (2022): Hintergrundpapier </a:t>
            </a:r>
            <a:r>
              <a:rPr lang="de-DE" sz="1000" dirty="0" err="1">
                <a:solidFill>
                  <a:schemeClr val="tx1"/>
                </a:solidFill>
                <a:latin typeface="Calibri" panose="020F0502020204030204" pitchFamily="34" charset="0"/>
                <a:cs typeface="Calibri" panose="020F0502020204030204" pitchFamily="34" charset="0"/>
              </a:rPr>
              <a:t>Circular</a:t>
            </a:r>
            <a:r>
              <a:rPr lang="de-DE" sz="1000" dirty="0">
                <a:solidFill>
                  <a:schemeClr val="tx1"/>
                </a:solidFill>
                <a:latin typeface="Calibri" panose="020F0502020204030204" pitchFamily="34" charset="0"/>
                <a:cs typeface="Calibri" panose="020F0502020204030204" pitchFamily="34" charset="0"/>
              </a:rPr>
              <a:t> Economy im Gebäudesektor. Zirkuläre Maßnahmen im Bestand und Neubau zum Schutz von Klima- und Ökosystemen ergreifen. Online: </a:t>
            </a:r>
            <a:r>
              <a:rPr lang="de-DE" sz="1000" u="sng" dirty="0">
                <a:solidFill>
                  <a:schemeClr val="tx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xmlns="" val="tx"/>
                    </a:ext>
                  </a:extLst>
                </a:hlinkClick>
              </a:rPr>
              <a:t>https://www.wwf.de/fileadmin/fm-wwf/Publikationen-PDF/Unternehmen/Hintergrundpapier-Circular-Economy-im-Gebaeudesektor.pdf</a:t>
            </a:r>
            <a:r>
              <a:rPr lang="de-DE" sz="1000" dirty="0">
                <a:solidFill>
                  <a:schemeClr val="tx1"/>
                </a:solidFill>
                <a:latin typeface="Calibri" panose="020F0502020204030204" pitchFamily="34" charset="0"/>
                <a:cs typeface="Calibri" panose="020F0502020204030204" pitchFamily="34" charset="0"/>
              </a:rPr>
              <a:t> </a:t>
            </a:r>
          </a:p>
          <a:p>
            <a:pPr marL="318478" indent="-165364" defTabSz="881939">
              <a:buSzPts val="1100"/>
              <a:buFont typeface="Arial" panose="020B0604020202020204" pitchFamily="34" charset="0"/>
              <a:buChar char="•"/>
              <a:defRPr/>
            </a:pPr>
            <a:r>
              <a:rPr lang="de-DE" sz="1000" dirty="0">
                <a:solidFill>
                  <a:schemeClr val="tx1"/>
                </a:solidFill>
                <a:latin typeface="Calibri" panose="020F0502020204030204" pitchFamily="34" charset="0"/>
                <a:cs typeface="Calibri" panose="020F0502020204030204" pitchFamily="34" charset="0"/>
              </a:rPr>
              <a:t>Aachener Stiftung Katy Bey (o.J.): Lexikon der Nachhaltigkeit. Online:  https://www.nachhaltigkeit.info/artikel/ziele_und_wege_1337.htm und https://www.aachener-stiftung.de/1996-2017/bauen-wohnen/regionale-ressourcen-beim-bauen</a:t>
            </a:r>
          </a:p>
          <a:p>
            <a:pPr marL="318478" indent="-165364">
              <a:buSzPts val="1100"/>
              <a:buFont typeface="Arial" panose="020B0604020202020204" pitchFamily="34" charset="0"/>
              <a:buChar char="•"/>
            </a:pPr>
            <a:r>
              <a:rPr lang="de-DE" sz="1000" dirty="0">
                <a:solidFill>
                  <a:schemeClr val="tx1"/>
                </a:solidFill>
                <a:latin typeface="Calibri" panose="020F0502020204030204" pitchFamily="34" charset="0"/>
                <a:cs typeface="Calibri" panose="020F0502020204030204" pitchFamily="34" charset="0"/>
              </a:rPr>
              <a:t>Icon: &lt;a </a:t>
            </a:r>
            <a:r>
              <a:rPr lang="de-DE" sz="1000" dirty="0" err="1">
                <a:solidFill>
                  <a:schemeClr val="tx1"/>
                </a:solidFill>
                <a:latin typeface="Calibri" panose="020F0502020204030204" pitchFamily="34" charset="0"/>
                <a:cs typeface="Calibri" panose="020F0502020204030204" pitchFamily="34" charset="0"/>
              </a:rPr>
              <a:t>href</a:t>
            </a:r>
            <a:r>
              <a:rPr lang="de-DE" sz="1000" dirty="0">
                <a:solidFill>
                  <a:schemeClr val="tx1"/>
                </a:solidFill>
                <a:latin typeface="Calibri" panose="020F0502020204030204" pitchFamily="34" charset="0"/>
                <a:cs typeface="Calibri" panose="020F0502020204030204" pitchFamily="34" charset="0"/>
              </a:rPr>
              <a:t>="https://www.flaticon.com/free-icons/house" title="</a:t>
            </a:r>
            <a:r>
              <a:rPr lang="de-DE" sz="1000" dirty="0" err="1">
                <a:solidFill>
                  <a:schemeClr val="tx1"/>
                </a:solidFill>
                <a:latin typeface="Calibri" panose="020F0502020204030204" pitchFamily="34" charset="0"/>
                <a:cs typeface="Calibri" panose="020F0502020204030204" pitchFamily="34" charset="0"/>
              </a:rPr>
              <a:t>house</a:t>
            </a:r>
            <a:r>
              <a:rPr lang="de-DE" sz="1000" dirty="0">
                <a:solidFill>
                  <a:schemeClr val="tx1"/>
                </a:solidFill>
                <a:latin typeface="Calibri" panose="020F0502020204030204" pitchFamily="34" charset="0"/>
                <a:cs typeface="Calibri" panose="020F0502020204030204" pitchFamily="34" charset="0"/>
              </a:rPr>
              <a:t> </a:t>
            </a:r>
            <a:r>
              <a:rPr lang="de-DE" sz="1000" dirty="0" err="1">
                <a:solidFill>
                  <a:schemeClr val="tx1"/>
                </a:solidFill>
                <a:latin typeface="Calibri" panose="020F0502020204030204" pitchFamily="34" charset="0"/>
                <a:cs typeface="Calibri" panose="020F0502020204030204" pitchFamily="34" charset="0"/>
              </a:rPr>
              <a:t>icons</a:t>
            </a:r>
            <a:r>
              <a:rPr lang="de-DE" sz="1000" dirty="0">
                <a:solidFill>
                  <a:schemeClr val="tx1"/>
                </a:solidFill>
                <a:latin typeface="Calibri" panose="020F0502020204030204" pitchFamily="34" charset="0"/>
                <a:cs typeface="Calibri" panose="020F0502020204030204" pitchFamily="34" charset="0"/>
              </a:rPr>
              <a:t>"&gt;House </a:t>
            </a:r>
            <a:r>
              <a:rPr lang="de-DE" sz="1000" dirty="0" err="1">
                <a:solidFill>
                  <a:schemeClr val="tx1"/>
                </a:solidFill>
                <a:latin typeface="Calibri" panose="020F0502020204030204" pitchFamily="34" charset="0"/>
                <a:cs typeface="Calibri" panose="020F0502020204030204" pitchFamily="34" charset="0"/>
              </a:rPr>
              <a:t>icons</a:t>
            </a:r>
            <a:r>
              <a:rPr lang="de-DE" sz="1000" dirty="0">
                <a:solidFill>
                  <a:schemeClr val="tx1"/>
                </a:solidFill>
                <a:latin typeface="Calibri" panose="020F0502020204030204" pitchFamily="34" charset="0"/>
                <a:cs typeface="Calibri" panose="020F0502020204030204" pitchFamily="34" charset="0"/>
              </a:rPr>
              <a:t> </a:t>
            </a:r>
            <a:r>
              <a:rPr lang="de-DE" sz="1000" dirty="0" err="1">
                <a:solidFill>
                  <a:schemeClr val="tx1"/>
                </a:solidFill>
                <a:latin typeface="Calibri" panose="020F0502020204030204" pitchFamily="34" charset="0"/>
                <a:cs typeface="Calibri" panose="020F0502020204030204" pitchFamily="34" charset="0"/>
              </a:rPr>
              <a:t>created</a:t>
            </a:r>
            <a:r>
              <a:rPr lang="de-DE" sz="1000" dirty="0">
                <a:solidFill>
                  <a:schemeClr val="tx1"/>
                </a:solidFill>
                <a:latin typeface="Calibri" panose="020F0502020204030204" pitchFamily="34" charset="0"/>
                <a:cs typeface="Calibri" panose="020F0502020204030204" pitchFamily="34" charset="0"/>
              </a:rPr>
              <a:t> </a:t>
            </a:r>
            <a:r>
              <a:rPr lang="de-DE" sz="1000" dirty="0" err="1">
                <a:solidFill>
                  <a:schemeClr val="tx1"/>
                </a:solidFill>
                <a:latin typeface="Calibri" panose="020F0502020204030204" pitchFamily="34" charset="0"/>
                <a:cs typeface="Calibri" panose="020F0502020204030204" pitchFamily="34" charset="0"/>
              </a:rPr>
              <a:t>by</a:t>
            </a:r>
            <a:r>
              <a:rPr lang="de-DE" sz="1000" dirty="0">
                <a:solidFill>
                  <a:schemeClr val="tx1"/>
                </a:solidFill>
                <a:latin typeface="Calibri" panose="020F0502020204030204" pitchFamily="34" charset="0"/>
                <a:cs typeface="Calibri" panose="020F0502020204030204" pitchFamily="34" charset="0"/>
              </a:rPr>
              <a:t> </a:t>
            </a:r>
            <a:r>
              <a:rPr lang="de-DE" sz="1000" dirty="0" err="1">
                <a:solidFill>
                  <a:schemeClr val="tx1"/>
                </a:solidFill>
                <a:latin typeface="Calibri" panose="020F0502020204030204" pitchFamily="34" charset="0"/>
                <a:cs typeface="Calibri" panose="020F0502020204030204" pitchFamily="34" charset="0"/>
              </a:rPr>
              <a:t>Freepik</a:t>
            </a:r>
            <a:r>
              <a:rPr lang="de-DE" sz="1000" dirty="0">
                <a:solidFill>
                  <a:schemeClr val="tx1"/>
                </a:solidFill>
                <a:latin typeface="Calibri" panose="020F0502020204030204" pitchFamily="34" charset="0"/>
                <a:cs typeface="Calibri" panose="020F0502020204030204" pitchFamily="34" charset="0"/>
              </a:rPr>
              <a:t> - </a:t>
            </a:r>
            <a:r>
              <a:rPr lang="de-DE" sz="1000" dirty="0" err="1">
                <a:solidFill>
                  <a:schemeClr val="tx1"/>
                </a:solidFill>
                <a:latin typeface="Calibri" panose="020F0502020204030204" pitchFamily="34" charset="0"/>
                <a:cs typeface="Calibri" panose="020F0502020204030204" pitchFamily="34" charset="0"/>
              </a:rPr>
              <a:t>Flaticon</a:t>
            </a:r>
            <a:r>
              <a:rPr lang="de-DE" sz="1000" dirty="0">
                <a:solidFill>
                  <a:schemeClr val="tx1"/>
                </a:solidFill>
                <a:latin typeface="Calibri" panose="020F0502020204030204" pitchFamily="34" charset="0"/>
                <a:cs typeface="Calibri" panose="020F0502020204030204" pitchFamily="34" charset="0"/>
              </a:rPr>
              <a:t>&lt;/a&gt; </a:t>
            </a:r>
            <a:endParaRPr sz="1000" dirty="0">
              <a:solidFill>
                <a:schemeClr val="tx1"/>
              </a:solidFill>
              <a:latin typeface="Calibri" panose="020F0502020204030204" pitchFamily="34" charset="0"/>
              <a:cs typeface="Calibri" panose="020F0502020204030204" pitchFamily="34" charset="0"/>
            </a:endParaRPr>
          </a:p>
          <a:p>
            <a:pPr marL="0" indent="0"/>
            <a:endParaRPr sz="1000" dirty="0">
              <a:solidFill>
                <a:schemeClr val="tx1"/>
              </a:solidFill>
              <a:latin typeface="Calibri" panose="020F0502020204030204" pitchFamily="34" charset="0"/>
              <a:cs typeface="Calibri" panose="020F0502020204030204" pitchFamily="34" charset="0"/>
            </a:endParaRPr>
          </a:p>
        </p:txBody>
      </p:sp>
      <p:sp>
        <p:nvSpPr>
          <p:cNvPr id="249" name="Google Shape;249;g2045c16c9fa_0_0:notes"/>
          <p:cNvSpPr txBox="1">
            <a:spLocks noGrp="1"/>
          </p:cNvSpPr>
          <p:nvPr>
            <p:ph type="sldNum" idx="12"/>
          </p:nvPr>
        </p:nvSpPr>
        <p:spPr>
          <a:xfrm>
            <a:off x="3850442" y="9428584"/>
            <a:ext cx="2945537" cy="498145"/>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7</a:t>
            </a:fld>
            <a:endParaRPr sz="12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b="1" dirty="0">
                <a:latin typeface="Calibri" panose="020F0502020204030204" pitchFamily="34" charset="0"/>
                <a:cs typeface="Calibri" panose="020F0502020204030204" pitchFamily="34" charset="0"/>
              </a:rPr>
              <a:t>Beschreibung</a:t>
            </a:r>
          </a:p>
          <a:p>
            <a:pPr marL="0" indent="0"/>
            <a:r>
              <a:rPr lang="de-DE" dirty="0">
                <a:latin typeface="Calibri" panose="020F0502020204030204" pitchFamily="34" charset="0"/>
                <a:cs typeface="Calibri" panose="020F0502020204030204" pitchFamily="34" charset="0"/>
              </a:rPr>
              <a:t>Zur  Nachhaltigkeit gehören Ökologie, Ökonomie und Soziales. Viele Aspekte und Einflussfaktoren sind mit der Herstellungs- bzw. Wertschöpfungskette verbunden:</a:t>
            </a:r>
          </a:p>
          <a:p>
            <a:pPr marL="176213" indent="-176213">
              <a:buSzPct val="100000"/>
              <a:buFont typeface="Arial" panose="020B0604020202020204" pitchFamily="34" charset="0"/>
              <a:buChar char="•"/>
            </a:pPr>
            <a:r>
              <a:rPr lang="de-DE" dirty="0">
                <a:latin typeface="Calibri" panose="020F0502020204030204" pitchFamily="34" charset="0"/>
                <a:cs typeface="Calibri" panose="020F0502020204030204" pitchFamily="34" charset="0"/>
              </a:rPr>
              <a:t>Ökologie: Ressourcenschutz, Energie, Chemikalien, Klimaschutz, …</a:t>
            </a:r>
          </a:p>
          <a:p>
            <a:pPr marL="176213" indent="-176213">
              <a:buSzPct val="100000"/>
              <a:buFont typeface="Arial" panose="020B0604020202020204" pitchFamily="34" charset="0"/>
              <a:buChar char="•"/>
            </a:pPr>
            <a:r>
              <a:rPr lang="de-DE" dirty="0">
                <a:latin typeface="Calibri" panose="020F0502020204030204" pitchFamily="34" charset="0"/>
                <a:cs typeface="Calibri" panose="020F0502020204030204" pitchFamily="34" charset="0"/>
              </a:rPr>
              <a:t>Ökonomie: Preis, Kaufkraft, Handel, Globalisierung, Arbeitsplätze, Wirtschaftlichkeit</a:t>
            </a:r>
          </a:p>
          <a:p>
            <a:pPr marL="176213" indent="-176213">
              <a:buSzPct val="100000"/>
              <a:buFont typeface="Arial" panose="020B0604020202020204" pitchFamily="34" charset="0"/>
              <a:buChar char="•"/>
            </a:pPr>
            <a:r>
              <a:rPr lang="de-DE" dirty="0">
                <a:latin typeface="Calibri" panose="020F0502020204030204" pitchFamily="34" charset="0"/>
                <a:cs typeface="Calibri" panose="020F0502020204030204" pitchFamily="34" charset="0"/>
              </a:rPr>
              <a:t>Soziales: Wohlbefinden, Häuser als Ausdruck von Individualität und Persönlichkeit, Lebensqualität, soziale Aspekte wie gerechte Entlohnung, soziale Absicherung, menschenwürdige Arbeitsbedingungen, keine Kinderarbeit, kulturelle Werte, Arbeitsschutz, Erkrankungen bei Arbeiter*innen …</a:t>
            </a:r>
          </a:p>
          <a:p>
            <a:pPr marL="0" indent="0"/>
            <a:endParaRPr lang="de-DE" dirty="0">
              <a:latin typeface="Calibri" panose="020F0502020204030204" pitchFamily="34" charset="0"/>
              <a:cs typeface="Calibri" panose="020F0502020204030204" pitchFamily="34" charset="0"/>
            </a:endParaRPr>
          </a:p>
          <a:p>
            <a:pPr marL="176213" indent="-176213">
              <a:buSzPts val="1100"/>
            </a:pPr>
            <a:r>
              <a:rPr lang="de-DE" b="1" dirty="0">
                <a:latin typeface="Calibri" panose="020F0502020204030204" pitchFamily="34" charset="0"/>
                <a:cs typeface="Calibri" panose="020F0502020204030204" pitchFamily="34" charset="0"/>
              </a:rPr>
              <a:t>Aufgaben</a:t>
            </a:r>
          </a:p>
          <a:p>
            <a:pPr marL="176213" indent="-176213">
              <a:buSzPts val="1100"/>
              <a:buFont typeface="Arial"/>
              <a:buChar char="•"/>
            </a:pPr>
            <a:r>
              <a:rPr lang="de-DE" dirty="0">
                <a:solidFill>
                  <a:schemeClr val="tx1"/>
                </a:solidFill>
                <a:latin typeface="Calibri" panose="020F0502020204030204" pitchFamily="34" charset="0"/>
                <a:ea typeface="Arial"/>
                <a:cs typeface="Calibri" panose="020F0502020204030204" pitchFamily="34" charset="0"/>
                <a:sym typeface="Arial"/>
              </a:rPr>
              <a:t>Sammeln Sie die verschiedenen Aspekte der Nachhaltigkeit im Berufsbild der Maler*innen und Lackierer*</a:t>
            </a:r>
            <a:r>
              <a:rPr lang="de-DE" dirty="0" err="1">
                <a:solidFill>
                  <a:schemeClr val="tx1"/>
                </a:solidFill>
                <a:latin typeface="Calibri" panose="020F0502020204030204" pitchFamily="34" charset="0"/>
                <a:ea typeface="Arial"/>
                <a:cs typeface="Calibri" panose="020F0502020204030204" pitchFamily="34" charset="0"/>
                <a:sym typeface="Arial"/>
              </a:rPr>
              <a:t>innenund</a:t>
            </a:r>
            <a:r>
              <a:rPr lang="de-DE" dirty="0">
                <a:solidFill>
                  <a:schemeClr val="tx1"/>
                </a:solidFill>
                <a:latin typeface="Calibri" panose="020F0502020204030204" pitchFamily="34" charset="0"/>
                <a:ea typeface="Arial"/>
                <a:cs typeface="Calibri" panose="020F0502020204030204" pitchFamily="34" charset="0"/>
                <a:sym typeface="Arial"/>
              </a:rPr>
              <a:t> ordnen Sie diese den Bereichen Ökologie, Ökonomie und Soziales zu</a:t>
            </a:r>
          </a:p>
          <a:p>
            <a:pPr marL="176213" indent="-176213">
              <a:buSzPts val="1100"/>
              <a:buFont typeface="Arial"/>
              <a:buChar char="•"/>
            </a:pPr>
            <a:r>
              <a:rPr lang="de-DE" dirty="0">
                <a:solidFill>
                  <a:schemeClr val="tx1"/>
                </a:solidFill>
                <a:latin typeface="Calibri" panose="020F0502020204030204" pitchFamily="34" charset="0"/>
                <a:cs typeface="Calibri" panose="020F0502020204030204" pitchFamily="34" charset="0"/>
                <a:sym typeface="Arial"/>
              </a:rPr>
              <a:t>Diskutieren Sie die Ergebnisse in der Gruppe</a:t>
            </a:r>
          </a:p>
          <a:p>
            <a:pPr marL="176213" indent="-176213">
              <a:buSzPts val="1100"/>
              <a:buFont typeface="Arial"/>
              <a:buChar char="•"/>
            </a:pPr>
            <a:endParaRPr lang="de-DE" dirty="0">
              <a:solidFill>
                <a:schemeClr val="tx1"/>
              </a:solidFill>
              <a:latin typeface="Calibri" panose="020F0502020204030204" pitchFamily="34" charset="0"/>
              <a:cs typeface="Calibri" panose="020F0502020204030204" pitchFamily="34" charset="0"/>
              <a:sym typeface="Arial"/>
            </a:endParaRPr>
          </a:p>
          <a:p>
            <a:pPr marL="176213" indent="-176213">
              <a:buSzPts val="1100"/>
            </a:pPr>
            <a:r>
              <a:rPr lang="de-DE" b="1" dirty="0">
                <a:solidFill>
                  <a:schemeClr val="tx1"/>
                </a:solidFill>
                <a:latin typeface="Calibri" panose="020F0502020204030204" pitchFamily="34" charset="0"/>
                <a:cs typeface="Calibri" panose="020F0502020204030204" pitchFamily="34" charset="0"/>
                <a:sym typeface="Arial"/>
              </a:rPr>
              <a:t>Quellen</a:t>
            </a:r>
          </a:p>
          <a:p>
            <a:pPr marL="176213" indent="-176213" defTabSz="881939">
              <a:buClr>
                <a:schemeClr val="dk1"/>
              </a:buClr>
              <a:buSzPts val="1200"/>
              <a:buFont typeface="Arial"/>
              <a:buChar char="•"/>
              <a:defRPr/>
            </a:pPr>
            <a:r>
              <a:rPr lang="de-DE" sz="1000" dirty="0">
                <a:solidFill>
                  <a:schemeClr val="tx1"/>
                </a:solidFill>
              </a:rPr>
              <a:t>Aachener Stiftung Katy Bey (o.J.): Lexikon der Nachhaltigkeit. </a:t>
            </a:r>
            <a:r>
              <a:rPr lang="de-DE" sz="1000" dirty="0"/>
              <a:t>Online: https://www.nachhaltigkeit.info/ </a:t>
            </a:r>
          </a:p>
          <a:p>
            <a:pPr marL="176213" indent="-176213" defTabSz="881939">
              <a:buClr>
                <a:schemeClr val="dk1"/>
              </a:buClr>
              <a:buSzPts val="1200"/>
              <a:buFont typeface="Arial"/>
              <a:buChar char="•"/>
              <a:defRPr/>
            </a:pPr>
            <a:r>
              <a:rPr lang="de-DE" sz="1000" dirty="0"/>
              <a:t>Bundesregierung (2021): Berichte aus den Ministerien. Online: https://www.bmwk.de/Redaktion/DE/Downloads/B/bmwi-Ressortbericht-Nachhaltigkeit%202020.pdf?__blob=publicationFile&amp;v=12  und https://www.bundesfinanzministerium.de/Content/DE/Downloads/Broschueren_Bestellservice/bmf-ressortbericht-nachhaltigkeit-2021.pdf?__blob=publicationFile&amp;v=7</a:t>
            </a:r>
            <a:endParaRPr lang="de-DE" sz="1000" b="1" dirty="0"/>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8</a:t>
            </a:fld>
            <a:endParaRPr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2:notes"/>
          <p:cNvSpPr>
            <a:spLocks noGrp="1" noRot="1" noChangeAspect="1"/>
          </p:cNvSpPr>
          <p:nvPr>
            <p:ph type="sldImg" idx="2"/>
          </p:nvPr>
        </p:nvSpPr>
        <p:spPr>
          <a:xfrm>
            <a:off x="420688" y="27940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2:notes"/>
          <p:cNvSpPr txBox="1">
            <a:spLocks noGrp="1"/>
          </p:cNvSpPr>
          <p:nvPr>
            <p:ph type="body" idx="1"/>
          </p:nvPr>
        </p:nvSpPr>
        <p:spPr>
          <a:xfrm>
            <a:off x="396000" y="3672000"/>
            <a:ext cx="5878659" cy="6051240"/>
          </a:xfrm>
          <a:prstGeom prst="rect">
            <a:avLst/>
          </a:prstGeom>
          <a:noFill/>
          <a:ln>
            <a:noFill/>
          </a:ln>
        </p:spPr>
        <p:txBody>
          <a:bodyPr spcFirstLastPara="1" wrap="square" lIns="91459" tIns="45717" rIns="91459" bIns="45717" anchor="t" anchorCtr="0">
            <a:noAutofit/>
          </a:bodyPr>
          <a:lstStyle/>
          <a:p>
            <a:pPr marL="0" indent="0"/>
            <a:r>
              <a:rPr lang="de-DE" b="1" dirty="0">
                <a:latin typeface="Calibri" panose="020F0502020204030204" pitchFamily="34" charset="0"/>
                <a:cs typeface="Calibri" panose="020F0502020204030204" pitchFamily="34" charset="0"/>
              </a:rPr>
              <a:t>Beschreibung</a:t>
            </a:r>
          </a:p>
          <a:p>
            <a:pPr marL="0" indent="0"/>
            <a:endParaRPr lang="de-DE" dirty="0">
              <a:latin typeface="Calibri" panose="020F0502020204030204" pitchFamily="34" charset="0"/>
              <a:cs typeface="Calibri" panose="020F0502020204030204" pitchFamily="34" charset="0"/>
            </a:endParaRPr>
          </a:p>
          <a:p>
            <a:pPr marL="0" indent="0"/>
            <a:r>
              <a:rPr lang="de-DE" dirty="0">
                <a:latin typeface="Calibri" panose="020F0502020204030204" pitchFamily="34" charset="0"/>
                <a:cs typeface="Calibri" panose="020F0502020204030204" pitchFamily="34" charset="0"/>
              </a:rPr>
              <a:t>Viele Aspekte und Einflussfaktoren sind mit der Herstellungs- bzw. Wertschöpfungskette verbunden. Jedoch sind auch die geforderten Vorgaben in einer Ausschreibung an die</a:t>
            </a:r>
          </a:p>
          <a:p>
            <a:pPr marL="165364" indent="-165364">
              <a:buFont typeface="Arial" panose="020B0604020202020204" pitchFamily="34" charset="0"/>
              <a:buChar char="•"/>
            </a:pPr>
            <a:endParaRPr lang="de-DE" dirty="0">
              <a:latin typeface="Calibri" panose="020F0502020204030204" pitchFamily="34" charset="0"/>
              <a:cs typeface="Calibri" panose="020F0502020204030204" pitchFamily="34" charset="0"/>
            </a:endParaRPr>
          </a:p>
          <a:p>
            <a:pPr marL="165364" indent="-165364">
              <a:buFont typeface="Arial" panose="020B0604020202020204" pitchFamily="34" charset="0"/>
              <a:buChar char="•"/>
            </a:pPr>
            <a:r>
              <a:rPr lang="de-DE" dirty="0">
                <a:latin typeface="Calibri" panose="020F0502020204030204" pitchFamily="34" charset="0"/>
                <a:cs typeface="Calibri" panose="020F0502020204030204" pitchFamily="34" charset="0"/>
              </a:rPr>
              <a:t>Umwelt – Umweltschutzorganisation – Je aus der Umwelt entnommene Ressource stellt einen Eingriff dar-  Energie, Chemikalien, Abfall, Wasser, Luft, Boden, Artenvielfalt, Landnutzung, Ressourcenverbrauch, Ressourcenschutz, Klimaschutz,  …</a:t>
            </a:r>
          </a:p>
          <a:p>
            <a:pPr marL="165364" indent="-165364">
              <a:buFont typeface="Arial" panose="020B0604020202020204" pitchFamily="34" charset="0"/>
              <a:buChar char="•"/>
            </a:pPr>
            <a:r>
              <a:rPr lang="de-DE" dirty="0">
                <a:latin typeface="Calibri" panose="020F0502020204030204" pitchFamily="34" charset="0"/>
                <a:cs typeface="Calibri" panose="020F0502020204030204" pitchFamily="34" charset="0"/>
              </a:rPr>
              <a:t>Sozial Aspekte – Mitarbeitende: Die Auswahl der zu verarbeitenden Materialien hat einen direkte Auswirkung auf die einzuhaltenden Schutzmaßnahmen bei der Verarbeitung der Produkte, Materialien, Wohlbefinden, Beschichtungen, Chemikalien, Gefahrstoffe, Erkrankungen bei Verarbeiter*innen, gerechte Entlohnung, soziale Absicherung, soziale Gerechtigkeit, kulturelle Werte …</a:t>
            </a:r>
          </a:p>
          <a:p>
            <a:pPr marL="165364" indent="-165364">
              <a:buFont typeface="Arial" panose="020B0604020202020204" pitchFamily="34" charset="0"/>
              <a:buChar char="•"/>
            </a:pPr>
            <a:r>
              <a:rPr lang="de-DE" dirty="0">
                <a:latin typeface="Calibri" panose="020F0502020204030204" pitchFamily="34" charset="0"/>
                <a:cs typeface="Calibri" panose="020F0502020204030204" pitchFamily="34" charset="0"/>
              </a:rPr>
              <a:t>Ökonomie: Preis, Kaufkraft, Handel, Globalisierung, Arbeitsplätze, Wirtschaftlichkeit ….</a:t>
            </a:r>
          </a:p>
          <a:p>
            <a:pPr marL="165364" indent="-165364">
              <a:buFont typeface="Arial" panose="020B0604020202020204" pitchFamily="34" charset="0"/>
              <a:buChar char="•"/>
            </a:pPr>
            <a:r>
              <a:rPr lang="de-DE" dirty="0">
                <a:latin typeface="Calibri" panose="020F0502020204030204" pitchFamily="34" charset="0"/>
                <a:cs typeface="Calibri" panose="020F0502020204030204" pitchFamily="34" charset="0"/>
              </a:rPr>
              <a:t>Politik: Häuser als Ausdruck von Individualität und Persönlichkeit, Trends, Lebensqualität, soziale Aspekte wie gerechte Entlohnung, soziale Absicherung, soziale Gerechtigkeit, menschenwürdige Arbeitsbedingungen, keine Kinderarbeit, kulturelle Werte, …</a:t>
            </a:r>
          </a:p>
          <a:p>
            <a:pPr marL="165364" indent="-165364">
              <a:buFont typeface="Arial" panose="020B0604020202020204" pitchFamily="34" charset="0"/>
              <a:buChar char="•"/>
            </a:pPr>
            <a:endParaRPr lang="de-DE" dirty="0">
              <a:latin typeface="Calibri" panose="020F0502020204030204" pitchFamily="34" charset="0"/>
              <a:cs typeface="Calibri" panose="020F0502020204030204" pitchFamily="34" charset="0"/>
            </a:endParaRPr>
          </a:p>
          <a:p>
            <a:pPr marL="0" indent="0"/>
            <a:endParaRPr lang="de-DE" dirty="0">
              <a:latin typeface="Calibri" panose="020F0502020204030204" pitchFamily="34" charset="0"/>
              <a:cs typeface="Calibri" panose="020F0502020204030204" pitchFamily="34" charset="0"/>
            </a:endParaRPr>
          </a:p>
          <a:p>
            <a:pPr marL="0" indent="0">
              <a:buSzPts val="1100"/>
            </a:pPr>
            <a:r>
              <a:rPr lang="de-DE" b="1" dirty="0">
                <a:latin typeface="Calibri" panose="020F0502020204030204" pitchFamily="34" charset="0"/>
                <a:cs typeface="Calibri" panose="020F0502020204030204" pitchFamily="34" charset="0"/>
              </a:rPr>
              <a:t>Aufgaben</a:t>
            </a:r>
          </a:p>
          <a:p>
            <a:pPr marL="165364" indent="-165364">
              <a:buSzPts val="1100"/>
              <a:buFont typeface="Arial"/>
              <a:buChar char="•"/>
            </a:pPr>
            <a:r>
              <a:rPr lang="de-DE" dirty="0">
                <a:solidFill>
                  <a:schemeClr val="tx1"/>
                </a:solidFill>
                <a:latin typeface="Calibri" panose="020F0502020204030204" pitchFamily="34" charset="0"/>
                <a:ea typeface="Arial"/>
                <a:cs typeface="Calibri" panose="020F0502020204030204" pitchFamily="34" charset="0"/>
                <a:sym typeface="Arial"/>
              </a:rPr>
              <a:t>Ordnen und erarbeiten, sammeln Sie in der jeweiligen Gruppe Ihre Standpunkte/Argumente – siehe weitere Folie</a:t>
            </a:r>
          </a:p>
          <a:p>
            <a:pPr marL="165364" indent="-165364">
              <a:buSzPts val="1100"/>
              <a:buFont typeface="Arial"/>
              <a:buChar char="•"/>
            </a:pPr>
            <a:r>
              <a:rPr lang="de-DE" dirty="0">
                <a:solidFill>
                  <a:schemeClr val="tx1"/>
                </a:solidFill>
                <a:latin typeface="Calibri" panose="020F0502020204030204" pitchFamily="34" charset="0"/>
                <a:cs typeface="Calibri" panose="020F0502020204030204" pitchFamily="34" charset="0"/>
                <a:sym typeface="Arial"/>
              </a:rPr>
              <a:t>Vertreten Sie Ihre Ergebnisse in der gemeinsamen Gruppendiskussion</a:t>
            </a:r>
          </a:p>
          <a:p>
            <a:pPr marL="165364" indent="-165364">
              <a:buSzPts val="1100"/>
              <a:buFont typeface="Arial"/>
              <a:buChar char="•"/>
            </a:pPr>
            <a:r>
              <a:rPr lang="de-DE" dirty="0">
                <a:solidFill>
                  <a:schemeClr val="tx1"/>
                </a:solidFill>
                <a:latin typeface="Calibri" panose="020F0502020204030204" pitchFamily="34" charset="0"/>
                <a:cs typeface="Calibri" panose="020F0502020204030204" pitchFamily="34" charset="0"/>
                <a:sym typeface="Arial"/>
              </a:rPr>
              <a:t>Diskutieren Sie im Klassenverband die jeweiligen Argumente. Erarbeiten Sie die sich ergebenden Interessens-, Zielkonflikte</a:t>
            </a:r>
          </a:p>
          <a:p>
            <a:pPr marL="165364" indent="-165364">
              <a:buSzPts val="1100"/>
              <a:buFont typeface="Arial"/>
              <a:buChar char="•"/>
            </a:pPr>
            <a:endParaRPr lang="de-DE" sz="1100" dirty="0">
              <a:solidFill>
                <a:schemeClr val="tx1"/>
              </a:solidFill>
              <a:latin typeface="Calibri" panose="020F0502020204030204" pitchFamily="34" charset="0"/>
              <a:cs typeface="Calibri" panose="020F0502020204030204" pitchFamily="34" charset="0"/>
              <a:sym typeface="Arial"/>
            </a:endParaRPr>
          </a:p>
          <a:p>
            <a:pPr marL="0" indent="0">
              <a:buSzPts val="1100"/>
            </a:pPr>
            <a:r>
              <a:rPr lang="de-DE" sz="1100" b="1" dirty="0">
                <a:solidFill>
                  <a:schemeClr val="tx1"/>
                </a:solidFill>
                <a:latin typeface="Calibri" panose="020F0502020204030204" pitchFamily="34" charset="0"/>
                <a:cs typeface="Calibri" panose="020F0502020204030204" pitchFamily="34" charset="0"/>
                <a:sym typeface="Arial"/>
              </a:rPr>
              <a:t>Quelle</a:t>
            </a:r>
          </a:p>
          <a:p>
            <a:pPr marL="165364" indent="-165364" defTabSz="881939">
              <a:buClr>
                <a:schemeClr val="dk1"/>
              </a:buClr>
              <a:buSzPts val="1200"/>
              <a:buFont typeface="Arial"/>
              <a:buChar char="•"/>
              <a:defRPr/>
            </a:pPr>
            <a:r>
              <a:rPr lang="de-DE" sz="1100" dirty="0">
                <a:solidFill>
                  <a:schemeClr val="tx1"/>
                </a:solidFill>
              </a:rPr>
              <a:t>Aachener Stiftung Katy Bey (o.J.): Lexikon der Nachhaltigkeit. Online:  https://www.nachhaltigkeit.info</a:t>
            </a:r>
            <a:r>
              <a:rPr lang="de-DE" sz="1100" dirty="0"/>
              <a:t>/ </a:t>
            </a:r>
          </a:p>
          <a:p>
            <a:pPr marL="165364" indent="-165364" defTabSz="881939">
              <a:buClr>
                <a:schemeClr val="dk1"/>
              </a:buClr>
              <a:buSzPts val="1200"/>
              <a:buFont typeface="Arial"/>
              <a:buChar char="•"/>
              <a:defRPr/>
            </a:pPr>
            <a:endParaRPr lang="de-DE" sz="1100" dirty="0"/>
          </a:p>
        </p:txBody>
      </p:sp>
      <p:sp>
        <p:nvSpPr>
          <p:cNvPr id="172" name="Google Shape;172;p22:notes"/>
          <p:cNvSpPr txBox="1">
            <a:spLocks noGrp="1"/>
          </p:cNvSpPr>
          <p:nvPr>
            <p:ph type="sldNum" idx="12"/>
          </p:nvPr>
        </p:nvSpPr>
        <p:spPr>
          <a:xfrm>
            <a:off x="3850442" y="9428584"/>
            <a:ext cx="2945660" cy="498054"/>
          </a:xfrm>
          <a:prstGeom prst="rect">
            <a:avLst/>
          </a:prstGeom>
          <a:noFill/>
          <a:ln>
            <a:noFill/>
          </a:ln>
        </p:spPr>
        <p:txBody>
          <a:bodyPr spcFirstLastPara="1" wrap="square" lIns="91459" tIns="45717" rIns="91459" bIns="45717" anchor="b" anchorCtr="0">
            <a:noAutofit/>
          </a:bodyPr>
          <a:lstStyle/>
          <a:p>
            <a:pPr algn="r">
              <a:buSzPts val="1200"/>
            </a:pPr>
            <a:fld id="{00000000-1234-1234-1234-123412341234}" type="slidenum">
              <a:rPr lang="de-DE" sz="1200">
                <a:solidFill>
                  <a:schemeClr val="dk1"/>
                </a:solidFill>
                <a:latin typeface="Calibri"/>
                <a:ea typeface="Calibri"/>
                <a:cs typeface="Calibri"/>
                <a:sym typeface="Calibri"/>
              </a:rPr>
              <a:pPr algn="r">
                <a:buSzPts val="1200"/>
              </a:pPr>
              <a:t>9</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16"/>
        <p:cNvGrpSpPr/>
        <p:nvPr/>
      </p:nvGrpSpPr>
      <p:grpSpPr>
        <a:xfrm>
          <a:off x="0" y="0"/>
          <a:ext cx="0" cy="0"/>
          <a:chOff x="0" y="0"/>
          <a:chExt cx="0" cy="0"/>
        </a:xfrm>
      </p:grpSpPr>
      <p:sp>
        <p:nvSpPr>
          <p:cNvPr id="17" name="Google Shape;17;p27"/>
          <p:cNvSpPr txBox="1">
            <a:spLocks noGrp="1"/>
          </p:cNvSpPr>
          <p:nvPr>
            <p:ph type="ctrTitle"/>
          </p:nvPr>
        </p:nvSpPr>
        <p:spPr>
          <a:xfrm>
            <a:off x="312928" y="1122363"/>
            <a:ext cx="8278368"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SzPts val="4000"/>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7"/>
          <p:cNvSpPr txBox="1">
            <a:spLocks noGrp="1"/>
          </p:cNvSpPr>
          <p:nvPr>
            <p:ph type="subTitle" idx="1"/>
          </p:nvPr>
        </p:nvSpPr>
        <p:spPr>
          <a:xfrm>
            <a:off x="312928" y="3602038"/>
            <a:ext cx="8278368"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800"/>
              <a:buNone/>
              <a:defRPr sz="3200">
                <a:solidFill>
                  <a:srgbClr val="FF2F92"/>
                </a:solidFill>
              </a:defRPr>
            </a:lvl1pPr>
            <a:lvl2pPr lvl="1" algn="ctr">
              <a:lnSpc>
                <a:spcPct val="90000"/>
              </a:lnSpc>
              <a:spcBef>
                <a:spcPts val="500"/>
              </a:spcBef>
              <a:spcAft>
                <a:spcPts val="0"/>
              </a:spcAft>
              <a:buSzPts val="2400"/>
              <a:buNone/>
              <a:defRPr sz="2000"/>
            </a:lvl2pPr>
            <a:lvl3pPr lvl="2" algn="ctr">
              <a:lnSpc>
                <a:spcPct val="90000"/>
              </a:lnSpc>
              <a:spcBef>
                <a:spcPts val="500"/>
              </a:spcBef>
              <a:spcAft>
                <a:spcPts val="0"/>
              </a:spcAft>
              <a:buSzPts val="2000"/>
              <a:buNone/>
              <a:defRPr sz="1800"/>
            </a:lvl3pPr>
            <a:lvl4pPr lvl="3" algn="ctr">
              <a:lnSpc>
                <a:spcPct val="90000"/>
              </a:lnSpc>
              <a:spcBef>
                <a:spcPts val="500"/>
              </a:spcBef>
              <a:spcAft>
                <a:spcPts val="0"/>
              </a:spcAft>
              <a:buSzPts val="1800"/>
              <a:buNone/>
              <a:defRPr sz="1600"/>
            </a:lvl4pPr>
            <a:lvl5pPr lvl="4" algn="ctr">
              <a:lnSpc>
                <a:spcPct val="90000"/>
              </a:lnSpc>
              <a:spcBef>
                <a:spcPts val="500"/>
              </a:spcBef>
              <a:spcAft>
                <a:spcPts val="0"/>
              </a:spcAft>
              <a:buSzPts val="1800"/>
              <a:buNone/>
              <a:defRPr sz="1600"/>
            </a:lvl5pPr>
            <a:lvl6pPr lvl="5" algn="ctr">
              <a:lnSpc>
                <a:spcPct val="90000"/>
              </a:lnSpc>
              <a:spcBef>
                <a:spcPts val="500"/>
              </a:spcBef>
              <a:spcAft>
                <a:spcPts val="0"/>
              </a:spcAft>
              <a:buSzPts val="1800"/>
              <a:buNone/>
              <a:defRPr sz="1600"/>
            </a:lvl6pPr>
            <a:lvl7pPr lvl="6" algn="ctr">
              <a:lnSpc>
                <a:spcPct val="90000"/>
              </a:lnSpc>
              <a:spcBef>
                <a:spcPts val="500"/>
              </a:spcBef>
              <a:spcAft>
                <a:spcPts val="0"/>
              </a:spcAft>
              <a:buSzPts val="1800"/>
              <a:buNone/>
              <a:defRPr sz="1600"/>
            </a:lvl7pPr>
            <a:lvl8pPr lvl="7" algn="ctr">
              <a:lnSpc>
                <a:spcPct val="90000"/>
              </a:lnSpc>
              <a:spcBef>
                <a:spcPts val="500"/>
              </a:spcBef>
              <a:spcAft>
                <a:spcPts val="0"/>
              </a:spcAft>
              <a:buSzPts val="1800"/>
              <a:buNone/>
              <a:defRPr sz="1600"/>
            </a:lvl8pPr>
            <a:lvl9pPr lvl="8" algn="ctr">
              <a:lnSpc>
                <a:spcPct val="90000"/>
              </a:lnSpc>
              <a:spcBef>
                <a:spcPts val="500"/>
              </a:spcBef>
              <a:spcAft>
                <a:spcPts val="0"/>
              </a:spcAft>
              <a:buSzPts val="1800"/>
              <a:buNone/>
              <a:defRPr sz="1600"/>
            </a:lvl9pPr>
          </a:lstStyle>
          <a:p>
            <a:endParaRPr/>
          </a:p>
        </p:txBody>
      </p:sp>
      <p:sp>
        <p:nvSpPr>
          <p:cNvPr id="19" name="Google Shape;19;p27"/>
          <p:cNvSpPr txBox="1">
            <a:spLocks noGrp="1"/>
          </p:cNvSpPr>
          <p:nvPr>
            <p:ph type="ftr" idx="11"/>
          </p:nvPr>
        </p:nvSpPr>
        <p:spPr>
          <a:xfrm>
            <a:off x="720592" y="6258560"/>
            <a:ext cx="2541084" cy="56372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800"/>
              <a:buNone/>
              <a:defRPr/>
            </a:lvl2pPr>
            <a:lvl3pPr lvl="2" algn="l">
              <a:lnSpc>
                <a:spcPct val="100000"/>
              </a:lnSpc>
              <a:spcBef>
                <a:spcPts val="0"/>
              </a:spcBef>
              <a:spcAft>
                <a:spcPts val="0"/>
              </a:spcAft>
              <a:buSzPts val="1800"/>
              <a:buNone/>
              <a:defRPr/>
            </a:lvl3pPr>
            <a:lvl4pPr lvl="3" algn="l">
              <a:lnSpc>
                <a:spcPct val="100000"/>
              </a:lnSpc>
              <a:spcBef>
                <a:spcPts val="0"/>
              </a:spcBef>
              <a:spcAft>
                <a:spcPts val="0"/>
              </a:spcAft>
              <a:buSzPts val="1800"/>
              <a:buNone/>
              <a:defRPr/>
            </a:lvl4pPr>
            <a:lvl5pPr lvl="4" algn="l">
              <a:lnSpc>
                <a:spcPct val="100000"/>
              </a:lnSpc>
              <a:spcBef>
                <a:spcPts val="0"/>
              </a:spcBef>
              <a:spcAft>
                <a:spcPts val="0"/>
              </a:spcAft>
              <a:buSzPts val="1800"/>
              <a:buNone/>
              <a:defRPr/>
            </a:lvl5pPr>
            <a:lvl6pPr lvl="5" algn="l">
              <a:lnSpc>
                <a:spcPct val="100000"/>
              </a:lnSpc>
              <a:spcBef>
                <a:spcPts val="0"/>
              </a:spcBef>
              <a:spcAft>
                <a:spcPts val="0"/>
              </a:spcAft>
              <a:buSzPts val="1800"/>
              <a:buNone/>
              <a:defRPr/>
            </a:lvl6pPr>
            <a:lvl7pPr lvl="6" algn="l">
              <a:lnSpc>
                <a:spcPct val="100000"/>
              </a:lnSpc>
              <a:spcBef>
                <a:spcPts val="0"/>
              </a:spcBef>
              <a:spcAft>
                <a:spcPts val="0"/>
              </a:spcAft>
              <a:buSzPts val="1800"/>
              <a:buNone/>
              <a:defRPr/>
            </a:lvl7pPr>
            <a:lvl8pPr lvl="7" algn="l">
              <a:lnSpc>
                <a:spcPct val="100000"/>
              </a:lnSpc>
              <a:spcBef>
                <a:spcPts val="0"/>
              </a:spcBef>
              <a:spcAft>
                <a:spcPts val="0"/>
              </a:spcAft>
              <a:buSzPts val="1800"/>
              <a:buNone/>
              <a:defRPr/>
            </a:lvl8pPr>
            <a:lvl9pPr lvl="8" algn="l">
              <a:lnSpc>
                <a:spcPct val="100000"/>
              </a:lnSpc>
              <a:spcBef>
                <a:spcPts val="0"/>
              </a:spcBef>
              <a:spcAft>
                <a:spcPts val="0"/>
              </a:spcAft>
              <a:buSzPts val="1800"/>
              <a:buNone/>
              <a:defRPr/>
            </a:lvl9pPr>
          </a:lstStyle>
          <a:p>
            <a:endParaRPr/>
          </a:p>
        </p:txBody>
      </p:sp>
      <p:sp>
        <p:nvSpPr>
          <p:cNvPr id="20" name="Google Shape;20;p27"/>
          <p:cNvSpPr txBox="1">
            <a:spLocks noGrp="1"/>
          </p:cNvSpPr>
          <p:nvPr>
            <p:ph type="sldNum" idx="12"/>
          </p:nvPr>
        </p:nvSpPr>
        <p:spPr>
          <a:xfrm>
            <a:off x="1" y="6258560"/>
            <a:ext cx="619381" cy="563723"/>
          </a:xfrm>
          <a:prstGeom prst="rect">
            <a:avLst/>
          </a:prstGeom>
          <a:noFill/>
          <a:ln>
            <a:noFill/>
          </a:ln>
        </p:spPr>
        <p:txBody>
          <a:bodyPr spcFirstLastPara="1" wrap="square" lIns="0" tIns="45700" rIns="0"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21" name="Google Shape;21;p27"/>
          <p:cNvSpPr>
            <a:spLocks noGrp="1"/>
          </p:cNvSpPr>
          <p:nvPr>
            <p:ph type="pic" idx="2"/>
          </p:nvPr>
        </p:nvSpPr>
        <p:spPr>
          <a:xfrm>
            <a:off x="9091423" y="1418600"/>
            <a:ext cx="2681986" cy="1431290"/>
          </a:xfrm>
          <a:prstGeom prst="rect">
            <a:avLst/>
          </a:prstGeom>
          <a:noFill/>
          <a:ln>
            <a:noFill/>
          </a:ln>
        </p:spPr>
      </p:sp>
      <p:sp>
        <p:nvSpPr>
          <p:cNvPr id="22" name="Google Shape;22;p27"/>
          <p:cNvSpPr>
            <a:spLocks noGrp="1"/>
          </p:cNvSpPr>
          <p:nvPr>
            <p:ph type="pic" idx="3"/>
          </p:nvPr>
        </p:nvSpPr>
        <p:spPr>
          <a:xfrm>
            <a:off x="9091422" y="3009656"/>
            <a:ext cx="2681986" cy="1431290"/>
          </a:xfrm>
          <a:prstGeom prst="rect">
            <a:avLst/>
          </a:prstGeom>
          <a:noFill/>
          <a:ln>
            <a:noFill/>
          </a:ln>
        </p:spPr>
      </p:sp>
      <p:sp>
        <p:nvSpPr>
          <p:cNvPr id="23" name="Google Shape;23;p27"/>
          <p:cNvSpPr txBox="1">
            <a:spLocks noGrp="1"/>
          </p:cNvSpPr>
          <p:nvPr>
            <p:ph type="body" idx="4"/>
          </p:nvPr>
        </p:nvSpPr>
        <p:spPr>
          <a:xfrm>
            <a:off x="9091613" y="4531540"/>
            <a:ext cx="2681287" cy="152318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2800"/>
              <a:buNone/>
              <a:defRPr sz="1800"/>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24" name="Google Shape;24;p27"/>
          <p:cNvSpPr/>
          <p:nvPr/>
        </p:nvSpPr>
        <p:spPr>
          <a:xfrm>
            <a:off x="309691" y="3548557"/>
            <a:ext cx="8280000" cy="24455"/>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tandardfolie">
  <p:cSld name="Standardfolie">
    <p:spTree>
      <p:nvGrpSpPr>
        <p:cNvPr id="1" name="Shape 34"/>
        <p:cNvGrpSpPr/>
        <p:nvPr/>
      </p:nvGrpSpPr>
      <p:grpSpPr>
        <a:xfrm>
          <a:off x="0" y="0"/>
          <a:ext cx="0" cy="0"/>
          <a:chOff x="0" y="0"/>
          <a:chExt cx="0" cy="0"/>
        </a:xfrm>
      </p:grpSpPr>
      <p:sp>
        <p:nvSpPr>
          <p:cNvPr id="35" name="Google Shape;35;p18"/>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36" name="Google Shape;36;p18"/>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Font typeface="Calibri"/>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8"/>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18"/>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9" name="Google Shape;39;p18"/>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0" name="Google Shape;40;p18"/>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E46962"/>
          </p15:clr>
        </p15:guide>
        <p15:guide id="2" pos="3840">
          <p15:clr>
            <a:srgbClr val="E46962"/>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andardfolie Abbildung">
  <p:cSld name="Abbildung Graphik">
    <p:spTree>
      <p:nvGrpSpPr>
        <p:cNvPr id="1" name="Shape 41"/>
        <p:cNvGrpSpPr/>
        <p:nvPr/>
      </p:nvGrpSpPr>
      <p:grpSpPr>
        <a:xfrm>
          <a:off x="0" y="0"/>
          <a:ext cx="0" cy="0"/>
          <a:chOff x="0" y="0"/>
          <a:chExt cx="0" cy="0"/>
        </a:xfrm>
      </p:grpSpPr>
      <p:sp>
        <p:nvSpPr>
          <p:cNvPr id="42" name="Google Shape;42;g13c3dcbfdba_0_38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g13c3dcbfdba_0_38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44" name="Google Shape;44;g13c3dcbfdba_0_382"/>
          <p:cNvSpPr>
            <a:spLocks noGrp="1"/>
          </p:cNvSpPr>
          <p:nvPr>
            <p:ph type="chart" idx="2"/>
          </p:nvPr>
        </p:nvSpPr>
        <p:spPr>
          <a:xfrm>
            <a:off x="360363" y="1368000"/>
            <a:ext cx="11518900" cy="46800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None/>
              <a:defRPr sz="20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Google Shape;45;g13c3dcbfdba_0_382"/>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g13c3dcbfdba_0_382"/>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7" name="Google Shape;47;g13c3dcbfdba_0_382"/>
          <p:cNvSpPr txBox="1">
            <a:spLocks noGrp="1"/>
          </p:cNvSpPr>
          <p:nvPr>
            <p:ph type="body" idx="3"/>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8" name="Google Shape;48;g13c3dcbfdba_0_38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andardfolie Abbildung">
  <p:cSld name="1_Standardfolie Abbildung 2">
    <p:spTree>
      <p:nvGrpSpPr>
        <p:cNvPr id="1" name="Shape 49"/>
        <p:cNvGrpSpPr/>
        <p:nvPr/>
      </p:nvGrpSpPr>
      <p:grpSpPr>
        <a:xfrm>
          <a:off x="0" y="0"/>
          <a:ext cx="0" cy="0"/>
          <a:chOff x="0" y="0"/>
          <a:chExt cx="0" cy="0"/>
        </a:xfrm>
      </p:grpSpPr>
      <p:sp>
        <p:nvSpPr>
          <p:cNvPr id="50" name="Google Shape;50;p123"/>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3"/>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52" name="Google Shape;52;p123"/>
          <p:cNvSpPr>
            <a:spLocks noGrp="1"/>
          </p:cNvSpPr>
          <p:nvPr>
            <p:ph type="chart" idx="2"/>
          </p:nvPr>
        </p:nvSpPr>
        <p:spPr>
          <a:xfrm>
            <a:off x="5400009" y="1367999"/>
            <a:ext cx="6400991" cy="46800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None/>
              <a:defRPr sz="20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23"/>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123"/>
          <p:cNvSpPr txBox="1">
            <a:spLocks noGrp="1"/>
          </p:cNvSpPr>
          <p:nvPr>
            <p:ph type="body" idx="1"/>
          </p:nvPr>
        </p:nvSpPr>
        <p:spPr>
          <a:xfrm>
            <a:off x="360009" y="1367999"/>
            <a:ext cx="5040000" cy="46800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0"/>
              </a:spcBef>
              <a:spcAft>
                <a:spcPts val="0"/>
              </a:spcAft>
              <a:buClr>
                <a:schemeClr val="dk1"/>
              </a:buClr>
              <a:buSzPts val="1800"/>
              <a:buChar char="•"/>
              <a:defRPr sz="2000">
                <a:latin typeface="Trebuchet MS"/>
                <a:ea typeface="Trebuchet MS"/>
                <a:cs typeface="Trebuchet MS"/>
                <a:sym typeface="Trebuchet MS"/>
              </a:defRPr>
            </a:lvl1pPr>
            <a:lvl2pPr marL="914400" marR="0" lvl="1" indent="-330200" algn="l">
              <a:lnSpc>
                <a:spcPct val="11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lvl="2" indent="-317500" algn="l">
              <a:lnSpc>
                <a:spcPct val="90000"/>
              </a:lnSpc>
              <a:spcBef>
                <a:spcPts val="5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lvl="3"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lvl="4"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5" name="Google Shape;55;p123"/>
          <p:cNvSpPr txBox="1">
            <a:spLocks noGrp="1"/>
          </p:cNvSpPr>
          <p:nvPr>
            <p:ph type="body" idx="3"/>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6" name="Google Shape;56;p123"/>
          <p:cNvSpPr txBox="1">
            <a:spLocks noGrp="1"/>
          </p:cNvSpPr>
          <p:nvPr>
            <p:ph type="body" idx="4"/>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7" name="Google Shape;57;p123"/>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0"/>
          <p:cNvSpPr/>
          <p:nvPr/>
        </p:nvSpPr>
        <p:spPr>
          <a:xfrm>
            <a:off x="0" y="6176963"/>
            <a:ext cx="12192000" cy="681037"/>
          </a:xfrm>
          <a:prstGeom prst="rect">
            <a:avLst/>
          </a:prstGeom>
          <a:gradFill>
            <a:gsLst>
              <a:gs pos="0">
                <a:srgbClr val="00B050"/>
              </a:gs>
              <a:gs pos="49000">
                <a:srgbClr val="FF0000"/>
              </a:gs>
              <a:gs pos="100000">
                <a:srgbClr val="01A0D6"/>
              </a:gs>
            </a:gsLst>
            <a:lin ang="0" scaled="0"/>
          </a:gradFill>
          <a:ln w="12700" cap="flat" cmpd="sng">
            <a:solidFill>
              <a:srgbClr val="364A7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 name="Google Shape;11;p110"/>
          <p:cNvSpPr txBox="1">
            <a:spLocks noGrp="1"/>
          </p:cNvSpPr>
          <p:nvPr>
            <p:ph type="title"/>
          </p:nvPr>
        </p:nvSpPr>
        <p:spPr>
          <a:xfrm>
            <a:off x="360000" y="180000"/>
            <a:ext cx="9115940" cy="10800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000"/>
              <a:buFont typeface="Calibri"/>
              <a:buNone/>
              <a:defRPr sz="4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 name="Google Shape;12;p110"/>
          <p:cNvSpPr txBox="1">
            <a:spLocks noGrp="1"/>
          </p:cNvSpPr>
          <p:nvPr>
            <p:ph type="body" idx="1"/>
          </p:nvPr>
        </p:nvSpPr>
        <p:spPr>
          <a:xfrm>
            <a:off x="360000" y="1440000"/>
            <a:ext cx="115200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10"/>
          <p:cNvSpPr txBox="1">
            <a:spLocks noGrp="1"/>
          </p:cNvSpPr>
          <p:nvPr>
            <p:ph type="sldNum" idx="12"/>
          </p:nvPr>
        </p:nvSpPr>
        <p:spPr>
          <a:xfrm>
            <a:off x="1" y="6258560"/>
            <a:ext cx="619381" cy="563723"/>
          </a:xfrm>
          <a:prstGeom prst="rect">
            <a:avLst/>
          </a:prstGeom>
          <a:noFill/>
          <a:ln>
            <a:noFill/>
          </a:ln>
        </p:spPr>
        <p:txBody>
          <a:bodyPr spcFirstLastPara="1" wrap="square" lIns="0" tIns="45700" rIns="0" bIns="45700" anchor="ctr" anchorCtr="0">
            <a:noAutofit/>
          </a:bodyPr>
          <a:lstStyle>
            <a:lvl1pPr marL="0" marR="0" lvl="0"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14" name="Google Shape;14;p110"/>
          <p:cNvSpPr txBox="1">
            <a:spLocks noGrp="1"/>
          </p:cNvSpPr>
          <p:nvPr>
            <p:ph type="ftr" idx="11"/>
          </p:nvPr>
        </p:nvSpPr>
        <p:spPr>
          <a:xfrm>
            <a:off x="720592" y="6258560"/>
            <a:ext cx="2541084" cy="56372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7F7F7F"/>
              </a:buClr>
              <a:buSzPts val="1800"/>
              <a:buFont typeface="Calibri"/>
              <a:buNone/>
              <a:defRPr sz="1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9pPr>
          </a:lstStyle>
          <a:p>
            <a:endParaRPr/>
          </a:p>
        </p:txBody>
      </p:sp>
      <p:pic>
        <p:nvPicPr>
          <p:cNvPr id="15" name="Google Shape;15;p110"/>
          <p:cNvPicPr preferRelativeResize="0"/>
          <p:nvPr/>
        </p:nvPicPr>
        <p:blipFill rotWithShape="1">
          <a:blip r:embed="rId6">
            <a:alphaModFix/>
          </a:blip>
          <a:srcRect/>
          <a:stretch/>
        </p:blipFill>
        <p:spPr>
          <a:xfrm>
            <a:off x="9573491" y="222778"/>
            <a:ext cx="2306509" cy="103722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arbe-bb.de/" TargetMode="External"/><Relationship Id="rId4" Type="http://schemas.openxmlformats.org/officeDocument/2006/relationships/hyperlink" Target="mailto:bliedtner@farbe-bb.de" TargetMode="External"/><Relationship Id="rId5"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image" Target="../media/image22.png"/><Relationship Id="rId5" Type="http://schemas.openxmlformats.org/officeDocument/2006/relationships/image" Target="../media/image23.png"/><Relationship Id="rId6" Type="http://schemas.openxmlformats.org/officeDocument/2006/relationships/image" Target="../media/image24.png"/><Relationship Id="rId1" Type="http://schemas.openxmlformats.org/officeDocument/2006/relationships/themeOverride" Target="../theme/themeOverride2.x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25.png"/><Relationship Id="rId5" Type="http://schemas.openxmlformats.org/officeDocument/2006/relationships/image" Target="../media/image26.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27.png"/><Relationship Id="rId5" Type="http://schemas.openxmlformats.org/officeDocument/2006/relationships/image" Target="../media/image28.png"/><Relationship Id="rId6" Type="http://schemas.openxmlformats.org/officeDocument/2006/relationships/image" Target="../media/image29.emf"/><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1" Type="http://schemas.openxmlformats.org/officeDocument/2006/relationships/image" Target="../media/image11.png"/><Relationship Id="rId12"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png"/><Relationship Id="rId10"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png"/><Relationship Id="rId7"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8.JPG"/><Relationship Id="rId4" Type="http://schemas.openxmlformats.org/officeDocument/2006/relationships/image" Target="../media/image19.JP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4" Type="http://schemas.openxmlformats.org/officeDocument/2006/relationships/image" Target="../media/image21.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g1915bba6a60_0_10"/>
          <p:cNvSpPr txBox="1">
            <a:spLocks noGrp="1"/>
          </p:cNvSpPr>
          <p:nvPr>
            <p:ph type="ctrTitle"/>
          </p:nvPr>
        </p:nvSpPr>
        <p:spPr>
          <a:xfrm>
            <a:off x="312928" y="1122363"/>
            <a:ext cx="8278368"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300"/>
              </a:spcBef>
              <a:spcAft>
                <a:spcPts val="0"/>
              </a:spcAft>
              <a:buSzPts val="3889"/>
              <a:buNone/>
            </a:pPr>
            <a:r>
              <a:rPr lang="de-DE" sz="4200" b="1" dirty="0">
                <a:solidFill>
                  <a:srgbClr val="000000"/>
                </a:solidFill>
                <a:latin typeface="Trebuchet MS"/>
                <a:ea typeface="Trebuchet MS"/>
                <a:cs typeface="Trebuchet MS"/>
                <a:sym typeface="Trebuchet MS"/>
              </a:rPr>
              <a:t>Maler und Lackierer</a:t>
            </a:r>
            <a:r>
              <a:rPr lang="de-DE" sz="4200" dirty="0">
                <a:latin typeface="Trebuchet MS"/>
                <a:ea typeface="Trebuchet MS"/>
                <a:cs typeface="Trebuchet MS"/>
                <a:sym typeface="Trebuchet MS"/>
              </a:rPr>
              <a:t/>
            </a:r>
            <a:br>
              <a:rPr lang="de-DE" sz="4200" dirty="0">
                <a:latin typeface="Trebuchet MS"/>
                <a:ea typeface="Trebuchet MS"/>
                <a:cs typeface="Trebuchet MS"/>
                <a:sym typeface="Trebuchet MS"/>
              </a:rPr>
            </a:br>
            <a:r>
              <a:rPr lang="de-DE" sz="4200" b="1" dirty="0">
                <a:solidFill>
                  <a:srgbClr val="000000"/>
                </a:solidFill>
                <a:latin typeface="Trebuchet MS"/>
                <a:ea typeface="Trebuchet MS"/>
                <a:cs typeface="Trebuchet MS"/>
                <a:sym typeface="Trebuchet MS"/>
              </a:rPr>
              <a:t>Malerin und Lackiererin</a:t>
            </a:r>
            <a:r>
              <a:rPr lang="de-DE" sz="4900" b="1" dirty="0">
                <a:solidFill>
                  <a:srgbClr val="000000"/>
                </a:solidFill>
                <a:latin typeface="Trebuchet MS"/>
                <a:ea typeface="Trebuchet MS"/>
                <a:cs typeface="Trebuchet MS"/>
                <a:sym typeface="Trebuchet MS"/>
              </a:rPr>
              <a:t/>
            </a:r>
            <a:br>
              <a:rPr lang="de-DE" sz="4900" b="1" dirty="0">
                <a:solidFill>
                  <a:srgbClr val="000000"/>
                </a:solidFill>
                <a:latin typeface="Trebuchet MS"/>
                <a:ea typeface="Trebuchet MS"/>
                <a:cs typeface="Trebuchet MS"/>
                <a:sym typeface="Trebuchet MS"/>
              </a:rPr>
            </a:br>
            <a:r>
              <a:rPr lang="de-DE" sz="2700" dirty="0">
                <a:solidFill>
                  <a:srgbClr val="000000"/>
                </a:solidFill>
                <a:latin typeface="Trebuchet MS"/>
                <a:ea typeface="Trebuchet MS"/>
                <a:cs typeface="Trebuchet MS"/>
                <a:sym typeface="Trebuchet MS"/>
              </a:rPr>
              <a:t>F1: Fachrichtung Gestaltung und Instandhaltung</a:t>
            </a:r>
            <a:r>
              <a:rPr lang="de-DE" dirty="0"/>
              <a:t/>
            </a:r>
            <a:br>
              <a:rPr lang="de-DE" dirty="0"/>
            </a:br>
            <a:endParaRPr dirty="0"/>
          </a:p>
        </p:txBody>
      </p:sp>
      <p:sp>
        <p:nvSpPr>
          <p:cNvPr id="64" name="Google Shape;64;g1915bba6a60_0_10"/>
          <p:cNvSpPr txBox="1">
            <a:spLocks noGrp="1"/>
          </p:cNvSpPr>
          <p:nvPr>
            <p:ph type="subTitle" idx="1"/>
          </p:nvPr>
        </p:nvSpPr>
        <p:spPr>
          <a:xfrm>
            <a:off x="380660" y="3856038"/>
            <a:ext cx="8278368"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2800"/>
              <a:buNone/>
            </a:pPr>
            <a:r>
              <a:rPr lang="de-DE" sz="3000">
                <a:solidFill>
                  <a:srgbClr val="C00000"/>
                </a:solidFill>
                <a:latin typeface="Trebuchet MS"/>
                <a:ea typeface="Trebuchet MS"/>
                <a:cs typeface="Trebuchet MS"/>
                <a:sym typeface="Trebuchet MS"/>
              </a:rPr>
              <a:t>Folien zur Diskussion von Zielkonflikten </a:t>
            </a:r>
            <a:br>
              <a:rPr lang="de-DE" sz="3000">
                <a:solidFill>
                  <a:srgbClr val="C00000"/>
                </a:solidFill>
                <a:latin typeface="Trebuchet MS"/>
                <a:ea typeface="Trebuchet MS"/>
                <a:cs typeface="Trebuchet MS"/>
                <a:sym typeface="Trebuchet MS"/>
              </a:rPr>
            </a:br>
            <a:r>
              <a:rPr lang="de-DE" sz="3000">
                <a:solidFill>
                  <a:srgbClr val="C00000"/>
                </a:solidFill>
                <a:latin typeface="Trebuchet MS"/>
                <a:ea typeface="Trebuchet MS"/>
                <a:cs typeface="Trebuchet MS"/>
                <a:sym typeface="Trebuchet MS"/>
              </a:rPr>
              <a:t>im Maler- und Lackiererhandwerk</a:t>
            </a:r>
            <a:endParaRPr sz="3000">
              <a:solidFill>
                <a:srgbClr val="C00000"/>
              </a:solidFill>
              <a:latin typeface="Trebuchet MS"/>
              <a:ea typeface="Trebuchet MS"/>
              <a:cs typeface="Trebuchet MS"/>
              <a:sym typeface="Trebuchet MS"/>
            </a:endParaRPr>
          </a:p>
        </p:txBody>
      </p:sp>
      <p:sp>
        <p:nvSpPr>
          <p:cNvPr id="65" name="Google Shape;65;g1915bba6a60_0_10"/>
          <p:cNvSpPr txBox="1">
            <a:spLocks noGrp="1"/>
          </p:cNvSpPr>
          <p:nvPr>
            <p:ph type="ftr" idx="11"/>
          </p:nvPr>
        </p:nvSpPr>
        <p:spPr>
          <a:xfrm>
            <a:off x="720592" y="6258560"/>
            <a:ext cx="3572008" cy="563723"/>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800"/>
              <a:buNone/>
            </a:pPr>
            <a:r>
              <a:rPr lang="de-DE" sz="1000">
                <a:latin typeface="Calibri"/>
                <a:ea typeface="Calibri"/>
                <a:cs typeface="Calibri"/>
                <a:sym typeface="Calibri"/>
              </a:rPr>
              <a:t>LIV FARBE BB / Beate Bliedtner und Alexander Schnelle</a:t>
            </a:r>
            <a:endParaRPr/>
          </a:p>
          <a:p>
            <a:pPr marL="0" lvl="0" indent="0" algn="l" rtl="0">
              <a:lnSpc>
                <a:spcPct val="100000"/>
              </a:lnSpc>
              <a:spcBef>
                <a:spcPts val="0"/>
              </a:spcBef>
              <a:spcAft>
                <a:spcPts val="0"/>
              </a:spcAft>
              <a:buSzPts val="1800"/>
              <a:buNone/>
            </a:pPr>
            <a:endParaRPr/>
          </a:p>
        </p:txBody>
      </p:sp>
      <p:sp>
        <p:nvSpPr>
          <p:cNvPr id="66" name="Google Shape;66;g1915bba6a60_0_10"/>
          <p:cNvSpPr txBox="1">
            <a:spLocks noGrp="1"/>
          </p:cNvSpPr>
          <p:nvPr>
            <p:ph type="sldNum" idx="12"/>
          </p:nvPr>
        </p:nvSpPr>
        <p:spPr>
          <a:xfrm>
            <a:off x="76200" y="6258560"/>
            <a:ext cx="543182" cy="506307"/>
          </a:xfrm>
          <a:prstGeom prst="rect">
            <a:avLst/>
          </a:prstGeom>
          <a:noFill/>
          <a:ln>
            <a:noFill/>
          </a:ln>
        </p:spPr>
        <p:txBody>
          <a:bodyPr spcFirstLastPara="1" wrap="square" lIns="0" tIns="45700" rIns="0"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de-DE" sz="1000">
                <a:latin typeface="Trebuchet MS"/>
                <a:ea typeface="Trebuchet MS"/>
                <a:cs typeface="Trebuchet MS"/>
                <a:sym typeface="Trebuchet MS"/>
              </a:rPr>
              <a:t>1</a:t>
            </a:fld>
            <a:endParaRPr sz="1000">
              <a:latin typeface="Trebuchet MS"/>
              <a:ea typeface="Trebuchet MS"/>
              <a:cs typeface="Trebuchet MS"/>
              <a:sym typeface="Trebuchet MS"/>
            </a:endParaRPr>
          </a:p>
        </p:txBody>
      </p:sp>
      <p:sp>
        <p:nvSpPr>
          <p:cNvPr id="67" name="Google Shape;67;g1915bba6a60_0_10"/>
          <p:cNvSpPr txBox="1">
            <a:spLocks noGrp="1"/>
          </p:cNvSpPr>
          <p:nvPr>
            <p:ph type="body" idx="4"/>
          </p:nvPr>
        </p:nvSpPr>
        <p:spPr>
          <a:xfrm>
            <a:off x="9167825" y="4342925"/>
            <a:ext cx="2761800" cy="1711800"/>
          </a:xfrm>
          <a:prstGeom prst="rect">
            <a:avLst/>
          </a:prstGeom>
          <a:noFill/>
          <a:ln>
            <a:noFill/>
          </a:ln>
        </p:spPr>
        <p:txBody>
          <a:bodyPr spcFirstLastPara="1" wrap="square" lIns="91425" tIns="45700" rIns="91425" bIns="45700" anchor="t" anchorCtr="0">
            <a:normAutofit fontScale="55000" lnSpcReduction="20000"/>
          </a:bodyPr>
          <a:lstStyle/>
          <a:p>
            <a:pPr marL="50800" lvl="0" indent="0" algn="l" rtl="0">
              <a:lnSpc>
                <a:spcPct val="120000"/>
              </a:lnSpc>
              <a:spcBef>
                <a:spcPts val="115"/>
              </a:spcBef>
              <a:spcAft>
                <a:spcPts val="0"/>
              </a:spcAft>
              <a:buSzPct val="153018"/>
              <a:buNone/>
            </a:pPr>
            <a:r>
              <a:rPr lang="de-DE" sz="1707">
                <a:latin typeface="Trebuchet MS"/>
                <a:ea typeface="Trebuchet MS"/>
                <a:cs typeface="Trebuchet MS"/>
                <a:sym typeface="Trebuchet MS"/>
              </a:rPr>
              <a:t>Landesinnungsverband des Maler- und Lackiererhandwerks Berlin-Brandenburg</a:t>
            </a:r>
            <a:endParaRPr sz="1707">
              <a:latin typeface="Trebuchet MS"/>
              <a:ea typeface="Trebuchet MS"/>
              <a:cs typeface="Trebuchet MS"/>
              <a:sym typeface="Trebuchet MS"/>
            </a:endParaRPr>
          </a:p>
          <a:p>
            <a:pPr marL="50800" lvl="0" indent="0" algn="l" rtl="0">
              <a:lnSpc>
                <a:spcPct val="120000"/>
              </a:lnSpc>
              <a:spcBef>
                <a:spcPts val="230"/>
              </a:spcBef>
              <a:spcAft>
                <a:spcPts val="0"/>
              </a:spcAft>
              <a:buSzPct val="153018"/>
              <a:buNone/>
            </a:pPr>
            <a:r>
              <a:rPr lang="de-DE" sz="1707">
                <a:latin typeface="Trebuchet MS"/>
                <a:ea typeface="Trebuchet MS"/>
                <a:cs typeface="Trebuchet MS"/>
                <a:sym typeface="Trebuchet MS"/>
              </a:rPr>
              <a:t>Wuthenowstr. 1   | 12169 Berlin </a:t>
            </a:r>
            <a:endParaRPr/>
          </a:p>
          <a:p>
            <a:pPr marL="50800" lvl="0" indent="0" algn="l" rtl="0">
              <a:lnSpc>
                <a:spcPct val="120000"/>
              </a:lnSpc>
              <a:spcBef>
                <a:spcPts val="230"/>
              </a:spcBef>
              <a:spcAft>
                <a:spcPts val="0"/>
              </a:spcAft>
              <a:buSzPct val="153018"/>
              <a:buNone/>
            </a:pPr>
            <a:r>
              <a:rPr lang="de-DE" sz="1707" u="sng">
                <a:solidFill>
                  <a:schemeClr val="hlink"/>
                </a:solidFill>
                <a:latin typeface="Trebuchet MS"/>
                <a:ea typeface="Trebuchet MS"/>
                <a:cs typeface="Trebuchet MS"/>
                <a:sym typeface="Trebuchet MS"/>
                <a:hlinkClick r:id="rId3"/>
              </a:rPr>
              <a:t>www.farbe-bb.de</a:t>
            </a:r>
            <a:endParaRPr sz="1707">
              <a:latin typeface="Trebuchet MS"/>
              <a:ea typeface="Trebuchet MS"/>
              <a:cs typeface="Trebuchet MS"/>
              <a:sym typeface="Trebuchet MS"/>
            </a:endParaRPr>
          </a:p>
          <a:p>
            <a:pPr marL="50800" lvl="0" indent="0" algn="l" rtl="0">
              <a:lnSpc>
                <a:spcPct val="120000"/>
              </a:lnSpc>
              <a:spcBef>
                <a:spcPts val="265"/>
              </a:spcBef>
              <a:spcAft>
                <a:spcPts val="0"/>
              </a:spcAft>
              <a:buSzPct val="153018"/>
              <a:buNone/>
            </a:pPr>
            <a:endParaRPr sz="1707">
              <a:latin typeface="Trebuchet MS"/>
              <a:ea typeface="Trebuchet MS"/>
              <a:cs typeface="Trebuchet MS"/>
              <a:sym typeface="Trebuchet MS"/>
            </a:endParaRPr>
          </a:p>
          <a:p>
            <a:pPr marL="50800" lvl="0" indent="0" algn="l" rtl="0">
              <a:lnSpc>
                <a:spcPct val="120000"/>
              </a:lnSpc>
              <a:spcBef>
                <a:spcPts val="300"/>
              </a:spcBef>
              <a:spcAft>
                <a:spcPts val="0"/>
              </a:spcAft>
              <a:buSzPct val="153018"/>
              <a:buNone/>
            </a:pPr>
            <a:r>
              <a:rPr lang="de-DE" sz="1707">
                <a:latin typeface="Trebuchet MS"/>
                <a:ea typeface="Trebuchet MS"/>
                <a:cs typeface="Trebuchet MS"/>
                <a:sym typeface="Trebuchet MS"/>
              </a:rPr>
              <a:t>Beate Bliedtner  |  Tel.: 030 22328627 (</a:t>
            </a:r>
            <a:r>
              <a:rPr lang="de-DE" sz="1707" u="sng">
                <a:solidFill>
                  <a:schemeClr val="hlink"/>
                </a:solidFill>
                <a:latin typeface="Trebuchet MS"/>
                <a:ea typeface="Trebuchet MS"/>
                <a:cs typeface="Trebuchet MS"/>
                <a:sym typeface="Trebuchet MS"/>
                <a:hlinkClick r:id="rId4"/>
              </a:rPr>
              <a:t>bliedtner@farbe-bb.de</a:t>
            </a:r>
            <a:r>
              <a:rPr lang="de-DE" sz="1707">
                <a:latin typeface="Trebuchet MS"/>
                <a:ea typeface="Trebuchet MS"/>
                <a:cs typeface="Trebuchet MS"/>
                <a:sym typeface="Trebuchet MS"/>
              </a:rPr>
              <a:t>) </a:t>
            </a:r>
            <a:endParaRPr/>
          </a:p>
          <a:p>
            <a:pPr marL="50800" lvl="0" indent="0" algn="l" rtl="0">
              <a:lnSpc>
                <a:spcPct val="120000"/>
              </a:lnSpc>
              <a:spcBef>
                <a:spcPts val="265"/>
              </a:spcBef>
              <a:spcAft>
                <a:spcPts val="0"/>
              </a:spcAft>
              <a:buSzPct val="153018"/>
              <a:buNone/>
            </a:pPr>
            <a:r>
              <a:rPr lang="de-DE" sz="1707">
                <a:latin typeface="Trebuchet MS"/>
                <a:ea typeface="Trebuchet MS"/>
                <a:cs typeface="Trebuchet MS"/>
                <a:sym typeface="Trebuchet MS"/>
              </a:rPr>
              <a:t>und </a:t>
            </a:r>
            <a:endParaRPr sz="1707">
              <a:latin typeface="Trebuchet MS"/>
              <a:ea typeface="Trebuchet MS"/>
              <a:cs typeface="Trebuchet MS"/>
              <a:sym typeface="Trebuchet MS"/>
            </a:endParaRPr>
          </a:p>
          <a:p>
            <a:pPr marL="50800" lvl="0" indent="0" algn="l" rtl="0">
              <a:lnSpc>
                <a:spcPct val="120000"/>
              </a:lnSpc>
              <a:spcBef>
                <a:spcPts val="230"/>
              </a:spcBef>
              <a:spcAft>
                <a:spcPts val="115"/>
              </a:spcAft>
              <a:buSzPct val="153018"/>
              <a:buNone/>
            </a:pPr>
            <a:r>
              <a:rPr lang="de-DE" sz="1707">
                <a:latin typeface="Trebuchet MS"/>
                <a:ea typeface="Trebuchet MS"/>
                <a:cs typeface="Trebuchet MS"/>
                <a:sym typeface="Trebuchet MS"/>
              </a:rPr>
              <a:t>Alexander Schnelle</a:t>
            </a:r>
            <a:endParaRPr sz="1707">
              <a:latin typeface="Trebuchet MS"/>
              <a:ea typeface="Trebuchet MS"/>
              <a:cs typeface="Trebuchet MS"/>
              <a:sym typeface="Trebuchet MS"/>
            </a:endParaRPr>
          </a:p>
        </p:txBody>
      </p:sp>
      <p:pic>
        <p:nvPicPr>
          <p:cNvPr id="68" name="Google Shape;68;g1915bba6a60_0_10"/>
          <p:cNvPicPr preferRelativeResize="0"/>
          <p:nvPr/>
        </p:nvPicPr>
        <p:blipFill rotWithShape="1">
          <a:blip r:embed="rId5">
            <a:alphaModFix/>
          </a:blip>
          <a:srcRect/>
          <a:stretch/>
        </p:blipFill>
        <p:spPr>
          <a:xfrm>
            <a:off x="9249838" y="3573967"/>
            <a:ext cx="2683931" cy="839399"/>
          </a:xfrm>
          <a:prstGeom prst="rect">
            <a:avLst/>
          </a:prstGeom>
          <a:noFill/>
          <a:ln>
            <a:noFill/>
          </a:ln>
        </p:spPr>
      </p:pic>
      <p:sp>
        <p:nvSpPr>
          <p:cNvPr id="69" name="Google Shape;69;g1915bba6a60_0_10"/>
          <p:cNvSpPr txBox="1"/>
          <p:nvPr/>
        </p:nvSpPr>
        <p:spPr>
          <a:xfrm>
            <a:off x="9347200" y="2861713"/>
            <a:ext cx="24891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10</a:t>
            </a:fld>
            <a:endParaRPr/>
          </a:p>
        </p:txBody>
      </p:sp>
      <p:sp>
        <p:nvSpPr>
          <p:cNvPr id="175" name="Google Shape;175;p22"/>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ts val="1800"/>
              <a:buNone/>
            </a:pPr>
            <a:r>
              <a:rPr lang="de-DE" dirty="0"/>
              <a:t>Nachhaltigkeit und Klimawandel:</a:t>
            </a:r>
            <a:br>
              <a:rPr lang="de-DE" dirty="0"/>
            </a:br>
            <a:r>
              <a:rPr lang="de-DE" dirty="0"/>
              <a:t>Zielkonflikte bei Materialien, nachhaltigem Bauen</a:t>
            </a:r>
            <a:endParaRPr dirty="0"/>
          </a:p>
        </p:txBody>
      </p:sp>
      <p:sp>
        <p:nvSpPr>
          <p:cNvPr id="176" name="Google Shape;176;p22"/>
          <p:cNvSpPr txBox="1">
            <a:spLocks noGrp="1"/>
          </p:cNvSpPr>
          <p:nvPr>
            <p:ph type="body" idx="1"/>
          </p:nvPr>
        </p:nvSpPr>
        <p:spPr>
          <a:xfrm>
            <a:off x="3682766" y="6254497"/>
            <a:ext cx="3502385"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t>Maler und Lackierer</a:t>
            </a:r>
            <a:endParaRPr dirty="0"/>
          </a:p>
          <a:p>
            <a:pPr marL="0" lvl="0" indent="0" algn="l" rtl="0">
              <a:lnSpc>
                <a:spcPct val="100000"/>
              </a:lnSpc>
              <a:spcBef>
                <a:spcPts val="0"/>
              </a:spcBef>
              <a:spcAft>
                <a:spcPts val="0"/>
              </a:spcAft>
              <a:buClr>
                <a:srgbClr val="000000"/>
              </a:buClr>
              <a:buSzPts val="900"/>
              <a:buNone/>
            </a:pPr>
            <a:r>
              <a:rPr lang="de-DE" sz="900" dirty="0"/>
              <a:t>Fachrichtung Gestaltung und Instandhaltung</a:t>
            </a:r>
            <a:endParaRPr dirty="0"/>
          </a:p>
        </p:txBody>
      </p:sp>
      <p:sp>
        <p:nvSpPr>
          <p:cNvPr id="177" name="Google Shape;177;p22"/>
          <p:cNvSpPr txBox="1">
            <a:spLocks noGrp="1"/>
          </p:cNvSpPr>
          <p:nvPr>
            <p:ph type="body" idx="2"/>
          </p:nvPr>
        </p:nvSpPr>
        <p:spPr>
          <a:xfrm>
            <a:off x="7255671" y="6220941"/>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t>Quelle: Lexikon der Nachhaltigkeit</a:t>
            </a:r>
          </a:p>
          <a:p>
            <a:pPr marL="36000" lvl="0" indent="-36000" algn="l" rtl="0">
              <a:lnSpc>
                <a:spcPct val="110000"/>
              </a:lnSpc>
              <a:spcBef>
                <a:spcPts val="0"/>
              </a:spcBef>
              <a:spcAft>
                <a:spcPts val="0"/>
              </a:spcAft>
              <a:buClr>
                <a:srgbClr val="888888"/>
              </a:buClr>
              <a:buSzPts val="1200"/>
              <a:buNone/>
            </a:pPr>
            <a:r>
              <a:rPr lang="de-DE" sz="1050" dirty="0"/>
              <a:t>Ivons: The </a:t>
            </a:r>
            <a:r>
              <a:rPr lang="de-DE" sz="1050" dirty="0" err="1"/>
              <a:t>Noun</a:t>
            </a:r>
            <a:r>
              <a:rPr lang="de-DE" sz="1050" dirty="0"/>
              <a:t> Project</a:t>
            </a:r>
            <a:endParaRPr sz="1050" dirty="0"/>
          </a:p>
        </p:txBody>
      </p:sp>
      <p:sp>
        <p:nvSpPr>
          <p:cNvPr id="178" name="Google Shape;178;p22"/>
          <p:cNvSpPr txBox="1">
            <a:spLocks noGrp="1"/>
          </p:cNvSpPr>
          <p:nvPr>
            <p:ph type="ftr" idx="11"/>
          </p:nvPr>
        </p:nvSpPr>
        <p:spPr>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a:solidFill>
                  <a:schemeClr val="lt1"/>
                </a:solidFill>
              </a:rPr>
              <a:t>Beate Bliedtner, </a:t>
            </a:r>
            <a:r>
              <a:rPr lang="de-DE" sz="900">
                <a:solidFill>
                  <a:schemeClr val="lt1"/>
                </a:solidFill>
              </a:rPr>
              <a:t>LIV des Maler- und Lackiererhandwerks Berlin-Brandenburg </a:t>
            </a:r>
            <a:r>
              <a:rPr lang="de-DE" sz="900" b="1">
                <a:solidFill>
                  <a:schemeClr val="lt1"/>
                </a:solidFill>
              </a:rPr>
              <a:t>Alexander Schnelle</a:t>
            </a:r>
            <a:endParaRPr/>
          </a:p>
        </p:txBody>
      </p:sp>
      <p:sp>
        <p:nvSpPr>
          <p:cNvPr id="24" name="Abgerundetes Rechteck 23"/>
          <p:cNvSpPr/>
          <p:nvPr/>
        </p:nvSpPr>
        <p:spPr>
          <a:xfrm>
            <a:off x="4112002" y="5426241"/>
            <a:ext cx="1652631" cy="71306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a:t>Umweltschutz-organisation</a:t>
            </a:r>
          </a:p>
        </p:txBody>
      </p:sp>
      <p:grpSp>
        <p:nvGrpSpPr>
          <p:cNvPr id="14" name="Gruppieren 13"/>
          <p:cNvGrpSpPr/>
          <p:nvPr/>
        </p:nvGrpSpPr>
        <p:grpSpPr>
          <a:xfrm>
            <a:off x="1628862" y="5439746"/>
            <a:ext cx="1652630" cy="699559"/>
            <a:chOff x="1549846" y="-205228"/>
            <a:chExt cx="1503312" cy="2885978"/>
          </a:xfrm>
        </p:grpSpPr>
        <p:sp>
          <p:nvSpPr>
            <p:cNvPr id="22" name="Abgerundetes Rechteck 21"/>
            <p:cNvSpPr/>
            <p:nvPr/>
          </p:nvSpPr>
          <p:spPr>
            <a:xfrm>
              <a:off x="1549846" y="-205228"/>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3" name="Abgerundetes Rechteck 6"/>
            <p:cNvSpPr/>
            <p:nvPr/>
          </p:nvSpPr>
          <p:spPr>
            <a:xfrm>
              <a:off x="1549846" y="489366"/>
              <a:ext cx="1503312" cy="14967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500" kern="1200" dirty="0" err="1">
                  <a:latin typeface="Trebuchet MS" panose="020B0603020202020204" pitchFamily="34" charset="0"/>
                </a:rPr>
                <a:t>Politiker:in</a:t>
              </a:r>
              <a:endParaRPr lang="de-DE" sz="1500" kern="1200" dirty="0">
                <a:latin typeface="Trebuchet MS" panose="020B0603020202020204" pitchFamily="34" charset="0"/>
              </a:endParaRPr>
            </a:p>
          </p:txBody>
        </p:sp>
      </p:gr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93139" y="5442804"/>
            <a:ext cx="1791518" cy="710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Abgerundetes Rechteck 33"/>
          <p:cNvSpPr/>
          <p:nvPr/>
        </p:nvSpPr>
        <p:spPr>
          <a:xfrm>
            <a:off x="8600113" y="5442804"/>
            <a:ext cx="1995182" cy="71000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err="1"/>
              <a:t>Bauherr:In</a:t>
            </a:r>
            <a:endParaRPr lang="de-DE" dirty="0"/>
          </a:p>
          <a:p>
            <a:pPr algn="ctr"/>
            <a:r>
              <a:rPr lang="de-DE" dirty="0" err="1"/>
              <a:t>Unternehmer:in</a:t>
            </a:r>
            <a:endParaRPr lang="de-DE" dirty="0"/>
          </a:p>
        </p:txBody>
      </p:sp>
      <p:sp>
        <p:nvSpPr>
          <p:cNvPr id="3" name="Abgerundetes Rechteck 2"/>
          <p:cNvSpPr/>
          <p:nvPr/>
        </p:nvSpPr>
        <p:spPr>
          <a:xfrm>
            <a:off x="141593" y="1578763"/>
            <a:ext cx="4130550" cy="1231486"/>
          </a:xfrm>
          <a:prstGeom prst="roundRect">
            <a:avLst/>
          </a:prstGeom>
          <a:solidFill>
            <a:srgbClr val="F3C87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Trebuchet MS" panose="020B0603020202020204" pitchFamily="34" charset="0"/>
            </a:endParaRPr>
          </a:p>
        </p:txBody>
      </p:sp>
      <p:sp>
        <p:nvSpPr>
          <p:cNvPr id="5" name="Textfeld 4"/>
          <p:cNvSpPr txBox="1"/>
          <p:nvPr/>
        </p:nvSpPr>
        <p:spPr>
          <a:xfrm>
            <a:off x="341153" y="1233528"/>
            <a:ext cx="4228051" cy="1661993"/>
          </a:xfrm>
          <a:prstGeom prst="rect">
            <a:avLst/>
          </a:prstGeom>
          <a:noFill/>
        </p:spPr>
        <p:txBody>
          <a:bodyPr wrap="square" rtlCol="0">
            <a:spAutoFit/>
          </a:bodyPr>
          <a:lstStyle/>
          <a:p>
            <a:pPr marL="171450" indent="-171450">
              <a:buFont typeface="Arial" panose="020B0604020202020204" pitchFamily="34" charset="0"/>
              <a:buChar char="•"/>
            </a:pPr>
            <a:endParaRPr lang="de-DE" dirty="0">
              <a:latin typeface="Trebuchet MS" panose="020B0603020202020204" pitchFamily="34" charset="0"/>
            </a:endParaRPr>
          </a:p>
          <a:p>
            <a:pPr marL="171450" indent="-171450">
              <a:buFont typeface="Arial" panose="020B0604020202020204" pitchFamily="34" charset="0"/>
              <a:buChar char="•"/>
            </a:pPr>
            <a:endParaRPr lang="de-DE" dirty="0">
              <a:latin typeface="Trebuchet MS" panose="020B0603020202020204" pitchFamily="34" charset="0"/>
            </a:endParaRPr>
          </a:p>
          <a:p>
            <a:r>
              <a:rPr lang="de-DE" sz="2000" dirty="0">
                <a:latin typeface="Trebuchet MS" panose="020B0603020202020204" pitchFamily="34" charset="0"/>
              </a:rPr>
              <a:t>In 2021 hat die Bundesregierung den Bau von 400.000 neuen Wohnungen in Aussicht gestellt</a:t>
            </a:r>
            <a:endParaRPr lang="de-DE" dirty="0">
              <a:latin typeface="Trebuchet MS" panose="020B0603020202020204" pitchFamily="34" charset="0"/>
            </a:endParaRPr>
          </a:p>
          <a:p>
            <a:endParaRPr lang="de-DE" dirty="0">
              <a:latin typeface="Trebuchet MS" panose="020B0603020202020204" pitchFamily="34" charset="0"/>
            </a:endParaRPr>
          </a:p>
        </p:txBody>
      </p:sp>
      <p:sp>
        <p:nvSpPr>
          <p:cNvPr id="6" name="Textfeld 5"/>
          <p:cNvSpPr txBox="1"/>
          <p:nvPr/>
        </p:nvSpPr>
        <p:spPr>
          <a:xfrm>
            <a:off x="6627303" y="1795244"/>
            <a:ext cx="4429387" cy="954107"/>
          </a:xfrm>
          <a:prstGeom prst="rect">
            <a:avLst/>
          </a:prstGeom>
          <a:noFill/>
        </p:spPr>
        <p:txBody>
          <a:bodyPr wrap="square" rtlCol="0">
            <a:spAutoFit/>
          </a:bodyPr>
          <a:lstStyle/>
          <a:p>
            <a:pPr marL="171450" indent="-171450">
              <a:buFont typeface="Arial" panose="020B0604020202020204" pitchFamily="34" charset="0"/>
              <a:buChar char="•"/>
            </a:pPr>
            <a:endParaRPr lang="de-DE" dirty="0">
              <a:latin typeface="Trebuchet MS" panose="020B0603020202020204" pitchFamily="34" charset="0"/>
            </a:endParaRPr>
          </a:p>
          <a:p>
            <a:pPr marL="171450" indent="-171450">
              <a:buFont typeface="Arial" panose="020B0604020202020204" pitchFamily="34" charset="0"/>
              <a:buChar char="•"/>
            </a:pPr>
            <a:endParaRPr lang="de-DE" dirty="0">
              <a:latin typeface="Trebuchet MS" panose="020B0603020202020204" pitchFamily="34" charset="0"/>
            </a:endParaRPr>
          </a:p>
          <a:p>
            <a:pPr marL="171450" indent="-171450">
              <a:buFont typeface="Arial" panose="020B0604020202020204" pitchFamily="34" charset="0"/>
              <a:buChar char="•"/>
            </a:pPr>
            <a:endParaRPr lang="de-DE" dirty="0">
              <a:latin typeface="Trebuchet MS" panose="020B0603020202020204" pitchFamily="34" charset="0"/>
            </a:endParaRPr>
          </a:p>
          <a:p>
            <a:pPr marL="171450" indent="-171450">
              <a:buFont typeface="Arial" panose="020B0604020202020204" pitchFamily="34" charset="0"/>
              <a:buChar char="•"/>
            </a:pPr>
            <a:endParaRPr lang="de-DE" dirty="0">
              <a:latin typeface="Trebuchet MS" panose="020B0603020202020204" pitchFamily="34" charset="0"/>
            </a:endParaRPr>
          </a:p>
        </p:txBody>
      </p:sp>
      <p:sp>
        <p:nvSpPr>
          <p:cNvPr id="26" name="Wolkenförmige Legende 25"/>
          <p:cNvSpPr/>
          <p:nvPr/>
        </p:nvSpPr>
        <p:spPr>
          <a:xfrm>
            <a:off x="4112002" y="2083633"/>
            <a:ext cx="7938405" cy="2935468"/>
          </a:xfrm>
          <a:prstGeom prst="cloudCallout">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p:cNvSpPr txBox="1"/>
          <p:nvPr/>
        </p:nvSpPr>
        <p:spPr>
          <a:xfrm>
            <a:off x="5265860" y="2587745"/>
            <a:ext cx="5997322" cy="1938992"/>
          </a:xfrm>
          <a:prstGeom prst="rect">
            <a:avLst/>
          </a:prstGeom>
          <a:noFill/>
        </p:spPr>
        <p:txBody>
          <a:bodyPr wrap="square" rtlCol="0">
            <a:spAutoFit/>
          </a:bodyPr>
          <a:lstStyle/>
          <a:p>
            <a:pPr marL="171450" indent="-171450">
              <a:buFont typeface="Arial" panose="020B0604020202020204" pitchFamily="34" charset="0"/>
              <a:buChar char="•"/>
            </a:pPr>
            <a:r>
              <a:rPr lang="de-DE" sz="1500" dirty="0">
                <a:latin typeface="Trebuchet MS" panose="020B0603020202020204" pitchFamily="34" charset="0"/>
              </a:rPr>
              <a:t>Der Neubau von Wohnungen erfordert den Einsatz von vielen Ressourcen, sowohl an Material als auch an qualifiziertes Fachpersonal</a:t>
            </a:r>
          </a:p>
          <a:p>
            <a:pPr marL="171450" indent="-171450">
              <a:buFont typeface="Arial" panose="020B0604020202020204" pitchFamily="34" charset="0"/>
              <a:buChar char="•"/>
            </a:pPr>
            <a:r>
              <a:rPr lang="de-DE" sz="1500" dirty="0">
                <a:latin typeface="Trebuchet MS" panose="020B0603020202020204" pitchFamily="34" charset="0"/>
              </a:rPr>
              <a:t>Die Beeinträchtigung von Lieferketten erschweren die Verfügbarkeit von Materiealien und Produkten</a:t>
            </a:r>
          </a:p>
          <a:p>
            <a:pPr marL="171450" indent="-171450">
              <a:buFont typeface="Arial" panose="020B0604020202020204" pitchFamily="34" charset="0"/>
              <a:buChar char="•"/>
            </a:pPr>
            <a:r>
              <a:rPr lang="de-DE" sz="1500" dirty="0">
                <a:latin typeface="Trebuchet MS" panose="020B0603020202020204" pitchFamily="34" charset="0"/>
              </a:rPr>
              <a:t>Die am Markt benötigten Materialien können nicht ausschließlich mit biobasierten bzw. nachwachsenden Rohstoffen gedeckt werden</a:t>
            </a:r>
          </a:p>
        </p:txBody>
      </p:sp>
      <p:pic>
        <p:nvPicPr>
          <p:cNvPr id="18" name="Grafik 17">
            <a:extLst>
              <a:ext uri="{FF2B5EF4-FFF2-40B4-BE49-F238E27FC236}">
                <a16:creationId xmlns:a16="http://schemas.microsoft.com/office/drawing/2014/main" xmlns="" id="{EBB8EC20-ABEB-4E52-9058-BE3D57A436E9}"/>
              </a:ext>
            </a:extLst>
          </p:cNvPr>
          <p:cNvPicPr>
            <a:picLocks noChangeAspect="1"/>
          </p:cNvPicPr>
          <p:nvPr/>
        </p:nvPicPr>
        <p:blipFill>
          <a:blip r:embed="rId5"/>
          <a:stretch>
            <a:fillRect/>
          </a:stretch>
        </p:blipFill>
        <p:spPr>
          <a:xfrm>
            <a:off x="159390" y="3062569"/>
            <a:ext cx="1304641" cy="1304641"/>
          </a:xfrm>
          <a:prstGeom prst="rect">
            <a:avLst/>
          </a:prstGeom>
        </p:spPr>
      </p:pic>
      <p:cxnSp>
        <p:nvCxnSpPr>
          <p:cNvPr id="19" name="Gerader Verbinder 18">
            <a:extLst>
              <a:ext uri="{FF2B5EF4-FFF2-40B4-BE49-F238E27FC236}">
                <a16:creationId xmlns:a16="http://schemas.microsoft.com/office/drawing/2014/main" xmlns="" id="{13B06609-7000-485C-A873-25AAA5B3DCD1}"/>
              </a:ext>
            </a:extLst>
          </p:cNvPr>
          <p:cNvCxnSpPr>
            <a:cxnSpLocks/>
          </p:cNvCxnSpPr>
          <p:nvPr/>
        </p:nvCxnSpPr>
        <p:spPr>
          <a:xfrm flipH="1">
            <a:off x="1150430" y="3217388"/>
            <a:ext cx="1122457" cy="1872843"/>
          </a:xfrm>
          <a:prstGeom prst="line">
            <a:avLst/>
          </a:prstGeom>
          <a:ln w="31750"/>
        </p:spPr>
        <p:style>
          <a:lnRef idx="1">
            <a:schemeClr val="dk1"/>
          </a:lnRef>
          <a:fillRef idx="0">
            <a:schemeClr val="dk1"/>
          </a:fillRef>
          <a:effectRef idx="0">
            <a:schemeClr val="dk1"/>
          </a:effectRef>
          <a:fontRef idx="minor">
            <a:schemeClr val="tx1"/>
          </a:fontRef>
        </p:style>
      </p:cxnSp>
      <p:pic>
        <p:nvPicPr>
          <p:cNvPr id="20" name="Grafik 19">
            <a:extLst>
              <a:ext uri="{FF2B5EF4-FFF2-40B4-BE49-F238E27FC236}">
                <a16:creationId xmlns:a16="http://schemas.microsoft.com/office/drawing/2014/main" xmlns="" id="{22DE0BEF-B8B8-414E-B65E-7E7D96B81824}"/>
              </a:ext>
            </a:extLst>
          </p:cNvPr>
          <p:cNvPicPr>
            <a:picLocks noChangeAspect="1"/>
          </p:cNvPicPr>
          <p:nvPr/>
        </p:nvPicPr>
        <p:blipFill>
          <a:blip r:embed="rId6"/>
          <a:stretch>
            <a:fillRect/>
          </a:stretch>
        </p:blipFill>
        <p:spPr>
          <a:xfrm>
            <a:off x="1878248" y="3662337"/>
            <a:ext cx="1652630" cy="1652630"/>
          </a:xfrm>
          <a:prstGeom prst="rect">
            <a:avLst/>
          </a:prstGeom>
        </p:spPr>
      </p:pic>
    </p:spTree>
    <p:extLst>
      <p:ext uri="{BB962C8B-B14F-4D97-AF65-F5344CB8AC3E}">
        <p14:creationId xmlns:p14="http://schemas.microsoft.com/office/powerpoint/2010/main" val="4028746010"/>
      </p:ext>
    </p:extLst>
  </p:cSld>
  <p:clrMapOvr>
    <a:overrideClrMapping bg1="lt1" tx1="dk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11</a:t>
            </a:fld>
            <a:endParaRPr/>
          </a:p>
        </p:txBody>
      </p:sp>
      <p:sp>
        <p:nvSpPr>
          <p:cNvPr id="175" name="Google Shape;175;p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ts val="1800"/>
              <a:buNone/>
            </a:pPr>
            <a:r>
              <a:rPr lang="de-DE" dirty="0"/>
              <a:t>Nachhaltigkeit und Klimawandel:</a:t>
            </a:r>
            <a:br>
              <a:rPr lang="de-DE" dirty="0"/>
            </a:br>
            <a:r>
              <a:rPr lang="de-DE" dirty="0"/>
              <a:t>Zielkonflikte bei Materialien, nachhaltigem Bauen</a:t>
            </a:r>
            <a:endParaRPr dirty="0"/>
          </a:p>
        </p:txBody>
      </p:sp>
      <p:sp>
        <p:nvSpPr>
          <p:cNvPr id="176" name="Google Shape;176;p22"/>
          <p:cNvSpPr txBox="1">
            <a:spLocks noGrp="1"/>
          </p:cNvSpPr>
          <p:nvPr>
            <p:ph type="body" idx="1"/>
          </p:nvPr>
        </p:nvSpPr>
        <p:spPr>
          <a:xfrm>
            <a:off x="3682766" y="6254497"/>
            <a:ext cx="3502385"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t>Maler und Lackierer</a:t>
            </a:r>
            <a:endParaRPr dirty="0"/>
          </a:p>
          <a:p>
            <a:pPr marL="0" lvl="0" indent="0" algn="l" rtl="0">
              <a:lnSpc>
                <a:spcPct val="100000"/>
              </a:lnSpc>
              <a:spcBef>
                <a:spcPts val="0"/>
              </a:spcBef>
              <a:spcAft>
                <a:spcPts val="0"/>
              </a:spcAft>
              <a:buClr>
                <a:srgbClr val="000000"/>
              </a:buClr>
              <a:buSzPts val="900"/>
              <a:buNone/>
            </a:pPr>
            <a:r>
              <a:rPr lang="de-DE" sz="900" dirty="0"/>
              <a:t>Fachrichtung Gestaltung und Instandhaltung</a:t>
            </a:r>
            <a:endParaRPr dirty="0"/>
          </a:p>
        </p:txBody>
      </p:sp>
      <p:sp>
        <p:nvSpPr>
          <p:cNvPr id="178" name="Google Shape;178;p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a:solidFill>
                  <a:schemeClr val="lt1"/>
                </a:solidFill>
              </a:rPr>
              <a:t>Beate Bliedtner, </a:t>
            </a:r>
            <a:r>
              <a:rPr lang="de-DE" sz="900">
                <a:solidFill>
                  <a:schemeClr val="lt1"/>
                </a:solidFill>
              </a:rPr>
              <a:t>LIV des Maler- und Lackiererhandwerks Berlin-Brandenburg </a:t>
            </a:r>
            <a:r>
              <a:rPr lang="de-DE" sz="900" b="1">
                <a:solidFill>
                  <a:schemeClr val="lt1"/>
                </a:solidFill>
              </a:rPr>
              <a:t>Alexander Schnelle</a:t>
            </a:r>
            <a:endParaRPr/>
          </a:p>
        </p:txBody>
      </p:sp>
      <p:sp>
        <p:nvSpPr>
          <p:cNvPr id="24" name="Abgerundetes Rechteck 23"/>
          <p:cNvSpPr/>
          <p:nvPr/>
        </p:nvSpPr>
        <p:spPr>
          <a:xfrm>
            <a:off x="4112002" y="5426241"/>
            <a:ext cx="1652631" cy="71306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a:t>Umweltschutz-organisation</a:t>
            </a:r>
          </a:p>
        </p:txBody>
      </p:sp>
      <p:grpSp>
        <p:nvGrpSpPr>
          <p:cNvPr id="14" name="Gruppieren 13"/>
          <p:cNvGrpSpPr/>
          <p:nvPr/>
        </p:nvGrpSpPr>
        <p:grpSpPr>
          <a:xfrm>
            <a:off x="1628862" y="5439746"/>
            <a:ext cx="1652630" cy="699559"/>
            <a:chOff x="1549846" y="-205228"/>
            <a:chExt cx="1503312" cy="2885978"/>
          </a:xfrm>
        </p:grpSpPr>
        <p:sp>
          <p:nvSpPr>
            <p:cNvPr id="22" name="Abgerundetes Rechteck 21"/>
            <p:cNvSpPr/>
            <p:nvPr/>
          </p:nvSpPr>
          <p:spPr>
            <a:xfrm>
              <a:off x="1549846" y="-205228"/>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3" name="Abgerundetes Rechteck 6"/>
            <p:cNvSpPr/>
            <p:nvPr/>
          </p:nvSpPr>
          <p:spPr>
            <a:xfrm>
              <a:off x="1549846" y="489366"/>
              <a:ext cx="1503312" cy="14967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500" kern="1200" dirty="0" err="1">
                  <a:latin typeface="Trebuchet MS" panose="020B0603020202020204" pitchFamily="34" charset="0"/>
                </a:rPr>
                <a:t>Politiker:in</a:t>
              </a:r>
              <a:endParaRPr lang="de-DE" sz="1500" kern="1200" dirty="0">
                <a:latin typeface="Trebuchet MS" panose="020B0603020202020204" pitchFamily="34" charset="0"/>
              </a:endParaRPr>
            </a:p>
          </p:txBody>
        </p:sp>
      </p:gr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4534" y="5442804"/>
            <a:ext cx="1791518" cy="710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Abgerundetes Rechteck 33"/>
          <p:cNvSpPr/>
          <p:nvPr/>
        </p:nvSpPr>
        <p:spPr>
          <a:xfrm>
            <a:off x="9061508" y="5442804"/>
            <a:ext cx="1995182" cy="71000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err="1"/>
              <a:t>Bauherr:In</a:t>
            </a:r>
            <a:endParaRPr lang="de-DE" dirty="0"/>
          </a:p>
          <a:p>
            <a:pPr algn="ctr"/>
            <a:r>
              <a:rPr lang="de-DE" dirty="0" err="1"/>
              <a:t>Unternehmer:in</a:t>
            </a:r>
            <a:endParaRPr lang="de-DE" dirty="0"/>
          </a:p>
        </p:txBody>
      </p:sp>
      <p:sp>
        <p:nvSpPr>
          <p:cNvPr id="18" name="Wolkenförmige Legende 17"/>
          <p:cNvSpPr/>
          <p:nvPr/>
        </p:nvSpPr>
        <p:spPr>
          <a:xfrm>
            <a:off x="3632433" y="1375192"/>
            <a:ext cx="8239595" cy="4232922"/>
          </a:xfrm>
          <a:prstGeom prst="cloudCallout">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p:cNvSpPr txBox="1"/>
          <p:nvPr/>
        </p:nvSpPr>
        <p:spPr>
          <a:xfrm>
            <a:off x="4832059" y="1744910"/>
            <a:ext cx="6686024" cy="3754874"/>
          </a:xfrm>
          <a:prstGeom prst="rect">
            <a:avLst/>
          </a:prstGeom>
          <a:noFill/>
        </p:spPr>
        <p:txBody>
          <a:bodyPr wrap="square" rtlCol="0">
            <a:spAutoFit/>
          </a:bodyPr>
          <a:lstStyle/>
          <a:p>
            <a:pPr marL="171450" indent="-171450">
              <a:buFont typeface="Arial" panose="020B0604020202020204" pitchFamily="34" charset="0"/>
              <a:buChar char="•"/>
            </a:pPr>
            <a:r>
              <a:rPr lang="de-DE" dirty="0">
                <a:latin typeface="Trebuchet MS" panose="020B0603020202020204" pitchFamily="34" charset="0"/>
              </a:rPr>
              <a:t>Die regionale Flächennutzung ist begrenzt, z.B. kann nur Nahrung oder Produkte (Leinsamen, Hanf etc.) für die industrielle Nutzung auf der Ackerfläche angebaut werden</a:t>
            </a:r>
          </a:p>
          <a:p>
            <a:pPr marL="171450" indent="-171450">
              <a:buFont typeface="Arial" panose="020B0604020202020204" pitchFamily="34" charset="0"/>
              <a:buChar char="•"/>
            </a:pPr>
            <a:r>
              <a:rPr lang="de-DE" dirty="0">
                <a:latin typeface="Trebuchet MS" panose="020B0603020202020204" pitchFamily="34" charset="0"/>
              </a:rPr>
              <a:t>Die aktuell für den Neubau benötigten Ressourcen bzw. die Verfügbarkeit, können nicht aus nachwachsenden, biobasierten Produkten gedeckt werden</a:t>
            </a:r>
          </a:p>
          <a:p>
            <a:pPr marL="171450" lvl="1" indent="-171450">
              <a:buFont typeface="Arial" panose="020B0604020202020204" pitchFamily="34" charset="0"/>
              <a:buChar char="•"/>
            </a:pPr>
            <a:r>
              <a:rPr lang="de-DE" dirty="0">
                <a:latin typeface="Trebuchet MS" panose="020B0603020202020204" pitchFamily="34" charset="0"/>
              </a:rPr>
              <a:t>Nicht für alle Leistungsbereiche des Malerhandwerks (z.B. Korrosionsschutz, Fußbodenbeschichtungen) sind biobasierte, nachwachsende Produkte verfügbar</a:t>
            </a:r>
          </a:p>
          <a:p>
            <a:pPr marL="171450" lvl="1" indent="-171450">
              <a:buFont typeface="Arial" panose="020B0604020202020204" pitchFamily="34" charset="0"/>
              <a:buChar char="•"/>
            </a:pPr>
            <a:r>
              <a:rPr lang="de-DE" dirty="0">
                <a:latin typeface="Trebuchet MS" panose="020B0603020202020204" pitchFamily="34" charset="0"/>
              </a:rPr>
              <a:t>Geforderte Anforderungen in Ausschreibungen können mit biobasierten Produkten nicht gewährleistet werden</a:t>
            </a:r>
          </a:p>
          <a:p>
            <a:pPr marL="171450" indent="-171450">
              <a:buFont typeface="Arial" panose="020B0604020202020204" pitchFamily="34" charset="0"/>
              <a:buChar char="•"/>
            </a:pPr>
            <a:r>
              <a:rPr lang="de-DE" dirty="0">
                <a:latin typeface="Trebuchet MS" panose="020B0603020202020204" pitchFamily="34" charset="0"/>
              </a:rPr>
              <a:t>Die Produkte sind meist kostenintensiver; nicht alle Kunden bezahlen diese Mehrkosten</a:t>
            </a:r>
          </a:p>
          <a:p>
            <a:pPr marL="171450" indent="-171450">
              <a:buFont typeface="Arial" panose="020B0604020202020204" pitchFamily="34" charset="0"/>
              <a:buChar char="•"/>
            </a:pPr>
            <a:r>
              <a:rPr lang="de-DE" dirty="0">
                <a:latin typeface="Trebuchet MS" panose="020B0603020202020204" pitchFamily="34" charset="0"/>
              </a:rPr>
              <a:t>Es fehlen allgemein Erfahrungswerte, Kenntnisse für die Verarbeitung, Anwendung</a:t>
            </a:r>
          </a:p>
          <a:p>
            <a:pPr marL="171450" indent="-171450">
              <a:buFont typeface="Arial" panose="020B0604020202020204" pitchFamily="34" charset="0"/>
              <a:buChar char="•"/>
            </a:pPr>
            <a:r>
              <a:rPr lang="de-DE" dirty="0">
                <a:latin typeface="Trebuchet MS" panose="020B0603020202020204" pitchFamily="34" charset="0"/>
              </a:rPr>
              <a:t>Auch biobasierte Produkte können Gefahrstoffe enthalten</a:t>
            </a:r>
          </a:p>
          <a:p>
            <a:r>
              <a:rPr lang="de-DE" dirty="0">
                <a:latin typeface="Trebuchet MS" panose="020B0603020202020204" pitchFamily="34" charset="0"/>
              </a:rPr>
              <a:t> 	z.B. Insektizide, </a:t>
            </a:r>
            <a:r>
              <a:rPr lang="de-DE" dirty="0" err="1">
                <a:latin typeface="Trebuchet MS" panose="020B0603020202020204" pitchFamily="34" charset="0"/>
              </a:rPr>
              <a:t>Zitrusterpene</a:t>
            </a:r>
            <a:endParaRPr lang="de-DE" dirty="0">
              <a:latin typeface="Trebuchet MS" panose="020B0603020202020204" pitchFamily="34" charset="0"/>
            </a:endParaRPr>
          </a:p>
          <a:p>
            <a:pPr marL="171450" indent="-171450">
              <a:buFont typeface="Arial" panose="020B0604020202020204" pitchFamily="34" charset="0"/>
              <a:buChar char="•"/>
            </a:pPr>
            <a:endParaRPr lang="de-DE" dirty="0">
              <a:latin typeface="Trebuchet MS" panose="020B0603020202020204" pitchFamily="34" charset="0"/>
            </a:endParaRPr>
          </a:p>
        </p:txBody>
      </p:sp>
      <p:sp>
        <p:nvSpPr>
          <p:cNvPr id="15" name="Abgerundetes Rechteck 14"/>
          <p:cNvSpPr/>
          <p:nvPr/>
        </p:nvSpPr>
        <p:spPr>
          <a:xfrm>
            <a:off x="159390" y="1560351"/>
            <a:ext cx="4082826" cy="1333850"/>
          </a:xfrm>
          <a:prstGeom prst="roundRect">
            <a:avLst/>
          </a:prstGeom>
          <a:solidFill>
            <a:srgbClr val="F3C87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Trebuchet MS" panose="020B0603020202020204" pitchFamily="34" charset="0"/>
            </a:endParaRPr>
          </a:p>
        </p:txBody>
      </p:sp>
      <p:sp>
        <p:nvSpPr>
          <p:cNvPr id="16" name="Textfeld 15"/>
          <p:cNvSpPr txBox="1"/>
          <p:nvPr/>
        </p:nvSpPr>
        <p:spPr>
          <a:xfrm>
            <a:off x="377501" y="973122"/>
            <a:ext cx="4228051" cy="2400657"/>
          </a:xfrm>
          <a:prstGeom prst="rect">
            <a:avLst/>
          </a:prstGeom>
          <a:noFill/>
        </p:spPr>
        <p:txBody>
          <a:bodyPr wrap="square" rtlCol="0">
            <a:spAutoFit/>
          </a:bodyPr>
          <a:lstStyle/>
          <a:p>
            <a:endParaRPr lang="de-DE" dirty="0">
              <a:latin typeface="Trebuchet MS" panose="020B0603020202020204" pitchFamily="34" charset="0"/>
            </a:endParaRPr>
          </a:p>
          <a:p>
            <a:endParaRPr lang="de-DE" dirty="0">
              <a:latin typeface="Trebuchet MS" panose="020B0603020202020204" pitchFamily="34" charset="0"/>
            </a:endParaRPr>
          </a:p>
          <a:p>
            <a:endParaRPr lang="de-DE" sz="2000" dirty="0">
              <a:latin typeface="Trebuchet MS" panose="020B0603020202020204" pitchFamily="34" charset="0"/>
            </a:endParaRPr>
          </a:p>
          <a:p>
            <a:r>
              <a:rPr lang="de-DE" sz="2000" dirty="0">
                <a:latin typeface="Trebuchet MS" panose="020B0603020202020204" pitchFamily="34" charset="0"/>
              </a:rPr>
              <a:t>Mehr Produkte aus biobasierten, nachwachsenden Rohstoffen einsetzen</a:t>
            </a:r>
          </a:p>
          <a:p>
            <a:endParaRPr lang="de-DE" dirty="0">
              <a:latin typeface="Trebuchet MS" panose="020B0603020202020204" pitchFamily="34" charset="0"/>
            </a:endParaRPr>
          </a:p>
          <a:p>
            <a:endParaRPr lang="de-DE" dirty="0">
              <a:latin typeface="Trebuchet MS" panose="020B0603020202020204" pitchFamily="34" charset="0"/>
            </a:endParaRPr>
          </a:p>
          <a:p>
            <a:endParaRPr lang="de-DE" dirty="0">
              <a:latin typeface="Trebuchet MS" panose="020B0603020202020204" pitchFamily="34" charset="0"/>
            </a:endParaRPr>
          </a:p>
        </p:txBody>
      </p:sp>
      <p:pic>
        <p:nvPicPr>
          <p:cNvPr id="3" name="Grafik 2">
            <a:extLst>
              <a:ext uri="{FF2B5EF4-FFF2-40B4-BE49-F238E27FC236}">
                <a16:creationId xmlns:a16="http://schemas.microsoft.com/office/drawing/2014/main" xmlns="" id="{F42AE3E2-84A8-4ADA-A474-D5288C207AB0}"/>
              </a:ext>
            </a:extLst>
          </p:cNvPr>
          <p:cNvPicPr>
            <a:picLocks noChangeAspect="1"/>
          </p:cNvPicPr>
          <p:nvPr/>
        </p:nvPicPr>
        <p:blipFill>
          <a:blip r:embed="rId4"/>
          <a:stretch>
            <a:fillRect/>
          </a:stretch>
        </p:blipFill>
        <p:spPr>
          <a:xfrm>
            <a:off x="119291" y="3044025"/>
            <a:ext cx="1333851" cy="1333851"/>
          </a:xfrm>
          <a:prstGeom prst="rect">
            <a:avLst/>
          </a:prstGeom>
        </p:spPr>
      </p:pic>
      <p:cxnSp>
        <p:nvCxnSpPr>
          <p:cNvPr id="21" name="Gerader Verbinder 20">
            <a:extLst>
              <a:ext uri="{FF2B5EF4-FFF2-40B4-BE49-F238E27FC236}">
                <a16:creationId xmlns:a16="http://schemas.microsoft.com/office/drawing/2014/main" xmlns="" id="{29CBA856-1557-4294-A511-87E77CA41384}"/>
              </a:ext>
            </a:extLst>
          </p:cNvPr>
          <p:cNvCxnSpPr>
            <a:cxnSpLocks/>
          </p:cNvCxnSpPr>
          <p:nvPr/>
        </p:nvCxnSpPr>
        <p:spPr>
          <a:xfrm flipH="1">
            <a:off x="1150430" y="3217388"/>
            <a:ext cx="1122457" cy="1872843"/>
          </a:xfrm>
          <a:prstGeom prst="line">
            <a:avLst/>
          </a:prstGeom>
          <a:ln w="31750"/>
        </p:spPr>
        <p:style>
          <a:lnRef idx="1">
            <a:schemeClr val="dk1"/>
          </a:lnRef>
          <a:fillRef idx="0">
            <a:schemeClr val="dk1"/>
          </a:fillRef>
          <a:effectRef idx="0">
            <a:schemeClr val="dk1"/>
          </a:effectRef>
          <a:fontRef idx="minor">
            <a:schemeClr val="tx1"/>
          </a:fontRef>
        </p:style>
      </p:cxnSp>
      <p:pic>
        <p:nvPicPr>
          <p:cNvPr id="7" name="Grafik 6">
            <a:extLst>
              <a:ext uri="{FF2B5EF4-FFF2-40B4-BE49-F238E27FC236}">
                <a16:creationId xmlns:a16="http://schemas.microsoft.com/office/drawing/2014/main" xmlns="" id="{8D7C89AC-9C77-4C25-8892-81B8F64EF8F6}"/>
              </a:ext>
            </a:extLst>
          </p:cNvPr>
          <p:cNvPicPr>
            <a:picLocks noChangeAspect="1"/>
          </p:cNvPicPr>
          <p:nvPr/>
        </p:nvPicPr>
        <p:blipFill>
          <a:blip r:embed="rId5"/>
          <a:stretch>
            <a:fillRect/>
          </a:stretch>
        </p:blipFill>
        <p:spPr>
          <a:xfrm>
            <a:off x="1735388" y="3813706"/>
            <a:ext cx="1652630" cy="1652630"/>
          </a:xfrm>
          <a:prstGeom prst="rect">
            <a:avLst/>
          </a:prstGeom>
        </p:spPr>
      </p:pic>
      <p:sp>
        <p:nvSpPr>
          <p:cNvPr id="26" name="Google Shape;177;p22">
            <a:extLst>
              <a:ext uri="{FF2B5EF4-FFF2-40B4-BE49-F238E27FC236}">
                <a16:creationId xmlns:a16="http://schemas.microsoft.com/office/drawing/2014/main" xmlns="" id="{B2DC521C-9AD4-44CC-91FD-DD6D4E5A3A0B}"/>
              </a:ext>
            </a:extLst>
          </p:cNvPr>
          <p:cNvSpPr txBox="1">
            <a:spLocks noGrp="1"/>
          </p:cNvSpPr>
          <p:nvPr>
            <p:ph type="body" idx="2"/>
          </p:nvPr>
        </p:nvSpPr>
        <p:spPr>
          <a:xfrm>
            <a:off x="7255671" y="6220941"/>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t>Quelle: Lexikon der Nachhaltigkeit</a:t>
            </a:r>
          </a:p>
          <a:p>
            <a:pPr marL="36000" lvl="0" indent="-36000" algn="l" rtl="0">
              <a:lnSpc>
                <a:spcPct val="110000"/>
              </a:lnSpc>
              <a:spcBef>
                <a:spcPts val="0"/>
              </a:spcBef>
              <a:spcAft>
                <a:spcPts val="0"/>
              </a:spcAft>
              <a:buClr>
                <a:srgbClr val="888888"/>
              </a:buClr>
              <a:buSzPts val="1200"/>
              <a:buNone/>
            </a:pPr>
            <a:r>
              <a:rPr lang="de-DE" sz="1050" dirty="0"/>
              <a:t>Ivons: The </a:t>
            </a:r>
            <a:r>
              <a:rPr lang="de-DE" sz="1050" dirty="0" err="1"/>
              <a:t>Noun</a:t>
            </a:r>
            <a:r>
              <a:rPr lang="de-DE" sz="1050" dirty="0"/>
              <a:t> Project</a:t>
            </a:r>
            <a:endParaRPr sz="1050" dirty="0"/>
          </a:p>
        </p:txBody>
      </p:sp>
    </p:spTree>
    <p:extLst>
      <p:ext uri="{BB962C8B-B14F-4D97-AF65-F5344CB8AC3E}">
        <p14:creationId xmlns:p14="http://schemas.microsoft.com/office/powerpoint/2010/main" val="3702942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12</a:t>
            </a:fld>
            <a:endParaRPr/>
          </a:p>
        </p:txBody>
      </p:sp>
      <p:sp>
        <p:nvSpPr>
          <p:cNvPr id="175" name="Google Shape;175;p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ts val="1800"/>
              <a:buNone/>
            </a:pPr>
            <a:r>
              <a:rPr lang="de-DE" dirty="0"/>
              <a:t>Nachhaltigkeit und Klimawandel:</a:t>
            </a:r>
            <a:br>
              <a:rPr lang="de-DE" dirty="0"/>
            </a:br>
            <a:r>
              <a:rPr lang="de-DE" dirty="0"/>
              <a:t>Zielkonflikte bei Materialien, nachhaltigem Bauen</a:t>
            </a:r>
            <a:endParaRPr dirty="0"/>
          </a:p>
        </p:txBody>
      </p:sp>
      <p:sp>
        <p:nvSpPr>
          <p:cNvPr id="176" name="Google Shape;176;p22"/>
          <p:cNvSpPr txBox="1">
            <a:spLocks noGrp="1"/>
          </p:cNvSpPr>
          <p:nvPr>
            <p:ph type="body" idx="1"/>
          </p:nvPr>
        </p:nvSpPr>
        <p:spPr>
          <a:xfrm>
            <a:off x="3682766" y="6254497"/>
            <a:ext cx="3502385"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t>Maler und Lackierer</a:t>
            </a:r>
            <a:endParaRPr dirty="0"/>
          </a:p>
          <a:p>
            <a:pPr marL="0" lvl="0" indent="0" algn="l" rtl="0">
              <a:lnSpc>
                <a:spcPct val="100000"/>
              </a:lnSpc>
              <a:spcBef>
                <a:spcPts val="0"/>
              </a:spcBef>
              <a:spcAft>
                <a:spcPts val="0"/>
              </a:spcAft>
              <a:buClr>
                <a:srgbClr val="000000"/>
              </a:buClr>
              <a:buSzPts val="900"/>
              <a:buNone/>
            </a:pPr>
            <a:r>
              <a:rPr lang="de-DE" sz="900" dirty="0"/>
              <a:t>Fachrichtung Gestaltung und Instandhaltung</a:t>
            </a:r>
            <a:endParaRPr dirty="0"/>
          </a:p>
        </p:txBody>
      </p:sp>
      <p:sp>
        <p:nvSpPr>
          <p:cNvPr id="178" name="Google Shape;178;p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dirty="0">
                <a:solidFill>
                  <a:schemeClr val="lt1"/>
                </a:solidFill>
              </a:rPr>
              <a:t>Beate Bliedtner, </a:t>
            </a:r>
            <a:r>
              <a:rPr lang="de-DE" sz="900" dirty="0">
                <a:solidFill>
                  <a:schemeClr val="lt1"/>
                </a:solidFill>
              </a:rPr>
              <a:t>LIV des Maler- und Lackiererhandwerks Berlin-Brandenburg </a:t>
            </a:r>
            <a:r>
              <a:rPr lang="de-DE" sz="900" b="1" dirty="0">
                <a:solidFill>
                  <a:schemeClr val="lt1"/>
                </a:solidFill>
              </a:rPr>
              <a:t>Alexander Schnelle</a:t>
            </a:r>
            <a:endParaRPr dirty="0"/>
          </a:p>
        </p:txBody>
      </p:sp>
      <p:sp>
        <p:nvSpPr>
          <p:cNvPr id="24" name="Abgerundetes Rechteck 23"/>
          <p:cNvSpPr/>
          <p:nvPr/>
        </p:nvSpPr>
        <p:spPr>
          <a:xfrm>
            <a:off x="4112002" y="5426241"/>
            <a:ext cx="1652631" cy="71306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a:t>Umweltschutz-organisation</a:t>
            </a:r>
          </a:p>
        </p:txBody>
      </p:sp>
      <p:grpSp>
        <p:nvGrpSpPr>
          <p:cNvPr id="14" name="Gruppieren 13"/>
          <p:cNvGrpSpPr/>
          <p:nvPr/>
        </p:nvGrpSpPr>
        <p:grpSpPr>
          <a:xfrm>
            <a:off x="1628862" y="5439746"/>
            <a:ext cx="1652630" cy="699559"/>
            <a:chOff x="1549846" y="-205228"/>
            <a:chExt cx="1503312" cy="2885978"/>
          </a:xfrm>
        </p:grpSpPr>
        <p:sp>
          <p:nvSpPr>
            <p:cNvPr id="22" name="Abgerundetes Rechteck 21"/>
            <p:cNvSpPr/>
            <p:nvPr/>
          </p:nvSpPr>
          <p:spPr>
            <a:xfrm>
              <a:off x="1549846" y="-205228"/>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3" name="Abgerundetes Rechteck 6"/>
            <p:cNvSpPr/>
            <p:nvPr/>
          </p:nvSpPr>
          <p:spPr>
            <a:xfrm>
              <a:off x="1549846" y="489366"/>
              <a:ext cx="1503312" cy="14967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500" kern="1200" dirty="0" err="1">
                  <a:latin typeface="Trebuchet MS" panose="020B0603020202020204" pitchFamily="34" charset="0"/>
                </a:rPr>
                <a:t>Politiker:in</a:t>
              </a:r>
              <a:endParaRPr lang="de-DE" sz="1500" kern="1200" dirty="0">
                <a:latin typeface="Trebuchet MS" panose="020B0603020202020204" pitchFamily="34" charset="0"/>
              </a:endParaRPr>
            </a:p>
          </p:txBody>
        </p:sp>
      </p:gr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3139" y="5442804"/>
            <a:ext cx="1791518" cy="710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Abgerundetes Rechteck 33"/>
          <p:cNvSpPr/>
          <p:nvPr/>
        </p:nvSpPr>
        <p:spPr>
          <a:xfrm>
            <a:off x="8600113" y="5442804"/>
            <a:ext cx="1995182" cy="71000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de-DE" dirty="0" err="1"/>
              <a:t>Bauherr:In</a:t>
            </a:r>
            <a:endParaRPr lang="de-DE" dirty="0"/>
          </a:p>
          <a:p>
            <a:pPr algn="ctr"/>
            <a:r>
              <a:rPr lang="de-DE" dirty="0" err="1"/>
              <a:t>Unternehmer:in</a:t>
            </a:r>
            <a:endParaRPr lang="de-DE" dirty="0"/>
          </a:p>
        </p:txBody>
      </p:sp>
      <p:sp>
        <p:nvSpPr>
          <p:cNvPr id="18" name="Abgerundetes Rechteck 17"/>
          <p:cNvSpPr/>
          <p:nvPr/>
        </p:nvSpPr>
        <p:spPr>
          <a:xfrm>
            <a:off x="159390" y="1560351"/>
            <a:ext cx="4320332" cy="1333850"/>
          </a:xfrm>
          <a:prstGeom prst="roundRect">
            <a:avLst/>
          </a:prstGeom>
          <a:solidFill>
            <a:srgbClr val="F3C87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Trebuchet MS" panose="020B0603020202020204" pitchFamily="34" charset="0"/>
            </a:endParaRPr>
          </a:p>
        </p:txBody>
      </p:sp>
      <p:sp>
        <p:nvSpPr>
          <p:cNvPr id="19" name="Textfeld 18"/>
          <p:cNvSpPr txBox="1"/>
          <p:nvPr/>
        </p:nvSpPr>
        <p:spPr>
          <a:xfrm>
            <a:off x="377501" y="973122"/>
            <a:ext cx="4228051" cy="3323987"/>
          </a:xfrm>
          <a:prstGeom prst="rect">
            <a:avLst/>
          </a:prstGeom>
          <a:noFill/>
        </p:spPr>
        <p:txBody>
          <a:bodyPr wrap="square" rtlCol="0">
            <a:spAutoFit/>
          </a:bodyPr>
          <a:lstStyle/>
          <a:p>
            <a:endParaRPr lang="de-DE" dirty="0">
              <a:latin typeface="Trebuchet MS" panose="020B0603020202020204" pitchFamily="34" charset="0"/>
            </a:endParaRPr>
          </a:p>
          <a:p>
            <a:endParaRPr lang="de-DE" dirty="0">
              <a:latin typeface="Trebuchet MS" panose="020B0603020202020204" pitchFamily="34" charset="0"/>
            </a:endParaRPr>
          </a:p>
          <a:p>
            <a:endParaRPr lang="de-DE" sz="2000" dirty="0">
              <a:latin typeface="Trebuchet MS" panose="020B0603020202020204" pitchFamily="34" charset="0"/>
            </a:endParaRPr>
          </a:p>
          <a:p>
            <a:r>
              <a:rPr lang="de-DE" sz="2000" dirty="0">
                <a:latin typeface="Trebuchet MS" panose="020B0603020202020204" pitchFamily="34" charset="0"/>
              </a:rPr>
              <a:t>Produkte verwenden welche ein Umwelt-, Prüf- oder Qualitätssiegel vorweisen können</a:t>
            </a:r>
          </a:p>
          <a:p>
            <a:pPr marL="171450" indent="-171450">
              <a:buFont typeface="Arial" panose="020B0604020202020204" pitchFamily="34" charset="0"/>
              <a:buChar char="•"/>
            </a:pPr>
            <a:endParaRPr lang="de-DE" sz="2000" dirty="0">
              <a:latin typeface="Trebuchet MS" panose="020B0603020202020204" pitchFamily="34" charset="0"/>
            </a:endParaRPr>
          </a:p>
          <a:p>
            <a:pPr marL="171450" indent="-171450">
              <a:buFont typeface="Arial" panose="020B0604020202020204" pitchFamily="34" charset="0"/>
              <a:buChar char="•"/>
            </a:pPr>
            <a:endParaRPr lang="de-DE" sz="2000" dirty="0">
              <a:latin typeface="Trebuchet MS" panose="020B0603020202020204" pitchFamily="34" charset="0"/>
            </a:endParaRPr>
          </a:p>
          <a:p>
            <a:pPr marL="171450" indent="-171450">
              <a:buFont typeface="Arial" panose="020B0604020202020204" pitchFamily="34" charset="0"/>
              <a:buChar char="•"/>
            </a:pPr>
            <a:endParaRPr lang="de-DE" sz="2000" dirty="0">
              <a:latin typeface="Trebuchet MS" panose="020B0603020202020204" pitchFamily="34" charset="0"/>
            </a:endParaRPr>
          </a:p>
          <a:p>
            <a:endParaRPr lang="de-DE" dirty="0">
              <a:latin typeface="Trebuchet MS" panose="020B0603020202020204" pitchFamily="34" charset="0"/>
            </a:endParaRPr>
          </a:p>
          <a:p>
            <a:endParaRPr lang="de-DE" dirty="0">
              <a:latin typeface="Trebuchet MS" panose="020B0603020202020204" pitchFamily="34" charset="0"/>
            </a:endParaRPr>
          </a:p>
          <a:p>
            <a:endParaRPr lang="de-DE" dirty="0">
              <a:latin typeface="Trebuchet MS" panose="020B0603020202020204" pitchFamily="34" charset="0"/>
            </a:endParaRPr>
          </a:p>
        </p:txBody>
      </p:sp>
      <p:sp>
        <p:nvSpPr>
          <p:cNvPr id="20" name="Wolkenförmige Legende 19"/>
          <p:cNvSpPr/>
          <p:nvPr/>
        </p:nvSpPr>
        <p:spPr>
          <a:xfrm>
            <a:off x="4112002" y="1820411"/>
            <a:ext cx="7938405" cy="3181912"/>
          </a:xfrm>
          <a:prstGeom prst="cloudCallout">
            <a:avLst/>
          </a:prstGeom>
          <a:solidFill>
            <a:schemeClr val="accent5">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Trebuchet MS" panose="020B0603020202020204" pitchFamily="34" charset="0"/>
            </a:endParaRPr>
          </a:p>
        </p:txBody>
      </p:sp>
      <p:sp>
        <p:nvSpPr>
          <p:cNvPr id="21" name="Textfeld 20"/>
          <p:cNvSpPr txBox="1"/>
          <p:nvPr/>
        </p:nvSpPr>
        <p:spPr>
          <a:xfrm>
            <a:off x="5265860" y="2441871"/>
            <a:ext cx="5997322" cy="2169825"/>
          </a:xfrm>
          <a:prstGeom prst="rect">
            <a:avLst/>
          </a:prstGeom>
          <a:noFill/>
        </p:spPr>
        <p:txBody>
          <a:bodyPr wrap="square" rtlCol="0">
            <a:spAutoFit/>
          </a:bodyPr>
          <a:lstStyle/>
          <a:p>
            <a:pPr marL="171450" indent="-171450">
              <a:buFont typeface="Arial" panose="020B0604020202020204" pitchFamily="34" charset="0"/>
              <a:buChar char="•"/>
            </a:pPr>
            <a:r>
              <a:rPr lang="de-DE" sz="1500" dirty="0">
                <a:latin typeface="Trebuchet MS" panose="020B0603020202020204" pitchFamily="34" charset="0"/>
              </a:rPr>
              <a:t>Die Vielzahl der unterschiedlichen Siegel erschwert allen Beteiligten die Auswahl, Einschätzung</a:t>
            </a:r>
          </a:p>
          <a:p>
            <a:pPr marL="171450" indent="-171450">
              <a:buFont typeface="Arial" panose="020B0604020202020204" pitchFamily="34" charset="0"/>
              <a:buChar char="•"/>
            </a:pPr>
            <a:r>
              <a:rPr lang="de-DE" sz="1500" dirty="0">
                <a:latin typeface="Trebuchet MS" panose="020B0603020202020204" pitchFamily="34" charset="0"/>
              </a:rPr>
              <a:t>Je nach Organisation, Siegelgeber werden unterschiedliche Kriterien für eine Vergabe geprüft </a:t>
            </a:r>
          </a:p>
          <a:p>
            <a:pPr marL="171450" indent="-171450">
              <a:buFont typeface="Arial" panose="020B0604020202020204" pitchFamily="34" charset="0"/>
              <a:buChar char="•"/>
            </a:pPr>
            <a:r>
              <a:rPr lang="de-DE" sz="1500" dirty="0">
                <a:latin typeface="Trebuchet MS" panose="020B0603020202020204" pitchFamily="34" charset="0"/>
              </a:rPr>
              <a:t>Der Erwerb eines Siegels kostet ein Unternehmen zunächst Geld es kann jedoch dann ein Alleinstellungsmerkmal herausfiltern, was die Kaufbereitschaft erhöht.</a:t>
            </a:r>
            <a:endParaRPr lang="de-DE" sz="1500" i="1" dirty="0">
              <a:latin typeface="Trebuchet MS" panose="020B0603020202020204" pitchFamily="34" charset="0"/>
            </a:endParaRPr>
          </a:p>
          <a:p>
            <a:pPr marL="171450" indent="-171450">
              <a:buFont typeface="Arial" panose="020B0604020202020204" pitchFamily="34" charset="0"/>
              <a:buChar char="•"/>
            </a:pPr>
            <a:r>
              <a:rPr lang="de-DE" sz="1500" i="1" dirty="0">
                <a:latin typeface="Trebuchet MS" panose="020B0603020202020204" pitchFamily="34" charset="0"/>
              </a:rPr>
              <a:t>Viele Materialien im Malerhandwerk weisen kein Siegel auf, obwohl Sie jedoch die Siegelkriterien  erfüllen würden </a:t>
            </a:r>
          </a:p>
        </p:txBody>
      </p:sp>
      <p:cxnSp>
        <p:nvCxnSpPr>
          <p:cNvPr id="28" name="Gerader Verbinder 27">
            <a:extLst>
              <a:ext uri="{FF2B5EF4-FFF2-40B4-BE49-F238E27FC236}">
                <a16:creationId xmlns:a16="http://schemas.microsoft.com/office/drawing/2014/main" xmlns="" id="{8888E614-383A-4F36-8D9E-4F1C3618CE1E}"/>
              </a:ext>
            </a:extLst>
          </p:cNvPr>
          <p:cNvCxnSpPr>
            <a:cxnSpLocks/>
          </p:cNvCxnSpPr>
          <p:nvPr/>
        </p:nvCxnSpPr>
        <p:spPr>
          <a:xfrm flipH="1">
            <a:off x="1150430" y="3217388"/>
            <a:ext cx="1122457" cy="1872843"/>
          </a:xfrm>
          <a:prstGeom prst="line">
            <a:avLst/>
          </a:prstGeom>
          <a:ln w="31750"/>
        </p:spPr>
        <p:style>
          <a:lnRef idx="1">
            <a:schemeClr val="dk1"/>
          </a:lnRef>
          <a:fillRef idx="0">
            <a:schemeClr val="dk1"/>
          </a:fillRef>
          <a:effectRef idx="0">
            <a:schemeClr val="dk1"/>
          </a:effectRef>
          <a:fontRef idx="minor">
            <a:schemeClr val="tx1"/>
          </a:fontRef>
        </p:style>
      </p:cxnSp>
      <p:pic>
        <p:nvPicPr>
          <p:cNvPr id="15" name="Grafik 14">
            <a:extLst>
              <a:ext uri="{FF2B5EF4-FFF2-40B4-BE49-F238E27FC236}">
                <a16:creationId xmlns:a16="http://schemas.microsoft.com/office/drawing/2014/main" xmlns="" id="{280598BB-7629-426E-A660-36D82C84B781}"/>
              </a:ext>
            </a:extLst>
          </p:cNvPr>
          <p:cNvPicPr>
            <a:picLocks noChangeAspect="1"/>
          </p:cNvPicPr>
          <p:nvPr/>
        </p:nvPicPr>
        <p:blipFill>
          <a:blip r:embed="rId4"/>
          <a:stretch>
            <a:fillRect/>
          </a:stretch>
        </p:blipFill>
        <p:spPr>
          <a:xfrm>
            <a:off x="399247" y="3034772"/>
            <a:ext cx="1455099" cy="1455099"/>
          </a:xfrm>
          <a:prstGeom prst="rect">
            <a:avLst/>
          </a:prstGeom>
        </p:spPr>
      </p:pic>
      <p:pic>
        <p:nvPicPr>
          <p:cNvPr id="17" name="Grafik 16">
            <a:extLst>
              <a:ext uri="{FF2B5EF4-FFF2-40B4-BE49-F238E27FC236}">
                <a16:creationId xmlns:a16="http://schemas.microsoft.com/office/drawing/2014/main" xmlns="" id="{B2879D64-A4FD-4955-B630-55627D75902B}"/>
              </a:ext>
            </a:extLst>
          </p:cNvPr>
          <p:cNvPicPr>
            <a:picLocks noChangeAspect="1"/>
          </p:cNvPicPr>
          <p:nvPr/>
        </p:nvPicPr>
        <p:blipFill>
          <a:blip r:embed="rId5"/>
          <a:stretch>
            <a:fillRect/>
          </a:stretch>
        </p:blipFill>
        <p:spPr>
          <a:xfrm>
            <a:off x="1711658" y="3801330"/>
            <a:ext cx="1518407" cy="1518407"/>
          </a:xfrm>
          <a:prstGeom prst="rect">
            <a:avLst/>
          </a:prstGeom>
        </p:spPr>
      </p:pic>
      <p:sp>
        <p:nvSpPr>
          <p:cNvPr id="35" name="Google Shape;177;p22">
            <a:extLst>
              <a:ext uri="{FF2B5EF4-FFF2-40B4-BE49-F238E27FC236}">
                <a16:creationId xmlns:a16="http://schemas.microsoft.com/office/drawing/2014/main" xmlns="" id="{71187261-C47A-46CB-9639-DB393EF27F15}"/>
              </a:ext>
            </a:extLst>
          </p:cNvPr>
          <p:cNvSpPr txBox="1">
            <a:spLocks noGrp="1"/>
          </p:cNvSpPr>
          <p:nvPr>
            <p:ph type="body" idx="2"/>
          </p:nvPr>
        </p:nvSpPr>
        <p:spPr>
          <a:xfrm>
            <a:off x="7255671" y="6220941"/>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t>Quelle: Lexikon der Nachhaltigkeit</a:t>
            </a:r>
          </a:p>
          <a:p>
            <a:pPr marL="36000" lvl="0" indent="-36000" algn="l" rtl="0">
              <a:lnSpc>
                <a:spcPct val="110000"/>
              </a:lnSpc>
              <a:spcBef>
                <a:spcPts val="0"/>
              </a:spcBef>
              <a:spcAft>
                <a:spcPts val="0"/>
              </a:spcAft>
              <a:buClr>
                <a:srgbClr val="888888"/>
              </a:buClr>
              <a:buSzPts val="1200"/>
              <a:buNone/>
            </a:pPr>
            <a:r>
              <a:rPr lang="de-DE" sz="1050" dirty="0"/>
              <a:t>Ivons: The </a:t>
            </a:r>
            <a:r>
              <a:rPr lang="de-DE" sz="1050" dirty="0" err="1"/>
              <a:t>Noun</a:t>
            </a:r>
            <a:r>
              <a:rPr lang="de-DE" sz="1050" dirty="0"/>
              <a:t> Project</a:t>
            </a:r>
            <a:endParaRPr sz="1050" dirty="0"/>
          </a:p>
        </p:txBody>
      </p:sp>
      <p:pic>
        <p:nvPicPr>
          <p:cNvPr id="2" name="Bild 1"/>
          <p:cNvPicPr>
            <a:picLocks noChangeAspect="1"/>
          </p:cNvPicPr>
          <p:nvPr/>
        </p:nvPicPr>
        <p:blipFill>
          <a:blip r:embed="rId6"/>
          <a:stretch>
            <a:fillRect/>
          </a:stretch>
        </p:blipFill>
        <p:spPr>
          <a:xfrm>
            <a:off x="0" y="0"/>
            <a:ext cx="12192000" cy="6858000"/>
          </a:xfrm>
          <a:prstGeom prst="rect">
            <a:avLst/>
          </a:prstGeom>
        </p:spPr>
      </p:pic>
    </p:spTree>
    <p:extLst>
      <p:ext uri="{BB962C8B-B14F-4D97-AF65-F5344CB8AC3E}">
        <p14:creationId xmlns:p14="http://schemas.microsoft.com/office/powerpoint/2010/main" val="3269972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0"/>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2</a:t>
            </a:fld>
            <a:endParaRPr/>
          </a:p>
        </p:txBody>
      </p:sp>
      <p:sp>
        <p:nvSpPr>
          <p:cNvPr id="85" name="Google Shape;85;p10"/>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und Klimawandel:</a:t>
            </a:r>
            <a:br>
              <a:rPr lang="de-DE"/>
            </a:br>
            <a:r>
              <a:rPr lang="de-DE"/>
              <a:t>Woher kommen die Emissionen im Alltag?</a:t>
            </a:r>
            <a:endParaRPr/>
          </a:p>
        </p:txBody>
      </p:sp>
      <p:sp>
        <p:nvSpPr>
          <p:cNvPr id="86" name="Google Shape;86;p10"/>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a:t>Maler und Lackierer</a:t>
            </a:r>
            <a:endParaRPr/>
          </a:p>
          <a:p>
            <a:pPr marL="0" lvl="0" indent="0" algn="l" rtl="0">
              <a:lnSpc>
                <a:spcPct val="100000"/>
              </a:lnSpc>
              <a:spcBef>
                <a:spcPts val="0"/>
              </a:spcBef>
              <a:spcAft>
                <a:spcPts val="0"/>
              </a:spcAft>
              <a:buClr>
                <a:srgbClr val="000000"/>
              </a:buClr>
              <a:buSzPts val="900"/>
              <a:buNone/>
            </a:pPr>
            <a:r>
              <a:rPr lang="de-DE" sz="900"/>
              <a:t>Fachrichtung Gestaltung und Instandhaltung</a:t>
            </a:r>
            <a:endParaRPr/>
          </a:p>
        </p:txBody>
      </p:sp>
      <p:sp>
        <p:nvSpPr>
          <p:cNvPr id="87" name="Google Shape;87;p10"/>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fontScale="85000" lnSpcReduction="10000"/>
          </a:bodyPr>
          <a:lstStyle/>
          <a:p>
            <a:pPr marL="36000" lvl="0" indent="-36000" algn="l" rtl="0">
              <a:lnSpc>
                <a:spcPct val="110000"/>
              </a:lnSpc>
              <a:spcBef>
                <a:spcPts val="0"/>
              </a:spcBef>
              <a:spcAft>
                <a:spcPts val="0"/>
              </a:spcAft>
              <a:buSzPct val="117647"/>
              <a:buNone/>
            </a:pPr>
            <a:r>
              <a:rPr lang="de-DE"/>
              <a:t>Quelle: UBA 2022 </a:t>
            </a:r>
            <a:r>
              <a:rPr lang="de-DE">
                <a:latin typeface="Trebuchet MS"/>
                <a:ea typeface="Trebuchet MS"/>
                <a:cs typeface="Trebuchet MS"/>
                <a:sym typeface="Trebuchet MS"/>
              </a:rPr>
              <a:t>https://www.umweltbundesamt.de/themen/wirtschaft-konsum/konsum-umwelt-zentrale-handlungsfelder#bedarfsfelder</a:t>
            </a:r>
            <a:endParaRPr>
              <a:latin typeface="Trebuchet MS"/>
              <a:ea typeface="Trebuchet MS"/>
              <a:cs typeface="Trebuchet MS"/>
              <a:sym typeface="Trebuchet MS"/>
            </a:endParaRPr>
          </a:p>
          <a:p>
            <a:pPr marL="36000" lvl="0" indent="-36000" algn="l" rtl="0">
              <a:lnSpc>
                <a:spcPct val="110000"/>
              </a:lnSpc>
              <a:spcBef>
                <a:spcPts val="0"/>
              </a:spcBef>
              <a:spcAft>
                <a:spcPts val="0"/>
              </a:spcAft>
              <a:buSzPct val="117647"/>
              <a:buNone/>
            </a:pPr>
            <a:r>
              <a:rPr lang="de-DE"/>
              <a:t>, Europäische Umweltagentur 2022; Icon: https://thenounproject.com/</a:t>
            </a:r>
            <a:endParaRPr/>
          </a:p>
        </p:txBody>
      </p:sp>
      <p:sp>
        <p:nvSpPr>
          <p:cNvPr id="88" name="Google Shape;88;p10"/>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a:solidFill>
                  <a:schemeClr val="lt1"/>
                </a:solidFill>
              </a:rPr>
              <a:t>Beate Bliedtner, LIV des Maler- und Lackiererhandwerks Berlin-Brandenburg Alexander Schnelle</a:t>
            </a:r>
            <a:endParaRPr/>
          </a:p>
        </p:txBody>
      </p:sp>
      <p:sp>
        <p:nvSpPr>
          <p:cNvPr id="89" name="Google Shape;89;p10"/>
          <p:cNvSpPr/>
          <p:nvPr/>
        </p:nvSpPr>
        <p:spPr>
          <a:xfrm>
            <a:off x="482555" y="5133579"/>
            <a:ext cx="4453776" cy="666503"/>
          </a:xfrm>
          <a:prstGeom prst="rect">
            <a:avLst/>
          </a:prstGeom>
          <a:solidFill>
            <a:srgbClr val="7CB2E6"/>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de-DE" sz="1800" b="1" i="0" u="none" strike="noStrike" cap="none">
                <a:solidFill>
                  <a:schemeClr val="lt1"/>
                </a:solidFill>
                <a:latin typeface="Calibri"/>
                <a:ea typeface="Calibri"/>
                <a:cs typeface="Calibri"/>
                <a:sym typeface="Calibri"/>
              </a:rPr>
              <a:t>Wohnen 2,2 t </a:t>
            </a:r>
            <a:r>
              <a:rPr lang="de-DE" sz="1800" b="1" i="0" u="none" strike="noStrike" cap="none">
                <a:solidFill>
                  <a:schemeClr val="lt1"/>
                </a:solidFill>
                <a:latin typeface="Trebuchet MS"/>
                <a:ea typeface="Trebuchet MS"/>
                <a:cs typeface="Trebuchet MS"/>
                <a:sym typeface="Trebuchet MS"/>
              </a:rPr>
              <a:t>CO</a:t>
            </a:r>
            <a:r>
              <a:rPr lang="de-DE" sz="1800" b="1" i="0" u="none" strike="noStrike" cap="none" baseline="-25000">
                <a:solidFill>
                  <a:schemeClr val="lt1"/>
                </a:solidFill>
                <a:latin typeface="Trebuchet MS"/>
                <a:ea typeface="Trebuchet MS"/>
                <a:cs typeface="Trebuchet MS"/>
                <a:sym typeface="Trebuchet MS"/>
              </a:rPr>
              <a:t>2</a:t>
            </a:r>
            <a:r>
              <a:rPr lang="de-DE" sz="1800" b="1" i="0" u="none" strike="noStrike" cap="none">
                <a:solidFill>
                  <a:schemeClr val="lt1"/>
                </a:solidFill>
                <a:latin typeface="Trebuchet MS"/>
                <a:ea typeface="Trebuchet MS"/>
                <a:cs typeface="Trebuchet MS"/>
                <a:sym typeface="Trebuchet MS"/>
              </a:rPr>
              <a:t>e</a:t>
            </a:r>
            <a:endParaRPr sz="1800" b="0" i="0" u="none" strike="noStrike" cap="none">
              <a:solidFill>
                <a:srgbClr val="000000"/>
              </a:solidFill>
              <a:latin typeface="Trebuchet MS"/>
              <a:ea typeface="Trebuchet MS"/>
              <a:cs typeface="Trebuchet MS"/>
              <a:sym typeface="Trebuchet MS"/>
            </a:endParaRPr>
          </a:p>
        </p:txBody>
      </p:sp>
      <p:sp>
        <p:nvSpPr>
          <p:cNvPr id="90" name="Google Shape;90;p10"/>
          <p:cNvSpPr/>
          <p:nvPr/>
        </p:nvSpPr>
        <p:spPr>
          <a:xfrm>
            <a:off x="482555" y="4657747"/>
            <a:ext cx="4453776" cy="475832"/>
          </a:xfrm>
          <a:prstGeom prst="rect">
            <a:avLst/>
          </a:prstGeom>
          <a:solidFill>
            <a:srgbClr val="FFFF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de-DE" sz="1600" b="1" i="0" u="none" strike="noStrike" cap="none" dirty="0">
                <a:solidFill>
                  <a:srgbClr val="7F7F7F"/>
                </a:solidFill>
                <a:latin typeface="Trebuchet MS" panose="020B0603020202020204" pitchFamily="34" charset="0"/>
                <a:ea typeface="Calibri"/>
                <a:cs typeface="Calibri"/>
                <a:sym typeface="Calibri"/>
              </a:rPr>
              <a:t>Strom 0,5 t </a:t>
            </a:r>
            <a:r>
              <a:rPr lang="de-DE" sz="1600" b="1" i="0" u="none" strike="noStrike" cap="none" dirty="0">
                <a:solidFill>
                  <a:srgbClr val="7F7F7F"/>
                </a:solidFill>
                <a:latin typeface="Trebuchet MS" panose="020B0603020202020204" pitchFamily="34" charset="0"/>
                <a:ea typeface="Trebuchet MS"/>
                <a:cs typeface="Trebuchet MS"/>
                <a:sym typeface="Trebuchet MS"/>
              </a:rPr>
              <a:t>CO</a:t>
            </a:r>
            <a:r>
              <a:rPr lang="de-DE" sz="1600" b="1" i="0" u="none" strike="noStrike" cap="none" baseline="-25000" dirty="0">
                <a:solidFill>
                  <a:srgbClr val="7F7F7F"/>
                </a:solidFill>
                <a:latin typeface="Trebuchet MS" panose="020B0603020202020204" pitchFamily="34" charset="0"/>
                <a:ea typeface="Trebuchet MS"/>
                <a:cs typeface="Trebuchet MS"/>
                <a:sym typeface="Trebuchet MS"/>
              </a:rPr>
              <a:t>2</a:t>
            </a:r>
            <a:r>
              <a:rPr lang="de-DE" sz="1600" b="1" i="0" u="none" strike="noStrike" cap="none" dirty="0">
                <a:solidFill>
                  <a:srgbClr val="7F7F7F"/>
                </a:solidFill>
                <a:latin typeface="Trebuchet MS" panose="020B0603020202020204" pitchFamily="34" charset="0"/>
                <a:ea typeface="Trebuchet MS"/>
                <a:cs typeface="Trebuchet MS"/>
                <a:sym typeface="Trebuchet MS"/>
              </a:rPr>
              <a:t>e</a:t>
            </a:r>
            <a:endParaRPr sz="1600" b="0" i="0" u="none" strike="noStrike" cap="none" dirty="0">
              <a:solidFill>
                <a:srgbClr val="7F7F7F"/>
              </a:solidFill>
              <a:latin typeface="Trebuchet MS" panose="020B0603020202020204" pitchFamily="34" charset="0"/>
              <a:ea typeface="Trebuchet MS"/>
              <a:cs typeface="Trebuchet MS"/>
              <a:sym typeface="Trebuchet MS"/>
            </a:endParaRPr>
          </a:p>
        </p:txBody>
      </p:sp>
      <p:sp>
        <p:nvSpPr>
          <p:cNvPr id="91" name="Google Shape;91;p10"/>
          <p:cNvSpPr/>
          <p:nvPr/>
        </p:nvSpPr>
        <p:spPr>
          <a:xfrm>
            <a:off x="482555" y="4015608"/>
            <a:ext cx="4453776" cy="709361"/>
          </a:xfrm>
          <a:prstGeom prst="rect">
            <a:avLst/>
          </a:prstGeom>
          <a:solidFill>
            <a:srgbClr val="BFBFBF"/>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de-DE" sz="1600" b="1" i="0" u="none" strike="noStrike" cap="none">
                <a:solidFill>
                  <a:schemeClr val="lt1"/>
                </a:solidFill>
                <a:latin typeface="Trebuchet MS" panose="020B0603020202020204" pitchFamily="34" charset="0"/>
                <a:ea typeface="Calibri"/>
                <a:cs typeface="Calibri"/>
                <a:sym typeface="Calibri"/>
              </a:rPr>
              <a:t>Mobilität 2,2 t </a:t>
            </a:r>
            <a:r>
              <a:rPr lang="de-DE" sz="1600" b="1" i="0" u="none" strike="noStrike" cap="none">
                <a:solidFill>
                  <a:schemeClr val="lt1"/>
                </a:solidFill>
                <a:latin typeface="Trebuchet MS" panose="020B0603020202020204" pitchFamily="34" charset="0"/>
                <a:ea typeface="Trebuchet MS"/>
                <a:cs typeface="Trebuchet MS"/>
                <a:sym typeface="Trebuchet MS"/>
              </a:rPr>
              <a:t>CO</a:t>
            </a:r>
            <a:r>
              <a:rPr lang="de-DE" sz="1600" b="1" i="0" u="none" strike="noStrike" cap="none" baseline="-25000">
                <a:solidFill>
                  <a:schemeClr val="lt1"/>
                </a:solidFill>
                <a:latin typeface="Trebuchet MS" panose="020B0603020202020204" pitchFamily="34" charset="0"/>
                <a:ea typeface="Trebuchet MS"/>
                <a:cs typeface="Trebuchet MS"/>
                <a:sym typeface="Trebuchet MS"/>
              </a:rPr>
              <a:t>2</a:t>
            </a:r>
            <a:r>
              <a:rPr lang="de-DE" sz="1600" b="1" i="0" u="none" strike="noStrike" cap="none">
                <a:solidFill>
                  <a:schemeClr val="lt1"/>
                </a:solidFill>
                <a:latin typeface="Trebuchet MS" panose="020B0603020202020204" pitchFamily="34" charset="0"/>
                <a:ea typeface="Trebuchet MS"/>
                <a:cs typeface="Trebuchet MS"/>
                <a:sym typeface="Trebuchet MS"/>
              </a:rPr>
              <a:t>e</a:t>
            </a:r>
            <a:endParaRPr sz="1600" b="0" i="0" u="none" strike="noStrike" cap="none">
              <a:solidFill>
                <a:srgbClr val="000000"/>
              </a:solidFill>
              <a:latin typeface="Trebuchet MS" panose="020B0603020202020204" pitchFamily="34" charset="0"/>
              <a:ea typeface="Trebuchet MS"/>
              <a:cs typeface="Trebuchet MS"/>
              <a:sym typeface="Trebuchet MS"/>
            </a:endParaRPr>
          </a:p>
        </p:txBody>
      </p:sp>
      <p:sp>
        <p:nvSpPr>
          <p:cNvPr id="92" name="Google Shape;92;p10"/>
          <p:cNvSpPr/>
          <p:nvPr/>
        </p:nvSpPr>
        <p:spPr>
          <a:xfrm>
            <a:off x="504326" y="3392499"/>
            <a:ext cx="4432006" cy="612000"/>
          </a:xfrm>
          <a:prstGeom prst="rect">
            <a:avLst/>
          </a:prstGeom>
          <a:solidFill>
            <a:srgbClr val="92D05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de-DE" sz="1600" b="1" i="0" u="none" strike="noStrike" cap="none" dirty="0">
                <a:solidFill>
                  <a:schemeClr val="lt1"/>
                </a:solidFill>
                <a:latin typeface="Trebuchet MS" panose="020B0603020202020204" pitchFamily="34" charset="0"/>
                <a:ea typeface="Trebuchet MS"/>
                <a:cs typeface="Trebuchet MS"/>
                <a:sym typeface="Trebuchet MS"/>
              </a:rPr>
              <a:t>Ernährung 1,7 t CO</a:t>
            </a:r>
            <a:r>
              <a:rPr lang="de-DE" sz="1600" b="1" i="0" u="none" strike="noStrike" cap="none" baseline="-25000" dirty="0">
                <a:solidFill>
                  <a:schemeClr val="lt1"/>
                </a:solidFill>
                <a:latin typeface="Trebuchet MS" panose="020B0603020202020204" pitchFamily="34" charset="0"/>
                <a:ea typeface="Trebuchet MS"/>
                <a:cs typeface="Trebuchet MS"/>
                <a:sym typeface="Trebuchet MS"/>
              </a:rPr>
              <a:t>2</a:t>
            </a:r>
            <a:r>
              <a:rPr lang="de-DE" sz="1600" b="1" i="0" u="none" strike="noStrike" cap="none" dirty="0">
                <a:solidFill>
                  <a:schemeClr val="lt1"/>
                </a:solidFill>
                <a:latin typeface="Trebuchet MS" panose="020B0603020202020204" pitchFamily="34" charset="0"/>
                <a:ea typeface="Trebuchet MS"/>
                <a:cs typeface="Trebuchet MS"/>
                <a:sym typeface="Trebuchet MS"/>
              </a:rPr>
              <a:t>e</a:t>
            </a:r>
            <a:endParaRPr sz="1600" b="0" i="0" u="none" strike="noStrike" cap="none" dirty="0">
              <a:solidFill>
                <a:srgbClr val="000000"/>
              </a:solidFill>
              <a:latin typeface="Trebuchet MS" panose="020B0603020202020204" pitchFamily="34" charset="0"/>
              <a:ea typeface="Trebuchet MS"/>
              <a:cs typeface="Trebuchet MS"/>
              <a:sym typeface="Trebuchet MS"/>
            </a:endParaRPr>
          </a:p>
        </p:txBody>
      </p:sp>
      <p:sp>
        <p:nvSpPr>
          <p:cNvPr id="93" name="Google Shape;93;p10"/>
          <p:cNvSpPr/>
          <p:nvPr/>
        </p:nvSpPr>
        <p:spPr>
          <a:xfrm>
            <a:off x="482555" y="1990414"/>
            <a:ext cx="4453776" cy="1368000"/>
          </a:xfrm>
          <a:prstGeom prst="rect">
            <a:avLst/>
          </a:prstGeom>
          <a:solidFill>
            <a:srgbClr val="FFC0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de-DE" sz="1600" b="1" i="0" u="none" strike="noStrike" cap="none">
                <a:solidFill>
                  <a:schemeClr val="lt1"/>
                </a:solidFill>
                <a:latin typeface="Trebuchet MS" panose="020B0603020202020204" pitchFamily="34" charset="0"/>
                <a:ea typeface="Trebuchet MS"/>
                <a:cs typeface="Trebuchet MS"/>
                <a:sym typeface="Trebuchet MS"/>
              </a:rPr>
              <a:t>Sonstiger Konsum </a:t>
            </a:r>
            <a:br>
              <a:rPr lang="de-DE" sz="1600" b="1" i="0" u="none" strike="noStrike" cap="none">
                <a:solidFill>
                  <a:schemeClr val="lt1"/>
                </a:solidFill>
                <a:latin typeface="Trebuchet MS" panose="020B0603020202020204" pitchFamily="34" charset="0"/>
                <a:ea typeface="Trebuchet MS"/>
                <a:cs typeface="Trebuchet MS"/>
                <a:sym typeface="Trebuchet MS"/>
              </a:rPr>
            </a:br>
            <a:r>
              <a:rPr lang="de-DE" sz="1600" b="1" i="0" u="none" strike="noStrike" cap="none">
                <a:solidFill>
                  <a:schemeClr val="lt1"/>
                </a:solidFill>
                <a:latin typeface="Trebuchet MS" panose="020B0603020202020204" pitchFamily="34" charset="0"/>
                <a:ea typeface="Trebuchet MS"/>
                <a:cs typeface="Trebuchet MS"/>
                <a:sym typeface="Trebuchet MS"/>
              </a:rPr>
              <a:t>3,8 t CO</a:t>
            </a:r>
            <a:r>
              <a:rPr lang="de-DE" sz="1600" b="1" i="0" u="none" strike="noStrike" cap="none" baseline="-25000">
                <a:solidFill>
                  <a:schemeClr val="lt1"/>
                </a:solidFill>
                <a:latin typeface="Trebuchet MS" panose="020B0603020202020204" pitchFamily="34" charset="0"/>
                <a:ea typeface="Trebuchet MS"/>
                <a:cs typeface="Trebuchet MS"/>
                <a:sym typeface="Trebuchet MS"/>
              </a:rPr>
              <a:t>2</a:t>
            </a:r>
            <a:r>
              <a:rPr lang="de-DE" sz="1600" b="1" i="0" u="none" strike="noStrike" cap="none">
                <a:solidFill>
                  <a:schemeClr val="lt1"/>
                </a:solidFill>
                <a:latin typeface="Trebuchet MS" panose="020B0603020202020204" pitchFamily="34" charset="0"/>
                <a:ea typeface="Trebuchet MS"/>
                <a:cs typeface="Trebuchet MS"/>
                <a:sym typeface="Trebuchet MS"/>
              </a:rPr>
              <a:t>e</a:t>
            </a:r>
            <a:endParaRPr sz="1600" b="0" i="0" u="none" strike="noStrike" cap="none">
              <a:solidFill>
                <a:srgbClr val="000000"/>
              </a:solidFill>
              <a:latin typeface="Trebuchet MS" panose="020B0603020202020204" pitchFamily="34" charset="0"/>
              <a:ea typeface="Trebuchet MS"/>
              <a:cs typeface="Trebuchet MS"/>
              <a:sym typeface="Trebuchet MS"/>
            </a:endParaRPr>
          </a:p>
        </p:txBody>
      </p:sp>
      <p:sp>
        <p:nvSpPr>
          <p:cNvPr id="94" name="Google Shape;94;p10"/>
          <p:cNvSpPr/>
          <p:nvPr/>
        </p:nvSpPr>
        <p:spPr>
          <a:xfrm>
            <a:off x="482555" y="1487686"/>
            <a:ext cx="4453776" cy="485950"/>
          </a:xfrm>
          <a:prstGeom prst="rect">
            <a:avLst/>
          </a:prstGeom>
          <a:solidFill>
            <a:srgbClr val="7030A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de-DE" sz="1400" b="1" i="0" u="none" strike="noStrike" cap="none" dirty="0">
                <a:solidFill>
                  <a:schemeClr val="lt1"/>
                </a:solidFill>
                <a:latin typeface="Trebuchet MS"/>
                <a:ea typeface="Trebuchet MS"/>
                <a:cs typeface="Trebuchet MS"/>
                <a:sym typeface="Trebuchet MS"/>
              </a:rPr>
              <a:t>Öffentliche Infrastruktur 0,8 t CO</a:t>
            </a:r>
            <a:r>
              <a:rPr lang="de-DE" sz="1400" b="1" i="0" u="none" strike="noStrike" cap="none" baseline="-25000" dirty="0">
                <a:solidFill>
                  <a:schemeClr val="lt1"/>
                </a:solidFill>
                <a:latin typeface="Trebuchet MS"/>
                <a:ea typeface="Trebuchet MS"/>
                <a:cs typeface="Trebuchet MS"/>
                <a:sym typeface="Trebuchet MS"/>
              </a:rPr>
              <a:t>2</a:t>
            </a:r>
            <a:r>
              <a:rPr lang="de-DE" sz="1400" b="1" i="0" u="none" strike="noStrike" cap="none" dirty="0">
                <a:solidFill>
                  <a:schemeClr val="lt1"/>
                </a:solidFill>
                <a:latin typeface="Trebuchet MS"/>
                <a:ea typeface="Trebuchet MS"/>
                <a:cs typeface="Trebuchet MS"/>
                <a:sym typeface="Trebuchet MS"/>
              </a:rPr>
              <a:t>e</a:t>
            </a:r>
            <a:endParaRPr sz="1400" b="0" i="0" u="none" strike="noStrike" cap="none" dirty="0">
              <a:solidFill>
                <a:srgbClr val="000000"/>
              </a:solidFill>
              <a:latin typeface="Trebuchet MS"/>
              <a:ea typeface="Trebuchet MS"/>
              <a:cs typeface="Trebuchet MS"/>
              <a:sym typeface="Trebuchet MS"/>
            </a:endParaRPr>
          </a:p>
        </p:txBody>
      </p:sp>
      <p:sp>
        <p:nvSpPr>
          <p:cNvPr id="95" name="Google Shape;95;p10"/>
          <p:cNvSpPr/>
          <p:nvPr/>
        </p:nvSpPr>
        <p:spPr>
          <a:xfrm>
            <a:off x="5128004" y="5133579"/>
            <a:ext cx="1070219" cy="666503"/>
          </a:xfrm>
          <a:prstGeom prst="rect">
            <a:avLst/>
          </a:prstGeom>
          <a:solidFill>
            <a:srgbClr val="7CB2E6"/>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dirty="0">
                <a:solidFill>
                  <a:schemeClr val="lt1"/>
                </a:solidFill>
                <a:latin typeface="Calibri"/>
                <a:ea typeface="Calibri"/>
                <a:cs typeface="Calibri"/>
                <a:sym typeface="Calibri"/>
              </a:rPr>
              <a:t>20 %</a:t>
            </a:r>
            <a:endParaRPr sz="1400" b="0" i="0" u="none" strike="noStrike" cap="none" dirty="0">
              <a:solidFill>
                <a:srgbClr val="000000"/>
              </a:solidFill>
              <a:latin typeface="Arial"/>
              <a:ea typeface="Arial"/>
              <a:cs typeface="Arial"/>
              <a:sym typeface="Arial"/>
            </a:endParaRPr>
          </a:p>
        </p:txBody>
      </p:sp>
      <p:sp>
        <p:nvSpPr>
          <p:cNvPr id="96" name="Google Shape;96;p10"/>
          <p:cNvSpPr/>
          <p:nvPr/>
        </p:nvSpPr>
        <p:spPr>
          <a:xfrm>
            <a:off x="5128006" y="4724969"/>
            <a:ext cx="1070219" cy="408610"/>
          </a:xfrm>
          <a:prstGeom prst="rect">
            <a:avLst/>
          </a:prstGeom>
          <a:solidFill>
            <a:srgbClr val="FFFF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600"/>
              </a:spcBef>
              <a:spcAft>
                <a:spcPts val="0"/>
              </a:spcAft>
              <a:buClr>
                <a:srgbClr val="000000"/>
              </a:buClr>
              <a:buSzPts val="1800"/>
              <a:buFont typeface="Arial"/>
              <a:buNone/>
            </a:pPr>
            <a:r>
              <a:rPr lang="de-DE" sz="1600" b="1" i="0" u="none" strike="noStrike" cap="none" dirty="0">
                <a:solidFill>
                  <a:srgbClr val="7F7F7F"/>
                </a:solidFill>
                <a:latin typeface="Trebuchet MS" panose="020B0603020202020204" pitchFamily="34" charset="0"/>
                <a:ea typeface="Calibri"/>
                <a:cs typeface="Calibri"/>
                <a:sym typeface="Calibri"/>
              </a:rPr>
              <a:t>5 %</a:t>
            </a:r>
            <a:endParaRPr sz="1600" b="0" i="0" u="none" strike="noStrike" cap="none" dirty="0">
              <a:solidFill>
                <a:srgbClr val="7F7F7F"/>
              </a:solidFill>
              <a:latin typeface="Trebuchet MS" panose="020B0603020202020204" pitchFamily="34" charset="0"/>
              <a:sym typeface="Arial"/>
            </a:endParaRPr>
          </a:p>
        </p:txBody>
      </p:sp>
      <p:sp>
        <p:nvSpPr>
          <p:cNvPr id="97" name="Google Shape;97;p10"/>
          <p:cNvSpPr/>
          <p:nvPr/>
        </p:nvSpPr>
        <p:spPr>
          <a:xfrm>
            <a:off x="5128006" y="4015608"/>
            <a:ext cx="1070219" cy="709362"/>
          </a:xfrm>
          <a:prstGeom prst="rect">
            <a:avLst/>
          </a:prstGeom>
          <a:solidFill>
            <a:srgbClr val="BFBFBF"/>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600" b="1" i="0" u="none" strike="noStrike" cap="none" dirty="0">
                <a:solidFill>
                  <a:schemeClr val="lt1"/>
                </a:solidFill>
                <a:latin typeface="Trebuchet MS" panose="020B0603020202020204" pitchFamily="34" charset="0"/>
                <a:ea typeface="Calibri"/>
                <a:cs typeface="Calibri"/>
                <a:sym typeface="Calibri"/>
              </a:rPr>
              <a:t>20 %</a:t>
            </a:r>
            <a:endParaRPr sz="1600" b="0" i="0" u="none" strike="noStrike" cap="none" dirty="0">
              <a:solidFill>
                <a:schemeClr val="lt1"/>
              </a:solidFill>
              <a:latin typeface="Trebuchet MS" panose="020B0603020202020204" pitchFamily="34" charset="0"/>
              <a:sym typeface="Arial"/>
            </a:endParaRPr>
          </a:p>
        </p:txBody>
      </p:sp>
      <p:sp>
        <p:nvSpPr>
          <p:cNvPr id="98" name="Google Shape;98;p10"/>
          <p:cNvSpPr/>
          <p:nvPr/>
        </p:nvSpPr>
        <p:spPr>
          <a:xfrm>
            <a:off x="5128006" y="3371914"/>
            <a:ext cx="1070219" cy="612000"/>
          </a:xfrm>
          <a:prstGeom prst="rect">
            <a:avLst/>
          </a:prstGeom>
          <a:solidFill>
            <a:srgbClr val="92D05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600" b="1" i="0" u="none" strike="noStrike" cap="none">
                <a:solidFill>
                  <a:schemeClr val="lt1"/>
                </a:solidFill>
                <a:latin typeface="Trebuchet MS" panose="020B0603020202020204" pitchFamily="34" charset="0"/>
                <a:ea typeface="Calibri"/>
                <a:cs typeface="Calibri"/>
                <a:sym typeface="Calibri"/>
              </a:rPr>
              <a:t>16 %</a:t>
            </a:r>
            <a:endParaRPr sz="1600" b="0" i="0" u="none" strike="noStrike" cap="none">
              <a:solidFill>
                <a:schemeClr val="lt1"/>
              </a:solidFill>
              <a:latin typeface="Trebuchet MS" panose="020B0603020202020204" pitchFamily="34" charset="0"/>
              <a:sym typeface="Arial"/>
            </a:endParaRPr>
          </a:p>
        </p:txBody>
      </p:sp>
      <p:sp>
        <p:nvSpPr>
          <p:cNvPr id="99" name="Google Shape;99;p10"/>
          <p:cNvSpPr/>
          <p:nvPr/>
        </p:nvSpPr>
        <p:spPr>
          <a:xfrm>
            <a:off x="5128006" y="1990414"/>
            <a:ext cx="1070219" cy="1368000"/>
          </a:xfrm>
          <a:prstGeom prst="rect">
            <a:avLst/>
          </a:prstGeom>
          <a:solidFill>
            <a:srgbClr val="FFC0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600" b="1" i="0" u="none" strike="noStrike" cap="none">
                <a:solidFill>
                  <a:schemeClr val="lt1"/>
                </a:solidFill>
                <a:latin typeface="Trebuchet MS" panose="020B0603020202020204" pitchFamily="34" charset="0"/>
                <a:ea typeface="Calibri"/>
                <a:cs typeface="Calibri"/>
                <a:sym typeface="Calibri"/>
              </a:rPr>
              <a:t>31 %</a:t>
            </a:r>
            <a:endParaRPr sz="1600" b="0" i="0" u="none" strike="noStrike" cap="none">
              <a:solidFill>
                <a:srgbClr val="000000"/>
              </a:solidFill>
              <a:latin typeface="Trebuchet MS" panose="020B0603020202020204" pitchFamily="34" charset="0"/>
              <a:sym typeface="Arial"/>
            </a:endParaRPr>
          </a:p>
        </p:txBody>
      </p:sp>
      <p:sp>
        <p:nvSpPr>
          <p:cNvPr id="100" name="Google Shape;100;p10"/>
          <p:cNvSpPr/>
          <p:nvPr/>
        </p:nvSpPr>
        <p:spPr>
          <a:xfrm>
            <a:off x="5128006" y="1487686"/>
            <a:ext cx="1070219" cy="485950"/>
          </a:xfrm>
          <a:prstGeom prst="rect">
            <a:avLst/>
          </a:prstGeom>
          <a:solidFill>
            <a:srgbClr val="7030A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de-DE" sz="1600" b="1" i="0" u="none" strike="noStrike" cap="none" dirty="0">
                <a:solidFill>
                  <a:schemeClr val="lt1"/>
                </a:solidFill>
                <a:latin typeface="Trebuchet MS"/>
                <a:ea typeface="Trebuchet MS"/>
                <a:cs typeface="Trebuchet MS"/>
                <a:sym typeface="Trebuchet MS"/>
              </a:rPr>
              <a:t>8 %</a:t>
            </a:r>
            <a:endParaRPr sz="1400" b="0" i="0" u="none" strike="noStrike" cap="none" dirty="0">
              <a:solidFill>
                <a:srgbClr val="000000"/>
              </a:solidFill>
              <a:latin typeface="Trebuchet MS"/>
              <a:ea typeface="Trebuchet MS"/>
              <a:cs typeface="Trebuchet MS"/>
              <a:sym typeface="Trebuchet MS"/>
            </a:endParaRPr>
          </a:p>
        </p:txBody>
      </p:sp>
      <p:pic>
        <p:nvPicPr>
          <p:cNvPr id="101" name="Google Shape;101;p10"/>
          <p:cNvPicPr preferRelativeResize="0"/>
          <p:nvPr/>
        </p:nvPicPr>
        <p:blipFill rotWithShape="1">
          <a:blip r:embed="rId3">
            <a:alphaModFix/>
          </a:blip>
          <a:srcRect/>
          <a:stretch/>
        </p:blipFill>
        <p:spPr>
          <a:xfrm rot="18999658">
            <a:off x="622354" y="4052953"/>
            <a:ext cx="677601" cy="613183"/>
          </a:xfrm>
          <a:prstGeom prst="rect">
            <a:avLst/>
          </a:prstGeom>
          <a:noFill/>
          <a:ln>
            <a:noFill/>
          </a:ln>
        </p:spPr>
      </p:pic>
      <p:pic>
        <p:nvPicPr>
          <p:cNvPr id="102" name="Google Shape;102;p10"/>
          <p:cNvPicPr preferRelativeResize="0"/>
          <p:nvPr/>
        </p:nvPicPr>
        <p:blipFill rotWithShape="1">
          <a:blip r:embed="rId4">
            <a:alphaModFix/>
          </a:blip>
          <a:srcRect/>
          <a:stretch/>
        </p:blipFill>
        <p:spPr>
          <a:xfrm>
            <a:off x="1470343" y="4147730"/>
            <a:ext cx="600361" cy="543287"/>
          </a:xfrm>
          <a:prstGeom prst="rect">
            <a:avLst/>
          </a:prstGeom>
          <a:noFill/>
          <a:ln>
            <a:noFill/>
          </a:ln>
        </p:spPr>
      </p:pic>
      <p:pic>
        <p:nvPicPr>
          <p:cNvPr id="103" name="Google Shape;103;p10"/>
          <p:cNvPicPr preferRelativeResize="0"/>
          <p:nvPr/>
        </p:nvPicPr>
        <p:blipFill rotWithShape="1">
          <a:blip r:embed="rId5">
            <a:alphaModFix/>
          </a:blip>
          <a:srcRect/>
          <a:stretch/>
        </p:blipFill>
        <p:spPr>
          <a:xfrm>
            <a:off x="622352" y="3453358"/>
            <a:ext cx="513134" cy="464352"/>
          </a:xfrm>
          <a:prstGeom prst="rect">
            <a:avLst/>
          </a:prstGeom>
          <a:noFill/>
          <a:ln>
            <a:noFill/>
          </a:ln>
        </p:spPr>
      </p:pic>
      <p:pic>
        <p:nvPicPr>
          <p:cNvPr id="104" name="Google Shape;104;p10"/>
          <p:cNvPicPr preferRelativeResize="0"/>
          <p:nvPr/>
        </p:nvPicPr>
        <p:blipFill rotWithShape="1">
          <a:blip r:embed="rId6">
            <a:alphaModFix/>
          </a:blip>
          <a:srcRect/>
          <a:stretch/>
        </p:blipFill>
        <p:spPr>
          <a:xfrm>
            <a:off x="1470343" y="2550181"/>
            <a:ext cx="705662" cy="638576"/>
          </a:xfrm>
          <a:prstGeom prst="rect">
            <a:avLst/>
          </a:prstGeom>
          <a:noFill/>
          <a:ln>
            <a:noFill/>
          </a:ln>
        </p:spPr>
      </p:pic>
      <p:pic>
        <p:nvPicPr>
          <p:cNvPr id="105" name="Google Shape;105;p10"/>
          <p:cNvPicPr preferRelativeResize="0"/>
          <p:nvPr/>
        </p:nvPicPr>
        <p:blipFill rotWithShape="1">
          <a:blip r:embed="rId7">
            <a:alphaModFix/>
          </a:blip>
          <a:srcRect/>
          <a:stretch/>
        </p:blipFill>
        <p:spPr>
          <a:xfrm>
            <a:off x="710016" y="2232246"/>
            <a:ext cx="588841" cy="532862"/>
          </a:xfrm>
          <a:prstGeom prst="rect">
            <a:avLst/>
          </a:prstGeom>
          <a:noFill/>
          <a:ln>
            <a:noFill/>
          </a:ln>
        </p:spPr>
      </p:pic>
      <p:pic>
        <p:nvPicPr>
          <p:cNvPr id="106" name="Google Shape;106;p10"/>
          <p:cNvPicPr preferRelativeResize="0"/>
          <p:nvPr/>
        </p:nvPicPr>
        <p:blipFill rotWithShape="1">
          <a:blip r:embed="rId8">
            <a:alphaModFix/>
          </a:blip>
          <a:srcRect/>
          <a:stretch/>
        </p:blipFill>
        <p:spPr>
          <a:xfrm>
            <a:off x="1226503" y="3334017"/>
            <a:ext cx="781006" cy="706758"/>
          </a:xfrm>
          <a:prstGeom prst="rect">
            <a:avLst/>
          </a:prstGeom>
          <a:noFill/>
          <a:ln>
            <a:noFill/>
          </a:ln>
        </p:spPr>
      </p:pic>
      <p:pic>
        <p:nvPicPr>
          <p:cNvPr id="107" name="Google Shape;107;p10"/>
          <p:cNvPicPr preferRelativeResize="0"/>
          <p:nvPr/>
        </p:nvPicPr>
        <p:blipFill rotWithShape="1">
          <a:blip r:embed="rId9">
            <a:alphaModFix/>
          </a:blip>
          <a:srcRect/>
          <a:stretch/>
        </p:blipFill>
        <p:spPr>
          <a:xfrm>
            <a:off x="1107783" y="4672766"/>
            <a:ext cx="509223" cy="460813"/>
          </a:xfrm>
          <a:prstGeom prst="rect">
            <a:avLst/>
          </a:prstGeom>
          <a:noFill/>
          <a:ln>
            <a:noFill/>
          </a:ln>
        </p:spPr>
      </p:pic>
      <p:pic>
        <p:nvPicPr>
          <p:cNvPr id="108" name="Google Shape;108;p10"/>
          <p:cNvPicPr preferRelativeResize="0"/>
          <p:nvPr/>
        </p:nvPicPr>
        <p:blipFill rotWithShape="1">
          <a:blip r:embed="rId10">
            <a:alphaModFix/>
          </a:blip>
          <a:srcRect/>
          <a:stretch/>
        </p:blipFill>
        <p:spPr>
          <a:xfrm>
            <a:off x="1527780" y="5216664"/>
            <a:ext cx="590788" cy="534624"/>
          </a:xfrm>
          <a:prstGeom prst="rect">
            <a:avLst/>
          </a:prstGeom>
          <a:noFill/>
          <a:ln>
            <a:noFill/>
          </a:ln>
        </p:spPr>
      </p:pic>
      <p:pic>
        <p:nvPicPr>
          <p:cNvPr id="109" name="Google Shape;109;p10"/>
          <p:cNvPicPr preferRelativeResize="0"/>
          <p:nvPr/>
        </p:nvPicPr>
        <p:blipFill rotWithShape="1">
          <a:blip r:embed="rId11">
            <a:alphaModFix/>
          </a:blip>
          <a:srcRect/>
          <a:stretch/>
        </p:blipFill>
        <p:spPr>
          <a:xfrm flipH="1">
            <a:off x="732525" y="1487686"/>
            <a:ext cx="566601" cy="512736"/>
          </a:xfrm>
          <a:prstGeom prst="rect">
            <a:avLst/>
          </a:prstGeom>
          <a:solidFill>
            <a:schemeClr val="lt1"/>
          </a:solidFill>
          <a:ln>
            <a:noFill/>
          </a:ln>
        </p:spPr>
      </p:pic>
      <p:sp>
        <p:nvSpPr>
          <p:cNvPr id="110" name="Google Shape;110;p10"/>
          <p:cNvSpPr/>
          <p:nvPr/>
        </p:nvSpPr>
        <p:spPr>
          <a:xfrm>
            <a:off x="7255671" y="2029966"/>
            <a:ext cx="3695066" cy="3260801"/>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marR="0" lvl="0" indent="-285750" algn="l" rtl="0">
              <a:lnSpc>
                <a:spcPct val="100000"/>
              </a:lnSpc>
              <a:spcBef>
                <a:spcPts val="600"/>
              </a:spcBef>
              <a:spcAft>
                <a:spcPts val="0"/>
              </a:spcAft>
              <a:buClr>
                <a:srgbClr val="000000"/>
              </a:buClr>
              <a:buSzPts val="1600"/>
              <a:buFont typeface="Arial"/>
              <a:buChar char="•"/>
            </a:pPr>
            <a:r>
              <a:rPr lang="de-DE" sz="1700" b="0" i="0" u="none" strike="noStrike" cap="none">
                <a:solidFill>
                  <a:srgbClr val="FF0000"/>
                </a:solidFill>
                <a:latin typeface="Trebuchet MS"/>
                <a:ea typeface="Trebuchet MS"/>
                <a:cs typeface="Trebuchet MS"/>
                <a:sym typeface="Trebuchet MS"/>
              </a:rPr>
              <a:t>Welchen Beitrag leistet Ihr Betrieb zum Klimawandel?</a:t>
            </a:r>
            <a:endParaRPr sz="1700" b="0" i="0" u="none" strike="noStrike" cap="none">
              <a:solidFill>
                <a:srgbClr val="FF0000"/>
              </a:solidFill>
              <a:latin typeface="Trebuchet MS"/>
              <a:ea typeface="Trebuchet MS"/>
              <a:cs typeface="Trebuchet MS"/>
              <a:sym typeface="Trebuchet MS"/>
            </a:endParaRPr>
          </a:p>
          <a:p>
            <a:pPr marL="285750" marR="0" lvl="0" indent="-285750" algn="l" rtl="0">
              <a:lnSpc>
                <a:spcPct val="100000"/>
              </a:lnSpc>
              <a:spcBef>
                <a:spcPts val="600"/>
              </a:spcBef>
              <a:spcAft>
                <a:spcPts val="0"/>
              </a:spcAft>
              <a:buClr>
                <a:srgbClr val="000000"/>
              </a:buClr>
              <a:buSzPts val="1600"/>
              <a:buFont typeface="Arial"/>
              <a:buChar char="•"/>
            </a:pPr>
            <a:r>
              <a:rPr lang="de-DE" sz="1700" b="0" i="0" u="none" strike="noStrike" cap="none">
                <a:solidFill>
                  <a:srgbClr val="FF0000"/>
                </a:solidFill>
                <a:latin typeface="Trebuchet MS"/>
                <a:ea typeface="Trebuchet MS"/>
                <a:cs typeface="Trebuchet MS"/>
                <a:sym typeface="Trebuchet MS"/>
              </a:rPr>
              <a:t>Was unternehmen Sie in Ihrem Betrieb, um CO2-Emissionen zu verringern?</a:t>
            </a:r>
            <a:endParaRPr/>
          </a:p>
          <a:p>
            <a:pPr marL="285750" marR="0" lvl="0" indent="-285750" algn="l" rtl="0">
              <a:lnSpc>
                <a:spcPct val="100000"/>
              </a:lnSpc>
              <a:spcBef>
                <a:spcPts val="600"/>
              </a:spcBef>
              <a:spcAft>
                <a:spcPts val="0"/>
              </a:spcAft>
              <a:buClr>
                <a:srgbClr val="000000"/>
              </a:buClr>
              <a:buSzPts val="1600"/>
              <a:buFont typeface="Arial"/>
              <a:buChar char="•"/>
            </a:pPr>
            <a:r>
              <a:rPr lang="de-DE" sz="1700" b="0" i="0" u="none" strike="noStrike" cap="none">
                <a:solidFill>
                  <a:srgbClr val="FF0000"/>
                </a:solidFill>
                <a:latin typeface="Trebuchet MS"/>
                <a:ea typeface="Trebuchet MS"/>
                <a:cs typeface="Trebuchet MS"/>
                <a:sym typeface="Trebuchet MS"/>
              </a:rPr>
              <a:t>In welchen Bereichen sehen Sie besonderen Handlungsbedarf und Möglichkeiten zur Einsparung von Emissionen?</a:t>
            </a:r>
            <a:endParaRPr/>
          </a:p>
        </p:txBody>
      </p:sp>
      <p:pic>
        <p:nvPicPr>
          <p:cNvPr id="111" name="Google Shape;111;p10"/>
          <p:cNvPicPr preferRelativeResize="0"/>
          <p:nvPr/>
        </p:nvPicPr>
        <p:blipFill rotWithShape="1">
          <a:blip r:embed="rId12">
            <a:alphaModFix/>
          </a:blip>
          <a:srcRect/>
          <a:stretch/>
        </p:blipFill>
        <p:spPr>
          <a:xfrm flipH="1">
            <a:off x="713393" y="5233442"/>
            <a:ext cx="541350" cy="4667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latin typeface="Trebuchet MS" panose="020B0603020202020204" pitchFamily="34" charset="0"/>
              </a:rPr>
              <a:t>3</a:t>
            </a:fld>
            <a:endParaRPr>
              <a:latin typeface="Trebuchet MS" panose="020B0603020202020204" pitchFamily="34" charset="0"/>
            </a:endParaRPr>
          </a:p>
        </p:txBody>
      </p:sp>
      <p:sp>
        <p:nvSpPr>
          <p:cNvPr id="118" name="Google Shape;118;p20"/>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latin typeface="Trebuchet MS" panose="020B0603020202020204" pitchFamily="34" charset="0"/>
              </a:rPr>
              <a:t>Nachhaltigkeit und Klimawandel:</a:t>
            </a:r>
            <a:br>
              <a:rPr lang="de-DE" dirty="0">
                <a:latin typeface="Trebuchet MS" panose="020B0603020202020204" pitchFamily="34" charset="0"/>
              </a:rPr>
            </a:br>
            <a:r>
              <a:rPr lang="de-DE" dirty="0">
                <a:latin typeface="Trebuchet MS" panose="020B0603020202020204" pitchFamily="34" charset="0"/>
              </a:rPr>
              <a:t>Abfälle im Malerhandwerk</a:t>
            </a:r>
            <a:endParaRPr dirty="0">
              <a:latin typeface="Trebuchet MS" panose="020B0603020202020204" pitchFamily="34" charset="0"/>
            </a:endParaRPr>
          </a:p>
        </p:txBody>
      </p:sp>
      <p:sp>
        <p:nvSpPr>
          <p:cNvPr id="119" name="Google Shape;119;p20"/>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1050">
                <a:latin typeface="Trebuchet MS" panose="020B0603020202020204" pitchFamily="34" charset="0"/>
              </a:rPr>
              <a:t>Maler und Lackierer</a:t>
            </a:r>
            <a:endParaRPr>
              <a:latin typeface="Trebuchet MS" panose="020B0603020202020204" pitchFamily="34" charset="0"/>
            </a:endParaRPr>
          </a:p>
          <a:p>
            <a:pPr marL="0" lvl="0" indent="0" algn="l" rtl="0">
              <a:lnSpc>
                <a:spcPct val="100000"/>
              </a:lnSpc>
              <a:spcBef>
                <a:spcPts val="0"/>
              </a:spcBef>
              <a:spcAft>
                <a:spcPts val="0"/>
              </a:spcAft>
              <a:buClr>
                <a:srgbClr val="000000"/>
              </a:buClr>
              <a:buSzPts val="900"/>
              <a:buNone/>
            </a:pPr>
            <a:r>
              <a:rPr lang="de-DE" sz="1050">
                <a:latin typeface="Trebuchet MS" panose="020B0603020202020204" pitchFamily="34" charset="0"/>
              </a:rPr>
              <a:t>Fachrichtung Gestaltung und Instandhaltung</a:t>
            </a:r>
            <a:endParaRPr>
              <a:latin typeface="Trebuchet MS" panose="020B0603020202020204" pitchFamily="34" charset="0"/>
            </a:endParaRPr>
          </a:p>
        </p:txBody>
      </p:sp>
      <p:sp>
        <p:nvSpPr>
          <p:cNvPr id="120" name="Google Shape;120;p20"/>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ct val="147465"/>
              <a:buNone/>
            </a:pPr>
            <a:r>
              <a:rPr lang="de-DE" sz="1050" dirty="0">
                <a:latin typeface="Trebuchet MS" panose="020B0603020202020204" pitchFamily="34" charset="0"/>
              </a:rPr>
              <a:t>Quelle:  </a:t>
            </a:r>
            <a:r>
              <a:rPr lang="de-DE" sz="1050" dirty="0" err="1">
                <a:latin typeface="Trebuchet MS" panose="020B0603020202020204" pitchFamily="34" charset="0"/>
              </a:rPr>
              <a:t>Destatis</a:t>
            </a:r>
            <a:r>
              <a:rPr lang="de-DE" sz="1050" dirty="0">
                <a:latin typeface="Trebuchet MS" panose="020B0603020202020204" pitchFamily="34" charset="0"/>
              </a:rPr>
              <a:t> 2023 </a:t>
            </a:r>
          </a:p>
          <a:p>
            <a:pPr marL="36000" lvl="0" indent="-36000" algn="l" rtl="0">
              <a:lnSpc>
                <a:spcPct val="110000"/>
              </a:lnSpc>
              <a:spcBef>
                <a:spcPts val="0"/>
              </a:spcBef>
              <a:spcAft>
                <a:spcPts val="0"/>
              </a:spcAft>
              <a:buSzPct val="147465"/>
              <a:buNone/>
            </a:pPr>
            <a:r>
              <a:rPr lang="de-DE" sz="1050" dirty="0">
                <a:latin typeface="Trebuchet MS" panose="020B0603020202020204" pitchFamily="34" charset="0"/>
              </a:rPr>
              <a:t>I</a:t>
            </a:r>
            <a:r>
              <a:rPr lang="de-DE" sz="900" dirty="0">
                <a:latin typeface="Trebuchet MS" panose="020B0603020202020204" pitchFamily="34" charset="0"/>
              </a:rPr>
              <a:t>cons: </a:t>
            </a:r>
            <a:r>
              <a:rPr lang="de-DE" sz="1000" dirty="0">
                <a:latin typeface="Trebuchet MS" panose="020B0603020202020204" pitchFamily="34" charset="0"/>
              </a:rPr>
              <a:t>thenounproject.com</a:t>
            </a:r>
          </a:p>
          <a:p>
            <a:pPr marL="36000" lvl="0" indent="-36000" algn="l" rtl="0">
              <a:lnSpc>
                <a:spcPct val="110000"/>
              </a:lnSpc>
              <a:spcBef>
                <a:spcPts val="0"/>
              </a:spcBef>
              <a:spcAft>
                <a:spcPts val="0"/>
              </a:spcAft>
              <a:buSzPct val="147465"/>
              <a:buNone/>
            </a:pPr>
            <a:endParaRPr sz="900" dirty="0">
              <a:latin typeface="Trebuchet MS" panose="020B0603020202020204" pitchFamily="34" charset="0"/>
            </a:endParaRPr>
          </a:p>
        </p:txBody>
      </p:sp>
      <p:sp>
        <p:nvSpPr>
          <p:cNvPr id="121" name="Google Shape;121;p20"/>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a:solidFill>
                  <a:schemeClr val="lt1"/>
                </a:solidFill>
                <a:latin typeface="Trebuchet MS" panose="020B0603020202020204" pitchFamily="34" charset="0"/>
              </a:rPr>
              <a:t>Beate Bliedtner, LIV des Maler- und Lackiererhandwerks Berlin-Brandenburg ; Alexander Schnelle</a:t>
            </a:r>
            <a:endParaRPr>
              <a:latin typeface="Trebuchet MS" panose="020B0603020202020204" pitchFamily="34" charset="0"/>
            </a:endParaRPr>
          </a:p>
        </p:txBody>
      </p:sp>
      <p:sp>
        <p:nvSpPr>
          <p:cNvPr id="122" name="Google Shape;122;p20"/>
          <p:cNvSpPr/>
          <p:nvPr/>
        </p:nvSpPr>
        <p:spPr>
          <a:xfrm>
            <a:off x="7052200" y="3488925"/>
            <a:ext cx="4616700" cy="2383800"/>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marR="0" lvl="0" indent="-285750" algn="l" rtl="0">
              <a:lnSpc>
                <a:spcPct val="100000"/>
              </a:lnSpc>
              <a:spcBef>
                <a:spcPts val="600"/>
              </a:spcBef>
              <a:spcAft>
                <a:spcPts val="0"/>
              </a:spcAft>
              <a:buClr>
                <a:srgbClr val="000000"/>
              </a:buClr>
              <a:buSzPts val="1600"/>
              <a:buFont typeface="Arial"/>
              <a:buChar char="•"/>
            </a:pPr>
            <a:r>
              <a:rPr lang="de-DE" sz="1800" b="0" i="0" u="none" strike="noStrike" cap="none" dirty="0">
                <a:solidFill>
                  <a:srgbClr val="FF0000"/>
                </a:solidFill>
                <a:latin typeface="Trebuchet MS" panose="020B0603020202020204" pitchFamily="34" charset="0"/>
                <a:ea typeface="Trebuchet MS"/>
                <a:cs typeface="Trebuchet MS"/>
                <a:sym typeface="Trebuchet MS"/>
              </a:rPr>
              <a:t>Ermitteln Sie das Abfallaufkommen in Ihrem Betrieb/Berufsschule </a:t>
            </a:r>
            <a:endParaRPr dirty="0">
              <a:latin typeface="Trebuchet MS" panose="020B0603020202020204" pitchFamily="34" charset="0"/>
            </a:endParaRPr>
          </a:p>
          <a:p>
            <a:pPr marL="285750" marR="0" lvl="0" indent="-285750" algn="l" rtl="0">
              <a:lnSpc>
                <a:spcPct val="100000"/>
              </a:lnSpc>
              <a:spcBef>
                <a:spcPts val="600"/>
              </a:spcBef>
              <a:spcAft>
                <a:spcPts val="0"/>
              </a:spcAft>
              <a:buClr>
                <a:srgbClr val="000000"/>
              </a:buClr>
              <a:buSzPts val="1600"/>
              <a:buFont typeface="Arial"/>
              <a:buChar char="•"/>
            </a:pPr>
            <a:r>
              <a:rPr lang="de-DE" sz="1800" b="0" i="0" u="none" strike="noStrike" cap="none" dirty="0">
                <a:solidFill>
                  <a:srgbClr val="FF0000"/>
                </a:solidFill>
                <a:latin typeface="Trebuchet MS" panose="020B0603020202020204" pitchFamily="34" charset="0"/>
                <a:ea typeface="Trebuchet MS"/>
                <a:cs typeface="Trebuchet MS"/>
                <a:sym typeface="Trebuchet MS"/>
              </a:rPr>
              <a:t>Welche Abfallarten fallen an und wie werden diese gesammelt bzw. entsorgt?  </a:t>
            </a:r>
            <a:endParaRPr dirty="0">
              <a:latin typeface="Trebuchet MS" panose="020B0603020202020204" pitchFamily="34" charset="0"/>
            </a:endParaRPr>
          </a:p>
          <a:p>
            <a:pPr marL="285750" marR="0" lvl="0" indent="-285750" algn="l" rtl="0">
              <a:lnSpc>
                <a:spcPct val="100000"/>
              </a:lnSpc>
              <a:spcBef>
                <a:spcPts val="600"/>
              </a:spcBef>
              <a:spcAft>
                <a:spcPts val="0"/>
              </a:spcAft>
              <a:buClr>
                <a:srgbClr val="000000"/>
              </a:buClr>
              <a:buSzPts val="1600"/>
              <a:buFont typeface="Arial"/>
              <a:buChar char="•"/>
            </a:pPr>
            <a:r>
              <a:rPr lang="de-DE" sz="1800" b="0" i="0" u="none" strike="noStrike" cap="none" dirty="0">
                <a:solidFill>
                  <a:srgbClr val="FF0000"/>
                </a:solidFill>
                <a:latin typeface="Trebuchet MS" panose="020B0603020202020204" pitchFamily="34" charset="0"/>
                <a:ea typeface="Trebuchet MS"/>
                <a:cs typeface="Trebuchet MS"/>
                <a:sym typeface="Trebuchet MS"/>
              </a:rPr>
              <a:t>Wie werden die Abfälle entsorgt?</a:t>
            </a:r>
            <a:endParaRPr dirty="0">
              <a:latin typeface="Trebuchet MS" panose="020B0603020202020204" pitchFamily="34" charset="0"/>
            </a:endParaRPr>
          </a:p>
        </p:txBody>
      </p:sp>
      <p:pic>
        <p:nvPicPr>
          <p:cNvPr id="123" name="Google Shape;123;p20"/>
          <p:cNvPicPr preferRelativeResize="0"/>
          <p:nvPr/>
        </p:nvPicPr>
        <p:blipFill rotWithShape="1">
          <a:blip r:embed="rId3">
            <a:alphaModFix/>
          </a:blip>
          <a:srcRect/>
          <a:stretch/>
        </p:blipFill>
        <p:spPr>
          <a:xfrm>
            <a:off x="905706" y="4348714"/>
            <a:ext cx="1424711" cy="1424711"/>
          </a:xfrm>
          <a:prstGeom prst="rect">
            <a:avLst/>
          </a:prstGeom>
          <a:noFill/>
          <a:ln>
            <a:noFill/>
          </a:ln>
        </p:spPr>
      </p:pic>
      <p:pic>
        <p:nvPicPr>
          <p:cNvPr id="124" name="Google Shape;124;p20"/>
          <p:cNvPicPr preferRelativeResize="0"/>
          <p:nvPr/>
        </p:nvPicPr>
        <p:blipFill rotWithShape="1">
          <a:blip r:embed="rId4">
            <a:alphaModFix/>
          </a:blip>
          <a:srcRect/>
          <a:stretch/>
        </p:blipFill>
        <p:spPr>
          <a:xfrm>
            <a:off x="3114137" y="4348715"/>
            <a:ext cx="1994906" cy="1994906"/>
          </a:xfrm>
          <a:prstGeom prst="rect">
            <a:avLst/>
          </a:prstGeom>
          <a:noFill/>
          <a:ln>
            <a:noFill/>
          </a:ln>
        </p:spPr>
      </p:pic>
      <p:pic>
        <p:nvPicPr>
          <p:cNvPr id="125" name="Google Shape;125;p20"/>
          <p:cNvPicPr preferRelativeResize="0"/>
          <p:nvPr/>
        </p:nvPicPr>
        <p:blipFill rotWithShape="1">
          <a:blip r:embed="rId5">
            <a:alphaModFix/>
          </a:blip>
          <a:srcRect/>
          <a:stretch/>
        </p:blipFill>
        <p:spPr>
          <a:xfrm>
            <a:off x="0" y="1398311"/>
            <a:ext cx="2647507" cy="2647507"/>
          </a:xfrm>
          <a:prstGeom prst="rect">
            <a:avLst/>
          </a:prstGeom>
          <a:noFill/>
          <a:ln>
            <a:noFill/>
          </a:ln>
        </p:spPr>
      </p:pic>
      <p:pic>
        <p:nvPicPr>
          <p:cNvPr id="126" name="Google Shape;126;p20" descr="C:\Users\bliedtner.MALERINNUNG\Downloads\noun-plastic-mountain-3693741.png"/>
          <p:cNvPicPr preferRelativeResize="0"/>
          <p:nvPr/>
        </p:nvPicPr>
        <p:blipFill rotWithShape="1">
          <a:blip r:embed="rId6">
            <a:alphaModFix/>
          </a:blip>
          <a:srcRect/>
          <a:stretch/>
        </p:blipFill>
        <p:spPr>
          <a:xfrm>
            <a:off x="2425042" y="2105246"/>
            <a:ext cx="2243469" cy="2243469"/>
          </a:xfrm>
          <a:prstGeom prst="rect">
            <a:avLst/>
          </a:prstGeom>
          <a:noFill/>
          <a:ln>
            <a:noFill/>
          </a:ln>
        </p:spPr>
      </p:pic>
      <p:pic>
        <p:nvPicPr>
          <p:cNvPr id="127" name="Google Shape;127;p20"/>
          <p:cNvPicPr preferRelativeResize="0"/>
          <p:nvPr/>
        </p:nvPicPr>
        <p:blipFill rotWithShape="1">
          <a:blip r:embed="rId7">
            <a:alphaModFix/>
          </a:blip>
          <a:srcRect/>
          <a:stretch/>
        </p:blipFill>
        <p:spPr>
          <a:xfrm>
            <a:off x="4668511" y="2468515"/>
            <a:ext cx="2383700" cy="2383700"/>
          </a:xfrm>
          <a:prstGeom prst="rect">
            <a:avLst/>
          </a:prstGeom>
          <a:noFill/>
          <a:ln>
            <a:noFill/>
          </a:ln>
        </p:spPr>
      </p:pic>
      <p:sp>
        <p:nvSpPr>
          <p:cNvPr id="128" name="Google Shape;128;p20"/>
          <p:cNvSpPr/>
          <p:nvPr/>
        </p:nvSpPr>
        <p:spPr>
          <a:xfrm>
            <a:off x="6624360" y="1398311"/>
            <a:ext cx="3979323" cy="1708990"/>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rtl="0">
              <a:spcBef>
                <a:spcPts val="0"/>
              </a:spcBef>
              <a:spcAft>
                <a:spcPts val="0"/>
              </a:spcAft>
              <a:buNone/>
            </a:pPr>
            <a:r>
              <a:rPr lang="de-DE" b="0" i="1" u="none" strike="noStrike" cap="none" dirty="0">
                <a:solidFill>
                  <a:srgbClr val="FFFFFF"/>
                </a:solidFill>
                <a:latin typeface="Trebuchet MS" panose="020B0603020202020204" pitchFamily="34" charset="0"/>
                <a:sym typeface="Arial"/>
              </a:rPr>
              <a:t>Im Jahr 2021 sind 411,5 Mill. </a:t>
            </a:r>
            <a:r>
              <a:rPr lang="de-DE" i="1" dirty="0">
                <a:solidFill>
                  <a:srgbClr val="FFFFFF"/>
                </a:solidFill>
                <a:latin typeface="Trebuchet MS" panose="020B0603020202020204" pitchFamily="34" charset="0"/>
              </a:rPr>
              <a:t>Tonnen Abfälle entsorgt – davon sind </a:t>
            </a:r>
            <a:endParaRPr lang="de-DE" b="0" i="1" u="none" strike="noStrike" cap="none" dirty="0">
              <a:solidFill>
                <a:srgbClr val="FFFFFF"/>
              </a:solidFill>
              <a:latin typeface="Trebuchet MS" panose="020B0603020202020204" pitchFamily="34" charset="0"/>
              <a:sym typeface="Arial"/>
            </a:endParaRPr>
          </a:p>
          <a:p>
            <a:pPr marL="285750" marR="0" lvl="0" indent="-285750" rtl="0">
              <a:spcBef>
                <a:spcPts val="0"/>
              </a:spcBef>
              <a:spcAft>
                <a:spcPts val="0"/>
              </a:spcAft>
              <a:buFont typeface="Arial" panose="020B0604020202020204" pitchFamily="34" charset="0"/>
              <a:buChar char="•"/>
            </a:pPr>
            <a:r>
              <a:rPr lang="de-DE" b="0" i="1" u="none" strike="noStrike" cap="none" dirty="0">
                <a:solidFill>
                  <a:srgbClr val="FFFFFF"/>
                </a:solidFill>
                <a:latin typeface="Trebuchet MS" panose="020B0603020202020204" pitchFamily="34" charset="0"/>
                <a:sym typeface="Arial"/>
              </a:rPr>
              <a:t>222 Millionen Tonnen Bau- und Abbruchabfälle angefallen</a:t>
            </a:r>
            <a:r>
              <a:rPr lang="de-DE" i="1" dirty="0">
                <a:solidFill>
                  <a:srgbClr val="FFFFFF"/>
                </a:solidFill>
                <a:latin typeface="Trebuchet MS" panose="020B0603020202020204" pitchFamily="34" charset="0"/>
              </a:rPr>
              <a:t> (53,9 %).</a:t>
            </a:r>
          </a:p>
          <a:p>
            <a:pPr marL="285750" marR="0" lvl="0" indent="-285750" rtl="0">
              <a:spcBef>
                <a:spcPts val="0"/>
              </a:spcBef>
              <a:spcAft>
                <a:spcPts val="0"/>
              </a:spcAft>
              <a:buFont typeface="Arial" panose="020B0604020202020204" pitchFamily="34" charset="0"/>
              <a:buChar char="•"/>
            </a:pPr>
            <a:r>
              <a:rPr lang="de-DE" i="1" dirty="0">
                <a:solidFill>
                  <a:srgbClr val="FFFFFF"/>
                </a:solidFill>
                <a:latin typeface="Trebuchet MS" panose="020B0603020202020204" pitchFamily="34" charset="0"/>
              </a:rPr>
              <a:t>82 % aller Abfälle werden stofflich oder energetisch verwertet</a:t>
            </a:r>
            <a:endParaRPr b="0" i="0" u="none" strike="noStrike" cap="none" dirty="0">
              <a:solidFill>
                <a:srgbClr val="941651"/>
              </a:solidFill>
              <a:latin typeface="Trebuchet MS" panose="020B0603020202020204" pitchFamily="34" charset="0"/>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1"/>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latin typeface="Trebuchet MS" panose="020B0603020202020204" pitchFamily="34" charset="0"/>
              </a:rPr>
              <a:t>4</a:t>
            </a:fld>
            <a:endParaRPr>
              <a:latin typeface="Trebuchet MS" panose="020B0603020202020204" pitchFamily="34" charset="0"/>
            </a:endParaRPr>
          </a:p>
        </p:txBody>
      </p:sp>
      <p:sp>
        <p:nvSpPr>
          <p:cNvPr id="135" name="Google Shape;135;p21"/>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latin typeface="Trebuchet MS" panose="020B0603020202020204" pitchFamily="34" charset="0"/>
              </a:rPr>
              <a:t>Nachhaltigkeit und Klimawandel:</a:t>
            </a:r>
            <a:br>
              <a:rPr lang="de-DE" dirty="0">
                <a:latin typeface="Trebuchet MS" panose="020B0603020202020204" pitchFamily="34" charset="0"/>
              </a:rPr>
            </a:br>
            <a:r>
              <a:rPr lang="de-DE" dirty="0" err="1">
                <a:latin typeface="Trebuchet MS" panose="020B0603020202020204" pitchFamily="34" charset="0"/>
              </a:rPr>
              <a:t>Abfallhierachie</a:t>
            </a:r>
            <a:r>
              <a:rPr lang="de-DE" dirty="0">
                <a:latin typeface="Trebuchet MS" panose="020B0603020202020204" pitchFamily="34" charset="0"/>
              </a:rPr>
              <a:t> - Kreislaufwirtschaft</a:t>
            </a:r>
            <a:endParaRPr dirty="0">
              <a:latin typeface="Trebuchet MS" panose="020B0603020202020204" pitchFamily="34" charset="0"/>
            </a:endParaRPr>
          </a:p>
        </p:txBody>
      </p:sp>
      <p:sp>
        <p:nvSpPr>
          <p:cNvPr id="136" name="Google Shape;136;p21"/>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1050" dirty="0">
                <a:latin typeface="Trebuchet MS" panose="020B0603020202020204" pitchFamily="34" charset="0"/>
              </a:rPr>
              <a:t>Maler und Lackierer</a:t>
            </a:r>
            <a:endParaRPr dirty="0">
              <a:latin typeface="Trebuchet MS" panose="020B0603020202020204" pitchFamily="34" charset="0"/>
            </a:endParaRPr>
          </a:p>
          <a:p>
            <a:pPr marL="0" lvl="0" indent="0" algn="l" rtl="0">
              <a:lnSpc>
                <a:spcPct val="100000"/>
              </a:lnSpc>
              <a:spcBef>
                <a:spcPts val="0"/>
              </a:spcBef>
              <a:spcAft>
                <a:spcPts val="0"/>
              </a:spcAft>
              <a:buClr>
                <a:srgbClr val="000000"/>
              </a:buClr>
              <a:buSzPts val="900"/>
              <a:buNone/>
            </a:pPr>
            <a:r>
              <a:rPr lang="de-DE" sz="1050" dirty="0">
                <a:latin typeface="Trebuchet MS" panose="020B0603020202020204" pitchFamily="34" charset="0"/>
              </a:rPr>
              <a:t>Fachrichtung Gestaltung und Instandhaltung</a:t>
            </a:r>
            <a:endParaRPr dirty="0">
              <a:latin typeface="Trebuchet MS" panose="020B0603020202020204" pitchFamily="34" charset="0"/>
            </a:endParaRPr>
          </a:p>
        </p:txBody>
      </p:sp>
      <p:sp>
        <p:nvSpPr>
          <p:cNvPr id="137" name="Google Shape;137;p21"/>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fontScale="92500" lnSpcReduction="10000"/>
          </a:bodyPr>
          <a:lstStyle/>
          <a:p>
            <a:pPr marL="35999" lvl="0" indent="-35999" algn="l" rtl="0">
              <a:lnSpc>
                <a:spcPct val="110000"/>
              </a:lnSpc>
              <a:spcBef>
                <a:spcPts val="0"/>
              </a:spcBef>
              <a:spcAft>
                <a:spcPts val="0"/>
              </a:spcAft>
              <a:buSzPct val="147465"/>
              <a:buNone/>
            </a:pPr>
            <a:r>
              <a:rPr lang="de-DE" sz="1050" dirty="0">
                <a:latin typeface="Trebuchet MS" panose="020B0603020202020204" pitchFamily="34" charset="0"/>
              </a:rPr>
              <a:t>Quelle: UBA 2022</a:t>
            </a:r>
          </a:p>
          <a:p>
            <a:pPr marL="35999" lvl="0" indent="-35999" algn="l" rtl="0">
              <a:lnSpc>
                <a:spcPct val="110000"/>
              </a:lnSpc>
              <a:spcBef>
                <a:spcPts val="0"/>
              </a:spcBef>
              <a:spcAft>
                <a:spcPts val="0"/>
              </a:spcAft>
              <a:buSzPct val="147465"/>
              <a:buNone/>
            </a:pPr>
            <a:r>
              <a:rPr lang="de-DE" sz="1050" dirty="0">
                <a:latin typeface="Trebuchet MS" panose="020B0603020202020204" pitchFamily="34" charset="0"/>
              </a:rPr>
              <a:t>Abbildung: </a:t>
            </a:r>
            <a:r>
              <a:rPr lang="de-DE" sz="1050" dirty="0" err="1">
                <a:latin typeface="Trebuchet MS" panose="020B0603020202020204" pitchFamily="34" charset="0"/>
              </a:rPr>
              <a:t>Abfallhierachie</a:t>
            </a:r>
            <a:r>
              <a:rPr lang="de-DE" sz="1050" dirty="0">
                <a:latin typeface="Trebuchet MS" panose="020B0603020202020204" pitchFamily="34" charset="0"/>
              </a:rPr>
              <a:t> § 6 </a:t>
            </a:r>
            <a:r>
              <a:rPr lang="de-DE" sz="1050" dirty="0" err="1">
                <a:latin typeface="Trebuchet MS" panose="020B0603020202020204" pitchFamily="34" charset="0"/>
              </a:rPr>
              <a:t>KrWG</a:t>
            </a:r>
            <a:r>
              <a:rPr lang="de-DE" sz="1050" dirty="0">
                <a:latin typeface="Trebuchet MS" panose="020B0603020202020204" pitchFamily="34" charset="0"/>
              </a:rPr>
              <a:t>, Beate </a:t>
            </a:r>
            <a:r>
              <a:rPr lang="de-DE" sz="1050" dirty="0" err="1">
                <a:latin typeface="Trebuchet MS" panose="020B0603020202020204" pitchFamily="34" charset="0"/>
              </a:rPr>
              <a:t>Bliedtner</a:t>
            </a:r>
            <a:r>
              <a:rPr lang="de-DE" sz="1050" dirty="0">
                <a:latin typeface="Trebuchet MS" panose="020B0603020202020204" pitchFamily="34" charset="0"/>
              </a:rPr>
              <a:t> (eigene Darstellung)</a:t>
            </a:r>
          </a:p>
          <a:p>
            <a:pPr marL="35999" lvl="0" indent="-35999" algn="l" rtl="0">
              <a:lnSpc>
                <a:spcPct val="110000"/>
              </a:lnSpc>
              <a:spcBef>
                <a:spcPts val="0"/>
              </a:spcBef>
              <a:spcAft>
                <a:spcPts val="0"/>
              </a:spcAft>
              <a:buSzPct val="147465"/>
              <a:buNone/>
            </a:pPr>
            <a:r>
              <a:rPr lang="de-DE" sz="1050" dirty="0">
                <a:latin typeface="Trebuchet MS" panose="020B0603020202020204" pitchFamily="34" charset="0"/>
              </a:rPr>
              <a:t>Grafikgrundlayout:  </a:t>
            </a:r>
            <a:r>
              <a:rPr lang="de-DE" sz="1050" dirty="0" err="1">
                <a:latin typeface="Trebuchet MS" panose="020B0603020202020204" pitchFamily="34" charset="0"/>
              </a:rPr>
              <a:t>Slidesgo</a:t>
            </a:r>
            <a:r>
              <a:rPr lang="de-DE" sz="1050" dirty="0">
                <a:latin typeface="Trebuchet MS" panose="020B0603020202020204" pitchFamily="34" charset="0"/>
              </a:rPr>
              <a:t> </a:t>
            </a:r>
            <a:endParaRPr sz="1050" dirty="0">
              <a:latin typeface="Trebuchet MS" panose="020B0603020202020204" pitchFamily="34" charset="0"/>
            </a:endParaRPr>
          </a:p>
        </p:txBody>
      </p:sp>
      <p:sp>
        <p:nvSpPr>
          <p:cNvPr id="138" name="Google Shape;138;p21"/>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a:solidFill>
                  <a:schemeClr val="lt1"/>
                </a:solidFill>
                <a:latin typeface="Trebuchet MS" panose="020B0603020202020204" pitchFamily="34" charset="0"/>
              </a:rPr>
              <a:t>Beate Bliedtner, LIV des Maler- und Lackiererhandwerks Berlin-Brandenburg ; Alexander Schnelle</a:t>
            </a:r>
            <a:endParaRPr>
              <a:latin typeface="Trebuchet MS" panose="020B0603020202020204" pitchFamily="34" charset="0"/>
            </a:endParaRPr>
          </a:p>
        </p:txBody>
      </p:sp>
      <p:sp>
        <p:nvSpPr>
          <p:cNvPr id="139" name="Google Shape;139;p21"/>
          <p:cNvSpPr/>
          <p:nvPr/>
        </p:nvSpPr>
        <p:spPr>
          <a:xfrm>
            <a:off x="7793675" y="2403806"/>
            <a:ext cx="3875400" cy="3157425"/>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marR="0" lvl="0" indent="-285750" algn="l" rtl="0">
              <a:lnSpc>
                <a:spcPct val="100000"/>
              </a:lnSpc>
              <a:spcBef>
                <a:spcPts val="600"/>
              </a:spcBef>
              <a:spcAft>
                <a:spcPts val="0"/>
              </a:spcAft>
              <a:buClr>
                <a:srgbClr val="000000"/>
              </a:buClr>
              <a:buSzPts val="1600"/>
              <a:buFont typeface="Arial"/>
              <a:buChar char="•"/>
            </a:pPr>
            <a:r>
              <a:rPr lang="de-DE" sz="1800" b="0" i="0" u="none" strike="noStrike" cap="none" dirty="0">
                <a:solidFill>
                  <a:srgbClr val="FF0000"/>
                </a:solidFill>
                <a:latin typeface="Trebuchet MS" panose="020B0603020202020204" pitchFamily="34" charset="0"/>
                <a:ea typeface="Trebuchet MS"/>
                <a:cs typeface="Trebuchet MS"/>
                <a:sym typeface="Trebuchet MS"/>
              </a:rPr>
              <a:t>Ordnen Sie ihre ermittelten Abfälle der/den Stufen der </a:t>
            </a:r>
            <a:r>
              <a:rPr lang="de-DE" sz="1800" b="0" i="0" u="none" strike="noStrike" cap="none" dirty="0" err="1">
                <a:solidFill>
                  <a:srgbClr val="FF0000"/>
                </a:solidFill>
                <a:latin typeface="Trebuchet MS" panose="020B0603020202020204" pitchFamily="34" charset="0"/>
                <a:ea typeface="Trebuchet MS"/>
                <a:cs typeface="Trebuchet MS"/>
                <a:sym typeface="Trebuchet MS"/>
              </a:rPr>
              <a:t>Abfallhierachie</a:t>
            </a:r>
            <a:r>
              <a:rPr lang="de-DE" sz="1800" b="0" i="0" u="none" strike="noStrike" cap="none" dirty="0">
                <a:solidFill>
                  <a:srgbClr val="FF0000"/>
                </a:solidFill>
                <a:latin typeface="Trebuchet MS" panose="020B0603020202020204" pitchFamily="34" charset="0"/>
                <a:ea typeface="Trebuchet MS"/>
                <a:cs typeface="Trebuchet MS"/>
                <a:sym typeface="Trebuchet MS"/>
              </a:rPr>
              <a:t> zu</a:t>
            </a:r>
            <a:endParaRPr sz="1800" b="0" i="0" u="none" strike="noStrike" cap="none" dirty="0">
              <a:solidFill>
                <a:srgbClr val="FF0000"/>
              </a:solidFill>
              <a:latin typeface="Trebuchet MS" panose="020B0603020202020204" pitchFamily="34" charset="0"/>
              <a:ea typeface="Trebuchet MS"/>
              <a:cs typeface="Trebuchet MS"/>
              <a:sym typeface="Trebuchet MS"/>
            </a:endParaRPr>
          </a:p>
          <a:p>
            <a:pPr marL="285750" marR="0" lvl="0" indent="-298450" algn="l" rtl="0">
              <a:lnSpc>
                <a:spcPct val="100000"/>
              </a:lnSpc>
              <a:spcBef>
                <a:spcPts val="600"/>
              </a:spcBef>
              <a:spcAft>
                <a:spcPts val="0"/>
              </a:spcAft>
              <a:buClr>
                <a:srgbClr val="FF0000"/>
              </a:buClr>
              <a:buSzPts val="1800"/>
              <a:buFont typeface="Trebuchet MS"/>
              <a:buChar char="•"/>
            </a:pPr>
            <a:r>
              <a:rPr lang="de-DE" sz="1800" dirty="0">
                <a:solidFill>
                  <a:srgbClr val="FF0000"/>
                </a:solidFill>
                <a:latin typeface="Trebuchet MS" panose="020B0603020202020204" pitchFamily="34" charset="0"/>
                <a:ea typeface="Trebuchet MS"/>
                <a:cs typeface="Trebuchet MS"/>
                <a:sym typeface="Trebuchet MS"/>
              </a:rPr>
              <a:t>Vergleichen Sie Ihre Einstufungen mit Ihren Mitschüler*in und erläutern Sie ihre Einstufung</a:t>
            </a:r>
            <a:endParaRPr sz="1800" dirty="0">
              <a:solidFill>
                <a:srgbClr val="FF0000"/>
              </a:solidFill>
              <a:latin typeface="Trebuchet MS" panose="020B0603020202020204" pitchFamily="34" charset="0"/>
              <a:ea typeface="Trebuchet MS"/>
              <a:cs typeface="Trebuchet MS"/>
              <a:sym typeface="Trebuchet MS"/>
            </a:endParaRPr>
          </a:p>
          <a:p>
            <a:pPr marL="285750" marR="0" lvl="0" indent="-298450" algn="l" rtl="0">
              <a:lnSpc>
                <a:spcPct val="100000"/>
              </a:lnSpc>
              <a:spcBef>
                <a:spcPts val="600"/>
              </a:spcBef>
              <a:spcAft>
                <a:spcPts val="0"/>
              </a:spcAft>
              <a:buClr>
                <a:srgbClr val="FF0000"/>
              </a:buClr>
              <a:buSzPts val="1800"/>
              <a:buFont typeface="Trebuchet MS"/>
              <a:buChar char="•"/>
            </a:pPr>
            <a:r>
              <a:rPr lang="de-DE" sz="1800" dirty="0">
                <a:solidFill>
                  <a:srgbClr val="FF0000"/>
                </a:solidFill>
                <a:latin typeface="Trebuchet MS" panose="020B0603020202020204" pitchFamily="34" charset="0"/>
                <a:ea typeface="Trebuchet MS"/>
                <a:cs typeface="Trebuchet MS"/>
                <a:sym typeface="Trebuchet MS"/>
              </a:rPr>
              <a:t>Clustern Sie die Ergebnisse der gesamten Klasse nach Abfallart und Stufe der </a:t>
            </a:r>
            <a:r>
              <a:rPr lang="de-DE" sz="1800" dirty="0" err="1">
                <a:solidFill>
                  <a:srgbClr val="FF0000"/>
                </a:solidFill>
                <a:latin typeface="Trebuchet MS" panose="020B0603020202020204" pitchFamily="34" charset="0"/>
                <a:ea typeface="Trebuchet MS"/>
                <a:cs typeface="Trebuchet MS"/>
                <a:sym typeface="Trebuchet MS"/>
              </a:rPr>
              <a:t>Abfallhierachie</a:t>
            </a:r>
            <a:endParaRPr sz="1800" dirty="0">
              <a:solidFill>
                <a:srgbClr val="FF0000"/>
              </a:solidFill>
              <a:latin typeface="Trebuchet MS" panose="020B0603020202020204" pitchFamily="34" charset="0"/>
              <a:ea typeface="Trebuchet MS"/>
              <a:cs typeface="Trebuchet MS"/>
              <a:sym typeface="Trebuchet MS"/>
            </a:endParaRPr>
          </a:p>
        </p:txBody>
      </p:sp>
      <p:grpSp>
        <p:nvGrpSpPr>
          <p:cNvPr id="140" name="Google Shape;140;p21"/>
          <p:cNvGrpSpPr/>
          <p:nvPr/>
        </p:nvGrpSpPr>
        <p:grpSpPr>
          <a:xfrm rot="10800000">
            <a:off x="1983216" y="4316238"/>
            <a:ext cx="3610994" cy="820564"/>
            <a:chOff x="3974431" y="1910671"/>
            <a:chExt cx="2527469" cy="600091"/>
          </a:xfrm>
        </p:grpSpPr>
        <p:sp>
          <p:nvSpPr>
            <p:cNvPr id="141" name="Google Shape;141;p21"/>
            <p:cNvSpPr/>
            <p:nvPr/>
          </p:nvSpPr>
          <p:spPr>
            <a:xfrm>
              <a:off x="4991481" y="2186946"/>
              <a:ext cx="568110" cy="10506"/>
            </a:xfrm>
            <a:custGeom>
              <a:avLst/>
              <a:gdLst/>
              <a:ahLst/>
              <a:cxnLst/>
              <a:rect l="l" t="t" r="r" b="b"/>
              <a:pathLst>
                <a:path w="24551" h="454" extrusionOk="0">
                  <a:moveTo>
                    <a:pt x="0" y="1"/>
                  </a:moveTo>
                  <a:lnTo>
                    <a:pt x="0" y="453"/>
                  </a:lnTo>
                  <a:lnTo>
                    <a:pt x="24551" y="453"/>
                  </a:lnTo>
                  <a:lnTo>
                    <a:pt x="24551" y="1"/>
                  </a:lnTo>
                  <a:close/>
                </a:path>
              </a:pathLst>
            </a:custGeom>
            <a:solidFill>
              <a:srgbClr val="00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2" name="Google Shape;142;p21"/>
            <p:cNvSpPr/>
            <p:nvPr/>
          </p:nvSpPr>
          <p:spPr>
            <a:xfrm>
              <a:off x="3974431" y="2395293"/>
              <a:ext cx="1213369" cy="115469"/>
            </a:xfrm>
            <a:custGeom>
              <a:avLst/>
              <a:gdLst/>
              <a:ahLst/>
              <a:cxnLst/>
              <a:rect l="l" t="t" r="r" b="b"/>
              <a:pathLst>
                <a:path w="52436" h="4990" extrusionOk="0">
                  <a:moveTo>
                    <a:pt x="24837" y="1"/>
                  </a:moveTo>
                  <a:lnTo>
                    <a:pt x="0" y="3930"/>
                  </a:lnTo>
                  <a:lnTo>
                    <a:pt x="40744" y="4989"/>
                  </a:lnTo>
                  <a:lnTo>
                    <a:pt x="52436" y="1751"/>
                  </a:lnTo>
                  <a:lnTo>
                    <a:pt x="24837" y="1"/>
                  </a:lnTo>
                  <a:close/>
                </a:path>
              </a:pathLst>
            </a:custGeom>
            <a:solidFill>
              <a:srgbClr val="E0921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3" name="Google Shape;143;p21"/>
            <p:cNvSpPr/>
            <p:nvPr/>
          </p:nvSpPr>
          <p:spPr>
            <a:xfrm>
              <a:off x="3974431" y="1910671"/>
              <a:ext cx="1213369" cy="525139"/>
            </a:xfrm>
            <a:custGeom>
              <a:avLst/>
              <a:gdLst/>
              <a:ahLst/>
              <a:cxnLst/>
              <a:rect l="l" t="t" r="r" b="b"/>
              <a:pathLst>
                <a:path w="52436" h="22694" extrusionOk="0">
                  <a:moveTo>
                    <a:pt x="13097" y="1"/>
                  </a:moveTo>
                  <a:lnTo>
                    <a:pt x="0" y="22694"/>
                  </a:lnTo>
                  <a:lnTo>
                    <a:pt x="52436" y="22694"/>
                  </a:lnTo>
                  <a:lnTo>
                    <a:pt x="39327" y="1"/>
                  </a:lnTo>
                  <a:close/>
                </a:path>
              </a:pathLst>
            </a:custGeom>
            <a:solidFill>
              <a:srgbClr val="FF99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4" name="Google Shape;144;p21"/>
            <p:cNvSpPr/>
            <p:nvPr/>
          </p:nvSpPr>
          <p:spPr>
            <a:xfrm rot="10800000">
              <a:off x="5559600" y="2032294"/>
              <a:ext cx="942300" cy="319800"/>
            </a:xfrm>
            <a:prstGeom prst="roundRect">
              <a:avLst>
                <a:gd name="adj" fmla="val 50000"/>
              </a:avLst>
            </a:prstGeom>
            <a:solidFill>
              <a:srgbClr val="FF99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700">
                  <a:solidFill>
                    <a:srgbClr val="FFFFFF"/>
                  </a:solidFill>
                  <a:latin typeface="Trebuchet MS" panose="020B0603020202020204" pitchFamily="34" charset="0"/>
                  <a:ea typeface="Trebuchet MS"/>
                  <a:cs typeface="Trebuchet MS"/>
                  <a:sym typeface="Trebuchet MS"/>
                </a:rPr>
                <a:t>04</a:t>
              </a:r>
              <a:endParaRPr sz="1700">
                <a:solidFill>
                  <a:srgbClr val="FFFFFF"/>
                </a:solidFill>
                <a:latin typeface="Trebuchet MS" panose="020B0603020202020204" pitchFamily="34" charset="0"/>
                <a:ea typeface="Trebuchet MS"/>
                <a:cs typeface="Trebuchet MS"/>
                <a:sym typeface="Trebuchet MS"/>
              </a:endParaRPr>
            </a:p>
          </p:txBody>
        </p:sp>
      </p:grpSp>
      <p:grpSp>
        <p:nvGrpSpPr>
          <p:cNvPr id="145" name="Google Shape;145;p21"/>
          <p:cNvGrpSpPr/>
          <p:nvPr/>
        </p:nvGrpSpPr>
        <p:grpSpPr>
          <a:xfrm rot="10800000">
            <a:off x="1109370" y="2729002"/>
            <a:ext cx="5351197" cy="792461"/>
            <a:chOff x="3368025" y="3068646"/>
            <a:chExt cx="3745500" cy="614692"/>
          </a:xfrm>
        </p:grpSpPr>
        <p:sp>
          <p:nvSpPr>
            <p:cNvPr id="146" name="Google Shape;146;p21"/>
            <p:cNvSpPr/>
            <p:nvPr/>
          </p:nvSpPr>
          <p:spPr>
            <a:xfrm>
              <a:off x="5602839" y="3334574"/>
              <a:ext cx="568388" cy="10783"/>
            </a:xfrm>
            <a:custGeom>
              <a:avLst/>
              <a:gdLst/>
              <a:ahLst/>
              <a:cxnLst/>
              <a:rect l="l" t="t" r="r" b="b"/>
              <a:pathLst>
                <a:path w="24563" h="466" extrusionOk="0">
                  <a:moveTo>
                    <a:pt x="0" y="1"/>
                  </a:moveTo>
                  <a:lnTo>
                    <a:pt x="0" y="465"/>
                  </a:lnTo>
                  <a:lnTo>
                    <a:pt x="24563" y="465"/>
                  </a:lnTo>
                  <a:lnTo>
                    <a:pt x="24563" y="1"/>
                  </a:lnTo>
                  <a:close/>
                </a:path>
              </a:pathLst>
            </a:custGeom>
            <a:solidFill>
              <a:srgbClr val="000000"/>
            </a:solidFill>
            <a:ln>
              <a:noFill/>
            </a:ln>
            <a:effectLst>
              <a:outerShdw blurRad="57150" dist="19050" dir="5400000" algn="bl" rotWithShape="0">
                <a:srgbClr val="5EB2FC">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7" name="Google Shape;147;p21"/>
            <p:cNvSpPr/>
            <p:nvPr/>
          </p:nvSpPr>
          <p:spPr>
            <a:xfrm>
              <a:off x="3368025" y="3574210"/>
              <a:ext cx="2426183" cy="109128"/>
            </a:xfrm>
            <a:custGeom>
              <a:avLst/>
              <a:gdLst/>
              <a:ahLst/>
              <a:cxnLst/>
              <a:rect l="l" t="t" r="r" b="b"/>
              <a:pathLst>
                <a:path w="104848" h="4716" extrusionOk="0">
                  <a:moveTo>
                    <a:pt x="34672" y="0"/>
                  </a:moveTo>
                  <a:lnTo>
                    <a:pt x="1" y="3334"/>
                  </a:lnTo>
                  <a:lnTo>
                    <a:pt x="83964" y="4715"/>
                  </a:lnTo>
                  <a:lnTo>
                    <a:pt x="104847" y="846"/>
                  </a:lnTo>
                  <a:lnTo>
                    <a:pt x="34672" y="0"/>
                  </a:lnTo>
                  <a:close/>
                </a:path>
              </a:pathLst>
            </a:custGeom>
            <a:solidFill>
              <a:srgbClr val="4685BC"/>
            </a:solidFill>
            <a:ln>
              <a:noFill/>
            </a:ln>
            <a:effectLst>
              <a:outerShdw blurRad="57150" dist="19050" dir="5400000" algn="bl" rotWithShape="0">
                <a:srgbClr val="5EB2FC">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8" name="Google Shape;148;p21"/>
            <p:cNvSpPr/>
            <p:nvPr/>
          </p:nvSpPr>
          <p:spPr>
            <a:xfrm>
              <a:off x="3368025" y="3068646"/>
              <a:ext cx="2426183" cy="525139"/>
            </a:xfrm>
            <a:custGeom>
              <a:avLst/>
              <a:gdLst/>
              <a:ahLst/>
              <a:cxnLst/>
              <a:rect l="l" t="t" r="r" b="b"/>
              <a:pathLst>
                <a:path w="104848" h="22694" extrusionOk="0">
                  <a:moveTo>
                    <a:pt x="13098" y="0"/>
                  </a:moveTo>
                  <a:lnTo>
                    <a:pt x="1" y="22694"/>
                  </a:lnTo>
                  <a:lnTo>
                    <a:pt x="104847" y="22694"/>
                  </a:lnTo>
                  <a:lnTo>
                    <a:pt x="91738" y="0"/>
                  </a:lnTo>
                  <a:close/>
                </a:path>
              </a:pathLst>
            </a:custGeom>
            <a:solidFill>
              <a:srgbClr val="5EB2FC"/>
            </a:solidFill>
            <a:ln>
              <a:noFill/>
            </a:ln>
            <a:effectLst>
              <a:outerShdw blurRad="57150" dist="19050" dir="5400000" algn="bl" rotWithShape="0">
                <a:srgbClr val="5EB2FC">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49" name="Google Shape;149;p21"/>
            <p:cNvSpPr/>
            <p:nvPr/>
          </p:nvSpPr>
          <p:spPr>
            <a:xfrm rot="10800000">
              <a:off x="6171225" y="3180206"/>
              <a:ext cx="942300" cy="319800"/>
            </a:xfrm>
            <a:prstGeom prst="roundRect">
              <a:avLst>
                <a:gd name="adj" fmla="val 50000"/>
              </a:avLst>
            </a:prstGeom>
            <a:solidFill>
              <a:srgbClr val="5EB2FC"/>
            </a:solidFill>
            <a:ln>
              <a:noFill/>
            </a:ln>
            <a:effectLst>
              <a:outerShdw blurRad="57150" dist="19050" dir="5400000" algn="bl" rotWithShape="0">
                <a:srgbClr val="5EB2FC">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700">
                  <a:solidFill>
                    <a:srgbClr val="FFFFFF"/>
                  </a:solidFill>
                  <a:latin typeface="Trebuchet MS" panose="020B0603020202020204" pitchFamily="34" charset="0"/>
                  <a:ea typeface="Trebuchet MS"/>
                  <a:cs typeface="Trebuchet MS"/>
                  <a:sym typeface="Trebuchet MS"/>
                </a:rPr>
                <a:t>02</a:t>
              </a:r>
              <a:endParaRPr sz="1700">
                <a:solidFill>
                  <a:srgbClr val="FFFFFF"/>
                </a:solidFill>
                <a:latin typeface="Trebuchet MS" panose="020B0603020202020204" pitchFamily="34" charset="0"/>
                <a:ea typeface="Trebuchet MS"/>
                <a:cs typeface="Trebuchet MS"/>
                <a:sym typeface="Trebuchet MS"/>
              </a:endParaRPr>
            </a:p>
          </p:txBody>
        </p:sp>
      </p:grpSp>
      <p:grpSp>
        <p:nvGrpSpPr>
          <p:cNvPr id="150" name="Google Shape;150;p21"/>
          <p:cNvGrpSpPr/>
          <p:nvPr/>
        </p:nvGrpSpPr>
        <p:grpSpPr>
          <a:xfrm rot="10800000">
            <a:off x="710620" y="2093220"/>
            <a:ext cx="6183100" cy="677009"/>
            <a:chOff x="3064844" y="3651359"/>
            <a:chExt cx="4327781" cy="525139"/>
          </a:xfrm>
        </p:grpSpPr>
        <p:sp>
          <p:nvSpPr>
            <p:cNvPr id="151" name="Google Shape;151;p21"/>
            <p:cNvSpPr/>
            <p:nvPr/>
          </p:nvSpPr>
          <p:spPr>
            <a:xfrm>
              <a:off x="5881931" y="3908677"/>
              <a:ext cx="568388" cy="10482"/>
            </a:xfrm>
            <a:custGeom>
              <a:avLst/>
              <a:gdLst/>
              <a:ahLst/>
              <a:cxnLst/>
              <a:rect l="l" t="t" r="r" b="b"/>
              <a:pathLst>
                <a:path w="24563" h="453" extrusionOk="0">
                  <a:moveTo>
                    <a:pt x="0" y="1"/>
                  </a:moveTo>
                  <a:lnTo>
                    <a:pt x="0" y="453"/>
                  </a:lnTo>
                  <a:lnTo>
                    <a:pt x="24563" y="453"/>
                  </a:lnTo>
                  <a:lnTo>
                    <a:pt x="2456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52" name="Google Shape;152;p21"/>
            <p:cNvSpPr/>
            <p:nvPr/>
          </p:nvSpPr>
          <p:spPr>
            <a:xfrm>
              <a:off x="3064844" y="3651359"/>
              <a:ext cx="3032543" cy="525139"/>
            </a:xfrm>
            <a:custGeom>
              <a:avLst/>
              <a:gdLst/>
              <a:ahLst/>
              <a:cxnLst/>
              <a:rect l="l" t="t" r="r" b="b"/>
              <a:pathLst>
                <a:path w="131052" h="22694" extrusionOk="0">
                  <a:moveTo>
                    <a:pt x="13109" y="0"/>
                  </a:moveTo>
                  <a:lnTo>
                    <a:pt x="0" y="22693"/>
                  </a:lnTo>
                  <a:lnTo>
                    <a:pt x="131052" y="22693"/>
                  </a:lnTo>
                  <a:lnTo>
                    <a:pt x="117955"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53" name="Google Shape;153;p21"/>
            <p:cNvSpPr/>
            <p:nvPr/>
          </p:nvSpPr>
          <p:spPr>
            <a:xfrm rot="10800000">
              <a:off x="6450325" y="3754163"/>
              <a:ext cx="942300" cy="319800"/>
            </a:xfrm>
            <a:prstGeom prst="roundRect">
              <a:avLst>
                <a:gd name="adj" fmla="val 50000"/>
              </a:avLst>
            </a:pr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1700">
                  <a:solidFill>
                    <a:srgbClr val="FFFFFF"/>
                  </a:solidFill>
                  <a:latin typeface="Trebuchet MS" panose="020B0603020202020204" pitchFamily="34" charset="0"/>
                  <a:ea typeface="Trebuchet MS"/>
                  <a:cs typeface="Trebuchet MS"/>
                  <a:sym typeface="Trebuchet MS"/>
                </a:rPr>
                <a:t>01</a:t>
              </a:r>
              <a:endParaRPr sz="1700">
                <a:solidFill>
                  <a:srgbClr val="FFFFFF"/>
                </a:solidFill>
                <a:latin typeface="Trebuchet MS" panose="020B0603020202020204" pitchFamily="34" charset="0"/>
                <a:ea typeface="Trebuchet MS"/>
                <a:cs typeface="Trebuchet MS"/>
                <a:sym typeface="Trebuchet MS"/>
              </a:endParaRPr>
            </a:p>
          </p:txBody>
        </p:sp>
      </p:grpSp>
      <p:grpSp>
        <p:nvGrpSpPr>
          <p:cNvPr id="154" name="Google Shape;154;p21"/>
          <p:cNvGrpSpPr/>
          <p:nvPr/>
        </p:nvGrpSpPr>
        <p:grpSpPr>
          <a:xfrm rot="10800000">
            <a:off x="1578917" y="3573745"/>
            <a:ext cx="4447918" cy="778578"/>
            <a:chOff x="3671588" y="2491733"/>
            <a:chExt cx="3113262" cy="537990"/>
          </a:xfrm>
        </p:grpSpPr>
        <p:sp>
          <p:nvSpPr>
            <p:cNvPr id="155" name="Google Shape;155;p21"/>
            <p:cNvSpPr/>
            <p:nvPr/>
          </p:nvSpPr>
          <p:spPr>
            <a:xfrm>
              <a:off x="5274437" y="2760771"/>
              <a:ext cx="568110" cy="10482"/>
            </a:xfrm>
            <a:custGeom>
              <a:avLst/>
              <a:gdLst/>
              <a:ahLst/>
              <a:cxnLst/>
              <a:rect l="l" t="t" r="r" b="b"/>
              <a:pathLst>
                <a:path w="24551" h="453" extrusionOk="0">
                  <a:moveTo>
                    <a:pt x="0" y="0"/>
                  </a:moveTo>
                  <a:lnTo>
                    <a:pt x="0" y="453"/>
                  </a:lnTo>
                  <a:lnTo>
                    <a:pt x="24551" y="453"/>
                  </a:lnTo>
                  <a:lnTo>
                    <a:pt x="24551" y="0"/>
                  </a:lnTo>
                  <a:close/>
                </a:path>
              </a:pathLst>
            </a:custGeom>
            <a:solidFill>
              <a:srgbClr val="000000"/>
            </a:solidFill>
            <a:ln>
              <a:noFill/>
            </a:ln>
            <a:effectLst>
              <a:outerShdw blurRad="57150" dist="19050" dir="5400000" algn="bl" rotWithShape="0">
                <a:srgbClr val="FCBD24">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56" name="Google Shape;156;p21"/>
            <p:cNvSpPr/>
            <p:nvPr/>
          </p:nvSpPr>
          <p:spPr>
            <a:xfrm>
              <a:off x="3671588" y="2491733"/>
              <a:ext cx="1819776" cy="525139"/>
            </a:xfrm>
            <a:custGeom>
              <a:avLst/>
              <a:gdLst/>
              <a:ahLst/>
              <a:cxnLst/>
              <a:rect l="l" t="t" r="r" b="b"/>
              <a:pathLst>
                <a:path w="78642" h="22694" extrusionOk="0">
                  <a:moveTo>
                    <a:pt x="13109" y="1"/>
                  </a:moveTo>
                  <a:lnTo>
                    <a:pt x="1" y="22694"/>
                  </a:lnTo>
                  <a:lnTo>
                    <a:pt x="78641" y="22694"/>
                  </a:lnTo>
                  <a:lnTo>
                    <a:pt x="65545" y="1"/>
                  </a:lnTo>
                  <a:close/>
                </a:path>
              </a:pathLst>
            </a:custGeom>
            <a:solidFill>
              <a:srgbClr val="FCBD24"/>
            </a:solidFill>
            <a:ln>
              <a:noFill/>
            </a:ln>
            <a:effectLst>
              <a:outerShdw blurRad="57150" dist="19050" dir="5400000" algn="bl" rotWithShape="0">
                <a:srgbClr val="FCBD24">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57" name="Google Shape;157;p21"/>
            <p:cNvSpPr/>
            <p:nvPr/>
          </p:nvSpPr>
          <p:spPr>
            <a:xfrm rot="10800000">
              <a:off x="5842550" y="2606250"/>
              <a:ext cx="942300" cy="319800"/>
            </a:xfrm>
            <a:prstGeom prst="roundRect">
              <a:avLst>
                <a:gd name="adj" fmla="val 50000"/>
              </a:avLst>
            </a:prstGeom>
            <a:solidFill>
              <a:srgbClr val="FCBD24"/>
            </a:solidFill>
            <a:ln>
              <a:noFill/>
            </a:ln>
            <a:effectLst>
              <a:outerShdw blurRad="57150" dist="19050" dir="5400000" algn="bl" rotWithShape="0">
                <a:srgbClr val="FCBD24">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700">
                  <a:solidFill>
                    <a:srgbClr val="FFFFFF"/>
                  </a:solidFill>
                  <a:latin typeface="Trebuchet MS" panose="020B0603020202020204" pitchFamily="34" charset="0"/>
                  <a:ea typeface="Trebuchet MS"/>
                  <a:cs typeface="Trebuchet MS"/>
                  <a:sym typeface="Trebuchet MS"/>
                </a:rPr>
                <a:t>03</a:t>
              </a:r>
              <a:endParaRPr sz="1700">
                <a:solidFill>
                  <a:srgbClr val="FFFFFF"/>
                </a:solidFill>
                <a:latin typeface="Trebuchet MS" panose="020B0603020202020204" pitchFamily="34" charset="0"/>
                <a:ea typeface="Trebuchet MS"/>
                <a:cs typeface="Trebuchet MS"/>
                <a:sym typeface="Trebuchet MS"/>
              </a:endParaRPr>
            </a:p>
          </p:txBody>
        </p:sp>
        <p:sp>
          <p:nvSpPr>
            <p:cNvPr id="158" name="Google Shape;158;p21"/>
            <p:cNvSpPr/>
            <p:nvPr/>
          </p:nvSpPr>
          <p:spPr>
            <a:xfrm rot="10800000" flipH="1">
              <a:off x="3782847" y="3022573"/>
              <a:ext cx="1700830" cy="7149"/>
            </a:xfrm>
            <a:custGeom>
              <a:avLst/>
              <a:gdLst/>
              <a:ahLst/>
              <a:cxnLst/>
              <a:rect l="l" t="t" r="r" b="b"/>
              <a:pathLst>
                <a:path w="78642" h="7585" extrusionOk="0">
                  <a:moveTo>
                    <a:pt x="34160" y="1"/>
                  </a:moveTo>
                  <a:lnTo>
                    <a:pt x="1" y="5251"/>
                  </a:lnTo>
                  <a:lnTo>
                    <a:pt x="62270" y="7585"/>
                  </a:lnTo>
                  <a:lnTo>
                    <a:pt x="78641" y="2775"/>
                  </a:lnTo>
                  <a:lnTo>
                    <a:pt x="34160" y="1"/>
                  </a:lnTo>
                  <a:close/>
                </a:path>
              </a:pathLst>
            </a:custGeom>
            <a:solidFill>
              <a:srgbClr val="9FC5E8"/>
            </a:solidFill>
            <a:ln>
              <a:noFill/>
            </a:ln>
            <a:effectLst>
              <a:outerShdw blurRad="57150" dist="19050" dir="5400000" algn="bl" rotWithShape="0">
                <a:srgbClr val="FCBD24">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grpSp>
      <p:sp>
        <p:nvSpPr>
          <p:cNvPr id="159" name="Google Shape;159;p21"/>
          <p:cNvSpPr txBox="1"/>
          <p:nvPr/>
        </p:nvSpPr>
        <p:spPr>
          <a:xfrm>
            <a:off x="3575213" y="2192187"/>
            <a:ext cx="222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DE">
                <a:solidFill>
                  <a:srgbClr val="FFFFFF"/>
                </a:solidFill>
                <a:latin typeface="Trebuchet MS" panose="020B0603020202020204" pitchFamily="34" charset="0"/>
                <a:ea typeface="Trebuchet MS"/>
                <a:cs typeface="Trebuchet MS"/>
                <a:sym typeface="Trebuchet MS"/>
              </a:rPr>
              <a:t>Vermeidung</a:t>
            </a:r>
            <a:endParaRPr>
              <a:solidFill>
                <a:srgbClr val="FFFFFF"/>
              </a:solidFill>
              <a:latin typeface="Trebuchet MS" panose="020B0603020202020204" pitchFamily="34" charset="0"/>
              <a:ea typeface="Trebuchet MS"/>
              <a:cs typeface="Trebuchet MS"/>
              <a:sym typeface="Trebuchet MS"/>
            </a:endParaRPr>
          </a:p>
        </p:txBody>
      </p:sp>
      <p:sp>
        <p:nvSpPr>
          <p:cNvPr id="160" name="Google Shape;160;p21"/>
          <p:cNvSpPr txBox="1"/>
          <p:nvPr/>
        </p:nvSpPr>
        <p:spPr>
          <a:xfrm>
            <a:off x="3676253" y="2927377"/>
            <a:ext cx="2402700" cy="6155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DE" dirty="0">
                <a:solidFill>
                  <a:srgbClr val="FFFFFF"/>
                </a:solidFill>
                <a:latin typeface="Trebuchet MS" panose="020B0603020202020204" pitchFamily="34" charset="0"/>
                <a:ea typeface="Trebuchet MS"/>
                <a:cs typeface="Trebuchet MS"/>
                <a:sym typeface="Trebuchet MS"/>
              </a:rPr>
              <a:t>Vorbereitung zur Wiederverwendung</a:t>
            </a:r>
            <a:endParaRPr dirty="0">
              <a:solidFill>
                <a:srgbClr val="FFFFFF"/>
              </a:solidFill>
              <a:latin typeface="Trebuchet MS" panose="020B0603020202020204" pitchFamily="34" charset="0"/>
              <a:ea typeface="Trebuchet MS"/>
              <a:cs typeface="Trebuchet MS"/>
              <a:sym typeface="Trebuchet MS"/>
            </a:endParaRPr>
          </a:p>
        </p:txBody>
      </p:sp>
      <p:sp>
        <p:nvSpPr>
          <p:cNvPr id="161" name="Google Shape;161;p21"/>
          <p:cNvSpPr txBox="1"/>
          <p:nvPr/>
        </p:nvSpPr>
        <p:spPr>
          <a:xfrm>
            <a:off x="3624010" y="3723701"/>
            <a:ext cx="222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DE">
                <a:solidFill>
                  <a:srgbClr val="FFFFFF"/>
                </a:solidFill>
                <a:latin typeface="Trebuchet MS" panose="020B0603020202020204" pitchFamily="34" charset="0"/>
                <a:ea typeface="Trebuchet MS"/>
                <a:cs typeface="Trebuchet MS"/>
                <a:sym typeface="Trebuchet MS"/>
              </a:rPr>
              <a:t>Recycling</a:t>
            </a:r>
            <a:endParaRPr>
              <a:solidFill>
                <a:srgbClr val="FFFFFF"/>
              </a:solidFill>
              <a:latin typeface="Trebuchet MS" panose="020B0603020202020204" pitchFamily="34" charset="0"/>
              <a:ea typeface="Trebuchet MS"/>
              <a:cs typeface="Trebuchet MS"/>
              <a:sym typeface="Trebuchet MS"/>
            </a:endParaRPr>
          </a:p>
        </p:txBody>
      </p:sp>
      <p:sp>
        <p:nvSpPr>
          <p:cNvPr id="162" name="Google Shape;162;p21"/>
          <p:cNvSpPr txBox="1"/>
          <p:nvPr/>
        </p:nvSpPr>
        <p:spPr>
          <a:xfrm>
            <a:off x="3586749" y="4425545"/>
            <a:ext cx="2223600" cy="75402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DE" sz="1050" dirty="0">
                <a:solidFill>
                  <a:schemeClr val="tx1">
                    <a:lumMod val="65000"/>
                    <a:lumOff val="35000"/>
                  </a:schemeClr>
                </a:solidFill>
                <a:latin typeface="Trebuchet MS" panose="020B0603020202020204" pitchFamily="34" charset="0"/>
                <a:ea typeface="Trebuchet MS"/>
                <a:cs typeface="Trebuchet MS"/>
                <a:sym typeface="Trebuchet MS"/>
              </a:rPr>
              <a:t>Sonstige</a:t>
            </a:r>
            <a:r>
              <a:rPr lang="de-DE" dirty="0">
                <a:solidFill>
                  <a:srgbClr val="FFFFFF"/>
                </a:solidFill>
                <a:latin typeface="Trebuchet MS" panose="020B0603020202020204" pitchFamily="34" charset="0"/>
                <a:ea typeface="Trebuchet MS"/>
                <a:cs typeface="Trebuchet MS"/>
                <a:sym typeface="Trebuchet MS"/>
              </a:rPr>
              <a:t> </a:t>
            </a:r>
          </a:p>
          <a:p>
            <a:pPr marL="0" lvl="0" indent="0" algn="ctr" rtl="0">
              <a:spcBef>
                <a:spcPts val="0"/>
              </a:spcBef>
              <a:spcAft>
                <a:spcPts val="0"/>
              </a:spcAft>
              <a:buNone/>
            </a:pPr>
            <a:r>
              <a:rPr lang="de-DE" dirty="0">
                <a:solidFill>
                  <a:srgbClr val="FFFFFF"/>
                </a:solidFill>
                <a:latin typeface="Trebuchet MS" panose="020B0603020202020204" pitchFamily="34" charset="0"/>
                <a:ea typeface="Trebuchet MS"/>
                <a:cs typeface="Trebuchet MS"/>
                <a:sym typeface="Trebuchet MS"/>
              </a:rPr>
              <a:t>Verwertung </a:t>
            </a:r>
            <a:endParaRPr dirty="0">
              <a:solidFill>
                <a:srgbClr val="FFFFFF"/>
              </a:solidFill>
              <a:latin typeface="Trebuchet MS" panose="020B0603020202020204" pitchFamily="34" charset="0"/>
              <a:ea typeface="Trebuchet MS"/>
              <a:cs typeface="Trebuchet MS"/>
              <a:sym typeface="Trebuchet MS"/>
            </a:endParaRPr>
          </a:p>
          <a:p>
            <a:pPr marL="0" lvl="0" indent="0" algn="ctr" rtl="0">
              <a:spcBef>
                <a:spcPts val="0"/>
              </a:spcBef>
              <a:spcAft>
                <a:spcPts val="0"/>
              </a:spcAft>
              <a:buNone/>
            </a:pPr>
            <a:r>
              <a:rPr lang="de-DE" sz="900" dirty="0">
                <a:solidFill>
                  <a:srgbClr val="595959"/>
                </a:solidFill>
                <a:latin typeface="Trebuchet MS" panose="020B0603020202020204" pitchFamily="34" charset="0"/>
                <a:ea typeface="Trebuchet MS"/>
                <a:cs typeface="Trebuchet MS"/>
                <a:sym typeface="Trebuchet MS"/>
              </a:rPr>
              <a:t>z.B. energetisch</a:t>
            </a:r>
            <a:endParaRPr sz="900" dirty="0">
              <a:solidFill>
                <a:srgbClr val="595959"/>
              </a:solidFill>
              <a:latin typeface="Trebuchet MS" panose="020B0603020202020204" pitchFamily="34" charset="0"/>
              <a:ea typeface="Trebuchet MS"/>
              <a:cs typeface="Trebuchet MS"/>
              <a:sym typeface="Trebuchet MS"/>
            </a:endParaRPr>
          </a:p>
        </p:txBody>
      </p:sp>
      <p:grpSp>
        <p:nvGrpSpPr>
          <p:cNvPr id="163" name="Google Shape;163;p21"/>
          <p:cNvGrpSpPr/>
          <p:nvPr/>
        </p:nvGrpSpPr>
        <p:grpSpPr>
          <a:xfrm rot="10800000">
            <a:off x="2361090" y="5131907"/>
            <a:ext cx="2799931" cy="752430"/>
            <a:chOff x="4277625" y="1332100"/>
            <a:chExt cx="1959775" cy="583641"/>
          </a:xfrm>
        </p:grpSpPr>
        <p:sp>
          <p:nvSpPr>
            <p:cNvPr id="164" name="Google Shape;164;p21"/>
            <p:cNvSpPr/>
            <p:nvPr/>
          </p:nvSpPr>
          <p:spPr>
            <a:xfrm>
              <a:off x="4726990" y="1612843"/>
              <a:ext cx="568110" cy="10783"/>
            </a:xfrm>
            <a:custGeom>
              <a:avLst/>
              <a:gdLst/>
              <a:ahLst/>
              <a:cxnLst/>
              <a:rect l="l" t="t" r="r" b="b"/>
              <a:pathLst>
                <a:path w="24551" h="466" extrusionOk="0">
                  <a:moveTo>
                    <a:pt x="0" y="1"/>
                  </a:moveTo>
                  <a:lnTo>
                    <a:pt x="0" y="465"/>
                  </a:lnTo>
                  <a:lnTo>
                    <a:pt x="24551" y="465"/>
                  </a:lnTo>
                  <a:lnTo>
                    <a:pt x="24551" y="1"/>
                  </a:lnTo>
                  <a:close/>
                </a:path>
              </a:pathLst>
            </a:custGeom>
            <a:solidFill>
              <a:srgbClr val="000000"/>
            </a:solidFill>
            <a:ln>
              <a:noFill/>
            </a:ln>
            <a:effectLst>
              <a:outerShdw blurRad="57150" dist="19050" dir="5400000" algn="bl" rotWithShape="0">
                <a:srgbClr val="EC3A3B">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65" name="Google Shape;165;p21"/>
            <p:cNvSpPr/>
            <p:nvPr/>
          </p:nvSpPr>
          <p:spPr>
            <a:xfrm>
              <a:off x="4277625" y="1846810"/>
              <a:ext cx="606962" cy="68931"/>
            </a:xfrm>
            <a:custGeom>
              <a:avLst/>
              <a:gdLst/>
              <a:ahLst/>
              <a:cxnLst/>
              <a:rect l="l" t="t" r="r" b="b"/>
              <a:pathLst>
                <a:path w="26230" h="4907" extrusionOk="0">
                  <a:moveTo>
                    <a:pt x="14240" y="1"/>
                  </a:moveTo>
                  <a:lnTo>
                    <a:pt x="0" y="3454"/>
                  </a:lnTo>
                  <a:lnTo>
                    <a:pt x="17657" y="4906"/>
                  </a:lnTo>
                  <a:lnTo>
                    <a:pt x="26230" y="1144"/>
                  </a:lnTo>
                  <a:lnTo>
                    <a:pt x="14240" y="1"/>
                  </a:lnTo>
                  <a:close/>
                </a:path>
              </a:pathLst>
            </a:custGeom>
            <a:solidFill>
              <a:srgbClr val="E06666"/>
            </a:solidFill>
            <a:ln>
              <a:noFill/>
            </a:ln>
            <a:effectLst>
              <a:outerShdw blurRad="57150" dist="19050" dir="5400000" algn="bl" rotWithShape="0">
                <a:srgbClr val="EC3A3B">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sp>
          <p:nvSpPr>
            <p:cNvPr id="166" name="Google Shape;166;p21"/>
            <p:cNvSpPr/>
            <p:nvPr/>
          </p:nvSpPr>
          <p:spPr>
            <a:xfrm rot="10800000">
              <a:off x="5295100" y="1458338"/>
              <a:ext cx="942300" cy="319800"/>
            </a:xfrm>
            <a:prstGeom prst="roundRect">
              <a:avLst>
                <a:gd name="adj" fmla="val 50000"/>
              </a:avLst>
            </a:prstGeom>
            <a:solidFill>
              <a:srgbClr val="EC3A3B"/>
            </a:solidFill>
            <a:ln>
              <a:noFill/>
            </a:ln>
            <a:effectLst>
              <a:outerShdw blurRad="57150" dist="19050" dir="5400000" algn="bl" rotWithShape="0">
                <a:srgbClr val="EC3A3B">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700">
                  <a:solidFill>
                    <a:srgbClr val="FFFFFF"/>
                  </a:solidFill>
                  <a:latin typeface="Trebuchet MS" panose="020B0603020202020204" pitchFamily="34" charset="0"/>
                  <a:ea typeface="Trebuchet MS"/>
                  <a:cs typeface="Trebuchet MS"/>
                  <a:sym typeface="Trebuchet MS"/>
                </a:rPr>
                <a:t>05</a:t>
              </a:r>
              <a:endParaRPr sz="1700">
                <a:solidFill>
                  <a:srgbClr val="FFFFFF"/>
                </a:solidFill>
                <a:latin typeface="Trebuchet MS" panose="020B0603020202020204" pitchFamily="34" charset="0"/>
                <a:ea typeface="Trebuchet MS"/>
                <a:cs typeface="Trebuchet MS"/>
                <a:sym typeface="Trebuchet MS"/>
              </a:endParaRPr>
            </a:p>
          </p:txBody>
        </p:sp>
        <p:sp>
          <p:nvSpPr>
            <p:cNvPr id="167" name="Google Shape;167;p21"/>
            <p:cNvSpPr/>
            <p:nvPr/>
          </p:nvSpPr>
          <p:spPr>
            <a:xfrm>
              <a:off x="4277635" y="1332100"/>
              <a:ext cx="606962" cy="525139"/>
            </a:xfrm>
            <a:custGeom>
              <a:avLst/>
              <a:gdLst/>
              <a:ahLst/>
              <a:cxnLst/>
              <a:rect l="l" t="t" r="r" b="b"/>
              <a:pathLst>
                <a:path w="26230" h="22694" extrusionOk="0">
                  <a:moveTo>
                    <a:pt x="13109" y="0"/>
                  </a:moveTo>
                  <a:lnTo>
                    <a:pt x="0" y="22694"/>
                  </a:lnTo>
                  <a:lnTo>
                    <a:pt x="26230" y="22694"/>
                  </a:lnTo>
                  <a:lnTo>
                    <a:pt x="13133" y="0"/>
                  </a:lnTo>
                  <a:close/>
                </a:path>
              </a:pathLst>
            </a:custGeom>
            <a:solidFill>
              <a:srgbClr val="EC3A3B"/>
            </a:solidFill>
            <a:ln>
              <a:noFill/>
            </a:ln>
            <a:effectLst>
              <a:outerShdw blurRad="57150" dist="19050" dir="5400000" algn="bl" rotWithShape="0">
                <a:srgbClr val="EC3A3B">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Trebuchet MS" panose="020B0603020202020204" pitchFamily="34" charset="0"/>
                <a:ea typeface="Trebuchet MS"/>
                <a:cs typeface="Trebuchet MS"/>
                <a:sym typeface="Trebuchet MS"/>
              </a:endParaRPr>
            </a:p>
          </p:txBody>
        </p:sp>
      </p:grpSp>
      <p:sp>
        <p:nvSpPr>
          <p:cNvPr id="168" name="Google Shape;168;p21"/>
          <p:cNvSpPr txBox="1"/>
          <p:nvPr/>
        </p:nvSpPr>
        <p:spPr>
          <a:xfrm>
            <a:off x="4171050" y="5250650"/>
            <a:ext cx="1627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dirty="0">
                <a:solidFill>
                  <a:srgbClr val="595959"/>
                </a:solidFill>
                <a:highlight>
                  <a:srgbClr val="F3F3F3"/>
                </a:highlight>
                <a:latin typeface="Trebuchet MS" panose="020B0603020202020204" pitchFamily="34" charset="0"/>
                <a:ea typeface="Trebuchet MS"/>
                <a:cs typeface="Trebuchet MS"/>
                <a:sym typeface="Trebuchet MS"/>
              </a:rPr>
              <a:t>Beseitigung</a:t>
            </a:r>
            <a:endParaRPr dirty="0">
              <a:solidFill>
                <a:srgbClr val="595959"/>
              </a:solidFill>
              <a:highlight>
                <a:srgbClr val="F3F3F3"/>
              </a:highlight>
              <a:latin typeface="Trebuchet MS" panose="020B0603020202020204" pitchFamily="34" charset="0"/>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latin typeface="Trebuchet MS" panose="020B0603020202020204" pitchFamily="34" charset="0"/>
              </a:rPr>
              <a:t>5</a:t>
            </a:fld>
            <a:endParaRPr>
              <a:latin typeface="Trebuchet MS" panose="020B0603020202020204" pitchFamily="34" charset="0"/>
            </a:endParaRPr>
          </a:p>
        </p:txBody>
      </p:sp>
      <p:sp>
        <p:nvSpPr>
          <p:cNvPr id="175" name="Google Shape;175;p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latin typeface="Trebuchet MS" panose="020B0603020202020204" pitchFamily="34" charset="0"/>
              </a:rPr>
              <a:t>Nachhaltigkeit und Kreislaufwirtschaft</a:t>
            </a:r>
            <a:endParaRPr dirty="0">
              <a:latin typeface="Trebuchet MS" panose="020B0603020202020204" pitchFamily="34" charset="0"/>
            </a:endParaRPr>
          </a:p>
        </p:txBody>
      </p:sp>
      <p:sp>
        <p:nvSpPr>
          <p:cNvPr id="176" name="Google Shape;176;p22"/>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latin typeface="Trebuchet MS" panose="020B0603020202020204" pitchFamily="34" charset="0"/>
              </a:rPr>
              <a:t>Maler und Lackierer</a:t>
            </a:r>
            <a:endParaRPr dirty="0">
              <a:latin typeface="Trebuchet MS" panose="020B0603020202020204" pitchFamily="34" charset="0"/>
            </a:endParaRPr>
          </a:p>
          <a:p>
            <a:pPr marL="0" lvl="0" indent="0" algn="l" rtl="0">
              <a:lnSpc>
                <a:spcPct val="100000"/>
              </a:lnSpc>
              <a:spcBef>
                <a:spcPts val="0"/>
              </a:spcBef>
              <a:spcAft>
                <a:spcPts val="0"/>
              </a:spcAft>
              <a:buClr>
                <a:srgbClr val="000000"/>
              </a:buClr>
              <a:buSzPts val="900"/>
              <a:buNone/>
            </a:pPr>
            <a:r>
              <a:rPr lang="de-DE" sz="900" dirty="0">
                <a:latin typeface="Trebuchet MS" panose="020B0603020202020204" pitchFamily="34" charset="0"/>
              </a:rPr>
              <a:t>Fachrichtung Gestaltung und Instandhaltung</a:t>
            </a:r>
            <a:endParaRPr dirty="0">
              <a:latin typeface="Trebuchet MS" panose="020B0603020202020204" pitchFamily="34" charset="0"/>
            </a:endParaRPr>
          </a:p>
        </p:txBody>
      </p:sp>
      <p:sp>
        <p:nvSpPr>
          <p:cNvPr id="177" name="Google Shape;177;p22"/>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latin typeface="Trebuchet MS" panose="020B0603020202020204" pitchFamily="34" charset="0"/>
              </a:rPr>
              <a:t>Quelle: UBA 2021, EEA 2023</a:t>
            </a:r>
          </a:p>
          <a:p>
            <a:pPr marL="36000" lvl="0" indent="-36000" algn="l" rtl="0">
              <a:lnSpc>
                <a:spcPct val="110000"/>
              </a:lnSpc>
              <a:spcBef>
                <a:spcPts val="0"/>
              </a:spcBef>
              <a:spcAft>
                <a:spcPts val="0"/>
              </a:spcAft>
              <a:buClr>
                <a:srgbClr val="888888"/>
              </a:buClr>
              <a:buSzPts val="1200"/>
              <a:buNone/>
            </a:pPr>
            <a:r>
              <a:rPr lang="de-DE" sz="1050" dirty="0">
                <a:latin typeface="Trebuchet MS" panose="020B0603020202020204" pitchFamily="34" charset="0"/>
              </a:rPr>
              <a:t>Grafik: Beate </a:t>
            </a:r>
            <a:r>
              <a:rPr lang="de-DE" sz="1050" dirty="0" err="1">
                <a:latin typeface="Trebuchet MS" panose="020B0603020202020204" pitchFamily="34" charset="0"/>
              </a:rPr>
              <a:t>Bliedtner</a:t>
            </a:r>
            <a:r>
              <a:rPr lang="de-DE" sz="1050" dirty="0">
                <a:latin typeface="Trebuchet MS" panose="020B0603020202020204" pitchFamily="34" charset="0"/>
              </a:rPr>
              <a:t> (Eigene Darstellung)</a:t>
            </a:r>
            <a:endParaRPr sz="1050" dirty="0">
              <a:latin typeface="Trebuchet MS" panose="020B0603020202020204" pitchFamily="34" charset="0"/>
            </a:endParaRPr>
          </a:p>
        </p:txBody>
      </p:sp>
      <p:sp>
        <p:nvSpPr>
          <p:cNvPr id="178" name="Google Shape;178;p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dirty="0">
                <a:solidFill>
                  <a:schemeClr val="lt1"/>
                </a:solidFill>
                <a:latin typeface="Trebuchet MS" panose="020B0603020202020204" pitchFamily="34" charset="0"/>
              </a:rPr>
              <a:t>Beate </a:t>
            </a:r>
            <a:r>
              <a:rPr lang="de-DE" sz="900" b="1" dirty="0" err="1">
                <a:solidFill>
                  <a:schemeClr val="lt1"/>
                </a:solidFill>
                <a:latin typeface="Trebuchet MS" panose="020B0603020202020204" pitchFamily="34" charset="0"/>
              </a:rPr>
              <a:t>Bliedtner</a:t>
            </a:r>
            <a:r>
              <a:rPr lang="de-DE" sz="900" b="1" dirty="0">
                <a:solidFill>
                  <a:schemeClr val="lt1"/>
                </a:solidFill>
                <a:latin typeface="Trebuchet MS" panose="020B0603020202020204" pitchFamily="34" charset="0"/>
              </a:rPr>
              <a:t>, </a:t>
            </a:r>
            <a:r>
              <a:rPr lang="de-DE" sz="900" dirty="0">
                <a:solidFill>
                  <a:schemeClr val="lt1"/>
                </a:solidFill>
                <a:latin typeface="Trebuchet MS" panose="020B0603020202020204" pitchFamily="34" charset="0"/>
              </a:rPr>
              <a:t>LIV des Maler- und Lackiererhandwerks Berlin-Brandenburg </a:t>
            </a:r>
            <a:r>
              <a:rPr lang="de-DE" sz="900" b="1" dirty="0">
                <a:solidFill>
                  <a:schemeClr val="lt1"/>
                </a:solidFill>
                <a:latin typeface="Trebuchet MS" panose="020B0603020202020204" pitchFamily="34" charset="0"/>
              </a:rPr>
              <a:t>Alexander Schnelle</a:t>
            </a:r>
            <a:endParaRPr dirty="0">
              <a:latin typeface="Trebuchet MS" panose="020B0603020202020204" pitchFamily="34" charset="0"/>
            </a:endParaRPr>
          </a:p>
        </p:txBody>
      </p:sp>
      <p:sp>
        <p:nvSpPr>
          <p:cNvPr id="179" name="Google Shape;179;p22"/>
          <p:cNvSpPr/>
          <p:nvPr/>
        </p:nvSpPr>
        <p:spPr>
          <a:xfrm>
            <a:off x="7961152" y="3541652"/>
            <a:ext cx="3926048" cy="2286619"/>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marR="0" lvl="0" indent="-285750" algn="l" rtl="0">
              <a:lnSpc>
                <a:spcPct val="100000"/>
              </a:lnSpc>
              <a:spcBef>
                <a:spcPts val="0"/>
              </a:spcBef>
              <a:spcAft>
                <a:spcPts val="0"/>
              </a:spcAft>
              <a:buFont typeface="Arial" panose="020B0604020202020204" pitchFamily="34" charset="0"/>
              <a:buChar char="•"/>
            </a:pPr>
            <a:endParaRPr lang="de-DE" sz="1800" dirty="0">
              <a:solidFill>
                <a:srgbClr val="C00000"/>
              </a:solidFill>
              <a:latin typeface="Trebuchet MS" panose="020B0603020202020204" pitchFamily="34" charset="0"/>
              <a:ea typeface="Trebuchet MS"/>
              <a:cs typeface="Trebuchet MS"/>
              <a:sym typeface="Trebuchet MS"/>
            </a:endParaRPr>
          </a:p>
          <a:p>
            <a:pPr marL="285750" lvl="0" indent="-285750">
              <a:buFont typeface="Arial" panose="020B0604020202020204" pitchFamily="34" charset="0"/>
              <a:buChar char="•"/>
            </a:pPr>
            <a:r>
              <a:rPr lang="de-DE" sz="1800" dirty="0">
                <a:solidFill>
                  <a:srgbClr val="C00000"/>
                </a:solidFill>
                <a:latin typeface="Trebuchet MS" panose="020B0603020202020204" pitchFamily="34" charset="0"/>
                <a:ea typeface="Trebuchet MS"/>
                <a:cs typeface="Trebuchet MS"/>
                <a:sym typeface="Trebuchet MS"/>
              </a:rPr>
              <a:t>Diskutieren Sie am Beispiel von Kunststoff, weshalb ein Kreislaufwirtschaftssystem sinnvoll und erforderlich ist</a:t>
            </a:r>
          </a:p>
          <a:p>
            <a:pPr marL="285750" indent="-285750">
              <a:buFont typeface="Arial" panose="020B0604020202020204" pitchFamily="34" charset="0"/>
              <a:buChar char="•"/>
            </a:pPr>
            <a:r>
              <a:rPr lang="de-DE" sz="1800" dirty="0">
                <a:solidFill>
                  <a:srgbClr val="C00000"/>
                </a:solidFill>
                <a:latin typeface="Trebuchet MS" panose="020B0603020202020204" pitchFamily="34" charset="0"/>
                <a:ea typeface="Trebuchet MS"/>
                <a:cs typeface="Trebuchet MS"/>
                <a:sym typeface="Trebuchet MS"/>
              </a:rPr>
              <a:t>Welche Möglichkeiten gibt es Kunststoffe (Kunststoffeimer, Dämmstoffreste etc.) in den Kreislauf zurückzuführen? </a:t>
            </a:r>
          </a:p>
          <a:p>
            <a:pPr marL="285750" lvl="0" indent="-285750">
              <a:buFont typeface="Arial" panose="020B0604020202020204" pitchFamily="34" charset="0"/>
              <a:buChar char="•"/>
            </a:pPr>
            <a:endParaRPr lang="de-DE" sz="1800" dirty="0">
              <a:solidFill>
                <a:srgbClr val="C00000"/>
              </a:solidFill>
              <a:latin typeface="Trebuchet MS" panose="020B0603020202020204" pitchFamily="34" charset="0"/>
              <a:ea typeface="Trebuchet MS"/>
              <a:cs typeface="Trebuchet MS"/>
              <a:sym typeface="Trebuchet MS"/>
            </a:endParaRPr>
          </a:p>
        </p:txBody>
      </p:sp>
      <p:graphicFrame>
        <p:nvGraphicFramePr>
          <p:cNvPr id="3" name="Diagramm 2"/>
          <p:cNvGraphicFramePr/>
          <p:nvPr>
            <p:extLst>
              <p:ext uri="{D42A27DB-BD31-4B8C-83A1-F6EECF244321}">
                <p14:modId xmlns:p14="http://schemas.microsoft.com/office/powerpoint/2010/main" val="2354510793"/>
              </p:ext>
            </p:extLst>
          </p:nvPr>
        </p:nvGraphicFramePr>
        <p:xfrm>
          <a:off x="656204" y="1613094"/>
          <a:ext cx="5165755" cy="42256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feil nach rechts 3"/>
          <p:cNvSpPr/>
          <p:nvPr/>
        </p:nvSpPr>
        <p:spPr>
          <a:xfrm>
            <a:off x="243281" y="1828800"/>
            <a:ext cx="1828800" cy="4446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Trebuchet MS" panose="020B0603020202020204" pitchFamily="34" charset="0"/>
              </a:rPr>
              <a:t>Rohstoffe</a:t>
            </a:r>
          </a:p>
        </p:txBody>
      </p:sp>
      <p:sp>
        <p:nvSpPr>
          <p:cNvPr id="5" name="Pfeil nach unten 4"/>
          <p:cNvSpPr/>
          <p:nvPr/>
        </p:nvSpPr>
        <p:spPr>
          <a:xfrm>
            <a:off x="4752362" y="4378499"/>
            <a:ext cx="58723" cy="8111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Trebuchet MS" panose="020B0603020202020204" pitchFamily="34" charset="0"/>
            </a:endParaRPr>
          </a:p>
        </p:txBody>
      </p:sp>
      <p:sp>
        <p:nvSpPr>
          <p:cNvPr id="7" name="Textfeld 6"/>
          <p:cNvSpPr txBox="1"/>
          <p:nvPr/>
        </p:nvSpPr>
        <p:spPr>
          <a:xfrm>
            <a:off x="4112701" y="5243657"/>
            <a:ext cx="1228989" cy="307777"/>
          </a:xfrm>
          <a:prstGeom prst="rect">
            <a:avLst/>
          </a:prstGeom>
          <a:solidFill>
            <a:schemeClr val="bg2">
              <a:lumMod val="40000"/>
              <a:lumOff val="60000"/>
            </a:schemeClr>
          </a:solidFill>
        </p:spPr>
        <p:txBody>
          <a:bodyPr wrap="square" rtlCol="0">
            <a:spAutoFit/>
          </a:bodyPr>
          <a:lstStyle/>
          <a:p>
            <a:r>
              <a:rPr lang="de-DE" dirty="0">
                <a:solidFill>
                  <a:schemeClr val="bg1"/>
                </a:solidFill>
                <a:latin typeface="Trebuchet MS" panose="020B0603020202020204" pitchFamily="34" charset="0"/>
              </a:rPr>
              <a:t>Beseitigung</a:t>
            </a:r>
          </a:p>
        </p:txBody>
      </p:sp>
      <p:sp>
        <p:nvSpPr>
          <p:cNvPr id="8" name="Pfeil nach unten 7"/>
          <p:cNvSpPr/>
          <p:nvPr/>
        </p:nvSpPr>
        <p:spPr>
          <a:xfrm>
            <a:off x="5568885" y="1848625"/>
            <a:ext cx="999695" cy="3842158"/>
          </a:xfrm>
          <a:prstGeom prst="downArrow">
            <a:avLst/>
          </a:prstGeom>
          <a:ln/>
        </p:spPr>
        <p:style>
          <a:lnRef idx="2">
            <a:schemeClr val="accent1"/>
          </a:lnRef>
          <a:fillRef idx="1">
            <a:schemeClr val="lt1"/>
          </a:fillRef>
          <a:effectRef idx="0">
            <a:schemeClr val="accent1"/>
          </a:effectRef>
          <a:fontRef idx="minor">
            <a:schemeClr val="dk1"/>
          </a:fontRef>
        </p:style>
        <p:txBody>
          <a:bodyPr vert="vert" rtlCol="0" anchor="t" anchorCtr="1">
            <a:normAutofit fontScale="47500" lnSpcReduction="20000"/>
          </a:bodyPr>
          <a:lstStyle/>
          <a:p>
            <a:pPr algn="ctr"/>
            <a:r>
              <a:rPr lang="de-DE" sz="3700" dirty="0">
                <a:latin typeface="Trebuchet MS" panose="020B0603020202020204" pitchFamily="34" charset="0"/>
              </a:rPr>
              <a:t>Lineare Wirtschaft</a:t>
            </a:r>
            <a:r>
              <a:rPr lang="de-DE" sz="3400" dirty="0">
                <a:latin typeface="Trebuchet MS" panose="020B0603020202020204" pitchFamily="34" charset="0"/>
              </a:rPr>
              <a:t> </a:t>
            </a:r>
          </a:p>
          <a:p>
            <a:pPr algn="ctr"/>
            <a:r>
              <a:rPr lang="de-DE" dirty="0">
                <a:latin typeface="Trebuchet MS" panose="020B0603020202020204" pitchFamily="34" charset="0"/>
              </a:rPr>
              <a:t> „</a:t>
            </a:r>
            <a:r>
              <a:rPr lang="de-DE" dirty="0" err="1">
                <a:latin typeface="Trebuchet MS" panose="020B0603020202020204" pitchFamily="34" charset="0"/>
              </a:rPr>
              <a:t>Wegwerfgeselleschaft</a:t>
            </a:r>
            <a:r>
              <a:rPr lang="de-DE" dirty="0">
                <a:latin typeface="Trebuchet MS" panose="020B0603020202020204" pitchFamily="34" charset="0"/>
              </a:rPr>
              <a:t>“</a:t>
            </a:r>
            <a:endParaRPr lang="de-DE" sz="1800" dirty="0">
              <a:latin typeface="Trebuchet MS" panose="020B0603020202020204" pitchFamily="34" charset="0"/>
            </a:endParaRPr>
          </a:p>
        </p:txBody>
      </p:sp>
      <p:sp>
        <p:nvSpPr>
          <p:cNvPr id="10" name="Textfeld 9"/>
          <p:cNvSpPr txBox="1"/>
          <p:nvPr/>
        </p:nvSpPr>
        <p:spPr>
          <a:xfrm>
            <a:off x="2130804" y="3095538"/>
            <a:ext cx="2116121" cy="338554"/>
          </a:xfrm>
          <a:prstGeom prst="rect">
            <a:avLst/>
          </a:prstGeom>
          <a:noFill/>
          <a:ln>
            <a:solidFill>
              <a:schemeClr val="accent1"/>
            </a:solidFill>
          </a:ln>
        </p:spPr>
        <p:txBody>
          <a:bodyPr wrap="square" rtlCol="0">
            <a:spAutoFit/>
          </a:bodyPr>
          <a:lstStyle/>
          <a:p>
            <a:pPr algn="ctr"/>
            <a:r>
              <a:rPr lang="de-DE" sz="1600" b="1" dirty="0">
                <a:solidFill>
                  <a:schemeClr val="tx1">
                    <a:lumMod val="75000"/>
                    <a:lumOff val="25000"/>
                  </a:schemeClr>
                </a:solidFill>
                <a:latin typeface="Trebuchet MS" panose="020B0603020202020204" pitchFamily="34" charset="0"/>
              </a:rPr>
              <a:t>Kreislaufwirtschaft</a:t>
            </a:r>
          </a:p>
        </p:txBody>
      </p:sp>
      <p:sp>
        <p:nvSpPr>
          <p:cNvPr id="18" name="Google Shape;128;p20"/>
          <p:cNvSpPr/>
          <p:nvPr/>
        </p:nvSpPr>
        <p:spPr>
          <a:xfrm>
            <a:off x="7575258" y="1848625"/>
            <a:ext cx="3005689" cy="1146245"/>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de-DE" sz="1600" b="0" i="1" u="none" strike="noStrike" cap="none" dirty="0">
                <a:solidFill>
                  <a:srgbClr val="FFFFFF"/>
                </a:solidFill>
                <a:latin typeface="Trebuchet MS" panose="020B0603020202020204" pitchFamily="34" charset="0"/>
                <a:sym typeface="Arial"/>
              </a:rPr>
              <a:t>Im Jahr 2021 wurden insgesamt 777.200 Tonnen Kunststoffabfälle aus Deutschland exportiert</a:t>
            </a:r>
            <a:r>
              <a:rPr lang="de-DE" sz="1800" b="0" i="1" u="none" strike="noStrike" cap="none" dirty="0">
                <a:solidFill>
                  <a:srgbClr val="FFFFFF"/>
                </a:solidFill>
                <a:latin typeface="Trebuchet MS" panose="020B0603020202020204" pitchFamily="34" charset="0"/>
                <a:sym typeface="Arial"/>
              </a:rPr>
              <a:t>. </a:t>
            </a:r>
            <a:endParaRPr sz="1800" b="0" i="0" u="none" strike="noStrike" cap="none" dirty="0">
              <a:solidFill>
                <a:srgbClr val="941651"/>
              </a:solidFill>
              <a:latin typeface="Trebuchet MS" panose="020B0603020202020204" pitchFamily="34" charset="0"/>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latin typeface="Trebuchet MS" panose="020B0603020202020204" pitchFamily="34" charset="0"/>
              </a:rPr>
              <a:t>6</a:t>
            </a:fld>
            <a:endParaRPr>
              <a:latin typeface="Trebuchet MS" panose="020B0603020202020204" pitchFamily="34" charset="0"/>
            </a:endParaRPr>
          </a:p>
        </p:txBody>
      </p:sp>
      <p:sp>
        <p:nvSpPr>
          <p:cNvPr id="175" name="Google Shape;175;p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latin typeface="Trebuchet MS" panose="020B0603020202020204" pitchFamily="34" charset="0"/>
              </a:rPr>
              <a:t>Nachhaltigkeit und Kreislaufwirtschaft</a:t>
            </a:r>
            <a:endParaRPr dirty="0">
              <a:latin typeface="Trebuchet MS" panose="020B0603020202020204" pitchFamily="34" charset="0"/>
            </a:endParaRPr>
          </a:p>
        </p:txBody>
      </p:sp>
      <p:sp>
        <p:nvSpPr>
          <p:cNvPr id="176" name="Google Shape;176;p22"/>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latin typeface="Trebuchet MS" panose="020B0603020202020204" pitchFamily="34" charset="0"/>
              </a:rPr>
              <a:t>Maler und Lackierer</a:t>
            </a:r>
            <a:endParaRPr dirty="0">
              <a:latin typeface="Trebuchet MS" panose="020B0603020202020204" pitchFamily="34" charset="0"/>
            </a:endParaRPr>
          </a:p>
          <a:p>
            <a:pPr marL="0" lvl="0" indent="0" algn="l" rtl="0">
              <a:lnSpc>
                <a:spcPct val="100000"/>
              </a:lnSpc>
              <a:spcBef>
                <a:spcPts val="0"/>
              </a:spcBef>
              <a:spcAft>
                <a:spcPts val="0"/>
              </a:spcAft>
              <a:buClr>
                <a:srgbClr val="000000"/>
              </a:buClr>
              <a:buSzPts val="900"/>
              <a:buNone/>
            </a:pPr>
            <a:r>
              <a:rPr lang="de-DE" sz="900" dirty="0">
                <a:latin typeface="Trebuchet MS" panose="020B0603020202020204" pitchFamily="34" charset="0"/>
              </a:rPr>
              <a:t>Fachrichtung Gestaltung und Instandhaltung</a:t>
            </a:r>
            <a:endParaRPr dirty="0">
              <a:latin typeface="Trebuchet MS" panose="020B0603020202020204" pitchFamily="34" charset="0"/>
            </a:endParaRPr>
          </a:p>
        </p:txBody>
      </p:sp>
      <p:sp>
        <p:nvSpPr>
          <p:cNvPr id="177" name="Google Shape;177;p22"/>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latin typeface="Trebuchet MS" panose="020B0603020202020204" pitchFamily="34" charset="0"/>
              </a:rPr>
              <a:t>Quelle: UBA 2021, EEA 2023</a:t>
            </a:r>
          </a:p>
          <a:p>
            <a:pPr marL="36000" lvl="0" indent="-36000"/>
            <a:r>
              <a:rPr lang="de-DE" sz="1050" dirty="0">
                <a:latin typeface="Trebuchet MS" panose="020B0603020202020204" pitchFamily="34" charset="0"/>
              </a:rPr>
              <a:t>Fotos mit freundlicher Genehmigung von Saier-Verpackungstechnik</a:t>
            </a:r>
          </a:p>
        </p:txBody>
      </p:sp>
      <p:sp>
        <p:nvSpPr>
          <p:cNvPr id="178" name="Google Shape;178;p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dirty="0">
                <a:solidFill>
                  <a:schemeClr val="lt1"/>
                </a:solidFill>
                <a:latin typeface="Trebuchet MS" panose="020B0603020202020204" pitchFamily="34" charset="0"/>
              </a:rPr>
              <a:t>Beate </a:t>
            </a:r>
            <a:r>
              <a:rPr lang="de-DE" sz="900" b="1" dirty="0" err="1">
                <a:solidFill>
                  <a:schemeClr val="lt1"/>
                </a:solidFill>
                <a:latin typeface="Trebuchet MS" panose="020B0603020202020204" pitchFamily="34" charset="0"/>
              </a:rPr>
              <a:t>Bliedtner</a:t>
            </a:r>
            <a:r>
              <a:rPr lang="de-DE" sz="900" b="1" dirty="0">
                <a:solidFill>
                  <a:schemeClr val="lt1"/>
                </a:solidFill>
                <a:latin typeface="Trebuchet MS" panose="020B0603020202020204" pitchFamily="34" charset="0"/>
              </a:rPr>
              <a:t>, </a:t>
            </a:r>
            <a:r>
              <a:rPr lang="de-DE" sz="900" dirty="0">
                <a:solidFill>
                  <a:schemeClr val="lt1"/>
                </a:solidFill>
                <a:latin typeface="Trebuchet MS" panose="020B0603020202020204" pitchFamily="34" charset="0"/>
              </a:rPr>
              <a:t>LIV des Maler- und Lackiererhandwerks Berlin-Brandenburg </a:t>
            </a:r>
            <a:r>
              <a:rPr lang="de-DE" sz="900" b="1" dirty="0">
                <a:solidFill>
                  <a:schemeClr val="lt1"/>
                </a:solidFill>
                <a:latin typeface="Trebuchet MS" panose="020B0603020202020204" pitchFamily="34" charset="0"/>
              </a:rPr>
              <a:t>Alexander Schnelle</a:t>
            </a:r>
            <a:endParaRPr dirty="0">
              <a:latin typeface="Trebuchet MS" panose="020B0603020202020204" pitchFamily="34" charset="0"/>
            </a:endParaRPr>
          </a:p>
        </p:txBody>
      </p:sp>
      <p:sp>
        <p:nvSpPr>
          <p:cNvPr id="179" name="Google Shape;179;p22"/>
          <p:cNvSpPr/>
          <p:nvPr/>
        </p:nvSpPr>
        <p:spPr>
          <a:xfrm>
            <a:off x="8254767" y="3736358"/>
            <a:ext cx="3724712" cy="1653806"/>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lvl="0" indent="-285750">
              <a:buFont typeface="Arial" panose="020B0604020202020204" pitchFamily="34" charset="0"/>
              <a:buChar char="•"/>
            </a:pPr>
            <a:r>
              <a:rPr lang="de-DE" sz="1800" dirty="0">
                <a:solidFill>
                  <a:srgbClr val="C00000"/>
                </a:solidFill>
                <a:latin typeface="Trebuchet MS" panose="020B0603020202020204" pitchFamily="34" charset="0"/>
                <a:ea typeface="Trebuchet MS"/>
                <a:cs typeface="Trebuchet MS"/>
                <a:sym typeface="Trebuchet MS"/>
              </a:rPr>
              <a:t>Wie erkennen Sie ob der Hersteller/Industrie recycelte Kunststoffeimer verwendet? </a:t>
            </a:r>
          </a:p>
          <a:p>
            <a:pPr marL="285750" lvl="0" indent="-285750">
              <a:buFont typeface="Arial" panose="020B0604020202020204" pitchFamily="34" charset="0"/>
              <a:buChar char="•"/>
            </a:pPr>
            <a:r>
              <a:rPr lang="de-DE" sz="1800" dirty="0">
                <a:solidFill>
                  <a:srgbClr val="C00000"/>
                </a:solidFill>
                <a:latin typeface="Trebuchet MS" panose="020B0603020202020204" pitchFamily="34" charset="0"/>
                <a:ea typeface="Trebuchet MS"/>
                <a:cs typeface="Trebuchet MS"/>
                <a:sym typeface="Trebuchet MS"/>
              </a:rPr>
              <a:t>Wie werden Kunststoffeimer in Ihrem Betrieb entsorgt?</a:t>
            </a:r>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0120" y="3380763"/>
            <a:ext cx="3948417" cy="2632278"/>
          </a:xfrm>
          <a:prstGeom prst="rect">
            <a:avLst/>
          </a:prstGeom>
        </p:spPr>
      </p:pic>
      <p:pic>
        <p:nvPicPr>
          <p:cNvPr id="9" name="Grafi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0392" y="1806080"/>
            <a:ext cx="3615655" cy="2410436"/>
          </a:xfrm>
          <a:prstGeom prst="rect">
            <a:avLst/>
          </a:prstGeom>
        </p:spPr>
      </p:pic>
      <p:sp>
        <p:nvSpPr>
          <p:cNvPr id="20" name="Google Shape;128;p20"/>
          <p:cNvSpPr/>
          <p:nvPr/>
        </p:nvSpPr>
        <p:spPr>
          <a:xfrm>
            <a:off x="6870583" y="1652631"/>
            <a:ext cx="4009937" cy="1342239"/>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de-DE" sz="1600" i="1" dirty="0">
                <a:solidFill>
                  <a:srgbClr val="FFFFFF"/>
                </a:solidFill>
                <a:latin typeface="Trebuchet MS" panose="020B0603020202020204" pitchFamily="34" charset="0"/>
              </a:rPr>
              <a:t>Produkte und Materialien müssen so gestaltet, designt werden, dass ein Recycling, Reparatur, Widerverwendung überhaupt möglich ist. </a:t>
            </a:r>
          </a:p>
        </p:txBody>
      </p:sp>
    </p:spTree>
    <p:extLst>
      <p:ext uri="{BB962C8B-B14F-4D97-AF65-F5344CB8AC3E}">
        <p14:creationId xmlns:p14="http://schemas.microsoft.com/office/powerpoint/2010/main" val="337863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g2045c16c9fa_0_0"/>
          <p:cNvSpPr txBox="1">
            <a:spLocks noGrp="1"/>
          </p:cNvSpPr>
          <p:nvPr>
            <p:ph type="sldNum" idx="12"/>
          </p:nvPr>
        </p:nvSpPr>
        <p:spPr>
          <a:xfrm>
            <a:off x="1" y="6254497"/>
            <a:ext cx="619500" cy="557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latin typeface="Trebuchet MS" panose="020B0603020202020204" pitchFamily="34" charset="0"/>
              </a:rPr>
              <a:t>7</a:t>
            </a:fld>
            <a:endParaRPr>
              <a:latin typeface="Trebuchet MS" panose="020B0603020202020204" pitchFamily="34" charset="0"/>
            </a:endParaRPr>
          </a:p>
        </p:txBody>
      </p:sp>
      <p:sp>
        <p:nvSpPr>
          <p:cNvPr id="252" name="Google Shape;252;g2045c16c9fa_0_0"/>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latin typeface="Trebuchet MS" panose="020B0603020202020204" pitchFamily="34" charset="0"/>
              </a:rPr>
              <a:t>Klimaschutz im Gebäudesektor:</a:t>
            </a:r>
            <a:br>
              <a:rPr lang="de-DE" dirty="0">
                <a:latin typeface="Trebuchet MS" panose="020B0603020202020204" pitchFamily="34" charset="0"/>
              </a:rPr>
            </a:br>
            <a:r>
              <a:rPr lang="de-DE" dirty="0">
                <a:latin typeface="Trebuchet MS" panose="020B0603020202020204" pitchFamily="34" charset="0"/>
              </a:rPr>
              <a:t>Nachhaltiges Bauen</a:t>
            </a:r>
            <a:endParaRPr dirty="0">
              <a:latin typeface="Trebuchet MS" panose="020B0603020202020204" pitchFamily="34" charset="0"/>
            </a:endParaRPr>
          </a:p>
        </p:txBody>
      </p:sp>
      <p:sp>
        <p:nvSpPr>
          <p:cNvPr id="253" name="Google Shape;253;g2045c16c9fa_0_0"/>
          <p:cNvSpPr txBox="1">
            <a:spLocks noGrp="1"/>
          </p:cNvSpPr>
          <p:nvPr>
            <p:ph type="body" idx="1"/>
          </p:nvPr>
        </p:nvSpPr>
        <p:spPr>
          <a:xfrm>
            <a:off x="3716322" y="6254497"/>
            <a:ext cx="3468961" cy="557400"/>
          </a:xfrm>
          <a:prstGeom prst="rect">
            <a:avLst/>
          </a:prstGeom>
          <a:noFill/>
          <a:ln>
            <a:noFill/>
          </a:ln>
        </p:spPr>
        <p:txBody>
          <a:bodyPr spcFirstLastPara="1" wrap="square" lIns="91425" tIns="45700" rIns="91425" bIns="45700" anchor="ctr" anchorCtr="0">
            <a:normAutofit/>
          </a:bodyPr>
          <a:lstStyle/>
          <a:p>
            <a:pPr marL="0" lvl="0" indent="0">
              <a:lnSpc>
                <a:spcPct val="100000"/>
              </a:lnSpc>
              <a:buClr>
                <a:srgbClr val="000000"/>
              </a:buClr>
              <a:buSzPts val="900"/>
            </a:pPr>
            <a:r>
              <a:rPr lang="de-DE" sz="1050" dirty="0">
                <a:latin typeface="Trebuchet MS" panose="020B0603020202020204" pitchFamily="34" charset="0"/>
              </a:rPr>
              <a:t>Maler und Lackierer</a:t>
            </a:r>
          </a:p>
          <a:p>
            <a:pPr marL="0" lvl="0" indent="0">
              <a:lnSpc>
                <a:spcPct val="100000"/>
              </a:lnSpc>
              <a:buClr>
                <a:srgbClr val="000000"/>
              </a:buClr>
              <a:buSzPts val="900"/>
            </a:pPr>
            <a:r>
              <a:rPr lang="de-DE" sz="1050" dirty="0">
                <a:latin typeface="Trebuchet MS" panose="020B0603020202020204" pitchFamily="34" charset="0"/>
              </a:rPr>
              <a:t>Fachrichtung Gestaltung und Instandhaltung</a:t>
            </a:r>
          </a:p>
        </p:txBody>
      </p:sp>
      <p:sp>
        <p:nvSpPr>
          <p:cNvPr id="254" name="Google Shape;254;g2045c16c9fa_0_0"/>
          <p:cNvSpPr txBox="1">
            <a:spLocks noGrp="1"/>
          </p:cNvSpPr>
          <p:nvPr>
            <p:ph type="body" idx="2"/>
          </p:nvPr>
        </p:nvSpPr>
        <p:spPr>
          <a:xfrm>
            <a:off x="7263643" y="6254497"/>
            <a:ext cx="4616400" cy="557400"/>
          </a:xfrm>
          <a:prstGeom prst="rect">
            <a:avLst/>
          </a:prstGeom>
          <a:noFill/>
          <a:ln>
            <a:noFill/>
          </a:ln>
        </p:spPr>
        <p:txBody>
          <a:bodyPr spcFirstLastPara="1" wrap="square" lIns="91425" tIns="45700" rIns="91425" bIns="45700" anchor="ctr" anchorCtr="0">
            <a:normAutofit/>
          </a:bodyPr>
          <a:lstStyle/>
          <a:p>
            <a:pPr marL="35999" lvl="0" indent="-35999" algn="l" rtl="0">
              <a:lnSpc>
                <a:spcPct val="110000"/>
              </a:lnSpc>
              <a:spcBef>
                <a:spcPts val="0"/>
              </a:spcBef>
              <a:spcAft>
                <a:spcPts val="0"/>
              </a:spcAft>
              <a:buClr>
                <a:srgbClr val="888888"/>
              </a:buClr>
              <a:buSzPts val="1200"/>
              <a:buNone/>
            </a:pPr>
            <a:r>
              <a:rPr lang="de-DE" sz="1050" dirty="0">
                <a:latin typeface="Trebuchet MS" panose="020B0603020202020204" pitchFamily="34" charset="0"/>
              </a:rPr>
              <a:t>Quelle: WWF 2022</a:t>
            </a:r>
            <a:endParaRPr sz="1050" dirty="0">
              <a:latin typeface="Trebuchet MS" panose="020B0603020202020204" pitchFamily="34" charset="0"/>
            </a:endParaRPr>
          </a:p>
        </p:txBody>
      </p:sp>
      <p:sp>
        <p:nvSpPr>
          <p:cNvPr id="255" name="Google Shape;255;g2045c16c9fa_0_0"/>
          <p:cNvSpPr txBox="1">
            <a:spLocks noGrp="1"/>
          </p:cNvSpPr>
          <p:nvPr>
            <p:ph type="ftr" idx="11"/>
          </p:nvPr>
        </p:nvSpPr>
        <p:spPr>
          <a:xfrm>
            <a:off x="683233" y="6300600"/>
            <a:ext cx="2541000" cy="557400"/>
          </a:xfrm>
          <a:prstGeom prst="rect">
            <a:avLst/>
          </a:prstGeom>
          <a:noFill/>
          <a:ln>
            <a:noFill/>
          </a:ln>
        </p:spPr>
        <p:txBody>
          <a:bodyPr spcFirstLastPara="1" wrap="square" lIns="91425" tIns="45700" rIns="91425" bIns="45700" anchor="ctr" anchorCtr="0">
            <a:noAutofit/>
          </a:bodyPr>
          <a:lstStyle/>
          <a:p>
            <a:pPr marL="114300"/>
            <a:r>
              <a:rPr lang="de-DE" sz="900" b="1" dirty="0">
                <a:latin typeface="Trebuchet MS" panose="020B0603020202020204" pitchFamily="34" charset="0"/>
              </a:rPr>
              <a:t>Beate </a:t>
            </a:r>
            <a:r>
              <a:rPr lang="de-DE" sz="900" b="1" dirty="0" err="1">
                <a:latin typeface="Trebuchet MS" panose="020B0603020202020204" pitchFamily="34" charset="0"/>
              </a:rPr>
              <a:t>Bliedtner</a:t>
            </a:r>
            <a:r>
              <a:rPr lang="de-DE" sz="900" b="1" dirty="0">
                <a:latin typeface="Trebuchet MS" panose="020B0603020202020204" pitchFamily="34" charset="0"/>
              </a:rPr>
              <a:t>, LIV des Maler- und Lackiererhandwerks Berlin-Brandenburg Alexander Schnelle</a:t>
            </a:r>
          </a:p>
        </p:txBody>
      </p:sp>
      <p:sp>
        <p:nvSpPr>
          <p:cNvPr id="256" name="Google Shape;256;g2045c16c9fa_0_0"/>
          <p:cNvSpPr/>
          <p:nvPr/>
        </p:nvSpPr>
        <p:spPr>
          <a:xfrm>
            <a:off x="495742" y="3833769"/>
            <a:ext cx="3765014" cy="1736521"/>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400050" marR="0" lvl="0" indent="-285750" algn="l" rtl="0">
              <a:lnSpc>
                <a:spcPct val="100000"/>
              </a:lnSpc>
              <a:spcBef>
                <a:spcPts val="400"/>
              </a:spcBef>
              <a:spcAft>
                <a:spcPts val="0"/>
              </a:spcAft>
              <a:buClr>
                <a:srgbClr val="941651"/>
              </a:buClr>
              <a:buSzPts val="1800"/>
              <a:buFont typeface="Arial" panose="020B0604020202020204" pitchFamily="34" charset="0"/>
              <a:buChar char="•"/>
            </a:pPr>
            <a:r>
              <a:rPr lang="de-DE" sz="1800" dirty="0">
                <a:solidFill>
                  <a:srgbClr val="941651"/>
                </a:solidFill>
                <a:latin typeface="Trebuchet MS" panose="020B0603020202020204" pitchFamily="34" charset="0"/>
              </a:rPr>
              <a:t>Wie können Sie in Ihrem Beruf zum nachhaltigen Bauen beitragen?</a:t>
            </a:r>
            <a:endParaRPr sz="1800" dirty="0">
              <a:solidFill>
                <a:srgbClr val="941651"/>
              </a:solidFill>
              <a:latin typeface="Trebuchet MS" panose="020B0603020202020204" pitchFamily="34" charset="0"/>
            </a:endParaRPr>
          </a:p>
        </p:txBody>
      </p:sp>
      <p:sp>
        <p:nvSpPr>
          <p:cNvPr id="257" name="Google Shape;257;g2045c16c9fa_0_0"/>
          <p:cNvSpPr txBox="1"/>
          <p:nvPr/>
        </p:nvSpPr>
        <p:spPr>
          <a:xfrm>
            <a:off x="404397" y="1735845"/>
            <a:ext cx="3429372" cy="1792493"/>
          </a:xfrm>
          <a:prstGeom prst="rect">
            <a:avLst/>
          </a:prstGeom>
          <a:noFill/>
          <a:ln w="6350">
            <a:solidFill>
              <a:schemeClr val="accent1"/>
            </a:solidFill>
            <a:prstDash val="dash"/>
          </a:ln>
        </p:spPr>
        <p:txBody>
          <a:bodyPr spcFirstLastPara="1" wrap="square" lIns="91425" tIns="45700" rIns="91425" bIns="45700" anchor="ctr" anchorCtr="0">
            <a:noAutofit/>
          </a:bodyPr>
          <a:lstStyle/>
          <a:p>
            <a:pPr marL="0" lvl="0" indent="0" algn="l" rtl="0">
              <a:spcBef>
                <a:spcPts val="0"/>
              </a:spcBef>
              <a:spcAft>
                <a:spcPts val="0"/>
              </a:spcAft>
              <a:buNone/>
            </a:pPr>
            <a:r>
              <a:rPr lang="de-DE" sz="1800" b="1" dirty="0">
                <a:solidFill>
                  <a:schemeClr val="dk1"/>
                </a:solidFill>
                <a:latin typeface="Trebuchet MS" panose="020B0603020202020204" pitchFamily="34" charset="0"/>
              </a:rPr>
              <a:t>Graue Energie in Gebäuden: </a:t>
            </a:r>
          </a:p>
          <a:p>
            <a:pPr marL="0" lvl="0" indent="0" algn="l" rtl="0">
              <a:spcBef>
                <a:spcPts val="0"/>
              </a:spcBef>
              <a:spcAft>
                <a:spcPts val="0"/>
              </a:spcAft>
              <a:buNone/>
            </a:pPr>
            <a:r>
              <a:rPr lang="de-DE" sz="1600" dirty="0">
                <a:solidFill>
                  <a:schemeClr val="dk1"/>
                </a:solidFill>
                <a:latin typeface="Trebuchet MS" panose="020B0603020202020204" pitchFamily="34" charset="0"/>
              </a:rPr>
              <a:t>Energie welche für Bau und Rückbau benötigt wird, z.B.:</a:t>
            </a:r>
            <a:endParaRPr sz="1600" dirty="0">
              <a:solidFill>
                <a:schemeClr val="dk1"/>
              </a:solidFill>
              <a:latin typeface="Trebuchet MS" panose="020B0603020202020204" pitchFamily="34" charset="0"/>
            </a:endParaRPr>
          </a:p>
          <a:p>
            <a:pPr marL="457200" lvl="0" indent="-342900" algn="l" rtl="0">
              <a:spcBef>
                <a:spcPts val="200"/>
              </a:spcBef>
              <a:spcAft>
                <a:spcPts val="0"/>
              </a:spcAft>
              <a:buClr>
                <a:schemeClr val="dk1"/>
              </a:buClr>
              <a:buSzPts val="1800"/>
              <a:buChar char="●"/>
            </a:pPr>
            <a:r>
              <a:rPr lang="de-DE" sz="1600" dirty="0">
                <a:solidFill>
                  <a:schemeClr val="dk1"/>
                </a:solidFill>
                <a:latin typeface="Trebuchet MS" panose="020B0603020202020204" pitchFamily="34" charset="0"/>
              </a:rPr>
              <a:t>Produktion und Verarbeitung von Materialien</a:t>
            </a:r>
            <a:endParaRPr sz="1600" dirty="0">
              <a:solidFill>
                <a:schemeClr val="dk1"/>
              </a:solidFill>
              <a:latin typeface="Trebuchet MS" panose="020B0603020202020204" pitchFamily="34" charset="0"/>
            </a:endParaRPr>
          </a:p>
          <a:p>
            <a:pPr marL="457200" lvl="0" indent="-342900" algn="l" rtl="0">
              <a:spcBef>
                <a:spcPts val="0"/>
              </a:spcBef>
              <a:spcAft>
                <a:spcPts val="0"/>
              </a:spcAft>
              <a:buClr>
                <a:schemeClr val="dk1"/>
              </a:buClr>
              <a:buSzPts val="1800"/>
              <a:buChar char="●"/>
            </a:pPr>
            <a:r>
              <a:rPr lang="de-DE" sz="1600" dirty="0">
                <a:solidFill>
                  <a:schemeClr val="dk1"/>
                </a:solidFill>
                <a:latin typeface="Trebuchet MS" panose="020B0603020202020204" pitchFamily="34" charset="0"/>
              </a:rPr>
              <a:t>Transport</a:t>
            </a:r>
            <a:endParaRPr sz="1600" dirty="0">
              <a:solidFill>
                <a:schemeClr val="dk1"/>
              </a:solidFill>
              <a:latin typeface="Trebuchet MS" panose="020B0603020202020204" pitchFamily="34" charset="0"/>
            </a:endParaRPr>
          </a:p>
          <a:p>
            <a:pPr marL="457200" lvl="0" indent="-342900" algn="l" rtl="0">
              <a:spcBef>
                <a:spcPts val="0"/>
              </a:spcBef>
              <a:spcAft>
                <a:spcPts val="0"/>
              </a:spcAft>
              <a:buClr>
                <a:schemeClr val="dk1"/>
              </a:buClr>
              <a:buSzPts val="1800"/>
              <a:buChar char="●"/>
            </a:pPr>
            <a:r>
              <a:rPr lang="de-DE" sz="1600" dirty="0">
                <a:solidFill>
                  <a:schemeClr val="dk1"/>
                </a:solidFill>
                <a:latin typeface="Trebuchet MS" panose="020B0603020202020204" pitchFamily="34" charset="0"/>
              </a:rPr>
              <a:t>Entsorgung</a:t>
            </a:r>
            <a:endParaRPr sz="1800" b="1" dirty="0">
              <a:solidFill>
                <a:schemeClr val="dk1"/>
              </a:solidFill>
              <a:latin typeface="Trebuchet MS" panose="020B0603020202020204" pitchFamily="34" charset="0"/>
            </a:endParaRPr>
          </a:p>
        </p:txBody>
      </p:sp>
      <p:sp>
        <p:nvSpPr>
          <p:cNvPr id="258" name="Google Shape;258;g2045c16c9fa_0_0"/>
          <p:cNvSpPr/>
          <p:nvPr/>
        </p:nvSpPr>
        <p:spPr>
          <a:xfrm>
            <a:off x="5044399" y="4396271"/>
            <a:ext cx="3414300" cy="1517968"/>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de-DE" i="1" dirty="0">
                <a:solidFill>
                  <a:srgbClr val="FFFFFF"/>
                </a:solidFill>
                <a:latin typeface="Trebuchet MS" panose="020B0603020202020204" pitchFamily="34" charset="0"/>
              </a:rPr>
              <a:t>Die durchschnittliche </a:t>
            </a:r>
            <a:r>
              <a:rPr lang="de-DE" b="1" i="1" dirty="0">
                <a:solidFill>
                  <a:srgbClr val="FFFFFF"/>
                </a:solidFill>
                <a:latin typeface="Trebuchet MS" panose="020B0603020202020204" pitchFamily="34" charset="0"/>
              </a:rPr>
              <a:t>Wohnfläche pro Kopf</a:t>
            </a:r>
            <a:r>
              <a:rPr lang="de-DE" i="1" dirty="0">
                <a:solidFill>
                  <a:srgbClr val="FFFFFF"/>
                </a:solidFill>
                <a:latin typeface="Trebuchet MS" panose="020B0603020202020204" pitchFamily="34" charset="0"/>
              </a:rPr>
              <a:t> ist zwischen 1991 und 2020 von </a:t>
            </a:r>
            <a:r>
              <a:rPr lang="de-DE" b="1" i="1" dirty="0">
                <a:solidFill>
                  <a:srgbClr val="FFFFFF"/>
                </a:solidFill>
                <a:latin typeface="Trebuchet MS" panose="020B0603020202020204" pitchFamily="34" charset="0"/>
              </a:rPr>
              <a:t>35 auf 48 m</a:t>
            </a:r>
            <a:r>
              <a:rPr lang="de-DE" b="1" i="1" baseline="30000" dirty="0">
                <a:solidFill>
                  <a:srgbClr val="FFFFFF"/>
                </a:solidFill>
                <a:latin typeface="Trebuchet MS" panose="020B0603020202020204" pitchFamily="34" charset="0"/>
              </a:rPr>
              <a:t>2 </a:t>
            </a:r>
            <a:r>
              <a:rPr lang="de-DE" i="1" dirty="0">
                <a:solidFill>
                  <a:srgbClr val="FFFFFF"/>
                </a:solidFill>
                <a:latin typeface="Trebuchet MS" panose="020B0603020202020204" pitchFamily="34" charset="0"/>
              </a:rPr>
              <a:t>gestiegen</a:t>
            </a:r>
          </a:p>
          <a:p>
            <a:pPr marL="0" marR="0" lvl="0" indent="0" algn="ctr" rtl="0">
              <a:lnSpc>
                <a:spcPct val="100000"/>
              </a:lnSpc>
              <a:spcBef>
                <a:spcPts val="0"/>
              </a:spcBef>
              <a:spcAft>
                <a:spcPts val="0"/>
              </a:spcAft>
              <a:buNone/>
            </a:pPr>
            <a:endParaRPr lang="de-DE" i="1" dirty="0">
              <a:solidFill>
                <a:srgbClr val="FFFFFF"/>
              </a:solidFill>
              <a:latin typeface="Trebuchet MS" panose="020B0603020202020204" pitchFamily="34" charset="0"/>
            </a:endParaRPr>
          </a:p>
          <a:p>
            <a:pPr marL="0" marR="0" lvl="0" indent="0" algn="ctr" rtl="0">
              <a:lnSpc>
                <a:spcPct val="100000"/>
              </a:lnSpc>
              <a:spcBef>
                <a:spcPts val="0"/>
              </a:spcBef>
              <a:spcAft>
                <a:spcPts val="0"/>
              </a:spcAft>
              <a:buNone/>
            </a:pPr>
            <a:r>
              <a:rPr lang="de-DE" i="1" dirty="0">
                <a:solidFill>
                  <a:srgbClr val="FFFFFF"/>
                </a:solidFill>
                <a:latin typeface="Trebuchet MS" panose="020B0603020202020204" pitchFamily="34" charset="0"/>
              </a:rPr>
              <a:t>Die Bundesregierung möchte jährlich 400.000  Wohnungen neu bauen</a:t>
            </a:r>
            <a:endParaRPr dirty="0">
              <a:solidFill>
                <a:srgbClr val="941651"/>
              </a:solidFill>
              <a:latin typeface="Trebuchet MS" panose="020B0603020202020204" pitchFamily="34" charset="0"/>
            </a:endParaRPr>
          </a:p>
        </p:txBody>
      </p:sp>
      <p:sp>
        <p:nvSpPr>
          <p:cNvPr id="259" name="Google Shape;259;g2045c16c9fa_0_0"/>
          <p:cNvSpPr/>
          <p:nvPr/>
        </p:nvSpPr>
        <p:spPr>
          <a:xfrm>
            <a:off x="7129054" y="1511875"/>
            <a:ext cx="3834600" cy="1248103"/>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de-DE" sz="1600" i="1" dirty="0">
                <a:solidFill>
                  <a:srgbClr val="FFFFFF"/>
                </a:solidFill>
                <a:latin typeface="Trebuchet MS" panose="020B0603020202020204" pitchFamily="34" charset="0"/>
              </a:rPr>
              <a:t>Wird Nutzungsphase und Bau/Rückbau betrachtet, macht der </a:t>
            </a:r>
            <a:r>
              <a:rPr lang="de-DE" sz="1600" b="1" i="1" dirty="0">
                <a:solidFill>
                  <a:srgbClr val="FFFFFF"/>
                </a:solidFill>
                <a:latin typeface="Trebuchet MS" panose="020B0603020202020204" pitchFamily="34" charset="0"/>
              </a:rPr>
              <a:t>Gebäudesektor ein Drittel </a:t>
            </a:r>
            <a:r>
              <a:rPr lang="de-DE" sz="1600" i="1" dirty="0">
                <a:solidFill>
                  <a:srgbClr val="FFFFFF"/>
                </a:solidFill>
                <a:latin typeface="Trebuchet MS" panose="020B0603020202020204" pitchFamily="34" charset="0"/>
              </a:rPr>
              <a:t>der gesamten </a:t>
            </a:r>
            <a:r>
              <a:rPr lang="de-DE" sz="1600" b="1" i="1" dirty="0">
                <a:solidFill>
                  <a:srgbClr val="FFFFFF"/>
                </a:solidFill>
                <a:latin typeface="Trebuchet MS" panose="020B0603020202020204" pitchFamily="34" charset="0"/>
              </a:rPr>
              <a:t>THG-Emissionen</a:t>
            </a:r>
            <a:r>
              <a:rPr lang="de-DE" sz="1600" i="1" dirty="0">
                <a:solidFill>
                  <a:srgbClr val="FFFFFF"/>
                </a:solidFill>
                <a:latin typeface="Trebuchet MS" panose="020B0603020202020204" pitchFamily="34" charset="0"/>
              </a:rPr>
              <a:t> aus</a:t>
            </a:r>
            <a:endParaRPr sz="1600" dirty="0">
              <a:solidFill>
                <a:srgbClr val="941651"/>
              </a:solidFill>
              <a:latin typeface="Trebuchet MS" panose="020B0603020202020204" pitchFamily="34" charset="0"/>
            </a:endParaRPr>
          </a:p>
        </p:txBody>
      </p:sp>
      <p:sp>
        <p:nvSpPr>
          <p:cNvPr id="260" name="Google Shape;260;g2045c16c9fa_0_0"/>
          <p:cNvSpPr txBox="1"/>
          <p:nvPr/>
        </p:nvSpPr>
        <p:spPr>
          <a:xfrm>
            <a:off x="8716160" y="3292930"/>
            <a:ext cx="3196207" cy="2621309"/>
          </a:xfrm>
          <a:prstGeom prst="rect">
            <a:avLst/>
          </a:prstGeom>
          <a:noFill/>
          <a:ln w="6350" cap="sq">
            <a:solidFill>
              <a:schemeClr val="accent1"/>
            </a:solidFill>
            <a:prstDash val="dash"/>
          </a:ln>
        </p:spPr>
        <p:txBody>
          <a:bodyPr spcFirstLastPara="1" wrap="square" lIns="91425" tIns="45700" rIns="91425" bIns="45700" anchor="ctr" anchorCtr="0">
            <a:noAutofit/>
          </a:bodyPr>
          <a:lstStyle/>
          <a:p>
            <a:pPr marL="0" indent="0">
              <a:spcBef>
                <a:spcPts val="0"/>
              </a:spcBef>
              <a:buFont typeface="Arial"/>
              <a:buNone/>
            </a:pPr>
            <a:r>
              <a:rPr lang="de-DE" sz="1800" b="1" dirty="0">
                <a:solidFill>
                  <a:schemeClr val="dk1"/>
                </a:solidFill>
                <a:latin typeface="Trebuchet MS" panose="020B0603020202020204" pitchFamily="34" charset="0"/>
              </a:rPr>
              <a:t>Nachhaltiges Bauen – </a:t>
            </a:r>
          </a:p>
          <a:p>
            <a:pPr marL="0" indent="0">
              <a:spcBef>
                <a:spcPts val="0"/>
              </a:spcBef>
              <a:buFont typeface="Arial"/>
              <a:buNone/>
            </a:pPr>
            <a:r>
              <a:rPr lang="de-DE" sz="1600" dirty="0">
                <a:solidFill>
                  <a:schemeClr val="dk1"/>
                </a:solidFill>
                <a:latin typeface="Trebuchet MS" panose="020B0603020202020204" pitchFamily="34" charset="0"/>
              </a:rPr>
              <a:t>planen, bauen und umbauen:</a:t>
            </a:r>
            <a:endParaRPr sz="1600" dirty="0">
              <a:solidFill>
                <a:schemeClr val="dk1"/>
              </a:solidFill>
              <a:latin typeface="Trebuchet MS" panose="020B0603020202020204" pitchFamily="34" charset="0"/>
            </a:endParaRPr>
          </a:p>
          <a:p>
            <a:pPr marL="533400" indent="-261938">
              <a:spcBef>
                <a:spcPts val="0"/>
              </a:spcBef>
              <a:buClr>
                <a:schemeClr val="dk1"/>
              </a:buClr>
              <a:buSzPts val="1800"/>
              <a:buFont typeface="Arial"/>
              <a:buChar char="●"/>
              <a:tabLst>
                <a:tab pos="485775" algn="l"/>
              </a:tabLst>
            </a:pPr>
            <a:r>
              <a:rPr lang="de-DE" sz="1600" dirty="0">
                <a:solidFill>
                  <a:schemeClr val="dk1"/>
                </a:solidFill>
                <a:latin typeface="Trebuchet MS" panose="020B0603020202020204" pitchFamily="34" charset="0"/>
              </a:rPr>
              <a:t>Lange Nutzungsdauer planen</a:t>
            </a:r>
          </a:p>
          <a:p>
            <a:pPr marL="533400" indent="-261938">
              <a:spcBef>
                <a:spcPts val="0"/>
              </a:spcBef>
              <a:buClr>
                <a:schemeClr val="dk1"/>
              </a:buClr>
              <a:buSzPts val="1800"/>
              <a:buFont typeface="Arial"/>
              <a:buChar char="●"/>
              <a:tabLst>
                <a:tab pos="485775" algn="l"/>
              </a:tabLst>
            </a:pPr>
            <a:r>
              <a:rPr lang="de-DE" sz="1600" dirty="0">
                <a:solidFill>
                  <a:schemeClr val="dk1"/>
                </a:solidFill>
                <a:latin typeface="Trebuchet MS" panose="020B0603020202020204" pitchFamily="34" charset="0"/>
              </a:rPr>
              <a:t>Materialauswahl</a:t>
            </a:r>
            <a:endParaRPr sz="1600" dirty="0">
              <a:solidFill>
                <a:schemeClr val="dk1"/>
              </a:solidFill>
              <a:latin typeface="Trebuchet MS" panose="020B0603020202020204" pitchFamily="34" charset="0"/>
            </a:endParaRPr>
          </a:p>
          <a:p>
            <a:pPr marL="533400" indent="-261938">
              <a:spcBef>
                <a:spcPts val="200"/>
              </a:spcBef>
              <a:buClr>
                <a:schemeClr val="dk1"/>
              </a:buClr>
              <a:buSzPts val="1800"/>
              <a:buFont typeface="Arial"/>
              <a:buChar char="●"/>
              <a:tabLst>
                <a:tab pos="485775" algn="l"/>
              </a:tabLst>
            </a:pPr>
            <a:r>
              <a:rPr lang="de-DE" sz="1600" dirty="0">
                <a:solidFill>
                  <a:schemeClr val="dk1"/>
                </a:solidFill>
                <a:latin typeface="Trebuchet MS" panose="020B0603020202020204" pitchFamily="34" charset="0"/>
              </a:rPr>
              <a:t>Sanieren</a:t>
            </a:r>
          </a:p>
          <a:p>
            <a:pPr marL="533400" indent="-261938">
              <a:spcBef>
                <a:spcPts val="200"/>
              </a:spcBef>
              <a:buClr>
                <a:schemeClr val="dk1"/>
              </a:buClr>
              <a:buSzPts val="1800"/>
              <a:buFont typeface="Arial"/>
              <a:buChar char="●"/>
              <a:tabLst>
                <a:tab pos="485775" algn="l"/>
              </a:tabLst>
            </a:pPr>
            <a:r>
              <a:rPr lang="de-DE" sz="1600" dirty="0">
                <a:solidFill>
                  <a:schemeClr val="dk1"/>
                </a:solidFill>
                <a:latin typeface="Trebuchet MS" panose="020B0603020202020204" pitchFamily="34" charset="0"/>
              </a:rPr>
              <a:t>Neubau zirkulär konzipieren</a:t>
            </a:r>
          </a:p>
          <a:p>
            <a:pPr marL="533400" indent="-261938">
              <a:spcBef>
                <a:spcPts val="0"/>
              </a:spcBef>
              <a:buClr>
                <a:schemeClr val="dk1"/>
              </a:buClr>
              <a:buSzPts val="1800"/>
              <a:buFont typeface="Arial"/>
              <a:buChar char="●"/>
              <a:tabLst>
                <a:tab pos="485775" algn="l"/>
              </a:tabLst>
            </a:pPr>
            <a:r>
              <a:rPr lang="de-DE" sz="1600" dirty="0">
                <a:solidFill>
                  <a:schemeClr val="dk1"/>
                </a:solidFill>
                <a:latin typeface="Trebuchet MS" panose="020B0603020202020204" pitchFamily="34" charset="0"/>
              </a:rPr>
              <a:t>Rückbau/Entsorgung berücksichtigen</a:t>
            </a:r>
            <a:endParaRPr sz="1600" dirty="0">
              <a:solidFill>
                <a:schemeClr val="dk1"/>
              </a:solidFill>
              <a:latin typeface="Trebuchet MS" panose="020B0603020202020204" pitchFamily="34" charset="0"/>
            </a:endParaRPr>
          </a:p>
        </p:txBody>
      </p:sp>
      <p:pic>
        <p:nvPicPr>
          <p:cNvPr id="261" name="Google Shape;261;g2045c16c9fa_0_0"/>
          <p:cNvPicPr preferRelativeResize="0"/>
          <p:nvPr/>
        </p:nvPicPr>
        <p:blipFill>
          <a:blip r:embed="rId3">
            <a:alphaModFix/>
          </a:blip>
          <a:stretch>
            <a:fillRect/>
          </a:stretch>
        </p:blipFill>
        <p:spPr>
          <a:xfrm>
            <a:off x="6049053" y="3128623"/>
            <a:ext cx="1408759" cy="1200095"/>
          </a:xfrm>
          <a:prstGeom prst="rect">
            <a:avLst/>
          </a:prstGeom>
          <a:noFill/>
          <a:ln>
            <a:noFill/>
          </a:ln>
        </p:spPr>
      </p:pic>
      <p:pic>
        <p:nvPicPr>
          <p:cNvPr id="262" name="Google Shape;262;g2045c16c9fa_0_0"/>
          <p:cNvPicPr preferRelativeResize="0"/>
          <p:nvPr/>
        </p:nvPicPr>
        <p:blipFill>
          <a:blip r:embed="rId4">
            <a:alphaModFix/>
          </a:blip>
          <a:stretch>
            <a:fillRect/>
          </a:stretch>
        </p:blipFill>
        <p:spPr>
          <a:xfrm>
            <a:off x="4260756" y="2441196"/>
            <a:ext cx="1242422" cy="1087143"/>
          </a:xfrm>
          <a:prstGeom prst="rect">
            <a:avLst/>
          </a:prstGeom>
          <a:noFill/>
          <a:ln>
            <a:noFill/>
          </a:ln>
        </p:spPr>
      </p:pic>
    </p:spTree>
    <p:extLst>
      <p:ext uri="{BB962C8B-B14F-4D97-AF65-F5344CB8AC3E}">
        <p14:creationId xmlns:p14="http://schemas.microsoft.com/office/powerpoint/2010/main" val="7443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8</a:t>
            </a:fld>
            <a:endParaRPr/>
          </a:p>
        </p:txBody>
      </p:sp>
      <p:sp>
        <p:nvSpPr>
          <p:cNvPr id="175" name="Google Shape;175;p2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t>Nachhaltigkeit – Materialien, nachhaltiges Bauen</a:t>
            </a:r>
            <a:endParaRPr dirty="0"/>
          </a:p>
        </p:txBody>
      </p:sp>
      <p:sp>
        <p:nvSpPr>
          <p:cNvPr id="176" name="Google Shape;176;p22"/>
          <p:cNvSpPr txBox="1">
            <a:spLocks noGrp="1"/>
          </p:cNvSpPr>
          <p:nvPr>
            <p:ph type="body" idx="1"/>
          </p:nvPr>
        </p:nvSpPr>
        <p:spPr>
          <a:xfrm>
            <a:off x="3658406" y="6254497"/>
            <a:ext cx="3526745"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t>Maler und Lackierer</a:t>
            </a:r>
            <a:endParaRPr dirty="0"/>
          </a:p>
          <a:p>
            <a:pPr marL="0" lvl="0" indent="0" algn="l" rtl="0">
              <a:lnSpc>
                <a:spcPct val="100000"/>
              </a:lnSpc>
              <a:spcBef>
                <a:spcPts val="0"/>
              </a:spcBef>
              <a:spcAft>
                <a:spcPts val="0"/>
              </a:spcAft>
              <a:buClr>
                <a:srgbClr val="000000"/>
              </a:buClr>
              <a:buSzPts val="900"/>
              <a:buNone/>
            </a:pPr>
            <a:r>
              <a:rPr lang="de-DE" sz="900" dirty="0"/>
              <a:t>Fachrichtung Gestaltung und Instandhaltung</a:t>
            </a:r>
            <a:endParaRPr dirty="0"/>
          </a:p>
        </p:txBody>
      </p:sp>
      <p:sp>
        <p:nvSpPr>
          <p:cNvPr id="177" name="Google Shape;177;p22"/>
          <p:cNvSpPr txBox="1">
            <a:spLocks noGrp="1"/>
          </p:cNvSpPr>
          <p:nvPr>
            <p:ph type="body" idx="2"/>
          </p:nvPr>
        </p:nvSpPr>
        <p:spPr>
          <a:prstGeom prst="rect">
            <a:avLst/>
          </a:prstGeom>
          <a:noFill/>
          <a:ln>
            <a:noFill/>
          </a:ln>
        </p:spPr>
        <p:txBody>
          <a:bodyPr spcFirstLastPara="1" wrap="square" lIns="91425" tIns="45700" rIns="91425" bIns="45700" anchor="ctr" anchorCtr="0">
            <a:normAutofit/>
          </a:bodyPr>
          <a:lstStyle/>
          <a:p>
            <a:pPr marL="36000" indent="-36000"/>
            <a:r>
              <a:rPr lang="de-DE" sz="1050" dirty="0"/>
              <a:t>Quelle: </a:t>
            </a:r>
            <a:r>
              <a:rPr lang="de-DE" sz="1050" dirty="0">
                <a:latin typeface="Trebuchet MS" panose="020B0603020202020204" pitchFamily="34" charset="0"/>
              </a:rPr>
              <a:t>Aachener Stiftung Katy Beys</a:t>
            </a:r>
          </a:p>
          <a:p>
            <a:pPr marL="36000" lvl="0" indent="-36000" algn="l" rtl="0">
              <a:lnSpc>
                <a:spcPct val="110000"/>
              </a:lnSpc>
              <a:spcBef>
                <a:spcPts val="0"/>
              </a:spcBef>
              <a:spcAft>
                <a:spcPts val="0"/>
              </a:spcAft>
              <a:buClr>
                <a:srgbClr val="888888"/>
              </a:buClr>
              <a:buSzPts val="1200"/>
              <a:buNone/>
            </a:pPr>
            <a:r>
              <a:rPr lang="de-DE" sz="1050" dirty="0"/>
              <a:t>Grafik: Beate </a:t>
            </a:r>
            <a:r>
              <a:rPr lang="de-DE" sz="1050" dirty="0" err="1"/>
              <a:t>Bliedtner</a:t>
            </a:r>
            <a:r>
              <a:rPr lang="de-DE" sz="1050" dirty="0"/>
              <a:t> (eigene Darstellung)</a:t>
            </a:r>
            <a:endParaRPr sz="1050" dirty="0"/>
          </a:p>
        </p:txBody>
      </p:sp>
      <p:sp>
        <p:nvSpPr>
          <p:cNvPr id="178" name="Google Shape;178;p22"/>
          <p:cNvSpPr txBox="1">
            <a:spLocks noGrp="1"/>
          </p:cNvSpPr>
          <p:nvPr>
            <p:ph type="ftr" idx="11"/>
          </p:nvPr>
        </p:nvSpPr>
        <p:spPr>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a:solidFill>
                  <a:schemeClr val="lt1"/>
                </a:solidFill>
              </a:rPr>
              <a:t>Beate Bliedtner, </a:t>
            </a:r>
            <a:r>
              <a:rPr lang="de-DE" sz="900">
                <a:solidFill>
                  <a:schemeClr val="lt1"/>
                </a:solidFill>
              </a:rPr>
              <a:t>LIV des Maler- und Lackiererhandwerks Berlin-Brandenburg </a:t>
            </a:r>
            <a:r>
              <a:rPr lang="de-DE" sz="900" b="1">
                <a:solidFill>
                  <a:schemeClr val="lt1"/>
                </a:solidFill>
              </a:rPr>
              <a:t>Alexander Schnelle</a:t>
            </a:r>
            <a:endParaRPr/>
          </a:p>
        </p:txBody>
      </p:sp>
      <p:sp>
        <p:nvSpPr>
          <p:cNvPr id="179" name="Google Shape;179;p22"/>
          <p:cNvSpPr/>
          <p:nvPr/>
        </p:nvSpPr>
        <p:spPr>
          <a:xfrm>
            <a:off x="7986319" y="3012743"/>
            <a:ext cx="3978680" cy="2731030"/>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171450" lvl="0" indent="-171450">
              <a:buSzPts val="1100"/>
              <a:buFont typeface="Arial"/>
              <a:buChar char="•"/>
            </a:pPr>
            <a:r>
              <a:rPr lang="de-DE" sz="1600" dirty="0">
                <a:solidFill>
                  <a:srgbClr val="C00000"/>
                </a:solidFill>
                <a:latin typeface="Trebuchet MS" panose="020B0603020202020204" pitchFamily="34" charset="0"/>
              </a:rPr>
              <a:t>Sammeln Sie die verschiedenen Aspekte welche bei einer Materialauswahl für einen Neubau zu berücksichtigen sind. </a:t>
            </a:r>
          </a:p>
          <a:p>
            <a:pPr marL="171450" lvl="0" indent="-171450">
              <a:buSzPts val="1100"/>
              <a:buFont typeface="Arial"/>
              <a:buChar char="•"/>
            </a:pPr>
            <a:endParaRPr lang="de-DE" sz="1600" dirty="0">
              <a:solidFill>
                <a:srgbClr val="C00000"/>
              </a:solidFill>
              <a:latin typeface="Trebuchet MS" panose="020B0603020202020204" pitchFamily="34" charset="0"/>
            </a:endParaRPr>
          </a:p>
          <a:p>
            <a:pPr marL="171450" lvl="0" indent="-171450">
              <a:buSzPts val="1100"/>
              <a:buFont typeface="Arial"/>
              <a:buChar char="•"/>
            </a:pPr>
            <a:r>
              <a:rPr lang="de-DE" sz="1600" dirty="0">
                <a:solidFill>
                  <a:srgbClr val="C00000"/>
                </a:solidFill>
                <a:latin typeface="Trebuchet MS" panose="020B0603020202020204" pitchFamily="34" charset="0"/>
              </a:rPr>
              <a:t>Ordnen Sie Ihre Aspekte den Bereichen: Ökologie, Ökonomie, Soziales zu.</a:t>
            </a:r>
            <a:endParaRPr lang="de-DE" dirty="0">
              <a:solidFill>
                <a:srgbClr val="C00000"/>
              </a:solidFill>
              <a:latin typeface="Trebuchet MS" panose="020B0603020202020204" pitchFamily="34" charset="0"/>
            </a:endParaRPr>
          </a:p>
        </p:txBody>
      </p:sp>
      <p:sp>
        <p:nvSpPr>
          <p:cNvPr id="2" name="Gleichschenkliges Dreieck 1"/>
          <p:cNvSpPr/>
          <p:nvPr/>
        </p:nvSpPr>
        <p:spPr>
          <a:xfrm>
            <a:off x="1992384" y="2680283"/>
            <a:ext cx="4345498" cy="2130804"/>
          </a:xfrm>
          <a:prstGeom prst="triangle">
            <a:avLst/>
          </a:pr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Ellipse 2"/>
          <p:cNvSpPr/>
          <p:nvPr/>
        </p:nvSpPr>
        <p:spPr>
          <a:xfrm>
            <a:off x="6284160" y="5047484"/>
            <a:ext cx="1576324" cy="645953"/>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a:solidFill>
                  <a:schemeClr val="bg2"/>
                </a:solidFill>
                <a:latin typeface="Trebuchet MS" panose="020B0603020202020204" pitchFamily="34" charset="0"/>
              </a:rPr>
              <a:t>Soziales</a:t>
            </a:r>
          </a:p>
        </p:txBody>
      </p:sp>
      <p:sp>
        <p:nvSpPr>
          <p:cNvPr id="11" name="Ellipse 10"/>
          <p:cNvSpPr/>
          <p:nvPr/>
        </p:nvSpPr>
        <p:spPr>
          <a:xfrm>
            <a:off x="118844" y="5097820"/>
            <a:ext cx="1827402" cy="645953"/>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a:solidFill>
                  <a:schemeClr val="bg2"/>
                </a:solidFill>
                <a:latin typeface="Trebuchet MS" panose="020B0603020202020204" pitchFamily="34" charset="0"/>
              </a:rPr>
              <a:t>Ökonomie</a:t>
            </a:r>
          </a:p>
        </p:txBody>
      </p:sp>
      <p:sp>
        <p:nvSpPr>
          <p:cNvPr id="12" name="Ellipse 11"/>
          <p:cNvSpPr/>
          <p:nvPr/>
        </p:nvSpPr>
        <p:spPr>
          <a:xfrm>
            <a:off x="3364792" y="1935171"/>
            <a:ext cx="1576324" cy="645953"/>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dirty="0">
                <a:solidFill>
                  <a:schemeClr val="bg2"/>
                </a:solidFill>
                <a:latin typeface="Trebuchet MS" panose="020B0603020202020204" pitchFamily="34" charset="0"/>
              </a:rPr>
              <a:t>Ökologie</a:t>
            </a:r>
          </a:p>
        </p:txBody>
      </p:sp>
      <p:cxnSp>
        <p:nvCxnSpPr>
          <p:cNvPr id="5" name="Gerade Verbindung mit Pfeil 4"/>
          <p:cNvCxnSpPr/>
          <p:nvPr/>
        </p:nvCxnSpPr>
        <p:spPr>
          <a:xfrm>
            <a:off x="2382877" y="5420796"/>
            <a:ext cx="3380763" cy="0"/>
          </a:xfrm>
          <a:prstGeom prst="straightConnector1">
            <a:avLst/>
          </a:prstGeom>
          <a:ln w="12700">
            <a:solidFill>
              <a:schemeClr val="accent5"/>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3212983" y="3791824"/>
            <a:ext cx="1904301" cy="707886"/>
          </a:xfrm>
          <a:prstGeom prst="rect">
            <a:avLst/>
          </a:prstGeom>
          <a:noFill/>
        </p:spPr>
        <p:txBody>
          <a:bodyPr wrap="square" rtlCol="0">
            <a:spAutoFit/>
          </a:bodyPr>
          <a:lstStyle/>
          <a:p>
            <a:r>
              <a:rPr lang="de-DE" sz="2000" b="1" dirty="0">
                <a:solidFill>
                  <a:schemeClr val="tx1">
                    <a:lumMod val="75000"/>
                    <a:lumOff val="25000"/>
                  </a:schemeClr>
                </a:solidFill>
                <a:latin typeface="Trebuchet MS" panose="020B0603020202020204" pitchFamily="34" charset="0"/>
              </a:rPr>
              <a:t>Dreieck</a:t>
            </a:r>
            <a:r>
              <a:rPr lang="de-DE" sz="2000" b="1" dirty="0">
                <a:latin typeface="Trebuchet MS" panose="020B0603020202020204" pitchFamily="34" charset="0"/>
              </a:rPr>
              <a:t> der Nachhaltigkeit</a:t>
            </a:r>
          </a:p>
        </p:txBody>
      </p:sp>
      <p:sp>
        <p:nvSpPr>
          <p:cNvPr id="7" name="Rechteck 6"/>
          <p:cNvSpPr/>
          <p:nvPr/>
        </p:nvSpPr>
        <p:spPr>
          <a:xfrm>
            <a:off x="6651428" y="1770510"/>
            <a:ext cx="2938625" cy="342594"/>
          </a:xfrm>
          <a:prstGeom prst="rect">
            <a:avLst/>
          </a:prstGeom>
        </p:spPr>
        <p:txBody>
          <a:bodyPr wrap="none">
            <a:spAutoFit/>
          </a:bodyPr>
          <a:lstStyle/>
          <a:p>
            <a:pPr marL="35999" lvl="0" indent="-35999">
              <a:lnSpc>
                <a:spcPct val="110000"/>
              </a:lnSpc>
              <a:buClr>
                <a:srgbClr val="888888"/>
              </a:buClr>
              <a:buSzPts val="1200"/>
            </a:pPr>
            <a:r>
              <a:rPr lang="de-DE" sz="1600" i="1" dirty="0">
                <a:solidFill>
                  <a:srgbClr val="FFFFFF"/>
                </a:solidFill>
                <a:latin typeface="Trebuchet MS" panose="020B0603020202020204" pitchFamily="34" charset="0"/>
              </a:rPr>
              <a:t>, Aachener Stiftung Katy Beys</a:t>
            </a:r>
          </a:p>
        </p:txBody>
      </p:sp>
      <p:sp>
        <p:nvSpPr>
          <p:cNvPr id="16" name="Google Shape;259;g2045c16c9fa_0_0"/>
          <p:cNvSpPr/>
          <p:nvPr/>
        </p:nvSpPr>
        <p:spPr>
          <a:xfrm>
            <a:off x="6203439" y="1578499"/>
            <a:ext cx="4266021" cy="1248103"/>
          </a:xfrm>
          <a:prstGeom prst="roundRect">
            <a:avLst>
              <a:gd name="adj" fmla="val 16667"/>
            </a:avLst>
          </a:prstGeom>
          <a:solidFill>
            <a:srgbClr val="3D93C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de-DE" sz="1600" dirty="0">
                <a:solidFill>
                  <a:schemeClr val="bg1"/>
                </a:solidFill>
                <a:latin typeface="Trebuchet MS" panose="020B0603020202020204" pitchFamily="34" charset="0"/>
              </a:rPr>
              <a:t>Nachhaltigkeit umfasst alle drei Bereiche. </a:t>
            </a:r>
          </a:p>
          <a:p>
            <a:pPr marL="0" marR="0" lvl="0" indent="0" algn="ctr" rtl="0">
              <a:lnSpc>
                <a:spcPct val="100000"/>
              </a:lnSpc>
              <a:spcBef>
                <a:spcPts val="0"/>
              </a:spcBef>
              <a:spcAft>
                <a:spcPts val="0"/>
              </a:spcAft>
              <a:buNone/>
            </a:pPr>
            <a:r>
              <a:rPr lang="de-DE" sz="1600" dirty="0">
                <a:solidFill>
                  <a:schemeClr val="bg1"/>
                </a:solidFill>
                <a:latin typeface="Trebuchet MS" panose="020B0603020202020204" pitchFamily="34" charset="0"/>
              </a:rPr>
              <a:t>Die sozialen und ökonomischen Bereiche sind ohne die Grundlagen des ökologischen Bereiches nicht möglich. </a:t>
            </a:r>
          </a:p>
        </p:txBody>
      </p:sp>
      <p:cxnSp>
        <p:nvCxnSpPr>
          <p:cNvPr id="17" name="Gerade Verbindung mit Pfeil 16"/>
          <p:cNvCxnSpPr/>
          <p:nvPr/>
        </p:nvCxnSpPr>
        <p:spPr>
          <a:xfrm>
            <a:off x="4739977" y="2786355"/>
            <a:ext cx="1911451" cy="1876716"/>
          </a:xfrm>
          <a:prstGeom prst="straightConnector1">
            <a:avLst/>
          </a:prstGeom>
          <a:ln w="12700">
            <a:solidFill>
              <a:schemeClr val="accent5"/>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1719743" y="2751590"/>
            <a:ext cx="1938663" cy="1988190"/>
          </a:xfrm>
          <a:prstGeom prst="straightConnector1">
            <a:avLst/>
          </a:prstGeom>
          <a:ln w="12700">
            <a:solidFill>
              <a:schemeClr val="accent5"/>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rot="18906905">
            <a:off x="2021776" y="3485465"/>
            <a:ext cx="1098958" cy="276999"/>
          </a:xfrm>
          <a:prstGeom prst="rect">
            <a:avLst/>
          </a:prstGeom>
          <a:noFill/>
        </p:spPr>
        <p:txBody>
          <a:bodyPr wrap="square" rtlCol="0">
            <a:spAutoFit/>
          </a:bodyPr>
          <a:lstStyle/>
          <a:p>
            <a:r>
              <a:rPr lang="de-DE" sz="1200" dirty="0"/>
              <a:t>lebensfähig</a:t>
            </a:r>
          </a:p>
        </p:txBody>
      </p:sp>
      <p:sp>
        <p:nvSpPr>
          <p:cNvPr id="25" name="Textfeld 24"/>
          <p:cNvSpPr txBox="1"/>
          <p:nvPr/>
        </p:nvSpPr>
        <p:spPr>
          <a:xfrm>
            <a:off x="3841111" y="5097820"/>
            <a:ext cx="464294" cy="276999"/>
          </a:xfrm>
          <a:prstGeom prst="rect">
            <a:avLst/>
          </a:prstGeom>
          <a:noFill/>
        </p:spPr>
        <p:txBody>
          <a:bodyPr wrap="square" rtlCol="0">
            <a:spAutoFit/>
          </a:bodyPr>
          <a:lstStyle/>
          <a:p>
            <a:r>
              <a:rPr lang="de-DE" sz="1200" dirty="0"/>
              <a:t>fair</a:t>
            </a:r>
          </a:p>
        </p:txBody>
      </p:sp>
      <p:sp>
        <p:nvSpPr>
          <p:cNvPr id="26" name="Textfeld 25"/>
          <p:cNvSpPr txBox="1"/>
          <p:nvPr/>
        </p:nvSpPr>
        <p:spPr>
          <a:xfrm rot="2709420">
            <a:off x="5168285" y="3361513"/>
            <a:ext cx="1098958" cy="276999"/>
          </a:xfrm>
          <a:prstGeom prst="rect">
            <a:avLst/>
          </a:prstGeom>
          <a:noFill/>
        </p:spPr>
        <p:txBody>
          <a:bodyPr wrap="square" rtlCol="0">
            <a:spAutoFit/>
          </a:bodyPr>
          <a:lstStyle/>
          <a:p>
            <a:r>
              <a:rPr lang="de-DE" sz="1200" dirty="0"/>
              <a:t>lebenswert</a:t>
            </a:r>
            <a:endParaRPr lang="de-DE" dirty="0"/>
          </a:p>
        </p:txBody>
      </p:sp>
    </p:spTree>
    <p:extLst>
      <p:ext uri="{BB962C8B-B14F-4D97-AF65-F5344CB8AC3E}">
        <p14:creationId xmlns:p14="http://schemas.microsoft.com/office/powerpoint/2010/main" val="405095799"/>
      </p:ext>
    </p:extLst>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9</a:t>
            </a:fld>
            <a:endParaRPr/>
          </a:p>
        </p:txBody>
      </p:sp>
      <p:sp>
        <p:nvSpPr>
          <p:cNvPr id="175" name="Google Shape;175;p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dirty="0"/>
              <a:t>Nachhaltigkeit und Klimawandel:</a:t>
            </a:r>
            <a:br>
              <a:rPr lang="de-DE" dirty="0"/>
            </a:br>
            <a:r>
              <a:rPr lang="de-DE" dirty="0"/>
              <a:t>Materialien, nachhaltiges Bauen</a:t>
            </a:r>
            <a:endParaRPr dirty="0"/>
          </a:p>
        </p:txBody>
      </p:sp>
      <p:sp>
        <p:nvSpPr>
          <p:cNvPr id="176" name="Google Shape;176;p22"/>
          <p:cNvSpPr txBox="1">
            <a:spLocks noGrp="1"/>
          </p:cNvSpPr>
          <p:nvPr>
            <p:ph type="body" idx="1"/>
          </p:nvPr>
        </p:nvSpPr>
        <p:spPr>
          <a:xfrm>
            <a:off x="3683302" y="6254497"/>
            <a:ext cx="3501849" cy="55746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900"/>
              <a:buNone/>
            </a:pPr>
            <a:r>
              <a:rPr lang="de-DE" sz="900" dirty="0"/>
              <a:t>Maler und Lackierer</a:t>
            </a:r>
            <a:endParaRPr dirty="0"/>
          </a:p>
          <a:p>
            <a:pPr marL="0" lvl="0" indent="0" algn="l" rtl="0">
              <a:lnSpc>
                <a:spcPct val="100000"/>
              </a:lnSpc>
              <a:spcBef>
                <a:spcPts val="0"/>
              </a:spcBef>
              <a:spcAft>
                <a:spcPts val="0"/>
              </a:spcAft>
              <a:buClr>
                <a:srgbClr val="000000"/>
              </a:buClr>
              <a:buSzPts val="900"/>
              <a:buNone/>
            </a:pPr>
            <a:r>
              <a:rPr lang="de-DE" sz="900" dirty="0"/>
              <a:t>Fachrichtung Gestaltung und Instandhaltung</a:t>
            </a:r>
            <a:endParaRPr dirty="0"/>
          </a:p>
        </p:txBody>
      </p:sp>
      <p:sp>
        <p:nvSpPr>
          <p:cNvPr id="177" name="Google Shape;177;p22"/>
          <p:cNvSpPr txBox="1">
            <a:spLocks noGrp="1"/>
          </p:cNvSpPr>
          <p:nvPr>
            <p:ph type="body" idx="2"/>
          </p:nvPr>
        </p:nvSpPr>
        <p:spPr>
          <a:xfrm>
            <a:off x="7255671" y="6220941"/>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sz="1050" dirty="0"/>
              <a:t>Quelle: Lexikon der Nachhaltigkeit</a:t>
            </a:r>
            <a:endParaRPr sz="1050" dirty="0"/>
          </a:p>
        </p:txBody>
      </p:sp>
      <p:sp>
        <p:nvSpPr>
          <p:cNvPr id="178" name="Google Shape;178;p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p>
            <a:pPr marL="114300" lvl="0" indent="0" algn="l" rtl="0">
              <a:lnSpc>
                <a:spcPct val="100000"/>
              </a:lnSpc>
              <a:spcBef>
                <a:spcPts val="0"/>
              </a:spcBef>
              <a:spcAft>
                <a:spcPts val="0"/>
              </a:spcAft>
              <a:buSzPts val="1800"/>
              <a:buNone/>
            </a:pPr>
            <a:r>
              <a:rPr lang="de-DE" sz="900" b="1">
                <a:solidFill>
                  <a:schemeClr val="lt1"/>
                </a:solidFill>
              </a:rPr>
              <a:t>Beate Bliedtner, </a:t>
            </a:r>
            <a:r>
              <a:rPr lang="de-DE" sz="900">
                <a:solidFill>
                  <a:schemeClr val="lt1"/>
                </a:solidFill>
              </a:rPr>
              <a:t>LIV des Maler- und Lackiererhandwerks Berlin-Brandenburg </a:t>
            </a:r>
            <a:r>
              <a:rPr lang="de-DE" sz="900" b="1">
                <a:solidFill>
                  <a:schemeClr val="lt1"/>
                </a:solidFill>
              </a:rPr>
              <a:t>Alexander Schnelle</a:t>
            </a:r>
            <a:endParaRPr/>
          </a:p>
        </p:txBody>
      </p:sp>
      <p:sp>
        <p:nvSpPr>
          <p:cNvPr id="179" name="Google Shape;179;p22"/>
          <p:cNvSpPr/>
          <p:nvPr/>
        </p:nvSpPr>
        <p:spPr>
          <a:xfrm>
            <a:off x="7255671" y="2029966"/>
            <a:ext cx="3695066" cy="3260801"/>
          </a:xfrm>
          <a:prstGeom prst="roundRect">
            <a:avLst>
              <a:gd name="adj" fmla="val 16667"/>
            </a:avLst>
          </a:prstGeom>
          <a:solidFill>
            <a:srgbClr val="FFCD2F"/>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285750" indent="-285750">
              <a:buSzPts val="1100"/>
              <a:buFont typeface="Arial" panose="020B0604020202020204" pitchFamily="34" charset="0"/>
              <a:buChar char="•"/>
            </a:pPr>
            <a:r>
              <a:rPr lang="de-DE" sz="1800" dirty="0">
                <a:solidFill>
                  <a:srgbClr val="C00000"/>
                </a:solidFill>
                <a:latin typeface="Trebuchet MS" panose="020B0603020202020204" pitchFamily="34" charset="0"/>
              </a:rPr>
              <a:t>Teilen Sie sich in Gruppen ein. Erarbeiten, sammeln Sie Ihre Rollenstandpunkte z.B. für den Neubau und vertreten diese in der gemeinsamen Diskussion. </a:t>
            </a:r>
          </a:p>
          <a:p>
            <a:pPr marL="285750" indent="-285750">
              <a:buSzPts val="1100"/>
              <a:buFont typeface="Arial" panose="020B0604020202020204" pitchFamily="34" charset="0"/>
              <a:buChar char="•"/>
            </a:pPr>
            <a:r>
              <a:rPr lang="de-DE" sz="1800" dirty="0">
                <a:solidFill>
                  <a:srgbClr val="C00000"/>
                </a:solidFill>
                <a:latin typeface="Trebuchet MS" panose="020B0603020202020204" pitchFamily="34" charset="0"/>
              </a:rPr>
              <a:t>Erarbeiten Sie im Klassenverband die sich dargestellten Interessens- bzw. Zielkonflikte.</a:t>
            </a:r>
          </a:p>
          <a:p>
            <a:pPr lvl="0">
              <a:buSzPts val="1100"/>
            </a:pPr>
            <a:endParaRPr lang="de-DE" sz="1600" dirty="0">
              <a:solidFill>
                <a:srgbClr val="C00000"/>
              </a:solidFill>
            </a:endParaRPr>
          </a:p>
        </p:txBody>
      </p:sp>
      <p:grpSp>
        <p:nvGrpSpPr>
          <p:cNvPr id="13" name="Gruppieren 12"/>
          <p:cNvGrpSpPr/>
          <p:nvPr/>
        </p:nvGrpSpPr>
        <p:grpSpPr>
          <a:xfrm>
            <a:off x="630144" y="2346738"/>
            <a:ext cx="1503312" cy="2885978"/>
            <a:chOff x="0" y="0"/>
            <a:chExt cx="1503312" cy="2885978"/>
          </a:xfrm>
        </p:grpSpPr>
        <p:sp>
          <p:nvSpPr>
            <p:cNvPr id="24" name="Abgerundetes Rechteck 23"/>
            <p:cNvSpPr/>
            <p:nvPr/>
          </p:nvSpPr>
          <p:spPr>
            <a:xfrm>
              <a:off x="0" y="0"/>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5" name="Abgerundetes Rechteck 4"/>
            <p:cNvSpPr/>
            <p:nvPr/>
          </p:nvSpPr>
          <p:spPr>
            <a:xfrm>
              <a:off x="0" y="1165700"/>
              <a:ext cx="1503312" cy="1154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800" kern="1200" dirty="0">
                  <a:latin typeface="Trebuchet MS" panose="020B0603020202020204" pitchFamily="34" charset="0"/>
                </a:rPr>
                <a:t>Umwelt</a:t>
              </a:r>
            </a:p>
            <a:p>
              <a:pPr lvl="0" algn="ctr" defTabSz="755650">
                <a:lnSpc>
                  <a:spcPct val="90000"/>
                </a:lnSpc>
                <a:spcBef>
                  <a:spcPct val="0"/>
                </a:spcBef>
                <a:spcAft>
                  <a:spcPct val="35000"/>
                </a:spcAft>
              </a:pPr>
              <a:endParaRPr lang="de-DE" sz="1800" kern="1200" dirty="0">
                <a:latin typeface="Trebuchet MS" panose="020B0603020202020204" pitchFamily="34" charset="0"/>
              </a:endParaRPr>
            </a:p>
            <a:p>
              <a:pPr lvl="0" algn="ctr" defTabSz="755650">
                <a:lnSpc>
                  <a:spcPct val="90000"/>
                </a:lnSpc>
                <a:spcBef>
                  <a:spcPct val="0"/>
                </a:spcBef>
                <a:spcAft>
                  <a:spcPct val="35000"/>
                </a:spcAft>
              </a:pPr>
              <a:endParaRPr lang="de-DE" sz="1600" kern="1200" dirty="0"/>
            </a:p>
            <a:p>
              <a:pPr lvl="0" algn="ctr" defTabSz="755650">
                <a:lnSpc>
                  <a:spcPct val="90000"/>
                </a:lnSpc>
                <a:spcBef>
                  <a:spcPct val="0"/>
                </a:spcBef>
                <a:spcAft>
                  <a:spcPct val="35000"/>
                </a:spcAft>
              </a:pPr>
              <a:r>
                <a:rPr lang="de-DE" kern="1200" dirty="0">
                  <a:latin typeface="Trebuchet MS" panose="020B0603020202020204" pitchFamily="34" charset="0"/>
                </a:rPr>
                <a:t>Umweltschutz-organisation</a:t>
              </a:r>
            </a:p>
          </p:txBody>
        </p:sp>
      </p:grpSp>
      <p:grpSp>
        <p:nvGrpSpPr>
          <p:cNvPr id="14" name="Gruppieren 13"/>
          <p:cNvGrpSpPr/>
          <p:nvPr/>
        </p:nvGrpSpPr>
        <p:grpSpPr>
          <a:xfrm>
            <a:off x="2179990" y="2346738"/>
            <a:ext cx="1503312" cy="2885978"/>
            <a:chOff x="1549846" y="0"/>
            <a:chExt cx="1503312" cy="2885978"/>
          </a:xfrm>
        </p:grpSpPr>
        <p:sp>
          <p:nvSpPr>
            <p:cNvPr id="22" name="Abgerundetes Rechteck 21"/>
            <p:cNvSpPr/>
            <p:nvPr/>
          </p:nvSpPr>
          <p:spPr>
            <a:xfrm>
              <a:off x="1549846" y="0"/>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3" name="Abgerundetes Rechteck 6"/>
            <p:cNvSpPr/>
            <p:nvPr/>
          </p:nvSpPr>
          <p:spPr>
            <a:xfrm>
              <a:off x="1549846" y="1154391"/>
              <a:ext cx="1503312" cy="11657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700" kern="1200" dirty="0">
                  <a:latin typeface="Trebuchet MS" panose="020B0603020202020204" pitchFamily="34" charset="0"/>
                </a:rPr>
                <a:t>Soziale Aspekte</a:t>
              </a:r>
            </a:p>
            <a:p>
              <a:pPr lvl="0" algn="ctr" defTabSz="755650">
                <a:lnSpc>
                  <a:spcPct val="90000"/>
                </a:lnSpc>
                <a:spcBef>
                  <a:spcPct val="0"/>
                </a:spcBef>
                <a:spcAft>
                  <a:spcPct val="35000"/>
                </a:spcAft>
              </a:pPr>
              <a:endParaRPr lang="de-DE" sz="1700" kern="1200" dirty="0">
                <a:latin typeface="Trebuchet MS" panose="020B0603020202020204" pitchFamily="34" charset="0"/>
              </a:endParaRPr>
            </a:p>
            <a:p>
              <a:pPr lvl="0" algn="ctr" defTabSz="755650">
                <a:lnSpc>
                  <a:spcPct val="90000"/>
                </a:lnSpc>
                <a:spcBef>
                  <a:spcPct val="0"/>
                </a:spcBef>
                <a:spcAft>
                  <a:spcPct val="35000"/>
                </a:spcAft>
              </a:pPr>
              <a:endParaRPr lang="de-DE" sz="1500" kern="1200" dirty="0">
                <a:latin typeface="Trebuchet MS" panose="020B0603020202020204" pitchFamily="34" charset="0"/>
              </a:endParaRPr>
            </a:p>
            <a:p>
              <a:pPr lvl="0" algn="ctr" defTabSz="755650">
                <a:lnSpc>
                  <a:spcPct val="90000"/>
                </a:lnSpc>
                <a:spcBef>
                  <a:spcPct val="0"/>
                </a:spcBef>
                <a:spcAft>
                  <a:spcPct val="35000"/>
                </a:spcAft>
              </a:pPr>
              <a:r>
                <a:rPr lang="de-DE" sz="1500" kern="1200" dirty="0">
                  <a:latin typeface="Trebuchet MS" panose="020B0603020202020204" pitchFamily="34" charset="0"/>
                </a:rPr>
                <a:t>Mitarbeitende</a:t>
              </a:r>
            </a:p>
          </p:txBody>
        </p:sp>
      </p:grpSp>
      <p:grpSp>
        <p:nvGrpSpPr>
          <p:cNvPr id="15" name="Gruppieren 14"/>
          <p:cNvGrpSpPr/>
          <p:nvPr/>
        </p:nvGrpSpPr>
        <p:grpSpPr>
          <a:xfrm>
            <a:off x="3769969" y="2346738"/>
            <a:ext cx="1503312" cy="2885978"/>
            <a:chOff x="3139825" y="0"/>
            <a:chExt cx="1503312" cy="2885978"/>
          </a:xfrm>
        </p:grpSpPr>
        <p:sp>
          <p:nvSpPr>
            <p:cNvPr id="20" name="Abgerundetes Rechteck 19"/>
            <p:cNvSpPr/>
            <p:nvPr/>
          </p:nvSpPr>
          <p:spPr>
            <a:xfrm>
              <a:off x="3139825" y="0"/>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21" name="Abgerundetes Rechteck 8"/>
            <p:cNvSpPr/>
            <p:nvPr/>
          </p:nvSpPr>
          <p:spPr>
            <a:xfrm>
              <a:off x="3139825" y="1154391"/>
              <a:ext cx="1503312" cy="1154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600" kern="1200" dirty="0">
                  <a:latin typeface="Trebuchet MS" panose="020B0603020202020204" pitchFamily="34" charset="0"/>
                </a:rPr>
                <a:t>Ökonomische Aspekte </a:t>
              </a:r>
            </a:p>
            <a:p>
              <a:pPr lvl="0" algn="ctr" defTabSz="755650">
                <a:lnSpc>
                  <a:spcPct val="90000"/>
                </a:lnSpc>
                <a:spcBef>
                  <a:spcPct val="0"/>
                </a:spcBef>
                <a:spcAft>
                  <a:spcPct val="35000"/>
                </a:spcAft>
              </a:pPr>
              <a:endParaRPr lang="de-DE" sz="1600" kern="1200" dirty="0">
                <a:latin typeface="Trebuchet MS" panose="020B0603020202020204" pitchFamily="34" charset="0"/>
              </a:endParaRPr>
            </a:p>
            <a:p>
              <a:pPr lvl="0" algn="ctr" defTabSz="755650">
                <a:lnSpc>
                  <a:spcPct val="90000"/>
                </a:lnSpc>
                <a:spcBef>
                  <a:spcPct val="0"/>
                </a:spcBef>
                <a:spcAft>
                  <a:spcPct val="35000"/>
                </a:spcAft>
              </a:pPr>
              <a:r>
                <a:rPr lang="de-DE" sz="1600" kern="1200" dirty="0">
                  <a:latin typeface="Trebuchet MS" panose="020B0603020202020204" pitchFamily="34" charset="0"/>
                </a:rPr>
                <a:t>Unternehmen</a:t>
              </a:r>
            </a:p>
            <a:p>
              <a:pPr lvl="0" algn="ctr" defTabSz="755650">
                <a:lnSpc>
                  <a:spcPct val="90000"/>
                </a:lnSpc>
                <a:spcBef>
                  <a:spcPct val="0"/>
                </a:spcBef>
                <a:spcAft>
                  <a:spcPct val="35000"/>
                </a:spcAft>
              </a:pPr>
              <a:r>
                <a:rPr lang="de-DE" sz="1600" kern="1200" dirty="0" err="1">
                  <a:latin typeface="Trebuchet MS" panose="020B0603020202020204" pitchFamily="34" charset="0"/>
                </a:rPr>
                <a:t>Bauherr:in</a:t>
              </a:r>
              <a:endParaRPr lang="de-DE" sz="1600" kern="1200" dirty="0">
                <a:latin typeface="Trebuchet MS" panose="020B0603020202020204" pitchFamily="34" charset="0"/>
              </a:endParaRPr>
            </a:p>
          </p:txBody>
        </p:sp>
      </p:grpSp>
      <p:grpSp>
        <p:nvGrpSpPr>
          <p:cNvPr id="16" name="Gruppieren 15"/>
          <p:cNvGrpSpPr/>
          <p:nvPr/>
        </p:nvGrpSpPr>
        <p:grpSpPr>
          <a:xfrm>
            <a:off x="5276814" y="2346738"/>
            <a:ext cx="1503312" cy="2885978"/>
            <a:chOff x="4646670" y="0"/>
            <a:chExt cx="1503312" cy="2885978"/>
          </a:xfrm>
        </p:grpSpPr>
        <p:sp>
          <p:nvSpPr>
            <p:cNvPr id="18" name="Abgerundetes Rechteck 17"/>
            <p:cNvSpPr/>
            <p:nvPr/>
          </p:nvSpPr>
          <p:spPr>
            <a:xfrm>
              <a:off x="4646670" y="0"/>
              <a:ext cx="1503312" cy="288597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de-DE"/>
            </a:p>
          </p:txBody>
        </p:sp>
        <p:sp>
          <p:nvSpPr>
            <p:cNvPr id="19" name="Abgerundetes Rechteck 10"/>
            <p:cNvSpPr/>
            <p:nvPr/>
          </p:nvSpPr>
          <p:spPr>
            <a:xfrm>
              <a:off x="4646670" y="1154391"/>
              <a:ext cx="1503312" cy="1154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de-DE" sz="1700" kern="1200" dirty="0">
                  <a:latin typeface="Trebuchet MS" panose="020B0603020202020204" pitchFamily="34" charset="0"/>
                </a:rPr>
                <a:t>Politischer Aspekt</a:t>
              </a:r>
            </a:p>
            <a:p>
              <a:pPr lvl="0" algn="ctr" defTabSz="755650">
                <a:lnSpc>
                  <a:spcPct val="90000"/>
                </a:lnSpc>
                <a:spcBef>
                  <a:spcPct val="0"/>
                </a:spcBef>
                <a:spcAft>
                  <a:spcPct val="35000"/>
                </a:spcAft>
              </a:pPr>
              <a:endParaRPr lang="de-DE" sz="1700" kern="1200" dirty="0">
                <a:latin typeface="Trebuchet MS" panose="020B0603020202020204" pitchFamily="34" charset="0"/>
              </a:endParaRPr>
            </a:p>
            <a:p>
              <a:pPr lvl="0" algn="ctr" defTabSz="755650">
                <a:lnSpc>
                  <a:spcPct val="90000"/>
                </a:lnSpc>
                <a:spcBef>
                  <a:spcPct val="0"/>
                </a:spcBef>
                <a:spcAft>
                  <a:spcPct val="35000"/>
                </a:spcAft>
              </a:pPr>
              <a:endParaRPr lang="de-DE" sz="1700" kern="1200" dirty="0">
                <a:latin typeface="Trebuchet MS" panose="020B0603020202020204" pitchFamily="34" charset="0"/>
              </a:endParaRPr>
            </a:p>
            <a:p>
              <a:pPr lvl="0" algn="ctr" defTabSz="755650">
                <a:lnSpc>
                  <a:spcPct val="90000"/>
                </a:lnSpc>
                <a:spcBef>
                  <a:spcPct val="0"/>
                </a:spcBef>
                <a:spcAft>
                  <a:spcPct val="35000"/>
                </a:spcAft>
              </a:pPr>
              <a:r>
                <a:rPr lang="de-DE" sz="1700" kern="1200" dirty="0" err="1">
                  <a:latin typeface="Trebuchet MS" panose="020B0603020202020204" pitchFamily="34" charset="0"/>
                </a:rPr>
                <a:t>Politiker:in</a:t>
              </a:r>
              <a:endParaRPr lang="de-DE" sz="1700" kern="1200" dirty="0">
                <a:latin typeface="Trebuchet MS" panose="020B0603020202020204" pitchFamily="34" charset="0"/>
              </a:endParaRPr>
            </a:p>
          </p:txBody>
        </p:sp>
      </p:grpSp>
      <p:sp>
        <p:nvSpPr>
          <p:cNvPr id="17" name="Pfeil nach links und rechts 16"/>
          <p:cNvSpPr/>
          <p:nvPr/>
        </p:nvSpPr>
        <p:spPr>
          <a:xfrm>
            <a:off x="876200" y="4871968"/>
            <a:ext cx="5659304" cy="216448"/>
          </a:xfrm>
          <a:prstGeom prst="leftRight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de-DE"/>
          </a:p>
        </p:txBody>
      </p:sp>
    </p:spTree>
    <p:extLst>
      <p:ext uri="{BB962C8B-B14F-4D97-AF65-F5344CB8AC3E}">
        <p14:creationId xmlns:p14="http://schemas.microsoft.com/office/powerpoint/2010/main" val="855120431"/>
      </p:ext>
    </p:extLst>
  </p:cSld>
  <p:clrMapOvr>
    <a:masterClrMapping/>
  </p:clrMapOvr>
</p:sld>
</file>

<file path=ppt/theme/theme1.xml><?xml version="1.0" encoding="utf-8"?>
<a:theme xmlns:a="http://schemas.openxmlformats.org/drawingml/2006/main" name="Office">
  <a:themeElements>
    <a:clrScheme name="Warmes Blau">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armes Blau">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2.xml><?xml version="1.0" encoding="utf-8"?>
<a:themeOverride xmlns:a="http://schemas.openxmlformats.org/drawingml/2006/main">
  <a:clrScheme name="Warmes Blau">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docProps/app.xml><?xml version="1.0" encoding="utf-8"?>
<Properties xmlns="http://schemas.openxmlformats.org/officeDocument/2006/extended-properties" xmlns:vt="http://schemas.openxmlformats.org/officeDocument/2006/docPropsVTypes">
  <Template/>
  <TotalTime>0</TotalTime>
  <Words>4305</Words>
  <Application>Microsoft Macintosh PowerPoint</Application>
  <PresentationFormat>Breitbild</PresentationFormat>
  <Paragraphs>430</Paragraphs>
  <Slides>12</Slides>
  <Notes>12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Calibri</vt:lpstr>
      <vt:lpstr>Trebuchet MS</vt:lpstr>
      <vt:lpstr>Arial</vt:lpstr>
      <vt:lpstr>Office</vt:lpstr>
      <vt:lpstr>Maler und Lackierer Malerin und Lackiererin F1: Fachrichtung Gestaltung und Instandhaltung </vt:lpstr>
      <vt:lpstr>Nachhaltigkeit und Klimawandel: Woher kommen die Emissionen im Alltag?</vt:lpstr>
      <vt:lpstr>Nachhaltigkeit und Klimawandel: Abfälle im Malerhandwerk</vt:lpstr>
      <vt:lpstr>Nachhaltigkeit und Klimawandel: Abfallhierachie - Kreislaufwirtschaft</vt:lpstr>
      <vt:lpstr>Nachhaltigkeit und Kreislaufwirtschaft</vt:lpstr>
      <vt:lpstr>Nachhaltigkeit und Kreislaufwirtschaft</vt:lpstr>
      <vt:lpstr>Klimaschutz im Gebäudesektor: Nachhaltiges Bauen</vt:lpstr>
      <vt:lpstr>Nachhaltigkeit – Materialien, nachhaltiges Bauen</vt:lpstr>
      <vt:lpstr>Nachhaltigkeit und Klimawandel: Materialien, nachhaltiges Bauen</vt:lpstr>
      <vt:lpstr>Nachhaltigkeit und Klimawandel: Zielkonflikte bei Materialien, nachhaltigem Bauen</vt:lpstr>
      <vt:lpstr>Nachhaltigkeit und Klimawandel: Zielkonflikte bei Materialien, nachhaltigem Bauen</vt:lpstr>
      <vt:lpstr>Nachhaltigkeit und Klimawandel: Zielkonflikte bei Materialien, nachhaltigem Bauen</vt:lpstr>
    </vt:vector>
  </TitlesOfParts>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Maler und Lackierer Malerin und Lackiererin F1: Fachrichtung Gestaltung und Instandhaltung</dc:title>
  <dc:creator>Microsoft Office User</dc:creator>
  <cp:lastModifiedBy>Michael Scharp</cp:lastModifiedBy>
  <cp:revision>136</cp:revision>
  <cp:lastPrinted>2023-09-26T01:58:12Z</cp:lastPrinted>
  <dcterms:created xsi:type="dcterms:W3CDTF">2021-10-18T14:46:33Z</dcterms:created>
  <dcterms:modified xsi:type="dcterms:W3CDTF">2023-09-26T01:58:25Z</dcterms:modified>
</cp:coreProperties>
</file>