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714">
          <p15:clr>
            <a:srgbClr val="A4A3A4"/>
          </p15:clr>
        </p15:guide>
        <p15:guide id="2" pos="384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gsTtZz397PjgTLjUTRcXGH7LX4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9"/>
    <p:restoredTop sz="94668"/>
  </p:normalViewPr>
  <p:slideViewPr>
    <p:cSldViewPr snapToGrid="0">
      <p:cViewPr varScale="1">
        <p:scale>
          <a:sx n="145" d="100"/>
          <a:sy n="145" d="100"/>
        </p:scale>
        <p:origin x="200" y="1672"/>
      </p:cViewPr>
      <p:guideLst>
        <p:guide orient="horz" pos="371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49" d="100"/>
          <a:sy n="149" d="100"/>
        </p:scale>
        <p:origin x="3408" y="19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19" Type="http://customschemas.google.com/relationships/presentationmetadata" Target="metadata"/><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sng" strike="noStrike" kern="1200" spc="0" baseline="0">
                <a:solidFill>
                  <a:schemeClr val="tx1">
                    <a:lumMod val="65000"/>
                    <a:lumOff val="35000"/>
                  </a:schemeClr>
                </a:solidFill>
                <a:latin typeface="+mn-lt"/>
                <a:ea typeface="+mn-ea"/>
                <a:cs typeface="+mn-cs"/>
              </a:defRPr>
            </a:pPr>
            <a:r>
              <a:rPr lang="en-US" u="sng" dirty="0"/>
              <a:t>Trei</a:t>
            </a:r>
            <a:r>
              <a:rPr lang="de-DE" sz="1862" b="0" i="0" u="sng" strike="noStrike" baseline="0" dirty="0">
                <a:effectLst/>
              </a:rPr>
              <a:t>b</a:t>
            </a:r>
            <a:r>
              <a:rPr lang="en-US" u="sng" dirty="0"/>
              <a:t>hausgasemissionen entlang der gesamten Kette nach Antrie</a:t>
            </a:r>
            <a:r>
              <a:rPr lang="de-DE" sz="1862" b="0" i="0" u="sng" strike="noStrike" baseline="0" dirty="0">
                <a:effectLst/>
              </a:rPr>
              <a:t>b</a:t>
            </a:r>
            <a:r>
              <a:rPr lang="en-US" u="sng" dirty="0"/>
              <a:t>sart</a:t>
            </a:r>
          </a:p>
        </c:rich>
      </c:tx>
      <c:layout/>
      <c:overlay val="0"/>
      <c:spPr>
        <a:noFill/>
        <a:ln>
          <a:noFill/>
        </a:ln>
        <a:effectLst/>
      </c:spPr>
      <c:txPr>
        <a:bodyPr rot="0" spcFirstLastPara="1" vertOverflow="ellipsis" vert="horz" wrap="square" anchor="ctr" anchorCtr="1"/>
        <a:lstStyle/>
        <a:p>
          <a:pPr>
            <a:defRPr sz="1862" b="0" i="0" u="sng"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328340815126671"/>
          <c:y val="0.190100368529523"/>
          <c:w val="0.631125146056581"/>
          <c:h val="0.654382984726901"/>
        </c:manualLayout>
      </c:layout>
      <c:barChart>
        <c:barDir val="bar"/>
        <c:grouping val="clustered"/>
        <c:varyColors val="0"/>
        <c:ser>
          <c:idx val="0"/>
          <c:order val="0"/>
          <c:tx>
            <c:strRef>
              <c:f>Tabelle1!$B$1</c:f>
              <c:strCache>
                <c:ptCount val="1"/>
                <c:pt idx="0">
                  <c:v>Datenreihe 1</c:v>
                </c:pt>
              </c:strCache>
            </c:strRef>
          </c:tx>
          <c:spPr>
            <a:solidFill>
              <a:srgbClr val="92D050"/>
            </a:solidFill>
            <a:ln>
              <a:noFill/>
            </a:ln>
            <a:effectLst/>
          </c:spPr>
          <c:invertIfNegative val="0"/>
          <c:dPt>
            <c:idx val="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07-20F3-2E48-8499-F4B5A8999EB2}"/>
              </c:ext>
            </c:extLst>
          </c:dPt>
          <c:dPt>
            <c:idx val="1"/>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6-20F3-2E48-8499-F4B5A8999EB2}"/>
              </c:ext>
            </c:extLst>
          </c:dPt>
          <c:cat>
            <c:strRef>
              <c:f>Tabelle1!$A$2:$A$4</c:f>
              <c:strCache>
                <c:ptCount val="3"/>
                <c:pt idx="0">
                  <c:v>konventioneller Verbrenner</c:v>
                </c:pt>
                <c:pt idx="1">
                  <c:v>Verbrenner mit E-Fuel Beimischung</c:v>
                </c:pt>
                <c:pt idx="2">
                  <c:v>E-Auto</c:v>
                </c:pt>
              </c:strCache>
            </c:strRef>
          </c:cat>
          <c:val>
            <c:numRef>
              <c:f>Tabelle1!$B$2:$B$4</c:f>
              <c:numCache>
                <c:formatCode>General</c:formatCode>
                <c:ptCount val="3"/>
                <c:pt idx="0">
                  <c:v>210.0</c:v>
                </c:pt>
                <c:pt idx="1">
                  <c:v>200.0</c:v>
                </c:pt>
                <c:pt idx="2">
                  <c:v>45.0</c:v>
                </c:pt>
              </c:numCache>
            </c:numRef>
          </c:val>
          <c:extLst xmlns:c16r2="http://schemas.microsoft.com/office/drawing/2015/06/chart">
            <c:ext xmlns:c16="http://schemas.microsoft.com/office/drawing/2014/chart" uri="{C3380CC4-5D6E-409C-BE32-E72D297353CC}">
              <c16:uniqueId val="{00000000-20F3-2E48-8499-F4B5A8999EB2}"/>
            </c:ext>
          </c:extLst>
        </c:ser>
        <c:dLbls>
          <c:showLegendKey val="0"/>
          <c:showVal val="0"/>
          <c:showCatName val="0"/>
          <c:showSerName val="0"/>
          <c:showPercent val="0"/>
          <c:showBubbleSize val="0"/>
        </c:dLbls>
        <c:gapWidth val="150"/>
        <c:axId val="-1915237856"/>
        <c:axId val="-1915561776"/>
      </c:barChart>
      <c:catAx>
        <c:axId val="-191523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15561776"/>
        <c:crosses val="autoZero"/>
        <c:auto val="1"/>
        <c:lblAlgn val="ctr"/>
        <c:lblOffset val="100"/>
        <c:noMultiLvlLbl val="0"/>
      </c:catAx>
      <c:valAx>
        <c:axId val="-19155617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dirty="0"/>
                  <a:t>Emissionen in </a:t>
                </a:r>
                <a:r>
                  <a:rPr lang="de-DE" dirty="0" err="1"/>
                  <a:t>g</a:t>
                </a:r>
                <a:r>
                  <a:rPr lang="de-DE" dirty="0"/>
                  <a:t> CO</a:t>
                </a:r>
                <a:r>
                  <a:rPr lang="de-DE" baseline="-25000" dirty="0"/>
                  <a:t>2</a:t>
                </a:r>
                <a:r>
                  <a:rPr lang="de-DE" dirty="0"/>
                  <a:t> Äquivalent / km</a:t>
                </a:r>
                <a:endParaRPr lang="de-DE" baseline="0"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152378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4" y="288000"/>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479424" y="3960000"/>
            <a:ext cx="6145213" cy="5986613"/>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muv.de/themen/wasser-ressourcen-abfall/kreislaufwirtschaft/abfallarten-abfallstroeme/altfahrzeuge" TargetMode="External"/><Relationship Id="rId4" Type="http://schemas.openxmlformats.org/officeDocument/2006/relationships/hyperlink" Target="https://www.bmuv.de/themen/wasser-ressourcen-abfall/kreislaufwirtschaft/statistiken/altfahrzeuge"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ontinental-reifen.de/autoreifen/reifenwissen/reifen-grundlagen/reifenbestandteile" TargetMode="External"/><Relationship Id="rId4" Type="http://schemas.openxmlformats.org/officeDocument/2006/relationships/hyperlink" Target="https://institut-seltene-erden.de/seltene-erden-und-metalle/stategische-metalle-2" TargetMode="External"/><Relationship Id="rId5" Type="http://schemas.openxmlformats.org/officeDocument/2006/relationships/hyperlink" Target="https://www.kfz-tech.de/Biblio/Raeder/Reifenherst.htm" TargetMode="External"/><Relationship Id="rId6" Type="http://schemas.openxmlformats.org/officeDocument/2006/relationships/hyperlink" Target="https://www.pt-magazin.de/de/wirtschaft/innovation/ru%C3%9F-im-reifen_15j.html" TargetMode="External"/><Relationship Id="rId7" Type="http://schemas.openxmlformats.org/officeDocument/2006/relationships/hyperlink" Target="https://www.rajapack.de/verpackungsnews/kautschuk" TargetMode="External"/><Relationship Id="rId8" Type="http://schemas.openxmlformats.org/officeDocument/2006/relationships/hyperlink" Target="https://www.umweltbundesamt.de/sites/default/files/medien/377/dokumente/stoffstrom_altreifen_tyr.pdf"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dac.de/rund-ums-fahrzeug/ausstattung-technik-zubehoer/reifen/reifenkauf/reifenabrieb-mikroplastik/" TargetMode="External"/><Relationship Id="rId4" Type="http://schemas.openxmlformats.org/officeDocument/2006/relationships/hyperlink" Target="http://www.adac.de/rund-ums-fahrzeug/ausstattung-technik-zubehoer/reifen/reifenkauf/reifenabrieb-mikroplastik/" TargetMode="External"/><Relationship Id="rId5" Type="http://schemas.openxmlformats.org/officeDocument/2006/relationships/hyperlink" Target="https://www.umsicht.fraunhofer.de/content/dam/umsicht/de/dokumente/publikationen/2018/kunststoffe-id-umwelt-konsortialstudie-mikroplastik.pdf" TargetMode="External"/><Relationship Id="rId6" Type="http://schemas.openxmlformats.org/officeDocument/2006/relationships/hyperlink" Target="http://www.umweltbundesamt.de/service/uba-fragen/was-ist-mikroplastik"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www.bundesregierung.de/breg-de/themen/nachhaltigkeitspolitik/nachhaltigkeitsziele-erklaert-232174"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www.unep.org/resources/emissions-gap-report-2022"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www.umweltbundesamt.de/presse/pressemitteilungen/treibhausgasemissionen-stiegen-2021-um-45-prozen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gr.bund.de/DE/Themen/Min_rohstoffe/Downloads/rohsit-2020.pdf?__blob=publicationFile&amp;v=4" TargetMode="External"/><Relationship Id="rId4" Type="http://schemas.openxmlformats.org/officeDocument/2006/relationships/hyperlink" Target="https://www.destatis.de/DE/Presse/Pressemitteilungen/2021/07/PD21_323_32.html;jsessionid=3DB47D52BA6D0A4FE84F5BF0C9448DFE.live721"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msicht.fraunhofer.de/content/dam/umsicht/de/dokumente/publikationen/2017/zirkulaere-wirtschaft-fuer-chemische-industrie-gesamtstudie.pdf" TargetMode="External"/><Relationship Id="rId4" Type="http://schemas.openxmlformats.org/officeDocument/2006/relationships/hyperlink" Target="https://de.statista.com/statistik/daten/studie/1090854/umfrage/feinstaub-emissionen-in-deutschland/"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leanthinking.de/e-fuels-vorteile-und-nachteile-synthetischer-kraftstoffe/?_gl=1*1a31wz9*_ga*MTE0MDA1MzAxNi4xNjc3MTQ4MTAw*_up*MQ..#h-aktuelle-lage-der-e-fuels-projekte-in-planung" TargetMode="External"/><Relationship Id="rId4" Type="http://schemas.openxmlformats.org/officeDocument/2006/relationships/hyperlink" Target="https://www.transportenvironment.org/discover/neue-analyse-bestatigt-autos-mit-e-fuels-sind-weit-weniger-umweltfreundlich-als-elektroautos/"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nergie-experten.org/erneuerbare-energien/photovoltaik/stromspeicher/lithium-eisen-phosphat" TargetMode="External"/><Relationship Id="rId4" Type="http://schemas.openxmlformats.org/officeDocument/2006/relationships/hyperlink" Target="https://www.erneuerbareenergien.de/transformation/speicher/redox-flow-batterie-groesste-batterie-ohne-lithium" TargetMode="External"/><Relationship Id="rId5" Type="http://schemas.openxmlformats.org/officeDocument/2006/relationships/hyperlink" Target="https://www.faz.net/aktuell/wirtschaft/schneller-schlau/kobalt-aus-kongo-der-dunkle-preis-der-verkehrswende-17731386.html" TargetMode="External"/><Relationship Id="rId6" Type="http://schemas.openxmlformats.org/officeDocument/2006/relationships/hyperlink" Target="NULL" TargetMode="External"/><Relationship Id="rId7" Type="http://schemas.openxmlformats.org/officeDocument/2006/relationships/hyperlink" Target="https://www.ingenieur.de/technik/fachbereiche/energie/batterie-die-groessten-energiespeicher-der-welt/" TargetMode="External"/><Relationship Id="rId8" Type="http://schemas.openxmlformats.org/officeDocument/2006/relationships/hyperlink" Target="NULL" TargetMode="External"/><Relationship Id="rId9" Type="http://schemas.openxmlformats.org/officeDocument/2006/relationships/hyperlink" Target="https://www.savethechildren.de/fileadmin/user_upload/Downloads_Dokumente/Berichte_Studien/2022/kinderrechte-in-der-kobaltlieferkette-drc-save-the-children.pdf" TargetMode="External"/><Relationship Id="rId10" Type="http://schemas.openxmlformats.org/officeDocument/2006/relationships/hyperlink" Target="https://www.savethechildren.de/news/studie-kinderrechtsverletzungen-beim-kobaltabbau-und-wie-dagegen-vorgegangen-werden-kann/" TargetMode="External"/><Relationship Id="rId11" Type="http://schemas.openxmlformats.org/officeDocument/2006/relationships/hyperlink" Target="https://commons.wikimedia.org/w/index.php?curid=6607421"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di.eu/artikel/news/e-auto-verbrenner-und-wasserstoff-fahrzeug-im-vergleich/" TargetMode="External"/><Relationship Id="rId4" Type="http://schemas.openxmlformats.org/officeDocument/2006/relationships/hyperlink" Target="https://www.dw.com/de/wie-wird-deutschlands-verkehr-klimaneutral-elektromobil-umstieg-schiene-neutral-fliegen/a-55960044"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479425" y="304800"/>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479425" y="3760788"/>
            <a:ext cx="6145213" cy="5966386"/>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Ziel des Projektes ist die Gründung einer </a:t>
            </a:r>
            <a:r>
              <a:rPr lang="de-DE" sz="110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dirty="0">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dirty="0">
                <a:solidFill>
                  <a:schemeClr val="dk1"/>
                </a:solidFill>
                <a:latin typeface="Calibri"/>
                <a:ea typeface="Calibri"/>
                <a:cs typeface="Calibri"/>
                <a:sym typeface="Calibri"/>
              </a:rPr>
              <a:t>Beruflichen Bildung für Nachhaltige Entwicklung </a:t>
            </a:r>
            <a:r>
              <a:rPr lang="de-DE" sz="110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a:t>
            </a:r>
            <a:r>
              <a:rPr lang="de-DE" sz="1100" b="0" i="0" u="none" strike="noStrike" cap="none" dirty="0" err="1">
                <a:solidFill>
                  <a:schemeClr val="dk1"/>
                </a:solidFill>
                <a:latin typeface="Calibri"/>
                <a:ea typeface="Calibri"/>
                <a:cs typeface="Calibri"/>
                <a:sym typeface="Calibri"/>
              </a:rPr>
              <a:t>Umweltbildner:innen</a:t>
            </a:r>
            <a:r>
              <a:rPr lang="de-DE" sz="1100" b="0" i="0" u="none" strike="noStrike" cap="none" dirty="0">
                <a:solidFill>
                  <a:schemeClr val="dk1"/>
                </a:solidFill>
                <a:latin typeface="Calibri"/>
                <a:ea typeface="Calibri"/>
                <a:cs typeface="Calibri"/>
                <a:sym typeface="Calibri"/>
              </a:rPr>
              <a:t>, </a:t>
            </a:r>
            <a:r>
              <a:rPr lang="de-DE" sz="1100" b="0" i="0" u="none" strike="noStrike" cap="none" dirty="0" err="1">
                <a:solidFill>
                  <a:schemeClr val="dk1"/>
                </a:solidFill>
                <a:latin typeface="Calibri"/>
                <a:ea typeface="Calibri"/>
                <a:cs typeface="Calibri"/>
                <a:sym typeface="Calibri"/>
              </a:rPr>
              <a:t>Wissenschaftler</a:t>
            </a:r>
            <a:r>
              <a:rPr lang="de-DE" sz="1100" dirty="0" err="1"/>
              <a:t>:</a:t>
            </a:r>
            <a:r>
              <a:rPr lang="de-DE" sz="1100" b="0" i="0" u="none" strike="noStrike" cap="none" dirty="0" err="1">
                <a:solidFill>
                  <a:schemeClr val="dk1"/>
                </a:solidFill>
                <a:latin typeface="Calibri"/>
                <a:ea typeface="Calibri"/>
                <a:cs typeface="Calibri"/>
                <a:sym typeface="Calibri"/>
              </a:rPr>
              <a:t>innen</a:t>
            </a:r>
            <a:r>
              <a:rPr lang="de-DE" sz="1100" b="0" i="0" u="none" strike="noStrike" cap="none" dirty="0">
                <a:solidFill>
                  <a:schemeClr val="dk1"/>
                </a:solidFill>
                <a:latin typeface="Calibri"/>
                <a:ea typeface="Calibri"/>
                <a:cs typeface="Calibri"/>
                <a:sym typeface="Calibri"/>
              </a:rPr>
              <a:t> der Berufsbildung, </a:t>
            </a:r>
            <a:r>
              <a:rPr lang="de-DE" sz="1100" b="0" i="0" u="none" strike="noStrike" cap="none" dirty="0" err="1">
                <a:solidFill>
                  <a:schemeClr val="dk1"/>
                </a:solidFill>
                <a:latin typeface="Calibri"/>
                <a:ea typeface="Calibri"/>
                <a:cs typeface="Calibri"/>
                <a:sym typeface="Calibri"/>
              </a:rPr>
              <a:t>Pädagog</a:t>
            </a:r>
            <a:r>
              <a:rPr lang="de-DE" sz="1100" dirty="0" err="1"/>
              <a:t>:</a:t>
            </a:r>
            <a:r>
              <a:rPr lang="de-DE" sz="1100" b="0" i="0" u="none" strike="noStrike" cap="none" dirty="0" err="1">
                <a:solidFill>
                  <a:schemeClr val="dk1"/>
                </a:solidFill>
                <a:latin typeface="Calibri"/>
                <a:ea typeface="Calibri"/>
                <a:cs typeface="Calibri"/>
                <a:sym typeface="Calibri"/>
              </a:rPr>
              <a:t>innen</a:t>
            </a:r>
            <a:r>
              <a:rPr lang="de-DE" sz="1100" b="0" i="0" u="none" strike="noStrike" cap="none" dirty="0">
                <a:solidFill>
                  <a:schemeClr val="dk1"/>
                </a:solidFill>
                <a:latin typeface="Calibri"/>
                <a:ea typeface="Calibri"/>
                <a:cs typeface="Calibri"/>
                <a:sym typeface="Calibri"/>
              </a:rPr>
              <a:t> sowie Institutionen der beruflichen Bildung.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100" b="0" i="0" u="none" strike="noStrike" cap="none" dirty="0" err="1">
                <a:solidFill>
                  <a:schemeClr val="dk1"/>
                </a:solidFill>
                <a:latin typeface="Calibri"/>
                <a:ea typeface="Calibri"/>
                <a:cs typeface="Calibri"/>
                <a:sym typeface="Calibri"/>
              </a:rPr>
              <a:t>für</a:t>
            </a:r>
            <a:r>
              <a:rPr lang="de-DE" sz="1100" b="0" i="0" u="none" strike="noStrike" cap="none" dirty="0">
                <a:solidFill>
                  <a:schemeClr val="dk1"/>
                </a:solidFill>
                <a:latin typeface="Calibri"/>
                <a:ea typeface="Calibri"/>
                <a:cs typeface="Calibri"/>
                <a:sym typeface="Calibri"/>
              </a:rPr>
              <a:t> die berufsprofilgebenden Fertigkeiten, Kenntnisse und Fähigkeiten bedeutet. Im Kern sollen deshalb folgende drei Materialien je Berufsbild entwickelt werden: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tabellarische didaktische Einordnung (Didaktisches Impulspapier, IP),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100" b="0" i="0" u="none" strike="noStrike" cap="none" dirty="0" err="1">
                <a:solidFill>
                  <a:schemeClr val="dk1"/>
                </a:solidFill>
                <a:latin typeface="Calibri"/>
                <a:ea typeface="Calibri"/>
                <a:cs typeface="Calibri"/>
                <a:sym typeface="Calibri"/>
              </a:rPr>
              <a:t>Ressources</a:t>
            </a:r>
            <a:r>
              <a:rPr lang="de-DE" sz="1100" b="0" i="0" u="none" strike="noStrike" cap="none" dirty="0">
                <a:solidFill>
                  <a:schemeClr val="dk1"/>
                </a:solidFill>
                <a:latin typeface="Calibri"/>
                <a:ea typeface="Calibri"/>
                <a:cs typeface="Calibri"/>
                <a:sym typeface="Calibri"/>
              </a:rPr>
              <a:t> (OER-Materialien) im PDF-Format und als </a:t>
            </a:r>
            <a:r>
              <a:rPr lang="de-DE" sz="1100" b="0" i="0" u="none" strike="noStrike" cap="none" dirty="0" err="1">
                <a:solidFill>
                  <a:schemeClr val="dk1"/>
                </a:solidFill>
                <a:latin typeface="Calibri"/>
                <a:ea typeface="Calibri"/>
                <a:cs typeface="Calibri"/>
                <a:sym typeface="Calibri"/>
              </a:rPr>
              <a:t>Oce</a:t>
            </a:r>
            <a:r>
              <a:rPr lang="de-DE" sz="1100" b="0" i="0" u="none" strike="noStrike" cap="none" dirty="0">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sz="1100" dirty="0"/>
          </a:p>
        </p:txBody>
      </p:sp>
      <p:sp>
        <p:nvSpPr>
          <p:cNvPr id="77" name="Google Shape;77;p38: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9c8615378c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19c8615378c_0_0:notes"/>
          <p:cNvSpPr txBox="1">
            <a:spLocks noGrp="1"/>
          </p:cNvSpPr>
          <p:nvPr>
            <p:ph type="body" idx="1"/>
          </p:nvPr>
        </p:nvSpPr>
        <p:spPr>
          <a:xfrm>
            <a:off x="479425" y="3888000"/>
            <a:ext cx="6145212" cy="5442807"/>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100" b="1">
                <a:latin typeface="Calibri"/>
                <a:ea typeface="Calibri"/>
                <a:cs typeface="Calibri"/>
                <a:sym typeface="Calibri"/>
              </a:rPr>
              <a:t>Beschreibung:</a:t>
            </a:r>
            <a:endParaRPr sz="110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0" i="0" u="none" strike="noStrike">
                <a:solidFill>
                  <a:srgbClr val="000000"/>
                </a:solidFill>
                <a:latin typeface="Calibri"/>
                <a:ea typeface="Calibri"/>
                <a:cs typeface="Calibri"/>
                <a:sym typeface="Calibri"/>
              </a:rPr>
              <a:t>Jährlich werden in Deutschland ca. 9 Millionen PKWs und leichte Fahrzeuge außer Betrieb gesetzt und 3 Mio. PKWs endgültig abgemeldet (</a:t>
            </a:r>
            <a:r>
              <a:rPr lang="de-DE" sz="1100">
                <a:latin typeface="Calibri"/>
                <a:ea typeface="Calibri"/>
                <a:cs typeface="Calibri"/>
                <a:sym typeface="Calibri"/>
              </a:rPr>
              <a:t>BMUV</a:t>
            </a:r>
            <a:r>
              <a:rPr lang="de-DE" sz="1100" b="0" i="0" u="none" strike="noStrike">
                <a:solidFill>
                  <a:srgbClr val="000000"/>
                </a:solidFill>
                <a:latin typeface="Calibri"/>
                <a:ea typeface="Calibri"/>
                <a:cs typeface="Calibri"/>
                <a:sym typeface="Calibri"/>
              </a:rPr>
              <a:t> 2021). Diese sind allerdings nicht ausschließlich Abfall, sondern auch Gebrauchtfahrzeuge, die beispielsweise in andere Staaten exportiert und weiterverwendet werden. Von den 3 Millionen abgemeldeten PKWs sind durchschnittlich rund 500.000 Altfahrzeuge – und damit Abfall (eb</a:t>
            </a:r>
            <a:r>
              <a:rPr lang="de-DE" sz="1100">
                <a:solidFill>
                  <a:srgbClr val="000000"/>
                </a:solidFill>
                <a:latin typeface="Calibri"/>
                <a:ea typeface="Calibri"/>
                <a:cs typeface="Calibri"/>
                <a:sym typeface="Calibri"/>
              </a:rPr>
              <a:t>d</a:t>
            </a:r>
            <a:r>
              <a:rPr lang="de-DE" sz="1100" b="0" i="0" u="none" strike="noStrike">
                <a:solidFill>
                  <a:srgbClr val="000000"/>
                </a:solidFill>
                <a:latin typeface="Calibri"/>
                <a:ea typeface="Calibri"/>
                <a:cs typeface="Calibri"/>
                <a:sym typeface="Calibri"/>
              </a:rPr>
              <a:t>. 2021).</a:t>
            </a:r>
            <a:endParaRPr/>
          </a:p>
          <a:p>
            <a:pPr marL="0" lvl="0" indent="0" algn="l" rtl="0">
              <a:lnSpc>
                <a:spcPct val="100000"/>
              </a:lnSpc>
              <a:spcBef>
                <a:spcPts val="200"/>
              </a:spcBef>
              <a:spcAft>
                <a:spcPts val="0"/>
              </a:spcAft>
              <a:buSzPts val="1400"/>
              <a:buNone/>
            </a:pPr>
            <a:r>
              <a:rPr lang="de-DE" sz="1100" b="0" i="0" u="none" strike="noStrike">
                <a:solidFill>
                  <a:srgbClr val="000000"/>
                </a:solidFill>
                <a:latin typeface="Calibri"/>
                <a:ea typeface="Calibri"/>
                <a:cs typeface="Calibri"/>
                <a:sym typeface="Calibri"/>
              </a:rPr>
              <a:t>Aufgrund der wichtigen Wertstoffe, aber auch der umweltgefährdenden Materialien ist eine umweltverträgliche Entsorgung wichtig. Diese ist in Deutschland durch die Altfahrzeugverordnung geregelt und innerhalb der EU gibt es Recycling und Verwertungsquoten, die erfüllt werden müssen.</a:t>
            </a:r>
            <a:endParaRPr/>
          </a:p>
          <a:p>
            <a:pPr marL="0" lvl="0" indent="0" algn="l" rtl="0">
              <a:lnSpc>
                <a:spcPct val="100000"/>
              </a:lnSpc>
              <a:spcBef>
                <a:spcPts val="200"/>
              </a:spcBef>
              <a:spcAft>
                <a:spcPts val="0"/>
              </a:spcAft>
              <a:buSzPts val="1400"/>
              <a:buNone/>
            </a:pPr>
            <a:r>
              <a:rPr lang="de-DE" sz="1100" b="0" i="0" u="none" strike="noStrike">
                <a:solidFill>
                  <a:srgbClr val="000000"/>
                </a:solidFill>
                <a:latin typeface="Calibri"/>
                <a:ea typeface="Calibri"/>
                <a:cs typeface="Calibri"/>
                <a:sym typeface="Calibri"/>
              </a:rPr>
              <a:t>Seit 2010 sind die Quoten zwar auf einem sehr hohem Niveau, und die EU Zielvorgaben meist übertroffen, mit Ausnahmen einer Verfehlung um 1,4% und 1% in den Jahren 2019 und 2020, insgesamt zeigt sich aber eine fallende Tendenz (ebd. 2021).</a:t>
            </a:r>
            <a:endParaRPr/>
          </a:p>
          <a:p>
            <a:pPr marL="0" lvl="0" indent="0" algn="l" rtl="0">
              <a:lnSpc>
                <a:spcPct val="100000"/>
              </a:lnSpc>
              <a:spcBef>
                <a:spcPts val="200"/>
              </a:spcBef>
              <a:spcAft>
                <a:spcPts val="0"/>
              </a:spcAft>
              <a:buSzPts val="1400"/>
              <a:buNone/>
            </a:pPr>
            <a:r>
              <a:rPr lang="de-DE" sz="1100" b="0" i="0" u="none" strike="noStrike">
                <a:solidFill>
                  <a:srgbClr val="000000"/>
                </a:solidFill>
                <a:latin typeface="Calibri"/>
                <a:ea typeface="Calibri"/>
                <a:cs typeface="Calibri"/>
                <a:sym typeface="Calibri"/>
              </a:rPr>
              <a:t>Die Verwertungsquote von mehr als 100% in den Jahren von 2011 </a:t>
            </a:r>
            <a:r>
              <a:rPr lang="de-DE" sz="1100" b="0" i="0" u="none" strike="noStrike">
                <a:solidFill>
                  <a:schemeClr val="dk1"/>
                </a:solidFill>
                <a:latin typeface="Calibri"/>
                <a:ea typeface="Calibri"/>
                <a:cs typeface="Calibri"/>
                <a:sym typeface="Calibri"/>
              </a:rPr>
              <a:t>bis 2014 kommt aufgrund der Nachwirkung der </a:t>
            </a:r>
            <a:r>
              <a:rPr lang="de-DE" sz="1100" b="0" i="0" u="none" strike="noStrike">
                <a:solidFill>
                  <a:srgbClr val="000000"/>
                </a:solidFill>
                <a:latin typeface="Calibri"/>
                <a:ea typeface="Calibri"/>
                <a:cs typeface="Calibri"/>
                <a:sym typeface="Calibri"/>
              </a:rPr>
              <a:t>Umweltprämien aus dem Jahr 2009 zustande. Rechnet man diese heraus, so ergibt sich eine Recyclingquote in den Jahren zwischen 87 und 90 Prozent und eine Verwertungsquote zwischen 95 und 100% (ebd. 2021). </a:t>
            </a:r>
            <a:endParaRPr/>
          </a:p>
          <a:p>
            <a:pPr marL="0" lvl="0" indent="0" algn="l" rtl="0">
              <a:lnSpc>
                <a:spcPct val="100000"/>
              </a:lnSpc>
              <a:spcBef>
                <a:spcPts val="200"/>
              </a:spcBef>
              <a:spcAft>
                <a:spcPts val="0"/>
              </a:spcAft>
              <a:buSzPts val="1400"/>
              <a:buNone/>
            </a:pPr>
            <a:endParaRPr sz="1100" b="1">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latin typeface="Calibri"/>
                <a:ea typeface="Calibri"/>
                <a:cs typeface="Calibri"/>
                <a:sym typeface="Calibri"/>
              </a:rPr>
              <a:t>Aufgabe</a:t>
            </a:r>
            <a:r>
              <a:rPr lang="de-DE" sz="1100">
                <a:latin typeface="Calibri"/>
                <a:ea typeface="Calibri"/>
                <a:cs typeface="Calibri"/>
                <a:sym typeface="Calibri"/>
              </a:rPr>
              <a:t>:</a:t>
            </a:r>
            <a:endParaRPr/>
          </a:p>
          <a:p>
            <a:pPr marL="171450" lvl="0" indent="-171450" algn="l" rtl="0">
              <a:lnSpc>
                <a:spcPct val="100000"/>
              </a:lnSpc>
              <a:spcBef>
                <a:spcPts val="200"/>
              </a:spcBef>
              <a:spcAft>
                <a:spcPts val="0"/>
              </a:spcAft>
              <a:buSzPts val="1400"/>
              <a:buFont typeface="Arial"/>
              <a:buChar char="•"/>
            </a:pPr>
            <a:r>
              <a:rPr lang="de-DE" sz="1100">
                <a:latin typeface="Calibri"/>
                <a:ea typeface="Calibri"/>
                <a:cs typeface="Calibri"/>
                <a:sym typeface="Calibri"/>
              </a:rPr>
              <a:t>Beschreibe, inwiefern Ihr Betrieb  dazu beiträgt, die Zielvorgaben zu erreichen.</a:t>
            </a:r>
            <a:endParaRPr/>
          </a:p>
          <a:p>
            <a:pPr marL="0" lvl="0" indent="0" algn="l" rtl="0">
              <a:lnSpc>
                <a:spcPct val="100000"/>
              </a:lnSpc>
              <a:spcBef>
                <a:spcPts val="200"/>
              </a:spcBef>
              <a:spcAft>
                <a:spcPts val="0"/>
              </a:spcAft>
              <a:buSzPts val="1400"/>
              <a:buNone/>
            </a:pPr>
            <a:endParaRPr sz="110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latin typeface="Calibri"/>
                <a:ea typeface="Calibri"/>
                <a:cs typeface="Calibri"/>
                <a:sym typeface="Calibri"/>
              </a:rPr>
              <a:t>Quellen</a:t>
            </a:r>
            <a:r>
              <a:rPr lang="de-DE" sz="1100">
                <a:latin typeface="Calibri"/>
                <a:ea typeface="Calibri"/>
                <a:cs typeface="Calibri"/>
                <a:sym typeface="Calibri"/>
              </a:rPr>
              <a:t>:</a:t>
            </a:r>
            <a:endParaRPr/>
          </a:p>
          <a:p>
            <a:pPr marL="171450" lvl="0" indent="-171450" algn="l" rtl="0">
              <a:lnSpc>
                <a:spcPct val="100000"/>
              </a:lnSpc>
              <a:spcBef>
                <a:spcPts val="200"/>
              </a:spcBef>
              <a:spcAft>
                <a:spcPts val="0"/>
              </a:spcAft>
              <a:buSzPts val="1400"/>
              <a:buFont typeface="Arial"/>
              <a:buChar char="•"/>
            </a:pPr>
            <a:r>
              <a:rPr lang="de-DE" sz="1100">
                <a:latin typeface="Calibri"/>
                <a:ea typeface="Calibri"/>
                <a:cs typeface="Calibri"/>
                <a:sym typeface="Calibri"/>
              </a:rPr>
              <a:t>BMUV (2021): Altfahrzeuge. Online: </a:t>
            </a:r>
            <a:r>
              <a:rPr lang="de-DE" sz="1100" u="sng">
                <a:solidFill>
                  <a:schemeClr val="hlink"/>
                </a:solidFill>
                <a:latin typeface="Calibri"/>
                <a:ea typeface="Calibri"/>
                <a:cs typeface="Calibri"/>
                <a:sym typeface="Calibri"/>
                <a:hlinkClick r:id="rId3"/>
              </a:rPr>
              <a:t>https://www.bmuv.de/themen/wasser-ressourcen-abfall/kreislaufwirtschaft/abfallarten-abfallstroeme/altfahrzeuge</a:t>
            </a:r>
            <a:r>
              <a:rPr lang="de-DE" sz="1100">
                <a:latin typeface="Calibri"/>
                <a:ea typeface="Calibri"/>
                <a:cs typeface="Calibri"/>
                <a:sym typeface="Calibri"/>
              </a:rPr>
              <a:t>  </a:t>
            </a:r>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BMUV (2022): Altfahrzeugverwertungsquoten in Deutschland 2011-2020. Online: </a:t>
            </a:r>
            <a:r>
              <a:rPr lang="de-DE" sz="1100" u="sng">
                <a:solidFill>
                  <a:schemeClr val="hlink"/>
                </a:solidFill>
                <a:latin typeface="Calibri"/>
                <a:ea typeface="Calibri"/>
                <a:cs typeface="Calibri"/>
                <a:sym typeface="Calibri"/>
                <a:hlinkClick r:id="rId4"/>
              </a:rPr>
              <a:t>https://www.bmuv.de/themen/wasser-ressourcen-abfall/kreislaufwirtschaft/statistiken/altfahrzeuge</a:t>
            </a:r>
            <a:r>
              <a:rPr lang="de-DE" sz="1100">
                <a:latin typeface="Calibri"/>
                <a:ea typeface="Calibri"/>
                <a:cs typeface="Calibri"/>
                <a:sym typeface="Calibri"/>
              </a:rPr>
              <a:t> </a:t>
            </a:r>
            <a:endParaRPr/>
          </a:p>
        </p:txBody>
      </p:sp>
      <p:sp>
        <p:nvSpPr>
          <p:cNvPr id="203" name="Google Shape;203;g19c8615378c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b8e6ec1130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1b8e6ec1130_0_0:notes"/>
          <p:cNvSpPr txBox="1">
            <a:spLocks noGrp="1"/>
          </p:cNvSpPr>
          <p:nvPr>
            <p:ph type="body" idx="1"/>
          </p:nvPr>
        </p:nvSpPr>
        <p:spPr>
          <a:xfrm>
            <a:off x="479424" y="3888000"/>
            <a:ext cx="6145213" cy="6274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latin typeface="Calibri"/>
                <a:ea typeface="Calibri"/>
                <a:cs typeface="Calibri"/>
                <a:sym typeface="Calibri"/>
              </a:rPr>
              <a:t>Beschreibung</a:t>
            </a:r>
            <a:r>
              <a:rPr lang="de-DE" sz="1000">
                <a:latin typeface="Calibri"/>
                <a:ea typeface="Calibri"/>
                <a:cs typeface="Calibri"/>
                <a:sym typeface="Calibri"/>
              </a:rPr>
              <a:t>: </a:t>
            </a:r>
            <a:endParaRPr sz="10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b="0" i="0" u="none" strike="noStrike">
                <a:solidFill>
                  <a:schemeClr val="dk1"/>
                </a:solidFill>
                <a:latin typeface="Calibri"/>
                <a:ea typeface="Calibri"/>
                <a:cs typeface="Calibri"/>
                <a:sym typeface="Calibri"/>
              </a:rPr>
              <a:t>Reifen bestehen aus einem Grundkörper (Karkasse) und einer Lauffläche. Die Karkasse besteht in der Regel aus gummiummantelten Textilseilen, die vorwiegen aus Rayon und Nylon sind, dem Gürtel und der Wulst, die aus Drähten besteht und besonders bei LKW-Reifen stark ausgeprägt ist. Die Rohstoffe, aus denen Reifen gefertigt werden, bestehen zu 47% aus Naturkautschuk und Synthetischem Kautschuk zu nahezu gleichen Teilen, zu 21% aus Russ, zu 16,5% aus Stahl (Umweltbundesamt o.J.). Der Naturkautschuk wird aus speziellen, in großen Plantagen gezüchteten Bäumen gewonnen. Er ist der wichtige Rohstoff des Reifens; 75 Prozent der Weltproduktion sind alleine für die Reifenherstellung vorgesehen. Manche Produzenten verfügen sogar über eigene Gummibaum-Plantagen, um sich den Rohstoff zu sichern (kfz-tech.de o.J.). Von den über 23 Millionen Tonnen Kautschuk, die heute weltweit produziert werden, werden inzwischen jedoch rund 60% synthetisch aus Erdöl hergestellt. Naturkautschuk ist mit 40% an der Gesamtmenge aber nach wie vor gefragt. Es wird schonend von Hand gewonnen und ist ein nachwachsender Rohstoff. Der Energieaufwand zur Gewinnung, Herstellung und Transport des Naturkautschuks beträgt etwa 10% des Aufwands bei der Gewinnung und Herstellung der chemischen Herstellung von Syntheselatex. Naturlatex ist frei von Lösungsmitteln, FCKW und krebserregenden chemischen Weichmachern (RAJA 2018). Doch bei allen Vorteilen darf nicht unerwähnt bleiben, dass die Situation der Flächenkonkurrenz zur Nutzung der Fläche zur Erzeugung von Nahrungsmitteln gegeben ist. </a:t>
            </a:r>
            <a:endParaRPr/>
          </a:p>
          <a:p>
            <a:pPr marL="0" lvl="0" indent="0" algn="l" rtl="0">
              <a:lnSpc>
                <a:spcPct val="100000"/>
              </a:lnSpc>
              <a:spcBef>
                <a:spcPts val="0"/>
              </a:spcBef>
              <a:spcAft>
                <a:spcPts val="0"/>
              </a:spcAft>
              <a:buSzPts val="1400"/>
              <a:buNone/>
            </a:pPr>
            <a:r>
              <a:rPr lang="de-DE" sz="1000" b="0" i="0" u="none" strike="noStrike">
                <a:solidFill>
                  <a:schemeClr val="dk1"/>
                </a:solidFill>
                <a:latin typeface="Calibri"/>
                <a:ea typeface="Calibri"/>
                <a:cs typeface="Calibri"/>
                <a:sym typeface="Calibri"/>
              </a:rPr>
              <a:t>Hochfester Stahl dient als Ausgangsmaterial zur Herstellung der Stahlgürtel und Wulstkerne. Es ist ein legierter Stahl, der bessere mechanische Eigenschaften und eine höhere Korrosionsbeständigkeit aufweist als herkömmlicher Kohlenstoffstahl. Die Legierungsbestandteile für Stahl in Autoreifen Molybdän, Nickel und Vanadium sind in ihrer Gewinnung und Aufbereitung energieintensiv und aufwändig (ISE o.J.). </a:t>
            </a:r>
            <a:endParaRPr/>
          </a:p>
          <a:p>
            <a:pPr marL="0" lvl="0" indent="0" algn="l" rtl="0">
              <a:lnSpc>
                <a:spcPct val="100000"/>
              </a:lnSpc>
              <a:spcBef>
                <a:spcPts val="0"/>
              </a:spcBef>
              <a:spcAft>
                <a:spcPts val="0"/>
              </a:spcAft>
              <a:buSzPts val="1400"/>
              <a:buNone/>
            </a:pPr>
            <a:r>
              <a:rPr lang="de-DE" sz="1000" b="0" i="0" u="none" strike="noStrike">
                <a:solidFill>
                  <a:schemeClr val="dk1"/>
                </a:solidFill>
                <a:latin typeface="Calibri"/>
                <a:ea typeface="Calibri"/>
                <a:cs typeface="Calibri"/>
                <a:sym typeface="Calibri"/>
              </a:rPr>
              <a:t>Auch sehr wichtig ist Ruß, der dem Reifen nicht nur eine höhere Abriebfestigkeit und Stabilität, sondern auch eine schwarze Farbe gibt. Ruß oder Carbon Black ist ein unter festgelegten Bedingungen und bei weit über 1.000 Grad Celsius hergestellter Industrieruß. Die Gewinnung von Carbon Black erfolgt durch ein gezieltes, unvollständiges Verbrennen von flüssigen oder gasförmigen Kohlenwasserstoffen (pt-Magazin 2006). Es ist somit ein energie- und ressourcen-verbrauchendes Herstellungsverfahren. </a:t>
            </a:r>
            <a:endParaRPr/>
          </a:p>
          <a:p>
            <a:pPr marL="0" lvl="0" indent="0" algn="l" rtl="0">
              <a:lnSpc>
                <a:spcPct val="100000"/>
              </a:lnSpc>
              <a:spcBef>
                <a:spcPts val="0"/>
              </a:spcBef>
              <a:spcAft>
                <a:spcPts val="0"/>
              </a:spcAft>
              <a:buSzPts val="1400"/>
              <a:buNone/>
            </a:pPr>
            <a:r>
              <a:rPr lang="de-DE" sz="1000" b="0" i="0" u="none" strike="noStrike">
                <a:solidFill>
                  <a:schemeClr val="dk1"/>
                </a:solidFill>
                <a:latin typeface="Calibri"/>
                <a:ea typeface="Calibri"/>
                <a:cs typeface="Calibri"/>
                <a:sym typeface="Calibri"/>
              </a:rPr>
              <a:t>Die aus der Textilbranche stammenden Grundmaterialien (Rayon, Nylon, Polyester und Aramidfasern) werden zur Herstellung der Cords verwendet und auch diese werden nicht der Wiederverwertung zugeführt (ebd. 2006)</a:t>
            </a:r>
            <a:endParaRPr/>
          </a:p>
          <a:p>
            <a:pPr marL="0" lvl="0" indent="0" algn="l" rtl="0">
              <a:lnSpc>
                <a:spcPct val="100000"/>
              </a:lnSpc>
              <a:spcBef>
                <a:spcPts val="0"/>
              </a:spcBef>
              <a:spcAft>
                <a:spcPts val="0"/>
              </a:spcAft>
              <a:buSzPts val="1400"/>
              <a:buNone/>
            </a:pPr>
            <a:r>
              <a:rPr lang="de-DE" sz="1000" b="1">
                <a:solidFill>
                  <a:schemeClr val="dk1"/>
                </a:solidFill>
                <a:latin typeface="Calibri"/>
                <a:ea typeface="Calibri"/>
                <a:cs typeface="Calibri"/>
                <a:sym typeface="Calibri"/>
              </a:rPr>
              <a:t>Aufga</a:t>
            </a:r>
            <a:r>
              <a:rPr lang="de-DE" sz="1000" b="1">
                <a:latin typeface="Calibri"/>
                <a:ea typeface="Calibri"/>
                <a:cs typeface="Calibri"/>
                <a:sym typeface="Calibri"/>
              </a:rPr>
              <a:t>b</a:t>
            </a:r>
            <a:r>
              <a:rPr lang="de-DE" sz="1000" b="1">
                <a:solidFill>
                  <a:schemeClr val="dk1"/>
                </a:solidFill>
                <a:latin typeface="Calibri"/>
                <a:ea typeface="Calibri"/>
                <a:cs typeface="Calibri"/>
                <a:sym typeface="Calibri"/>
              </a:rPr>
              <a:t>e</a:t>
            </a:r>
            <a:r>
              <a:rPr lang="de-DE" sz="1000">
                <a:solidFill>
                  <a:schemeClr val="dk1"/>
                </a:solidFill>
                <a:latin typeface="Calibri"/>
                <a:ea typeface="Calibri"/>
                <a:cs typeface="Calibri"/>
                <a:sym typeface="Calibri"/>
              </a:rPr>
              <a:t>: </a:t>
            </a:r>
            <a:endParaRPr/>
          </a:p>
          <a:p>
            <a:pPr marL="171450" lvl="0" indent="-171450" algn="l" rtl="0">
              <a:lnSpc>
                <a:spcPct val="100000"/>
              </a:lnSpc>
              <a:spcBef>
                <a:spcPts val="0"/>
              </a:spcBef>
              <a:spcAft>
                <a:spcPts val="0"/>
              </a:spcAft>
              <a:buSzPts val="1400"/>
              <a:buFont typeface="Arial"/>
              <a:buChar char="•"/>
            </a:pPr>
            <a:r>
              <a:rPr lang="de-DE" sz="1000" b="0" i="0" u="none" strike="noStrike">
                <a:solidFill>
                  <a:schemeClr val="dk1"/>
                </a:solidFill>
                <a:latin typeface="Calibri"/>
                <a:ea typeface="Calibri"/>
                <a:cs typeface="Calibri"/>
                <a:sym typeface="Calibri"/>
              </a:rPr>
              <a:t>Ermittle aus welchen Materialien die </a:t>
            </a:r>
            <a:r>
              <a:rPr lang="de-DE" sz="1000">
                <a:latin typeface="Calibri"/>
                <a:ea typeface="Calibri"/>
                <a:cs typeface="Calibri"/>
                <a:sym typeface="Calibri"/>
              </a:rPr>
              <a:t>Bestandteile</a:t>
            </a:r>
            <a:r>
              <a:rPr lang="de-DE" sz="1000">
                <a:solidFill>
                  <a:schemeClr val="dk1"/>
                </a:solidFill>
                <a:latin typeface="Calibri"/>
                <a:ea typeface="Calibri"/>
                <a:cs typeface="Calibri"/>
                <a:sym typeface="Calibri"/>
              </a:rPr>
              <a:t> eines Reifens </a:t>
            </a:r>
            <a:r>
              <a:rPr lang="de-DE" sz="1000">
                <a:latin typeface="Calibri"/>
                <a:ea typeface="Calibri"/>
                <a:cs typeface="Calibri"/>
                <a:sym typeface="Calibri"/>
              </a:rPr>
              <a:t>b</a:t>
            </a:r>
            <a:r>
              <a:rPr lang="de-DE" sz="1000">
                <a:solidFill>
                  <a:schemeClr val="dk1"/>
                </a:solidFill>
                <a:latin typeface="Calibri"/>
                <a:ea typeface="Calibri"/>
                <a:cs typeface="Calibri"/>
                <a:sym typeface="Calibri"/>
              </a:rPr>
              <a:t>estehen und nenne deren fachgerechte Entsorgung!</a:t>
            </a:r>
            <a:endParaRPr/>
          </a:p>
          <a:p>
            <a:pPr marL="0" lvl="0" indent="0" algn="l" rtl="0">
              <a:lnSpc>
                <a:spcPct val="100000"/>
              </a:lnSpc>
              <a:spcBef>
                <a:spcPts val="0"/>
              </a:spcBef>
              <a:spcAft>
                <a:spcPts val="0"/>
              </a:spcAft>
              <a:buSzPts val="1400"/>
              <a:buNone/>
            </a:pPr>
            <a:r>
              <a:rPr lang="de-DE" sz="1000" b="1" i="0" u="none" strike="noStrike">
                <a:solidFill>
                  <a:schemeClr val="dk1"/>
                </a:solidFill>
                <a:latin typeface="Calibri"/>
                <a:ea typeface="Calibri"/>
                <a:cs typeface="Calibri"/>
                <a:sym typeface="Calibri"/>
              </a:rPr>
              <a:t>Quelle</a:t>
            </a:r>
            <a:r>
              <a:rPr lang="de-DE" sz="1000" b="0" i="0" u="none" strike="noStrike">
                <a:solidFill>
                  <a:schemeClr val="dk1"/>
                </a:solidFill>
                <a:latin typeface="Calibri"/>
                <a:ea typeface="Calibri"/>
                <a:cs typeface="Calibri"/>
                <a:sym typeface="Calibri"/>
              </a:rPr>
              <a:t>:</a:t>
            </a:r>
            <a:endParaRPr/>
          </a:p>
          <a:p>
            <a:pPr marL="171450" lvl="0" indent="-171450" algn="l" rtl="0">
              <a:lnSpc>
                <a:spcPct val="100000"/>
              </a:lnSpc>
              <a:spcBef>
                <a:spcPts val="0"/>
              </a:spcBef>
              <a:spcAft>
                <a:spcPts val="0"/>
              </a:spcAft>
              <a:buSzPts val="1400"/>
              <a:buFont typeface="Arial"/>
              <a:buChar char="•"/>
            </a:pPr>
            <a:r>
              <a:rPr lang="de-DE" sz="850">
                <a:solidFill>
                  <a:schemeClr val="dk1"/>
                </a:solidFill>
                <a:latin typeface="Calibri"/>
                <a:ea typeface="Calibri"/>
                <a:cs typeface="Calibri"/>
                <a:sym typeface="Calibri"/>
              </a:rPr>
              <a:t>Continental (o.J.): Reifenkomponenten. Online: </a:t>
            </a:r>
            <a:r>
              <a:rPr lang="de-DE" sz="900" u="sng">
                <a:solidFill>
                  <a:schemeClr val="hlink"/>
                </a:solidFill>
                <a:hlinkClick r:id="rId3"/>
              </a:rPr>
              <a:t>https://www.continental-reifen.de/autoreifen/reifenwissen/reifen-grundlagen/reifenbestandteile</a:t>
            </a:r>
            <a:r>
              <a:rPr lang="de-DE" sz="900"/>
              <a:t> </a:t>
            </a:r>
            <a:endParaRPr sz="85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850">
                <a:solidFill>
                  <a:srgbClr val="000000"/>
                </a:solidFill>
                <a:latin typeface="Calibri"/>
                <a:ea typeface="Calibri"/>
                <a:cs typeface="Calibri"/>
                <a:sym typeface="Calibri"/>
              </a:rPr>
              <a:t>ISE Institut für seltene Erden und Metalle AG (o.J.): strategische Metalle. Online:  </a:t>
            </a:r>
            <a:r>
              <a:rPr lang="de-DE" sz="850" u="sng">
                <a:solidFill>
                  <a:srgbClr val="954F72"/>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https://institut-seltene-erden.de/seltene-erden-und-metalle/stategische-metalle-2</a:t>
            </a:r>
            <a:endParaRPr sz="85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850">
                <a:solidFill>
                  <a:srgbClr val="000000"/>
                </a:solidFill>
                <a:latin typeface="Calibri"/>
                <a:ea typeface="Calibri"/>
                <a:cs typeface="Calibri"/>
                <a:sym typeface="Calibri"/>
              </a:rPr>
              <a:t>kfz-tech.de (o.J.): Reifenherstellung. Online: </a:t>
            </a:r>
            <a:r>
              <a:rPr lang="de-DE" sz="850" u="sng">
                <a:solidFill>
                  <a:srgbClr val="954F72"/>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https://www.kfz-tech.de/Biblio/Raeder/Reifenherst.htm</a:t>
            </a:r>
            <a:endParaRPr sz="850" u="sng">
              <a:solidFill>
                <a:srgbClr val="954F72"/>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850">
                <a:solidFill>
                  <a:srgbClr val="000000"/>
                </a:solidFill>
                <a:latin typeface="Calibri"/>
                <a:ea typeface="Calibri"/>
                <a:cs typeface="Calibri"/>
                <a:sym typeface="Calibri"/>
              </a:rPr>
              <a:t>Pt-Magazin (2006): Ruß im Reifen Online: </a:t>
            </a:r>
            <a:r>
              <a:rPr lang="de-DE" sz="850" u="sng">
                <a:solidFill>
                  <a:srgbClr val="954F72"/>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https://www.pt-magazin.de/de/wirtschaft/innovation/ru%C3%9F-im-reifen_15j.html</a:t>
            </a:r>
            <a:endParaRPr sz="850" u="sng">
              <a:solidFill>
                <a:srgbClr val="954F72"/>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850" u="sng">
                <a:solidFill>
                  <a:srgbClr val="954F72"/>
                </a:solidFill>
                <a:latin typeface="Calibri"/>
                <a:ea typeface="Calibri"/>
                <a:cs typeface="Calibri"/>
                <a:sym typeface="Calibri"/>
              </a:rPr>
              <a:t>RAJA (2018): Was ha</a:t>
            </a:r>
            <a:r>
              <a:rPr lang="de-DE" sz="850">
                <a:latin typeface="Calibri"/>
                <a:ea typeface="Calibri"/>
                <a:cs typeface="Calibri"/>
                <a:sym typeface="Calibri"/>
              </a:rPr>
              <a:t>ben Autoreifen und Klebeband gemeinsam? Online: </a:t>
            </a:r>
            <a:r>
              <a:rPr lang="de-DE" sz="850" u="sng">
                <a:solidFill>
                  <a:schemeClr val="hlink"/>
                </a:solidFill>
                <a:latin typeface="Calibri"/>
                <a:ea typeface="Calibri"/>
                <a:cs typeface="Calibri"/>
                <a:sym typeface="Calibri"/>
                <a:hlinkClick r:id="rId7"/>
              </a:rPr>
              <a:t>https://www.rajapack.de/verpackungsnews/kautschuk</a:t>
            </a:r>
            <a:r>
              <a:rPr lang="de-DE" sz="850">
                <a:latin typeface="Calibri"/>
                <a:ea typeface="Calibri"/>
                <a:cs typeface="Calibri"/>
                <a:sym typeface="Calibri"/>
              </a:rPr>
              <a:t> </a:t>
            </a:r>
            <a:endParaRPr/>
          </a:p>
          <a:p>
            <a:pPr marL="171450" lvl="0" indent="-171450" algn="l" rtl="0">
              <a:lnSpc>
                <a:spcPct val="100000"/>
              </a:lnSpc>
              <a:spcBef>
                <a:spcPts val="0"/>
              </a:spcBef>
              <a:spcAft>
                <a:spcPts val="0"/>
              </a:spcAft>
              <a:buSzPts val="1400"/>
              <a:buFont typeface="Arial"/>
              <a:buChar char="•"/>
            </a:pPr>
            <a:r>
              <a:rPr lang="de-DE" sz="850" b="0" i="0" u="none" strike="noStrike">
                <a:solidFill>
                  <a:srgbClr val="000000"/>
                </a:solidFill>
                <a:latin typeface="Calibri"/>
                <a:ea typeface="Calibri"/>
                <a:cs typeface="Calibri"/>
                <a:sym typeface="Calibri"/>
              </a:rPr>
              <a:t>UBA Umweltbundesamt (o.J.):  Best Practice Municipal Management. Online: </a:t>
            </a:r>
            <a:r>
              <a:rPr lang="de-DE" sz="850" b="0" i="0" u="sng" strike="noStrike">
                <a:solidFill>
                  <a:srgbClr val="954F72"/>
                </a:solidFill>
                <a:latin typeface="Calibri"/>
                <a:ea typeface="Calibri"/>
                <a:cs typeface="Calibri"/>
                <a:sym typeface="Calibri"/>
                <a:hlinkClick r:id="rId8">
                  <a:extLst>
                    <a:ext uri="{A12FA001-AC4F-418D-AE19-62706E023703}">
                      <ahyp:hlinkClr xmlns:ahyp="http://schemas.microsoft.com/office/drawing/2018/hyperlinkcolor" xmlns="" val="tx"/>
                    </a:ext>
                  </a:extLst>
                </a:hlinkClick>
              </a:rPr>
              <a:t>https://www.umweltbundesamt.de/sites/default/files/medien/377/dokumente/stoffstrom_altreifen_tyr.pdf</a:t>
            </a:r>
            <a:endParaRPr sz="850" b="0" i="0" u="sng" strike="noStrike">
              <a:solidFill>
                <a:schemeClr val="dk1"/>
              </a:solidFill>
              <a:latin typeface="Calibri"/>
              <a:ea typeface="Calibri"/>
              <a:cs typeface="Calibri"/>
              <a:sym typeface="Calibri"/>
            </a:endParaRPr>
          </a:p>
        </p:txBody>
      </p:sp>
      <p:sp>
        <p:nvSpPr>
          <p:cNvPr id="215" name="Google Shape;215;g1b8e6ec1130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c15811953c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1c15811953c_0_0:notes"/>
          <p:cNvSpPr txBox="1">
            <a:spLocks noGrp="1"/>
          </p:cNvSpPr>
          <p:nvPr>
            <p:ph type="body" idx="1"/>
          </p:nvPr>
        </p:nvSpPr>
        <p:spPr>
          <a:xfrm>
            <a:off x="479425" y="3888000"/>
            <a:ext cx="6145212" cy="618586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950" b="1" i="0" u="none" strike="noStrike">
                <a:solidFill>
                  <a:schemeClr val="dk1"/>
                </a:solidFill>
                <a:latin typeface="Calibri"/>
                <a:ea typeface="Calibri"/>
                <a:cs typeface="Calibri"/>
                <a:sym typeface="Calibri"/>
              </a:rPr>
              <a:t>Beschreibung</a:t>
            </a:r>
            <a:r>
              <a:rPr lang="de-DE" sz="950" b="0" i="0" u="none" strike="noStrike">
                <a:solidFill>
                  <a:schemeClr val="dk1"/>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r>
              <a:rPr lang="de-DE" sz="950" b="0" i="0" u="none" strike="noStrike">
                <a:solidFill>
                  <a:schemeClr val="dk1"/>
                </a:solidFill>
                <a:latin typeface="Calibri"/>
                <a:ea typeface="Calibri"/>
                <a:cs typeface="Calibri"/>
                <a:sym typeface="Calibri"/>
              </a:rPr>
              <a:t>Reifen werden zum größten Teil einer Entsorgung zugeführt, aber der entstehende Abrieb wird unkontrolliert in der Umwelt verteilt. Ein gängiger PKW-Reifen wiegt am Ende seines im Durchschnitt 50.000 km langen Lebens gut 1 bis 1,5 kg weniger als zu Beginn (Fraunhofer Umsicht 2018). Der Abrieb </a:t>
            </a:r>
            <a:r>
              <a:rPr lang="de-DE" sz="950">
                <a:solidFill>
                  <a:schemeClr val="dk1"/>
                </a:solidFill>
                <a:latin typeface="Calibri"/>
                <a:ea typeface="Calibri"/>
                <a:cs typeface="Calibri"/>
                <a:sym typeface="Calibri"/>
              </a:rPr>
              <a:t>gilt laut einer Studie der Weltnaturschutzunion IUCN nachweislich </a:t>
            </a:r>
            <a:r>
              <a:rPr lang="de-DE" sz="950" b="0" i="0" u="none" strike="noStrike">
                <a:solidFill>
                  <a:schemeClr val="dk1"/>
                </a:solidFill>
                <a:latin typeface="Calibri"/>
                <a:ea typeface="Calibri"/>
                <a:cs typeface="Calibri"/>
                <a:sym typeface="Calibri"/>
              </a:rPr>
              <a:t>als eine der größten Quellen für Mikroplastik in der Umwelt (ebd. </a:t>
            </a:r>
            <a:r>
              <a:rPr lang="de-DE" sz="950">
                <a:solidFill>
                  <a:schemeClr val="dk1"/>
                </a:solidFill>
                <a:latin typeface="Calibri"/>
                <a:ea typeface="Calibri"/>
                <a:cs typeface="Calibri"/>
                <a:sym typeface="Calibri"/>
              </a:rPr>
              <a:t>2018</a:t>
            </a:r>
            <a:r>
              <a:rPr lang="de-DE" sz="950" b="0" i="0" u="none" strike="noStrike">
                <a:solidFill>
                  <a:schemeClr val="dk1"/>
                </a:solidFill>
                <a:latin typeface="Calibri"/>
                <a:ea typeface="Calibri"/>
                <a:cs typeface="Calibri"/>
                <a:sym typeface="Calibri"/>
              </a:rPr>
              <a:t>). </a:t>
            </a:r>
            <a:r>
              <a:rPr lang="de-DE" sz="950">
                <a:solidFill>
                  <a:schemeClr val="dk1"/>
                </a:solidFill>
                <a:latin typeface="Calibri"/>
                <a:ea typeface="Calibri"/>
                <a:cs typeface="Calibri"/>
                <a:sym typeface="Calibri"/>
              </a:rPr>
              <a:t>Es handelt sich hierbei um feste, unlösliche, partikuläre und nicht biologisch abbaubare synthetische Polymere in einem Größenbereich von weniger als 5 Millimetern bis 1.000 Nanometer (UBA 2020). Für Deutschland schätzt das Fraunhofer Institut UMSICHT die gesamten Kunststoff-Emissionen für Mikroplastik auf 330.000 t/a bzw. 4.000 g/ pro Kopf pro Jahr (g/cap*a). Als Hauptquellen macht der Reifena</a:t>
            </a:r>
            <a:r>
              <a:rPr lang="de-DE" sz="950" b="0" i="0" u="none" strike="noStrike">
                <a:solidFill>
                  <a:schemeClr val="dk1"/>
                </a:solidFill>
                <a:latin typeface="Calibri"/>
                <a:ea typeface="Calibri"/>
                <a:cs typeface="Calibri"/>
                <a:sym typeface="Calibri"/>
              </a:rPr>
              <a:t>btrieb von Kraftfahrzeugen mit etwa 1.100 g/cap*a über ein Viertel der Mikroplastik Emissionen aus (Fraunhofer Umsicht 2018).</a:t>
            </a:r>
            <a:endParaRPr sz="95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50">
                <a:solidFill>
                  <a:schemeClr val="dk1"/>
                </a:solidFill>
                <a:latin typeface="Calibri"/>
                <a:ea typeface="Calibri"/>
                <a:cs typeface="Calibri"/>
                <a:sym typeface="Calibri"/>
              </a:rPr>
              <a:t>Mikroplastik spielt im Hinblick auf Wasser und Nahrung eine bedeutende Rolle, denn ü</a:t>
            </a:r>
            <a:r>
              <a:rPr lang="de-DE" sz="950" b="0" i="0" u="none" strike="noStrike">
                <a:solidFill>
                  <a:schemeClr val="dk1"/>
                </a:solidFill>
                <a:latin typeface="Calibri"/>
                <a:ea typeface="Calibri"/>
                <a:cs typeface="Calibri"/>
                <a:sym typeface="Calibri"/>
              </a:rPr>
              <a:t>ber das Abwasser gelangen diese Stoffe in unser Grundwasser und ins Meer</a:t>
            </a:r>
            <a:r>
              <a:rPr lang="de-DE" sz="950">
                <a:solidFill>
                  <a:schemeClr val="dk1"/>
                </a:solidFill>
                <a:latin typeface="Calibri"/>
                <a:ea typeface="Calibri"/>
                <a:cs typeface="Calibri"/>
                <a:sym typeface="Calibri"/>
              </a:rPr>
              <a:t>. Dort ziehen sie Gifte an, werden von Tieren aufgenommen und gelangen so in die Nahrungskette. Laut einer Studie der Medizinischen Universität Wien aus dem Jahr 2019 gelangen durchschnittlich pro Person und Woche 5 Gramm Plastik über die Nahrung, das Trinkwasser und Salz in den menschlichen Magen-Darm-Trakt (Schwab et al. 2019). Zudem wurde Mikroplastik im menschlichen Blut nachgewiesen: Dreiviertel der Getesteten hatten laut der Studie der Freien Universität Amsterdam nachweislich Kunststoff im Blut. Die Untersuchung waren der erste Beweis dafür, dass Kunststoffpartikel in den menschlichen Blutkreislauf gelangen können. </a:t>
            </a:r>
            <a:endParaRPr sz="95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50">
                <a:solidFill>
                  <a:schemeClr val="dk1"/>
                </a:solidFill>
                <a:latin typeface="Calibri"/>
                <a:ea typeface="Calibri"/>
                <a:cs typeface="Calibri"/>
                <a:sym typeface="Calibri"/>
              </a:rPr>
              <a:t>Maria Neira von der WHO beschreibt das Risiko von Mikroplastik in Trinkwasser allerdings wie folgt: “Nach allen aktuell verfügbaren Informationen gehe von der derzeitigen Mikroplastik-Konzentration in Trinkwasser auch keine Gefahr aus”. Relevant aber unbeantwortet ist hierbei die Frage, wie es um die aerosolen Bestandteile des Mikroplastiks aus dem Reifenabrieb steht (ADAC 2022). Alles in allem ist der Stand der Forschung zu den Risiken von Mikro- oder gar Nano-Plastik (kleinste Plastikteilchen) unbefriedigend, weshalb die Vermeidung von Mikroplastik angeraten ist.</a:t>
            </a:r>
            <a:endParaRPr/>
          </a:p>
          <a:p>
            <a:pPr marL="0" lvl="0" indent="0" algn="l" rtl="0">
              <a:lnSpc>
                <a:spcPct val="100000"/>
              </a:lnSpc>
              <a:spcBef>
                <a:spcPts val="0"/>
              </a:spcBef>
              <a:spcAft>
                <a:spcPts val="0"/>
              </a:spcAft>
              <a:buSzPts val="1400"/>
              <a:buNone/>
            </a:pPr>
            <a:r>
              <a:rPr lang="de-DE" sz="950">
                <a:solidFill>
                  <a:schemeClr val="dk1"/>
                </a:solidFill>
                <a:latin typeface="Calibri"/>
                <a:ea typeface="Calibri"/>
                <a:cs typeface="Calibri"/>
                <a:sym typeface="Calibri"/>
              </a:rPr>
              <a:t>Allerdings ist die Vermeidung von Reifenabrieb schwierig, Möglichkeiten wären Filter in Gullys oder Ansätze, die zu weniger Abbremsen führen, z.B. eine intelligente Ampelschaltung (SWR 2021).</a:t>
            </a:r>
            <a:endParaRPr/>
          </a:p>
          <a:p>
            <a:pPr marL="0" lvl="0" indent="0" algn="l" rtl="0">
              <a:lnSpc>
                <a:spcPct val="100000"/>
              </a:lnSpc>
              <a:spcBef>
                <a:spcPts val="0"/>
              </a:spcBef>
              <a:spcAft>
                <a:spcPts val="0"/>
              </a:spcAft>
              <a:buSzPts val="1400"/>
              <a:buNone/>
            </a:pPr>
            <a:r>
              <a:rPr lang="de-DE" sz="950">
                <a:solidFill>
                  <a:schemeClr val="dk1"/>
                </a:solidFill>
                <a:latin typeface="Calibri"/>
                <a:ea typeface="Calibri"/>
                <a:cs typeface="Calibri"/>
                <a:sym typeface="Calibri"/>
              </a:rPr>
              <a:t>Reifenabtrieb kann auch durch die Reinigung von Verkehrsflächen zurückgewonnen werden. Aufgrund von Regen wird Mikroplastik allerdings regelmäßig abgespült und fortgeschwemmt, was die fachgerechte Entsorgung schwierig macht.</a:t>
            </a:r>
            <a:endParaRPr sz="95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50" b="1">
                <a:solidFill>
                  <a:schemeClr val="dk1"/>
                </a:solidFill>
                <a:latin typeface="Calibri"/>
                <a:ea typeface="Calibri"/>
                <a:cs typeface="Calibri"/>
                <a:sym typeface="Calibri"/>
              </a:rPr>
              <a:t>Aufga</a:t>
            </a:r>
            <a:r>
              <a:rPr lang="de-DE" sz="950" b="1" i="0" u="none" strike="noStrike">
                <a:solidFill>
                  <a:schemeClr val="dk1"/>
                </a:solidFill>
                <a:latin typeface="Calibri"/>
                <a:ea typeface="Calibri"/>
                <a:cs typeface="Calibri"/>
                <a:sym typeface="Calibri"/>
              </a:rPr>
              <a:t>b</a:t>
            </a:r>
            <a:r>
              <a:rPr lang="de-DE" sz="950" b="1">
                <a:solidFill>
                  <a:schemeClr val="dk1"/>
                </a:solidFill>
                <a:latin typeface="Calibri"/>
                <a:ea typeface="Calibri"/>
                <a:cs typeface="Calibri"/>
                <a:sym typeface="Calibri"/>
              </a:rPr>
              <a:t>en</a:t>
            </a:r>
            <a:r>
              <a:rPr lang="de-DE" sz="950">
                <a:solidFill>
                  <a:schemeClr val="dk1"/>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r>
              <a:rPr lang="de-DE" sz="950" b="0" i="0" u="none" strike="noStrike">
                <a:solidFill>
                  <a:schemeClr val="dk1"/>
                </a:solidFill>
                <a:latin typeface="Calibri"/>
                <a:ea typeface="Calibri"/>
                <a:cs typeface="Calibri"/>
                <a:sym typeface="Calibri"/>
              </a:rPr>
              <a:t>Erkläre, wie sich der hohe Antei</a:t>
            </a:r>
            <a:r>
              <a:rPr lang="de-DE" sz="950">
                <a:solidFill>
                  <a:schemeClr val="dk1"/>
                </a:solidFill>
                <a:latin typeface="Calibri"/>
                <a:ea typeface="Calibri"/>
                <a:cs typeface="Calibri"/>
                <a:sym typeface="Calibri"/>
              </a:rPr>
              <a:t>l von Mikroplastik aus Reifena</a:t>
            </a:r>
            <a:r>
              <a:rPr lang="de-DE" sz="950" b="0" i="0" u="none" strike="noStrike">
                <a:solidFill>
                  <a:schemeClr val="dk1"/>
                </a:solidFill>
                <a:latin typeface="Calibri"/>
                <a:ea typeface="Calibri"/>
                <a:cs typeface="Calibri"/>
                <a:sym typeface="Calibri"/>
              </a:rPr>
              <a:t>btrieb im </a:t>
            </a:r>
            <a:r>
              <a:rPr lang="de-DE" sz="950">
                <a:solidFill>
                  <a:schemeClr val="dk1"/>
                </a:solidFill>
                <a:latin typeface="Calibri"/>
                <a:ea typeface="Calibri"/>
                <a:cs typeface="Calibri"/>
                <a:sym typeface="Calibri"/>
              </a:rPr>
              <a:t>Trinkwasser erklärt.</a:t>
            </a:r>
            <a:endParaRPr sz="95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50">
                <a:solidFill>
                  <a:schemeClr val="dk1"/>
                </a:solidFill>
                <a:latin typeface="Calibri"/>
                <a:ea typeface="Calibri"/>
                <a:cs typeface="Calibri"/>
                <a:sym typeface="Calibri"/>
              </a:rPr>
              <a:t>Welche Maßnahmen können verhindern, dass A</a:t>
            </a:r>
            <a:r>
              <a:rPr lang="de-DE" sz="950" b="0" i="0" u="none" strike="noStrike">
                <a:solidFill>
                  <a:schemeClr val="dk1"/>
                </a:solidFill>
                <a:latin typeface="Calibri"/>
                <a:ea typeface="Calibri"/>
                <a:cs typeface="Calibri"/>
                <a:sym typeface="Calibri"/>
              </a:rPr>
              <a:t>b</a:t>
            </a:r>
            <a:r>
              <a:rPr lang="de-DE" sz="950">
                <a:solidFill>
                  <a:schemeClr val="dk1"/>
                </a:solidFill>
                <a:latin typeface="Calibri"/>
                <a:ea typeface="Calibri"/>
                <a:cs typeface="Calibri"/>
                <a:sym typeface="Calibri"/>
              </a:rPr>
              <a:t>rie</a:t>
            </a:r>
            <a:r>
              <a:rPr lang="de-DE" sz="950" b="0" i="0" u="none" strike="noStrike">
                <a:solidFill>
                  <a:schemeClr val="dk1"/>
                </a:solidFill>
                <a:latin typeface="Calibri"/>
                <a:ea typeface="Calibri"/>
                <a:cs typeface="Calibri"/>
                <a:sym typeface="Calibri"/>
              </a:rPr>
              <a:t>b</a:t>
            </a:r>
            <a:r>
              <a:rPr lang="de-DE" sz="950">
                <a:solidFill>
                  <a:schemeClr val="dk1"/>
                </a:solidFill>
                <a:latin typeface="Calibri"/>
                <a:ea typeface="Calibri"/>
                <a:cs typeface="Calibri"/>
                <a:sym typeface="Calibri"/>
              </a:rPr>
              <a:t> in das Grundwasser gelangt?</a:t>
            </a:r>
            <a:endParaRPr sz="95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50" b="1">
                <a:solidFill>
                  <a:schemeClr val="dk1"/>
                </a:solidFill>
                <a:latin typeface="Calibri"/>
                <a:ea typeface="Calibri"/>
                <a:cs typeface="Calibri"/>
                <a:sym typeface="Calibri"/>
              </a:rPr>
              <a:t>Quellen</a:t>
            </a:r>
            <a:r>
              <a:rPr lang="de-DE" sz="950">
                <a:solidFill>
                  <a:schemeClr val="dk1"/>
                </a:solidFill>
                <a:latin typeface="Calibri"/>
                <a:ea typeface="Calibri"/>
                <a:cs typeface="Calibri"/>
                <a:sym typeface="Calibri"/>
              </a:rPr>
              <a:t>:</a:t>
            </a:r>
            <a:endParaRPr/>
          </a:p>
          <a:p>
            <a:pPr marL="171450" lvl="0" indent="-171450" algn="l" rtl="0">
              <a:lnSpc>
                <a:spcPct val="100000"/>
              </a:lnSpc>
              <a:spcBef>
                <a:spcPts val="0"/>
              </a:spcBef>
              <a:spcAft>
                <a:spcPts val="0"/>
              </a:spcAft>
              <a:buSzPts val="1400"/>
              <a:buFont typeface="Arial"/>
              <a:buChar char="•"/>
            </a:pPr>
            <a:r>
              <a:rPr lang="de-DE" sz="900">
                <a:solidFill>
                  <a:srgbClr val="000000"/>
                </a:solidFill>
                <a:latin typeface="Calibri"/>
                <a:ea typeface="Calibri"/>
                <a:cs typeface="Calibri"/>
                <a:sym typeface="Calibri"/>
              </a:rPr>
              <a:t>ADAC (2022): Dem Mikroplastik auf der Spur: Weniger Reifenabrieb ist möglich. Online:</a:t>
            </a:r>
            <a:r>
              <a:rPr lang="de-DE" sz="900" u="sng">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de-DE" sz="900" u="sng">
                <a:solidFill>
                  <a:srgbClr val="1155CC"/>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www.adac.de/rund-ums-fahrzeug/ausstattung-technik-zubehoer/reifen/reifenkauf/reifenabrieb-mikroplastik/</a:t>
            </a:r>
            <a:endParaRPr sz="900" u="sng">
              <a:solidFill>
                <a:srgbClr val="1155CC"/>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900" b="0" i="0" u="none" strike="noStrike">
                <a:solidFill>
                  <a:schemeClr val="dk1"/>
                </a:solidFill>
                <a:latin typeface="Calibri"/>
                <a:ea typeface="Calibri"/>
                <a:cs typeface="Calibri"/>
                <a:sym typeface="Calibri"/>
              </a:rPr>
              <a:t>Fraunhofer Umsicht (2018): Kunststoff in der Umwelt: Mikro- und Makroplastik. Online: </a:t>
            </a:r>
            <a:r>
              <a:rPr lang="de-DE" sz="900" b="0" i="0" u="sng" strike="noStrik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https://www.umsicht.fraunhofer.de/content/dam/umsicht/de/dokumente/publikationen/2018/kunststoffe-id-umwelt-konsortialstudie-mikroplastik.pdf</a:t>
            </a:r>
            <a:endParaRPr sz="900" b="0" i="0" u="none" strike="noStrik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900">
                <a:solidFill>
                  <a:srgbClr val="000000"/>
                </a:solidFill>
                <a:latin typeface="Calibri"/>
                <a:ea typeface="Calibri"/>
                <a:cs typeface="Calibri"/>
                <a:sym typeface="Calibri"/>
              </a:rPr>
              <a:t>Schwab et al. (2019): Philipp Schwabl, Sebastian Köppel, Philipp Königshofer, Theresa Bucsics, Michael Trauner, Thomas Reiberger, and Bettina Liebmann: Detection of Various Microplastics in Human Stool. Annals of Internal Medicine. DOI: 10.7326/M19-0618i.</a:t>
            </a:r>
            <a:endParaRPr/>
          </a:p>
          <a:p>
            <a:pPr marL="171450" lvl="0" indent="-171450" algn="l" rtl="0">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SWR (2021): Abtrieb von Autoreifen ist größte Quelle von Mikroplastik. Online:</a:t>
            </a:r>
            <a:r>
              <a:rPr lang="de-DE" sz="900" u="sng">
                <a:solidFill>
                  <a:srgbClr val="1155CC"/>
                </a:solidFill>
                <a:latin typeface="Calibri"/>
                <a:ea typeface="Calibri"/>
                <a:cs typeface="Calibri"/>
                <a:sym typeface="Calibri"/>
              </a:rPr>
              <a:t> https://www.swr.de/wissen/mikroplastik-aus-reifenabrieb-100.html</a:t>
            </a:r>
            <a:endParaRPr sz="9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900" b="0" i="0" u="none" strike="noStrike">
                <a:solidFill>
                  <a:schemeClr val="dk1"/>
                </a:solidFill>
                <a:latin typeface="Calibri"/>
                <a:ea typeface="Calibri"/>
                <a:cs typeface="Calibri"/>
                <a:sym typeface="Calibri"/>
              </a:rPr>
              <a:t>UBA Umweltbundesamt (2020): Was ist Mikroplastik. Online: </a:t>
            </a:r>
            <a:r>
              <a:rPr lang="de-DE" sz="900" b="0" i="0" u="sng" strike="noStrike">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www.umweltbundesamt.de/service/uba-fragen/was-ist-mikroplastik</a:t>
            </a:r>
            <a:endParaRPr sz="900" b="0" i="0" u="none" strike="noStrike">
              <a:solidFill>
                <a:schemeClr val="dk1"/>
              </a:solidFill>
              <a:latin typeface="Calibri"/>
              <a:ea typeface="Calibri"/>
              <a:cs typeface="Calibri"/>
              <a:sym typeface="Calibri"/>
            </a:endParaRPr>
          </a:p>
        </p:txBody>
      </p:sp>
      <p:sp>
        <p:nvSpPr>
          <p:cNvPr id="228" name="Google Shape;228;g1c15811953c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5efc1c4699_0_0:notes"/>
          <p:cNvSpPr>
            <a:spLocks noGrp="1" noRot="1" noChangeAspect="1"/>
          </p:cNvSpPr>
          <p:nvPr>
            <p:ph type="sldImg" idx="2"/>
          </p:nvPr>
        </p:nvSpPr>
        <p:spPr>
          <a:xfrm>
            <a:off x="479425" y="287338"/>
            <a:ext cx="61437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5efc1c4699_0_0:notes"/>
          <p:cNvSpPr txBox="1">
            <a:spLocks noGrp="1"/>
          </p:cNvSpPr>
          <p:nvPr>
            <p:ph type="body" idx="1"/>
          </p:nvPr>
        </p:nvSpPr>
        <p:spPr>
          <a:xfrm>
            <a:off x="479425" y="3892474"/>
            <a:ext cx="6143700" cy="59880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marL="0" lvl="0" indent="0" algn="l" rtl="0">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marL="0" lvl="0" indent="0" algn="l" rtl="0">
              <a:lnSpc>
                <a:spcPct val="100000"/>
              </a:lnSpc>
              <a:spcBef>
                <a:spcPts val="0"/>
              </a:spcBef>
              <a:spcAft>
                <a:spcPts val="0"/>
              </a:spcAft>
              <a:buSzPts val="1400"/>
              <a:buNone/>
            </a:pPr>
            <a:r>
              <a:rPr lang="de-DE" sz="1000">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Aufgabe</a:t>
            </a:r>
            <a:endParaRPr/>
          </a:p>
          <a:p>
            <a:pPr marL="0" lvl="0" indent="0" algn="l" rtl="0">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marL="171450" marR="0" lvl="0" indent="-171450" algn="l" rtl="0">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00"/>
              <a:buFont typeface="Arial"/>
              <a:buChar char="•"/>
            </a:pPr>
            <a:r>
              <a:rPr lang="de-DE" sz="1000" b="0" i="0" u="none" strike="noStrike" cap="non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 und Abbildung</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a:latin typeface="Calibri"/>
                <a:ea typeface="Calibri"/>
                <a:cs typeface="Calibri"/>
                <a:sym typeface="Calibri"/>
              </a:rPr>
              <a:t>Cake: Stockholm Resilience Centre (o.J.): </a:t>
            </a:r>
            <a:r>
              <a:rPr lang="de-DE" sz="1000" b="0" i="0" u="none" strike="noStrike" cap="non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lang="de-DE" sz="1000" b="0" i="0" u="none" strike="noStrike" cap="none">
                <a:solidFill>
                  <a:schemeClr val="dk1"/>
                </a:solidFill>
                <a:latin typeface="Calibri"/>
                <a:ea typeface="Calibri"/>
                <a:cs typeface="Calibri"/>
                <a:sym typeface="Calibri"/>
              </a:rPr>
              <a:t>CC BY-ND 3.0)</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241" name="Google Shape;241;g25efc1c4699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400"/>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345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7a06698dd6_0_1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17a06698dd6_0_10:notes"/>
          <p:cNvSpPr txBox="1">
            <a:spLocks noGrp="1"/>
          </p:cNvSpPr>
          <p:nvPr>
            <p:ph type="body" idx="1"/>
          </p:nvPr>
        </p:nvSpPr>
        <p:spPr>
          <a:xfrm>
            <a:off x="479425" y="3888563"/>
            <a:ext cx="6145212" cy="598727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200"/>
              </a:spcBef>
              <a:spcAft>
                <a:spcPts val="0"/>
              </a:spcAft>
              <a:buSzPts val="1400"/>
              <a:buNone/>
            </a:pPr>
            <a:r>
              <a:rPr lang="de-DE" sz="950" b="1"/>
              <a:t>Beschreibung:</a:t>
            </a:r>
            <a:endParaRPr sz="95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950">
                <a:solidFill>
                  <a:schemeClr val="dk1"/>
                </a:solidFill>
                <a:latin typeface="Calibri"/>
                <a:ea typeface="Calibri"/>
                <a:cs typeface="Calibri"/>
                <a:sym typeface="Calibri"/>
              </a:rPr>
              <a:t>Als Grundlage und Einstieg in die Diskussion ein Überblick der 17 Ziele nachhaltiger Entwicklung; diese eignen sich als Querschnittsthema für den Unterricht (Link zur Grafik: </a:t>
            </a:r>
            <a:r>
              <a:rPr lang="de-DE" sz="95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https://www.bundesregierung.de/breg-de/themen/nachhaltigkeitspolitik/nachhaltigkeitsziele-erklaert-232174</a:t>
            </a:r>
            <a:r>
              <a:rPr lang="de-DE" sz="950">
                <a:solidFill>
                  <a:schemeClr val="dk1"/>
                </a:solidFill>
                <a:latin typeface="Calibri"/>
                <a:ea typeface="Calibri"/>
                <a:cs typeface="Calibri"/>
                <a:sym typeface="Calibri"/>
              </a:rPr>
              <a:t> </a:t>
            </a:r>
            <a:endParaRPr/>
          </a:p>
          <a:p>
            <a:pPr marL="0" lvl="0" indent="0" algn="l" rtl="0">
              <a:lnSpc>
                <a:spcPct val="100000"/>
              </a:lnSpc>
              <a:spcBef>
                <a:spcPts val="200"/>
              </a:spcBef>
              <a:spcAft>
                <a:spcPts val="0"/>
              </a:spcAft>
              <a:buClr>
                <a:schemeClr val="dk1"/>
              </a:buClr>
              <a:buSzPts val="1100"/>
              <a:buFont typeface="Arial"/>
              <a:buNone/>
            </a:pPr>
            <a:r>
              <a:rPr lang="de-DE" sz="950">
                <a:solidFill>
                  <a:schemeClr val="dk1"/>
                </a:solidFill>
                <a:latin typeface="Calibri"/>
                <a:ea typeface="Calibri"/>
                <a:cs typeface="Calibri"/>
                <a:sym typeface="Calibri"/>
              </a:rPr>
              <a:t>Auf dem Weg zur Erreichung der angestrebten 17 Ziele nachhaltiger Entwicklung kann Bildung wichtige Beiträge leisten. Allen Menschen den Zugang zu Faktenwissen und Informationen zu ermöglichen, ist als Ziel in SDG 4 formuliert. Dies ist eine Grundlage, um sie in die Lage zu bringen, den Herausforderungen gerecht werdende Entscheidungen zu treffen. Weiterhin ermöglicht Bildung methodische Vorgehensweisen und Wege der Transformation zu erkunden, zu reflektieren und in geplante Handlungen zu übersetzen. Angesichts globaler Vernetzung mittels Digitalisierung und internationaler Handels- und Wirtschaftsbeziehungen ist es heutzutage prinzipiell möglich, auf eine nie dagewesene Vielfalt und Menge von Wissen zuzugreifen und Nachrichten in Echtzeit auszutauschen.</a:t>
            </a:r>
            <a:endParaRPr/>
          </a:p>
          <a:p>
            <a:pPr marL="0" lvl="0" indent="0" algn="l" rtl="0">
              <a:lnSpc>
                <a:spcPct val="100000"/>
              </a:lnSpc>
              <a:spcBef>
                <a:spcPts val="200"/>
              </a:spcBef>
              <a:spcAft>
                <a:spcPts val="0"/>
              </a:spcAft>
              <a:buClr>
                <a:schemeClr val="dk1"/>
              </a:buClr>
              <a:buSzPts val="1100"/>
              <a:buFont typeface="Arial"/>
              <a:buNone/>
            </a:pPr>
            <a:r>
              <a:rPr lang="de-DE" sz="950">
                <a:solidFill>
                  <a:schemeClr val="dk1"/>
                </a:solidFill>
                <a:latin typeface="Calibri"/>
                <a:ea typeface="Calibri"/>
                <a:cs typeface="Calibri"/>
                <a:sym typeface="Calibri"/>
              </a:rPr>
              <a:t>Nun ist es an uns Menschen, entsprechend unserer beruflichen Tätigkeit und unserer Lebenssituation relevante Informationen und Netzwerke zu nutzen, um die ökologischen, sozio-kulturellen, wirtschaftlichen und politischen Wechselwirkungen unseres Handeln mit den Herausforderungen zum Erhalt unseres Lebensraumes Erde zu verknüpfen.</a:t>
            </a:r>
            <a:endParaRPr/>
          </a:p>
          <a:p>
            <a:pPr marL="0" lvl="0" indent="0" algn="l" rtl="0">
              <a:lnSpc>
                <a:spcPct val="100000"/>
              </a:lnSpc>
              <a:spcBef>
                <a:spcPts val="200"/>
              </a:spcBef>
              <a:spcAft>
                <a:spcPts val="0"/>
              </a:spcAft>
              <a:buClr>
                <a:schemeClr val="dk1"/>
              </a:buClr>
              <a:buSzPts val="1100"/>
              <a:buFont typeface="Arial"/>
              <a:buNone/>
            </a:pPr>
            <a:r>
              <a:rPr lang="de-DE" sz="950">
                <a:solidFill>
                  <a:schemeClr val="dk1"/>
                </a:solidFill>
                <a:latin typeface="Calibri"/>
                <a:ea typeface="Calibri"/>
                <a:cs typeface="Calibri"/>
                <a:sym typeface="Calibri"/>
              </a:rPr>
              <a:t>Bildung für nachhaltige Entwicklung – die Auseinandersetzung mit den 17 Zielen – kann als Querschnittsaufgabe im Unterricht der Berufsschule verstanden werden. Die 17 Ziele berühren alle Lebensbereiche und fokussieren jeweils auf unterschiedliche Teilbereiche von Gesellschaft, Umwelt und Wirtschaft; sie stehen untereinander in Wechselbeziehung bzw. überlappen sich wechselseitig. Alle Themen der Berufstätigkeit und des Unterrichts können in Beziehung zu einem oder mehreren Zielen betrachtet werden, wodurch im Verlauf der Ausbildung das komplexe Bild der Nachhaltigkeit in seiner Ganzheit und Komplexität sichtbar wird.</a:t>
            </a:r>
            <a:endParaRPr/>
          </a:p>
          <a:p>
            <a:pPr marL="0" lvl="0" indent="0" algn="l" rtl="0">
              <a:lnSpc>
                <a:spcPct val="100000"/>
              </a:lnSpc>
              <a:spcBef>
                <a:spcPts val="200"/>
              </a:spcBef>
              <a:spcAft>
                <a:spcPts val="0"/>
              </a:spcAft>
              <a:buClr>
                <a:schemeClr val="dk1"/>
              </a:buClr>
              <a:buSzPts val="1100"/>
              <a:buFont typeface="Arial"/>
              <a:buNone/>
            </a:pPr>
            <a:r>
              <a:rPr lang="de-DE" sz="950">
                <a:solidFill>
                  <a:schemeClr val="dk1"/>
                </a:solidFill>
                <a:latin typeface="Calibri"/>
                <a:ea typeface="Calibri"/>
                <a:cs typeface="Calibri"/>
                <a:sym typeface="Calibri"/>
              </a:rPr>
              <a:t>Anhand zweier ausgewählter Aufgaben soll diese Herangehensweise exemplarisch veranschaulicht werden.</a:t>
            </a:r>
            <a:endParaRPr/>
          </a:p>
          <a:p>
            <a:pPr marL="0" lvl="0" indent="0" algn="l" rtl="0">
              <a:lnSpc>
                <a:spcPct val="100000"/>
              </a:lnSpc>
              <a:spcBef>
                <a:spcPts val="200"/>
              </a:spcBef>
              <a:spcAft>
                <a:spcPts val="0"/>
              </a:spcAft>
              <a:buClr>
                <a:schemeClr val="dk1"/>
              </a:buClr>
              <a:buSzPts val="1100"/>
              <a:buFont typeface="Arial"/>
              <a:buNone/>
            </a:pPr>
            <a:r>
              <a:rPr lang="de-DE" sz="950" b="1">
                <a:solidFill>
                  <a:schemeClr val="dk1"/>
                </a:solidFill>
                <a:latin typeface="Calibri"/>
                <a:ea typeface="Calibri"/>
                <a:cs typeface="Calibri"/>
                <a:sym typeface="Calibri"/>
              </a:rPr>
              <a:t>Ausbildungsmodul: "Nachvollziehen'' können, inwieweit die Verwirklichung der SDG Einfluss auf die Umwelt und das Berufsleben der SuS haben.</a:t>
            </a:r>
            <a:endParaRPr/>
          </a:p>
          <a:p>
            <a:pPr marL="323850" lvl="0" indent="-171450" algn="l" rtl="0">
              <a:lnSpc>
                <a:spcPct val="100000"/>
              </a:lnSpc>
              <a:spcBef>
                <a:spcPts val="600"/>
              </a:spcBef>
              <a:spcAft>
                <a:spcPts val="0"/>
              </a:spcAft>
              <a:buClr>
                <a:schemeClr val="dk1"/>
              </a:buClr>
              <a:buSzPts val="1200"/>
              <a:buFont typeface="Arial"/>
              <a:buChar char="•"/>
            </a:pPr>
            <a:r>
              <a:rPr lang="de-DE" sz="950">
                <a:solidFill>
                  <a:schemeClr val="dk1"/>
                </a:solidFill>
                <a:latin typeface="Calibri"/>
                <a:ea typeface="Calibri"/>
                <a:cs typeface="Calibri"/>
                <a:sym typeface="Calibri"/>
              </a:rPr>
              <a:t>Welche Ziele/Unterziele der SDG’s verhindern in der Umsetzung Migration aus demografischen und wirtschaftlichen Faktoren.(1) Welchen persönlichen Beitrag kann ich leisten, damit die SDG umgesetzt werden können.</a:t>
            </a:r>
            <a:endParaRPr/>
          </a:p>
          <a:p>
            <a:pPr marL="323850" lvl="0" indent="-171450" algn="l" rtl="0">
              <a:lnSpc>
                <a:spcPct val="100000"/>
              </a:lnSpc>
              <a:spcBef>
                <a:spcPts val="200"/>
              </a:spcBef>
              <a:spcAft>
                <a:spcPts val="0"/>
              </a:spcAft>
              <a:buClr>
                <a:schemeClr val="dk1"/>
              </a:buClr>
              <a:buSzPts val="1200"/>
              <a:buFont typeface="Arial"/>
              <a:buChar char="•"/>
            </a:pPr>
            <a:r>
              <a:rPr lang="de-DE" sz="950">
                <a:solidFill>
                  <a:schemeClr val="dk1"/>
                </a:solidFill>
                <a:latin typeface="Calibri"/>
                <a:ea typeface="Calibri"/>
                <a:cs typeface="Calibri"/>
                <a:sym typeface="Calibri"/>
              </a:rPr>
              <a:t>Welche Ziele/Unterziele der SDG’s verhindern in der Umsetzung Migration aus Sozialpolitische Faktoren.(2).Welchen persönlichen Beitrag kann ich leisten, damit die SDG umgesetzt werden können</a:t>
            </a:r>
            <a:endParaRPr sz="950" b="1">
              <a:solidFill>
                <a:schemeClr val="dk1"/>
              </a:solidFill>
              <a:latin typeface="Calibri"/>
              <a:ea typeface="Calibri"/>
              <a:cs typeface="Calibri"/>
              <a:sym typeface="Calibri"/>
            </a:endParaRPr>
          </a:p>
          <a:p>
            <a:pPr marL="323850" lvl="0" indent="-171450" algn="l" rtl="0">
              <a:lnSpc>
                <a:spcPct val="100000"/>
              </a:lnSpc>
              <a:spcBef>
                <a:spcPts val="200"/>
              </a:spcBef>
              <a:spcAft>
                <a:spcPts val="0"/>
              </a:spcAft>
              <a:buClr>
                <a:schemeClr val="dk1"/>
              </a:buClr>
              <a:buSzPts val="1200"/>
              <a:buFont typeface="Arial"/>
              <a:buChar char="•"/>
            </a:pPr>
            <a:r>
              <a:rPr lang="de-DE" sz="950">
                <a:solidFill>
                  <a:schemeClr val="dk1"/>
                </a:solidFill>
                <a:latin typeface="Calibri"/>
                <a:ea typeface="Calibri"/>
                <a:cs typeface="Calibri"/>
                <a:sym typeface="Calibri"/>
              </a:rPr>
              <a:t>Welche Ziele/Unterziele der SDG’s verhindern in der Umsetzung Migration aus Umweltfaktoren.(3) Welchen persönlichen Beitrag kann ich leisten, damit die SDG umgesetzt werden können</a:t>
            </a:r>
            <a:endParaRPr/>
          </a:p>
          <a:p>
            <a:pPr marL="457200" lvl="0" indent="-228600" algn="l" rtl="0">
              <a:lnSpc>
                <a:spcPct val="100000"/>
              </a:lnSpc>
              <a:spcBef>
                <a:spcPts val="200"/>
              </a:spcBef>
              <a:spcAft>
                <a:spcPts val="0"/>
              </a:spcAft>
              <a:buClr>
                <a:srgbClr val="1155CC"/>
              </a:buClr>
              <a:buSzPts val="1200"/>
              <a:buNone/>
            </a:pPr>
            <a:endParaRPr sz="950">
              <a:solidFill>
                <a:schemeClr val="dk1"/>
              </a:solidFill>
              <a:latin typeface="Calibri"/>
              <a:ea typeface="Calibri"/>
              <a:cs typeface="Calibri"/>
              <a:sym typeface="Calibri"/>
            </a:endParaRPr>
          </a:p>
          <a:p>
            <a:pPr marL="360000" lvl="0" indent="-304800" algn="l" rtl="0">
              <a:lnSpc>
                <a:spcPct val="100000"/>
              </a:lnSpc>
              <a:spcBef>
                <a:spcPts val="200"/>
              </a:spcBef>
              <a:spcAft>
                <a:spcPts val="0"/>
              </a:spcAft>
              <a:buClr>
                <a:schemeClr val="dk1"/>
              </a:buClr>
              <a:buSzPts val="950"/>
              <a:buAutoNum type="arabicPeriod"/>
            </a:pPr>
            <a:r>
              <a:rPr lang="de-DE" sz="950">
                <a:solidFill>
                  <a:schemeClr val="dk1"/>
                </a:solidFill>
                <a:latin typeface="Calibri"/>
                <a:ea typeface="Calibri"/>
                <a:cs typeface="Calibri"/>
                <a:sym typeface="Calibri"/>
              </a:rPr>
              <a:t>Ermittle die Gründe, warum so viele Menschen aus Bulgarien und Rumänien in Deutschland leben. Benenne die Ziele/Unterziele der SDG’s, die umgesetzt werden müssten, damit sie in Ihrem Heimatland besser leben können.</a:t>
            </a:r>
            <a:endParaRPr/>
          </a:p>
          <a:p>
            <a:pPr marL="360000" lvl="0" indent="-304800" algn="l" rtl="0">
              <a:lnSpc>
                <a:spcPct val="100000"/>
              </a:lnSpc>
              <a:spcBef>
                <a:spcPts val="200"/>
              </a:spcBef>
              <a:spcAft>
                <a:spcPts val="0"/>
              </a:spcAft>
              <a:buClr>
                <a:schemeClr val="dk1"/>
              </a:buClr>
              <a:buSzPts val="950"/>
              <a:buAutoNum type="arabicPeriod"/>
            </a:pPr>
            <a:r>
              <a:rPr lang="de-DE" sz="950">
                <a:solidFill>
                  <a:schemeClr val="dk1"/>
                </a:solidFill>
                <a:latin typeface="Calibri"/>
                <a:ea typeface="Calibri"/>
                <a:cs typeface="Calibri"/>
                <a:sym typeface="Calibri"/>
              </a:rPr>
              <a:t>Ermittle Gründe, warum so viele Menschen aus Afghanistan und Iran in Deutschland leben. Benenne die Ziele/Unterziele der SDG’s, die umgesetzt werden müssten, damit sie in Ihrem Heimatland besser leben können.</a:t>
            </a:r>
            <a:endParaRPr/>
          </a:p>
          <a:p>
            <a:pPr marL="360000" lvl="0" indent="-304800" algn="l" rtl="0">
              <a:lnSpc>
                <a:spcPct val="100000"/>
              </a:lnSpc>
              <a:spcBef>
                <a:spcPts val="200"/>
              </a:spcBef>
              <a:spcAft>
                <a:spcPts val="0"/>
              </a:spcAft>
              <a:buClr>
                <a:schemeClr val="dk1"/>
              </a:buClr>
              <a:buSzPts val="950"/>
              <a:buAutoNum type="arabicPeriod"/>
            </a:pPr>
            <a:r>
              <a:rPr lang="de-DE" sz="950">
                <a:solidFill>
                  <a:schemeClr val="dk1"/>
                </a:solidFill>
                <a:latin typeface="Calibri"/>
                <a:ea typeface="Calibri"/>
                <a:cs typeface="Calibri"/>
                <a:sym typeface="Calibri"/>
              </a:rPr>
              <a:t>Ermittle Gründe, warum so viele Menschen aus Somalia und Sudan in Deutschland leben. Benenne die Ziele/Unterziel der SDG’s, die umgesetzt werden müssten, damit sie in Ihrem Heimatland besser leben können.</a:t>
            </a:r>
            <a:endParaRPr/>
          </a:p>
        </p:txBody>
      </p:sp>
      <p:sp>
        <p:nvSpPr>
          <p:cNvPr id="87" name="Google Shape;87;g17a06698dd6_0_1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7a06698dd6_0_67: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17a06698dd6_0_67:notes"/>
          <p:cNvSpPr txBox="1">
            <a:spLocks noGrp="1"/>
          </p:cNvSpPr>
          <p:nvPr>
            <p:ph type="body" idx="1"/>
          </p:nvPr>
        </p:nvSpPr>
        <p:spPr>
          <a:xfrm>
            <a:off x="479424" y="3888000"/>
            <a:ext cx="6145213" cy="5468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t>Beschreibung</a:t>
            </a:r>
            <a:r>
              <a:rPr lang="de-DE"/>
              <a:t>:</a:t>
            </a:r>
            <a:endParaRPr/>
          </a:p>
          <a:p>
            <a:pPr marL="0" lvl="0" indent="0" algn="l" rtl="0">
              <a:lnSpc>
                <a:spcPct val="100000"/>
              </a:lnSpc>
              <a:spcBef>
                <a:spcPts val="0"/>
              </a:spcBef>
              <a:spcAft>
                <a:spcPts val="0"/>
              </a:spcAft>
              <a:buSzPts val="1400"/>
              <a:buNone/>
            </a:pPr>
            <a:r>
              <a:rPr lang="de-DE"/>
              <a:t>Der aktuelle Report der UNEP (UN environment programm) kann als eine Art Weckruf gelesen werden. Weltweit sind die Auswirkungen des Klimawandels bereits spürbar und aktives Handeln dringend nötig, um die Erderwärmung zu begrenzen. </a:t>
            </a:r>
            <a:endParaRPr/>
          </a:p>
          <a:p>
            <a:pPr marL="0" lvl="0" indent="0" algn="l" rtl="0">
              <a:lnSpc>
                <a:spcPct val="100000"/>
              </a:lnSpc>
              <a:spcBef>
                <a:spcPts val="0"/>
              </a:spcBef>
              <a:spcAft>
                <a:spcPts val="0"/>
              </a:spcAft>
              <a:buSzPts val="1400"/>
              <a:buNone/>
            </a:pPr>
            <a:r>
              <a:rPr lang="de-DE"/>
              <a:t>Der Report erscheint jährlich und gibt eine Zusammenfassung der prognostizierten Treibhausgasemissionen und damit zusammenhängenden Auswirkungen des Klimawandels (UN 2022). Es wird gezeigt, dass die Zusagen der einzelnen Länder bezüglich der Emissionsreduktion keinen deutlichen Unterschied machen und somit nicht ausreichen, um das Ziel des Parisers Abkommen zu erreichen.  Dieses besagt, dass die globale Erwärmung deutlich unter 2° C und im besten Fall unter 1,5° C bleiben muss, momentan befinden wir aus auf dem Weg eines Anstiegs von 2,8° C und die Umsetzungen der nationalen Zusagen würde ein Temperaturanstieg von 2,4 – 2,6° C bedeuten.</a:t>
            </a:r>
            <a:endParaRPr/>
          </a:p>
          <a:p>
            <a:pPr marL="0" lvl="0" indent="0" algn="l" rtl="0">
              <a:lnSpc>
                <a:spcPct val="100000"/>
              </a:lnSpc>
              <a:spcBef>
                <a:spcPts val="0"/>
              </a:spcBef>
              <a:spcAft>
                <a:spcPts val="0"/>
              </a:spcAft>
              <a:buSzPts val="1400"/>
              <a:buNone/>
            </a:pPr>
            <a:r>
              <a:rPr lang="de-DE"/>
              <a:t>Es wird zum kollektiven und multilateralen Handeln aufgerufen, bei dem auch die Kraftfahrzeugmechatoniker und Kraftfahrzeugmechatronikerinnen durch ihren Beruf und Kompetenzen eine Rolle spielen.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b="1"/>
              <a:t>Quelle</a:t>
            </a:r>
            <a:r>
              <a:rPr lang="de-DE"/>
              <a:t>:</a:t>
            </a:r>
            <a:endParaRPr/>
          </a:p>
          <a:p>
            <a:pPr marL="171450" lvl="0" indent="-171450" algn="l" rtl="0">
              <a:lnSpc>
                <a:spcPct val="100000"/>
              </a:lnSpc>
              <a:spcBef>
                <a:spcPts val="0"/>
              </a:spcBef>
              <a:spcAft>
                <a:spcPts val="0"/>
              </a:spcAft>
              <a:buSzPts val="1400"/>
              <a:buFont typeface="Arial"/>
              <a:buChar char="•"/>
            </a:pPr>
            <a:r>
              <a:rPr lang="de-DE"/>
              <a:t>UN (2022): Emissions Gap Report 2022. Online: </a:t>
            </a:r>
            <a:r>
              <a:rPr lang="de-DE" u="sng">
                <a:solidFill>
                  <a:schemeClr val="hlink"/>
                </a:solidFill>
                <a:hlinkClick r:id="rId3"/>
              </a:rPr>
              <a:t>https://www.unep.org/resources/emissions-gap-report-2022</a:t>
            </a:r>
            <a:r>
              <a:rPr lang="de-DE"/>
              <a:t> </a:t>
            </a:r>
            <a:endParaRPr/>
          </a:p>
        </p:txBody>
      </p:sp>
      <p:sp>
        <p:nvSpPr>
          <p:cNvPr id="99" name="Google Shape;99;g17a06698dd6_0_67: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479425" y="3888000"/>
            <a:ext cx="6145212" cy="550193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a:t>Beschreibung:</a:t>
            </a:r>
            <a:endParaRPr/>
          </a:p>
          <a:p>
            <a:pPr marL="0" lvl="0" indent="0" algn="l" rtl="0">
              <a:lnSpc>
                <a:spcPct val="100000"/>
              </a:lnSpc>
              <a:spcBef>
                <a:spcPts val="0"/>
              </a:spcBef>
              <a:spcAft>
                <a:spcPts val="0"/>
              </a:spcAft>
              <a:buSzPts val="1400"/>
              <a:buNone/>
            </a:pPr>
            <a:r>
              <a:rPr lang="de-DE" sz="1200"/>
              <a:t>Der Klimawandel wird zum größten Teil direkt durch die Verbrennung fossiler Energieträger wie Kohle, Öl und Gas hervorgebracht.</a:t>
            </a:r>
            <a:endParaRPr/>
          </a:p>
          <a:p>
            <a:pPr marL="0" lvl="0" indent="0" algn="l" rtl="0">
              <a:lnSpc>
                <a:spcPct val="100000"/>
              </a:lnSpc>
              <a:spcBef>
                <a:spcPts val="0"/>
              </a:spcBef>
              <a:spcAft>
                <a:spcPts val="0"/>
              </a:spcAft>
              <a:buSzPts val="1400"/>
              <a:buNone/>
            </a:pPr>
            <a:r>
              <a:rPr lang="de-DE"/>
              <a:t>Die Mengen der Emissionen in den verschiedenen Sektoren der Wirtschaft, des privaten und öffentlichen Lebens sind unterschiedlich. Entsprechend können Bereiche identifiziert werden, in denen Einsparungen besonders dringend und effektiv sind.</a:t>
            </a:r>
            <a:endParaRPr/>
          </a:p>
          <a:p>
            <a:pPr marL="0" lvl="0" indent="0" algn="l" rtl="0">
              <a:lnSpc>
                <a:spcPct val="100000"/>
              </a:lnSpc>
              <a:spcBef>
                <a:spcPts val="0"/>
              </a:spcBef>
              <a:spcAft>
                <a:spcPts val="0"/>
              </a:spcAft>
              <a:buSzPts val="1400"/>
              <a:buNone/>
            </a:pPr>
            <a:r>
              <a:rPr lang="de-DE"/>
              <a:t>Der größte Teil der Emissionen entsteht durch die Energiewirtschaft. In diesem Bereich besteht also das größte Einsparpotential, die Art der Energieerzeugung ist ein bedeutender Faktor.</a:t>
            </a:r>
            <a:endParaRPr/>
          </a:p>
          <a:p>
            <a:pPr marL="0" lvl="0" indent="0" algn="l" rtl="0">
              <a:lnSpc>
                <a:spcPct val="100000"/>
              </a:lnSpc>
              <a:spcBef>
                <a:spcPts val="0"/>
              </a:spcBef>
              <a:spcAft>
                <a:spcPts val="0"/>
              </a:spcAft>
              <a:buSzPts val="1400"/>
              <a:buNone/>
            </a:pPr>
            <a:r>
              <a:rPr lang="de-DE"/>
              <a:t>Industrie und Verkehr belegen die 2. und 3. Ränge. In der Art und Weise der Produktion, in der Wahl der Materialien und im Arbeitsprozess lohnt es sich, nach weiteren Einsparungspotentialen in Form von effizienterer Energienutzung zu suchen. Zudem sollte der Einsatz erneuerbarer Energien bei allen Anwendungen geprüft werden.</a:t>
            </a:r>
            <a:endParaRPr/>
          </a:p>
          <a:p>
            <a:pPr marL="0" lvl="0" indent="0" algn="l" rtl="0">
              <a:lnSpc>
                <a:spcPct val="100000"/>
              </a:lnSpc>
              <a:spcBef>
                <a:spcPts val="0"/>
              </a:spcBef>
              <a:spcAft>
                <a:spcPts val="0"/>
              </a:spcAft>
              <a:buSzPts val="1400"/>
              <a:buNone/>
            </a:pPr>
            <a:r>
              <a:rPr lang="de-DE"/>
              <a:t>Mit Verkehr ist sowohl die individuelle und öffentliche Personenbeförderung als auch der Warentransport gemeint. Die Wahl des Verkehrsmittel hat entscheidenden Einfluss auf die Emissionen, Elektromobilität stößt weniger Emissionen aus als Verbrennungsmotoren.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100"/>
              <a:buFont typeface="Arial"/>
              <a:buNone/>
            </a:pPr>
            <a:r>
              <a:rPr lang="de-DE" sz="1200" b="1"/>
              <a:t>Aufgaben:</a:t>
            </a:r>
            <a:endParaRPr/>
          </a:p>
          <a:p>
            <a:pPr marL="171450" lvl="0" indent="-171450" algn="l" rtl="0">
              <a:lnSpc>
                <a:spcPct val="100000"/>
              </a:lnSpc>
              <a:spcBef>
                <a:spcPts val="0"/>
              </a:spcBef>
              <a:spcAft>
                <a:spcPts val="0"/>
              </a:spcAft>
              <a:buSzPts val="1100"/>
              <a:buFont typeface="Arial"/>
              <a:buChar char="•"/>
            </a:pPr>
            <a:r>
              <a:rPr lang="de-DE" sz="1200"/>
              <a:t>Welchen Beitrag leistet Ihr Betrieb zum Klimawandel?</a:t>
            </a:r>
            <a:endParaRPr/>
          </a:p>
          <a:p>
            <a:pPr marL="171450" lvl="0" indent="-171450" algn="l" rtl="0">
              <a:lnSpc>
                <a:spcPct val="100000"/>
              </a:lnSpc>
              <a:spcBef>
                <a:spcPts val="0"/>
              </a:spcBef>
              <a:spcAft>
                <a:spcPts val="0"/>
              </a:spcAft>
              <a:buSzPts val="1100"/>
              <a:buFont typeface="Arial"/>
              <a:buChar char="•"/>
            </a:pPr>
            <a:r>
              <a:rPr lang="de-DE" sz="1200"/>
              <a:t>Was unternehmen Sie in Ihrem Betrieb, um CO</a:t>
            </a:r>
            <a:r>
              <a:rPr lang="de-DE" sz="1200" baseline="-25000"/>
              <a:t>2</a:t>
            </a:r>
            <a:r>
              <a:rPr lang="de-DE" sz="1200"/>
              <a:t>-Emissionen zu verringern?</a:t>
            </a:r>
            <a:endParaRPr/>
          </a:p>
          <a:p>
            <a:pPr marL="0" lvl="0" indent="0" algn="l" rtl="0">
              <a:lnSpc>
                <a:spcPct val="100000"/>
              </a:lnSpc>
              <a:spcBef>
                <a:spcPts val="0"/>
              </a:spcBef>
              <a:spcAft>
                <a:spcPts val="0"/>
              </a:spcAft>
              <a:buClr>
                <a:schemeClr val="dk1"/>
              </a:buClr>
              <a:buSzPts val="1100"/>
              <a:buNone/>
            </a:pPr>
            <a:endParaRPr sz="1200"/>
          </a:p>
          <a:p>
            <a:pPr marL="0" lvl="0" indent="0" algn="l" rtl="0">
              <a:lnSpc>
                <a:spcPct val="100000"/>
              </a:lnSpc>
              <a:spcBef>
                <a:spcPts val="0"/>
              </a:spcBef>
              <a:spcAft>
                <a:spcPts val="0"/>
              </a:spcAft>
              <a:buSzPts val="1400"/>
              <a:buNone/>
            </a:pPr>
            <a:r>
              <a:rPr lang="de-DE" sz="1200" b="1"/>
              <a:t>Quelle:</a:t>
            </a:r>
            <a:endParaRPr b="1"/>
          </a:p>
          <a:p>
            <a:pPr marL="171450" lvl="0" indent="-171450" algn="l" rtl="0">
              <a:lnSpc>
                <a:spcPct val="100000"/>
              </a:lnSpc>
              <a:spcBef>
                <a:spcPts val="0"/>
              </a:spcBef>
              <a:spcAft>
                <a:spcPts val="0"/>
              </a:spcAft>
              <a:buSzPts val="1400"/>
              <a:buFont typeface="Arial"/>
              <a:buChar char="•"/>
            </a:pPr>
            <a:r>
              <a:rPr lang="de-DE"/>
              <a:t>U</a:t>
            </a:r>
            <a:r>
              <a:rPr lang="de-DE" sz="1200"/>
              <a:t>BA (2022): Treihausgasemissionen steigen 2021 um 4,5%. Online: </a:t>
            </a:r>
            <a:r>
              <a:rPr lang="de-DE" u="sng">
                <a:solidFill>
                  <a:schemeClr val="hlink"/>
                </a:solidFill>
                <a:hlinkClick r:id="rId3"/>
              </a:rPr>
              <a:t>https://www.umweltbundesamt.de/presse/pressemitteilungen/treibhausgasemissionen-stiegen-2021-um-45-prozent</a:t>
            </a:r>
            <a:r>
              <a:rPr lang="de-DE"/>
              <a:t> </a:t>
            </a:r>
            <a:endParaRPr/>
          </a:p>
          <a:p>
            <a:pPr marL="0" lvl="0" indent="0" algn="l" rtl="0">
              <a:lnSpc>
                <a:spcPct val="100000"/>
              </a:lnSpc>
              <a:spcBef>
                <a:spcPts val="0"/>
              </a:spcBef>
              <a:spcAft>
                <a:spcPts val="0"/>
              </a:spcAft>
              <a:buSzPts val="1400"/>
              <a:buNone/>
            </a:pPr>
            <a:endParaRPr/>
          </a:p>
        </p:txBody>
      </p:sp>
      <p:sp>
        <p:nvSpPr>
          <p:cNvPr id="111" name="Google Shape;111;p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79c2c0b847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179c2c0b847_0_0:notes"/>
          <p:cNvSpPr txBox="1">
            <a:spLocks noGrp="1"/>
          </p:cNvSpPr>
          <p:nvPr>
            <p:ph type="body" idx="1"/>
          </p:nvPr>
        </p:nvSpPr>
        <p:spPr>
          <a:xfrm>
            <a:off x="479424" y="3888000"/>
            <a:ext cx="6145213" cy="642216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t>Beschreibung:</a:t>
            </a:r>
            <a:endParaRPr sz="110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100">
                <a:latin typeface="Calibri"/>
                <a:ea typeface="Calibri"/>
                <a:cs typeface="Calibri"/>
                <a:sym typeface="Calibri"/>
              </a:rPr>
              <a:t>Der Rohstofffußabdruck Deutschlands für das Jahr 2018 beträgt 1 373 Millionen Tonnen. 16 % beziehungsweise 224 Millionen Tonnen entfallen auf den Einsatz nachwachsender biotischer Rohstoffe (zum Beispiel Getreide, Holz) (Destatis 2021). Gegenüber 2017 hat sich der Rohstofffußabdruck mit -1,0 % wenig verändert, wie das Statistische Bundesamt (Destatis) nach vorläufigen Ergebnissen mitteilt (ebd. 2021). Der Rohstofffußabdruck gibt an, wie viele Rohstoffe weltweit für die Herstellung von Gütern eingesetzt werden, um die inländische Konsum- und Investitionsnachfrage zu bedienen. Um den Rohstoffeinsatz über die gesamte Wertschöpfungskette zu berücksichtigen, werden Konsum- und Investitions-, aber auch Import- und Exportgüter in sogenannten Rohstoffäquivalenten angegeben.</a:t>
            </a:r>
            <a:endParaRPr/>
          </a:p>
          <a:p>
            <a:pPr marL="0" lvl="0" indent="0" algn="l" rtl="0">
              <a:lnSpc>
                <a:spcPct val="100000"/>
              </a:lnSpc>
              <a:spcBef>
                <a:spcPts val="200"/>
              </a:spcBef>
              <a:spcAft>
                <a:spcPts val="0"/>
              </a:spcAft>
              <a:buSzPts val="1400"/>
              <a:buNone/>
            </a:pPr>
            <a:r>
              <a:rPr lang="de-DE" sz="1100">
                <a:latin typeface="Calibri"/>
                <a:ea typeface="Calibri"/>
                <a:cs typeface="Calibri"/>
                <a:sym typeface="Calibri"/>
              </a:rPr>
              <a:t>Bei zahlreichen Rohstoffen, vor allem Energierohstoffen, Metallen und zahlreichen Industriemineralen ist Deutschland aber stark von Importen abhängig. Im Jahre 1992 wurde das letzte deutsche Metallerzbergwerk geschlossen. Seither müssen alle benötigten Metalle entweder importiert oder aus Schrotten zurückgewonnen werden.</a:t>
            </a:r>
            <a:endParaRPr sz="110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a:latin typeface="Calibri"/>
                <a:ea typeface="Calibri"/>
                <a:cs typeface="Calibri"/>
                <a:sym typeface="Calibri"/>
              </a:rPr>
              <a:t>Hintergrundmaterial dazu gibt das Bundesministerium für Wirtschaft und Klimaschutz 2021 (siehe Quellen)</a:t>
            </a:r>
            <a:endParaRPr sz="110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a:latin typeface="Calibri"/>
                <a:ea typeface="Calibri"/>
                <a:cs typeface="Calibri"/>
                <a:sym typeface="Calibri"/>
              </a:rPr>
              <a:t>Besondere Begrifflichkeit:</a:t>
            </a:r>
            <a:endParaRPr sz="110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a:latin typeface="Calibri"/>
                <a:ea typeface="Calibri"/>
                <a:cs typeface="Calibri"/>
                <a:sym typeface="Calibri"/>
              </a:rPr>
              <a:t>Bei der Berechnung von Rohstof­fäquivalenten werden alle betrachteten Güter in den Roh­stoffen ausgedrückt, die für ihre Produktion über die gesamte Wertschöpfungs­kette hinweg weltweit benötigt wurden. So geben zum Beispiel die Exporte in Rohstof­fäquivalenten an, welche Masse an Roh­stoffen im In- und Ausland für die Herstellung aller Güter eingesetzt wurde, die in einem bestimmten Jahr von Deutschland ins Ausland exportiert wurden (destatis.de) </a:t>
            </a:r>
            <a:endParaRPr/>
          </a:p>
          <a:p>
            <a:pPr marL="0" lvl="0" indent="0" algn="l" rtl="0">
              <a:lnSpc>
                <a:spcPct val="100000"/>
              </a:lnSpc>
              <a:spcBef>
                <a:spcPts val="200"/>
              </a:spcBef>
              <a:spcAft>
                <a:spcPts val="0"/>
              </a:spcAft>
              <a:buSzPts val="1400"/>
              <a:buNone/>
            </a:pPr>
            <a:endParaRPr sz="1100" b="1">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latin typeface="Calibri"/>
                <a:ea typeface="Calibri"/>
                <a:cs typeface="Calibri"/>
                <a:sym typeface="Calibri"/>
              </a:rPr>
              <a:t>Aufgaben</a:t>
            </a:r>
            <a:r>
              <a:rPr lang="de-DE" sz="1100">
                <a:latin typeface="Calibri"/>
                <a:ea typeface="Calibri"/>
                <a:cs typeface="Calibri"/>
                <a:sym typeface="Calibri"/>
              </a:rPr>
              <a:t>: </a:t>
            </a:r>
            <a:endParaRPr/>
          </a:p>
          <a:p>
            <a:pPr marL="171450" lvl="0" indent="-171450" algn="l" rtl="0">
              <a:lnSpc>
                <a:spcPct val="100000"/>
              </a:lnSpc>
              <a:spcBef>
                <a:spcPts val="200"/>
              </a:spcBef>
              <a:spcAft>
                <a:spcPts val="0"/>
              </a:spcAft>
              <a:buSzPts val="1400"/>
              <a:buFont typeface="Arial"/>
              <a:buChar char="•"/>
            </a:pPr>
            <a:r>
              <a:rPr lang="de-DE" sz="1100">
                <a:latin typeface="Calibri"/>
                <a:ea typeface="Calibri"/>
                <a:cs typeface="Calibri"/>
                <a:sym typeface="Calibri"/>
              </a:rPr>
              <a:t>Welche Metalle, Seltenen Erden und Kunststoffe werden in Ihrem Betrieb verwendet?</a:t>
            </a:r>
            <a:endParaRPr/>
          </a:p>
          <a:p>
            <a:pPr marL="171450" lvl="0" indent="-171450" algn="l" rtl="0">
              <a:lnSpc>
                <a:spcPct val="100000"/>
              </a:lnSpc>
              <a:spcBef>
                <a:spcPts val="200"/>
              </a:spcBef>
              <a:spcAft>
                <a:spcPts val="0"/>
              </a:spcAft>
              <a:buSzPts val="1400"/>
              <a:buFont typeface="Arial"/>
              <a:buChar char="•"/>
            </a:pPr>
            <a:r>
              <a:rPr lang="de-DE" sz="1100">
                <a:latin typeface="Calibri"/>
                <a:ea typeface="Calibri"/>
                <a:cs typeface="Calibri"/>
                <a:sym typeface="Calibri"/>
              </a:rPr>
              <a:t>Wofür werden diese Rohstoffe eingesetzt bzw. worin sind sie enthalten?</a:t>
            </a:r>
            <a:endParaRPr/>
          </a:p>
          <a:p>
            <a:pPr marL="0" lvl="0" indent="0" algn="l" rtl="0">
              <a:lnSpc>
                <a:spcPct val="100000"/>
              </a:lnSpc>
              <a:spcBef>
                <a:spcPts val="200"/>
              </a:spcBef>
              <a:spcAft>
                <a:spcPts val="0"/>
              </a:spcAft>
              <a:buSzPts val="1400"/>
              <a:buNone/>
            </a:pPr>
            <a:endParaRPr sz="1100" b="1">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latin typeface="Calibri"/>
                <a:ea typeface="Calibri"/>
                <a:cs typeface="Calibri"/>
                <a:sym typeface="Calibri"/>
              </a:rPr>
              <a:t>Quellen</a:t>
            </a:r>
            <a:r>
              <a:rPr lang="de-DE" sz="1100">
                <a:latin typeface="Calibri"/>
                <a:ea typeface="Calibri"/>
                <a:cs typeface="Calibri"/>
                <a:sym typeface="Calibri"/>
              </a:rPr>
              <a:t>:</a:t>
            </a:r>
            <a:endParaRPr/>
          </a:p>
          <a:p>
            <a:pPr marL="171450" lvl="0" indent="-171450" algn="l" rtl="0">
              <a:lnSpc>
                <a:spcPct val="100000"/>
              </a:lnSpc>
              <a:spcBef>
                <a:spcPts val="200"/>
              </a:spcBef>
              <a:spcAft>
                <a:spcPts val="0"/>
              </a:spcAft>
              <a:buSzPts val="1400"/>
              <a:buFont typeface="Arial"/>
              <a:buChar char="•"/>
            </a:pPr>
            <a:r>
              <a:rPr lang="de-DE" sz="1050">
                <a:latin typeface="Calibri"/>
                <a:ea typeface="Calibri"/>
                <a:cs typeface="Calibri"/>
                <a:sym typeface="Calibri"/>
              </a:rPr>
              <a:t>Bundesanstalt für Geowissenschaften und Rohstoffe BGR (2021): Deutschland – Rohstoffsituation 2020. Online: </a:t>
            </a:r>
            <a:r>
              <a:rPr lang="de-DE" sz="1050" u="sng">
                <a:solidFill>
                  <a:schemeClr val="hlink"/>
                </a:solidFill>
                <a:latin typeface="Calibri"/>
                <a:ea typeface="Calibri"/>
                <a:cs typeface="Calibri"/>
                <a:sym typeface="Calibri"/>
                <a:hlinkClick r:id="rId3"/>
              </a:rPr>
              <a:t>https://www.bgr.bund.de/DE/Themen/Min_rohstoffe/Downloads/rohsit-2020.pdf?__blob=publicationFile&amp;v=4</a:t>
            </a:r>
            <a:r>
              <a:rPr lang="de-DE" sz="1050">
                <a:latin typeface="Calibri"/>
                <a:ea typeface="Calibri"/>
                <a:cs typeface="Calibri"/>
                <a:sym typeface="Calibri"/>
              </a:rPr>
              <a:t> </a:t>
            </a:r>
            <a:endParaRPr/>
          </a:p>
          <a:p>
            <a:pPr marL="171450" lvl="0" indent="-171450" algn="l" rtl="0">
              <a:lnSpc>
                <a:spcPct val="100000"/>
              </a:lnSpc>
              <a:spcBef>
                <a:spcPts val="0"/>
              </a:spcBef>
              <a:spcAft>
                <a:spcPts val="0"/>
              </a:spcAft>
              <a:buSzPts val="1400"/>
              <a:buFont typeface="Arial"/>
              <a:buChar char="•"/>
            </a:pPr>
            <a:r>
              <a:rPr lang="de-DE" sz="1050">
                <a:latin typeface="Calibri"/>
                <a:ea typeface="Calibri"/>
                <a:cs typeface="Calibri"/>
                <a:sym typeface="Calibri"/>
              </a:rPr>
              <a:t>Destatis (2021): Rohstofffußabdruck 2018: Anteil nachwachsender Rohstoffe bei 16%. Online: </a:t>
            </a:r>
            <a:r>
              <a:rPr lang="de-DE" sz="1050" u="sng">
                <a:solidFill>
                  <a:schemeClr val="hlink"/>
                </a:solidFill>
                <a:latin typeface="Calibri"/>
                <a:ea typeface="Calibri"/>
                <a:cs typeface="Calibri"/>
                <a:sym typeface="Calibri"/>
                <a:hlinkClick r:id="rId4"/>
              </a:rPr>
              <a:t>https://www.destatis.de/DE/Presse/Pressemitteilungen/2021/07/PD21_323_32.html;jsessionid=3DB47D52BA6D0A4FE84F5BF0C9448DFE.live721</a:t>
            </a:r>
            <a:endParaRPr sz="1050">
              <a:latin typeface="Calibri"/>
              <a:ea typeface="Calibri"/>
              <a:cs typeface="Calibri"/>
              <a:sym typeface="Calibri"/>
            </a:endParaRPr>
          </a:p>
        </p:txBody>
      </p:sp>
      <p:sp>
        <p:nvSpPr>
          <p:cNvPr id="124" name="Google Shape;124;g179c2c0b847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bf662dda48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1bf662dda48_0_0:notes"/>
          <p:cNvSpPr txBox="1">
            <a:spLocks noGrp="1"/>
          </p:cNvSpPr>
          <p:nvPr>
            <p:ph type="body" idx="1"/>
          </p:nvPr>
        </p:nvSpPr>
        <p:spPr>
          <a:xfrm>
            <a:off x="479424" y="3888000"/>
            <a:ext cx="6145213" cy="551054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latin typeface="Calibri"/>
                <a:ea typeface="Calibri"/>
                <a:cs typeface="Calibri"/>
                <a:sym typeface="Calibri"/>
              </a:rPr>
              <a:t>Beschreibung</a:t>
            </a:r>
            <a:r>
              <a:rPr lang="de-DE" sz="1100" b="0" i="0" u="none" strike="noStrike">
                <a:solidFill>
                  <a:schemeClr val="dk1"/>
                </a:solidFill>
                <a:latin typeface="Calibri"/>
                <a:ea typeface="Calibri"/>
                <a:cs typeface="Calibri"/>
                <a:sym typeface="Calibri"/>
              </a:rPr>
              <a:t>:</a:t>
            </a:r>
            <a:endParaRPr/>
          </a:p>
          <a:p>
            <a:pPr marL="0" lvl="0" indent="0" algn="l" rtl="0">
              <a:lnSpc>
                <a:spcPct val="100000"/>
              </a:lnSpc>
              <a:spcBef>
                <a:spcPts val="200"/>
              </a:spcBef>
              <a:spcAft>
                <a:spcPts val="0"/>
              </a:spcAft>
              <a:buSzPts val="1400"/>
              <a:buNone/>
            </a:pPr>
            <a:r>
              <a:rPr lang="de-DE" sz="1100" b="0" i="0" u="none" strike="noStrike">
                <a:solidFill>
                  <a:schemeClr val="dk1"/>
                </a:solidFill>
                <a:latin typeface="Calibri"/>
                <a:ea typeface="Calibri"/>
                <a:cs typeface="Calibri"/>
                <a:sym typeface="Calibri"/>
              </a:rPr>
              <a:t>Fachleute diskutieren das Thema Feinstau</a:t>
            </a:r>
            <a:r>
              <a:rPr lang="de-DE" sz="1100">
                <a:solidFill>
                  <a:srgbClr val="000000"/>
                </a:solidFill>
                <a:latin typeface="Calibri"/>
                <a:ea typeface="Calibri"/>
                <a:cs typeface="Calibri"/>
                <a:sym typeface="Calibri"/>
              </a:rPr>
              <a:t>b</a:t>
            </a:r>
            <a:r>
              <a:rPr lang="de-DE" sz="1100" b="0" i="0" u="none" strike="noStrike">
                <a:solidFill>
                  <a:schemeClr val="dk1"/>
                </a:solidFill>
                <a:latin typeface="Calibri"/>
                <a:ea typeface="Calibri"/>
                <a:cs typeface="Calibri"/>
                <a:sym typeface="Calibri"/>
              </a:rPr>
              <a:t> seit Jahren im Kontext verschiedener Umwelt- und Gesundheitsproblemen</a:t>
            </a:r>
            <a:r>
              <a:rPr lang="de-DE" sz="1100">
                <a:solidFill>
                  <a:schemeClr val="dk1"/>
                </a:solidFill>
                <a:latin typeface="Calibri"/>
                <a:ea typeface="Calibri"/>
                <a:cs typeface="Calibri"/>
                <a:sym typeface="Calibri"/>
              </a:rPr>
              <a:t>. Dem durch Ver</a:t>
            </a:r>
            <a:r>
              <a:rPr lang="de-DE" sz="1100">
                <a:solidFill>
                  <a:srgbClr val="000000"/>
                </a:solidFill>
                <a:latin typeface="Calibri"/>
                <a:ea typeface="Calibri"/>
                <a:cs typeface="Calibri"/>
                <a:sym typeface="Calibri"/>
              </a:rPr>
              <a:t>brennungsmotoren emittierte Feinstaub </a:t>
            </a:r>
            <a:r>
              <a:rPr lang="de-DE" sz="1100">
                <a:solidFill>
                  <a:schemeClr val="dk1"/>
                </a:solidFill>
                <a:latin typeface="Calibri"/>
                <a:ea typeface="Calibri"/>
                <a:cs typeface="Calibri"/>
                <a:sym typeface="Calibri"/>
              </a:rPr>
              <a:t>wird mit </a:t>
            </a:r>
            <a:r>
              <a:rPr lang="de-DE" sz="1100">
                <a:solidFill>
                  <a:srgbClr val="000000"/>
                </a:solidFill>
                <a:latin typeface="Calibri"/>
                <a:ea typeface="Calibri"/>
                <a:cs typeface="Calibri"/>
                <a:sym typeface="Calibri"/>
              </a:rPr>
              <a:t>neuen Filteranlagen, Katalysatoren, AdBlue und strengen Abgasnormen begegnet, sodass sich seit 1995 die als besonders gefährlich geltenden Feinstaubemissionen fast halbiert von ca. 345.000 t auf 180.000 t (Statista 2022). </a:t>
            </a:r>
            <a:endParaRPr/>
          </a:p>
          <a:p>
            <a:pPr marL="0" lvl="0" indent="0" algn="l" rtl="0">
              <a:lnSpc>
                <a:spcPct val="100000"/>
              </a:lnSpc>
              <a:spcBef>
                <a:spcPts val="200"/>
              </a:spcBef>
              <a:spcAft>
                <a:spcPts val="0"/>
              </a:spcAft>
              <a:buSzPts val="1400"/>
              <a:buNone/>
            </a:pPr>
            <a:r>
              <a:rPr lang="de-DE" sz="1100">
                <a:solidFill>
                  <a:srgbClr val="000000"/>
                </a:solidFill>
                <a:latin typeface="Calibri"/>
                <a:ea typeface="Calibri"/>
                <a:cs typeface="Calibri"/>
                <a:sym typeface="Calibri"/>
              </a:rPr>
              <a:t>Besonders hoch ist die Feinstaubbelastung bei Diesel Fahrzeugen, und obwohl die Autoindustrie behauptet, dass ihr Fahrzeuge inzwischen sauber wären,</a:t>
            </a:r>
            <a:r>
              <a:rPr lang="de-DE" sz="1100">
                <a:solidFill>
                  <a:schemeClr val="dk1"/>
                </a:solidFill>
                <a:latin typeface="Calibri"/>
                <a:ea typeface="Calibri"/>
                <a:cs typeface="Calibri"/>
                <a:sym typeface="Calibri"/>
              </a:rPr>
              <a:t> zeigen die Erge</a:t>
            </a:r>
            <a:r>
              <a:rPr lang="de-DE" sz="1100">
                <a:solidFill>
                  <a:srgbClr val="000000"/>
                </a:solidFill>
                <a:latin typeface="Calibri"/>
                <a:ea typeface="Calibri"/>
                <a:cs typeface="Calibri"/>
                <a:sym typeface="Calibri"/>
              </a:rPr>
              <a:t>bnisse </a:t>
            </a:r>
            <a:r>
              <a:rPr lang="de-DE" sz="1100">
                <a:solidFill>
                  <a:schemeClr val="dk1"/>
                </a:solidFill>
                <a:latin typeface="Calibri"/>
                <a:ea typeface="Calibri"/>
                <a:cs typeface="Calibri"/>
                <a:sym typeface="Calibri"/>
              </a:rPr>
              <a:t>unabhängiger</a:t>
            </a:r>
            <a:r>
              <a:rPr lang="de-DE" sz="1100">
                <a:solidFill>
                  <a:srgbClr val="000000"/>
                </a:solidFill>
                <a:latin typeface="Calibri"/>
                <a:ea typeface="Calibri"/>
                <a:cs typeface="Calibri"/>
                <a:sym typeface="Calibri"/>
              </a:rPr>
              <a:t> La</a:t>
            </a:r>
            <a:r>
              <a:rPr lang="de-DE" sz="1100" b="0" i="0" u="none" strike="noStrike" cap="none">
                <a:solidFill>
                  <a:srgbClr val="000000"/>
                </a:solidFill>
                <a:latin typeface="Calibri"/>
                <a:ea typeface="Calibri"/>
                <a:cs typeface="Calibri"/>
                <a:sym typeface="Calibri"/>
              </a:rPr>
              <a:t>b</a:t>
            </a:r>
            <a:r>
              <a:rPr lang="de-DE" sz="1100">
                <a:solidFill>
                  <a:srgbClr val="000000"/>
                </a:solidFill>
                <a:latin typeface="Calibri"/>
                <a:ea typeface="Calibri"/>
                <a:cs typeface="Calibri"/>
                <a:sym typeface="Calibri"/>
              </a:rPr>
              <a:t>ortests, dass Diesel Fahrzeuge noch immer eine Menge der Partikel ausstoßen, die ein Gesundheitsrisiko darstellt (transportenvironment 2020). </a:t>
            </a:r>
            <a:endParaRPr/>
          </a:p>
          <a:p>
            <a:pPr marL="0" lvl="0" indent="0" algn="l" rtl="0">
              <a:lnSpc>
                <a:spcPct val="100000"/>
              </a:lnSpc>
              <a:spcBef>
                <a:spcPts val="200"/>
              </a:spcBef>
              <a:spcAft>
                <a:spcPts val="0"/>
              </a:spcAft>
              <a:buSzPts val="1400"/>
              <a:buNone/>
            </a:pPr>
            <a:r>
              <a:rPr lang="de-DE" sz="1100">
                <a:solidFill>
                  <a:srgbClr val="000000"/>
                </a:solidFill>
                <a:latin typeface="Calibri"/>
                <a:ea typeface="Calibri"/>
                <a:cs typeface="Calibri"/>
                <a:sym typeface="Calibri"/>
              </a:rPr>
              <a:t>Ein Problem dabei stellt die Reinigung des Partikelfilters dar, der seit 2013 ein obligatorischer Bestandteil neuer Fahrzeuge ist. Um zu funktionieren muss dieser allerdings regelmäßig gereinigt werden, was Verschmutzungsspitzen verursacht. </a:t>
            </a:r>
            <a:endParaRPr sz="1100" b="0" i="0" u="none" strike="noStrike">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a:solidFill>
                  <a:srgbClr val="000000"/>
                </a:solidFill>
                <a:latin typeface="Calibri"/>
                <a:ea typeface="Calibri"/>
                <a:cs typeface="Calibri"/>
                <a:sym typeface="Calibri"/>
              </a:rPr>
              <a:t>Ein wirksame Alternative gegen Feinstaub ist vor allem der Umstieg auf E-Mobilität, da diese in Elektromotoren nicht entstehen. </a:t>
            </a:r>
            <a:endParaRPr sz="1100">
              <a:solidFill>
                <a:schemeClr val="dk1"/>
              </a:solidFill>
              <a:latin typeface="Calibri"/>
              <a:ea typeface="Calibri"/>
              <a:cs typeface="Calibri"/>
              <a:sym typeface="Calibri"/>
            </a:endParaRPr>
          </a:p>
          <a:p>
            <a:pPr marL="0" lvl="0" indent="6350" algn="l" rtl="0">
              <a:lnSpc>
                <a:spcPct val="100000"/>
              </a:lnSpc>
              <a:spcBef>
                <a:spcPts val="200"/>
              </a:spcBef>
              <a:spcAft>
                <a:spcPts val="0"/>
              </a:spcAft>
              <a:buSzPts val="1400"/>
              <a:buNone/>
            </a:pPr>
            <a:endParaRPr sz="1100" b="0" i="0" u="none" strike="noStrike">
              <a:solidFill>
                <a:srgbClr val="000000"/>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solidFill>
                  <a:schemeClr val="dk1"/>
                </a:solidFill>
                <a:latin typeface="Calibri"/>
                <a:ea typeface="Calibri"/>
                <a:cs typeface="Calibri"/>
                <a:sym typeface="Calibri"/>
              </a:rPr>
              <a:t>Aufgabe</a:t>
            </a:r>
            <a:r>
              <a:rPr lang="de-DE" sz="1100">
                <a:solidFill>
                  <a:schemeClr val="dk1"/>
                </a:solidFill>
                <a:latin typeface="Calibri"/>
                <a:ea typeface="Calibri"/>
                <a:cs typeface="Calibri"/>
                <a:sym typeface="Calibri"/>
              </a:rPr>
              <a:t>:</a:t>
            </a:r>
            <a:endParaRPr/>
          </a:p>
          <a:p>
            <a:pPr marL="171450" lvl="0" indent="-171450" algn="l" rtl="0">
              <a:lnSpc>
                <a:spcPct val="100000"/>
              </a:lnSpc>
              <a:spcBef>
                <a:spcPts val="200"/>
              </a:spcBef>
              <a:spcAft>
                <a:spcPts val="0"/>
              </a:spcAft>
              <a:buSzPts val="1400"/>
              <a:buFont typeface="Arial"/>
              <a:buChar char="•"/>
            </a:pPr>
            <a:r>
              <a:rPr lang="de-DE" sz="1100">
                <a:solidFill>
                  <a:schemeClr val="dk1"/>
                </a:solidFill>
                <a:latin typeface="Calibri"/>
                <a:ea typeface="Calibri"/>
                <a:cs typeface="Calibri"/>
                <a:sym typeface="Calibri"/>
              </a:rPr>
              <a:t>Erkläre die technischen Zusammenhänge des Reinigen des Partikelfilters und interpretiere die Grafik in Zusammenhang mit dem Vorgang.</a:t>
            </a:r>
            <a:endParaRPr sz="1100" b="0" i="0" u="none" strike="noStrike">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endParaRPr sz="1100" b="1">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solidFill>
                  <a:schemeClr val="dk1"/>
                </a:solidFill>
                <a:latin typeface="Calibri"/>
                <a:ea typeface="Calibri"/>
                <a:cs typeface="Calibri"/>
                <a:sym typeface="Calibri"/>
              </a:rPr>
              <a:t>Quellen</a:t>
            </a:r>
            <a:r>
              <a:rPr lang="de-DE" sz="1100">
                <a:solidFill>
                  <a:schemeClr val="dk1"/>
                </a:solidFill>
                <a:latin typeface="Calibri"/>
                <a:ea typeface="Calibri"/>
                <a:cs typeface="Calibri"/>
                <a:sym typeface="Calibri"/>
              </a:rPr>
              <a:t>:</a:t>
            </a:r>
            <a:endParaRPr/>
          </a:p>
          <a:p>
            <a:pPr marL="171450" lvl="0" indent="-171450" algn="l" rtl="0">
              <a:lnSpc>
                <a:spcPct val="100000"/>
              </a:lnSpc>
              <a:spcBef>
                <a:spcPts val="200"/>
              </a:spcBef>
              <a:spcAft>
                <a:spcPts val="0"/>
              </a:spcAft>
              <a:buSzPts val="1400"/>
              <a:buFont typeface="Arial"/>
              <a:buChar char="•"/>
            </a:pPr>
            <a:r>
              <a:rPr lang="de-DE" sz="1050" b="0" i="0" u="none" strike="noStrike">
                <a:solidFill>
                  <a:srgbClr val="000000"/>
                </a:solidFill>
                <a:latin typeface="Calibri"/>
                <a:ea typeface="Calibri"/>
                <a:cs typeface="Calibri"/>
                <a:sym typeface="Calibri"/>
              </a:rPr>
              <a:t>Fraunhofer Umsicht (2017): Studie zur Circular Economy im Hinlick auf die chemische Industrie. Online: </a:t>
            </a:r>
            <a:r>
              <a:rPr lang="de-DE" sz="1050" b="0" i="0" u="sng" strike="noStrike">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https://www.umsicht.fraunhofer.de/content/dam/umsicht/de/dokumente/publikationen/2017/zirkulaere-wirtschaft-fuer-chemische-industrie-gesamtstudie.pdf</a:t>
            </a:r>
            <a:r>
              <a:rPr lang="de-DE" sz="1050" b="0" i="0" u="none" strike="noStrike">
                <a:solidFill>
                  <a:srgbClr val="000000"/>
                </a:solidFill>
                <a:latin typeface="Calibri"/>
                <a:ea typeface="Calibri"/>
                <a:cs typeface="Calibri"/>
                <a:sym typeface="Calibri"/>
              </a:rPr>
              <a:t> </a:t>
            </a:r>
            <a:endParaRPr/>
          </a:p>
          <a:p>
            <a:pPr marL="171450" lvl="0" indent="-171450" algn="l" rtl="0">
              <a:lnSpc>
                <a:spcPct val="100000"/>
              </a:lnSpc>
              <a:spcBef>
                <a:spcPts val="0"/>
              </a:spcBef>
              <a:spcAft>
                <a:spcPts val="0"/>
              </a:spcAft>
              <a:buSzPts val="1400"/>
              <a:buFont typeface="Arial"/>
              <a:buChar char="•"/>
            </a:pPr>
            <a:r>
              <a:rPr lang="de-DE" sz="1050" b="0" i="0" u="sng" strike="noStrik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https://de.statista.com/statistik/daten/studie/1090854/umfrage/feinstaub-emissionen-in-deutschland/</a:t>
            </a:r>
            <a:endParaRPr sz="1050" b="0" i="0" u="none" strike="noStrik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050">
                <a:solidFill>
                  <a:schemeClr val="dk1"/>
                </a:solidFill>
                <a:latin typeface="Calibri"/>
                <a:ea typeface="Calibri"/>
                <a:cs typeface="Calibri"/>
                <a:sym typeface="Calibri"/>
              </a:rPr>
              <a:t>Transportenvironment (2020): New Diesels, new prolems. Online: https://www.transportenvironment.org/wp-content/uploads/2021/07/2020_01_New_diesels_new_problems_full_report.pdf</a:t>
            </a:r>
            <a:endParaRPr/>
          </a:p>
          <a:p>
            <a:pPr marL="171450" lvl="0" indent="-171450" algn="l" rtl="0">
              <a:lnSpc>
                <a:spcPct val="100000"/>
              </a:lnSpc>
              <a:spcBef>
                <a:spcPts val="0"/>
              </a:spcBef>
              <a:spcAft>
                <a:spcPts val="0"/>
              </a:spcAft>
              <a:buSzPts val="1400"/>
              <a:buFont typeface="Arial"/>
              <a:buChar char="•"/>
            </a:pPr>
            <a:r>
              <a:rPr lang="de-DE" sz="1050">
                <a:solidFill>
                  <a:schemeClr val="dk1"/>
                </a:solidFill>
                <a:latin typeface="Calibri"/>
                <a:ea typeface="Calibri"/>
                <a:cs typeface="Calibri"/>
                <a:sym typeface="Calibri"/>
              </a:rPr>
              <a:t>Statista (2022): Feinstaubemissionen in Deutschland bis 2020. Online: </a:t>
            </a:r>
            <a:r>
              <a:rPr lang="de-DE" sz="105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https://de.statista.com/statistik/daten/studie/1090854/umfrage/feinstaub-emissionen-in-deutschland/</a:t>
            </a:r>
            <a:r>
              <a:rPr lang="de-DE" sz="1050">
                <a:solidFill>
                  <a:schemeClr val="dk1"/>
                </a:solidFill>
                <a:latin typeface="Calibri"/>
                <a:ea typeface="Calibri"/>
                <a:cs typeface="Calibri"/>
                <a:sym typeface="Calibri"/>
              </a:rPr>
              <a:t> </a:t>
            </a:r>
            <a:endParaRPr sz="1050" b="0" i="0" u="none" strike="noStrike">
              <a:solidFill>
                <a:schemeClr val="dk1"/>
              </a:solidFill>
              <a:latin typeface="Calibri"/>
              <a:ea typeface="Calibri"/>
              <a:cs typeface="Calibri"/>
              <a:sym typeface="Calibri"/>
            </a:endParaRPr>
          </a:p>
        </p:txBody>
      </p:sp>
      <p:sp>
        <p:nvSpPr>
          <p:cNvPr id="139" name="Google Shape;139;g1bf662dda48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bf662dda48_0_34: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1bf662dda48_0_34:notes"/>
          <p:cNvSpPr txBox="1">
            <a:spLocks noGrp="1"/>
          </p:cNvSpPr>
          <p:nvPr>
            <p:ph type="body" idx="1"/>
          </p:nvPr>
        </p:nvSpPr>
        <p:spPr>
          <a:xfrm>
            <a:off x="479424" y="3888000"/>
            <a:ext cx="6145213" cy="57611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solidFill>
                  <a:schemeClr val="dk1"/>
                </a:solidFill>
                <a:latin typeface="Calibri"/>
                <a:ea typeface="Calibri"/>
                <a:cs typeface="Calibri"/>
                <a:sym typeface="Calibri"/>
              </a:rPr>
              <a:t>Beschreibung:</a:t>
            </a:r>
            <a:endParaRPr/>
          </a:p>
          <a:p>
            <a:pPr marL="0" lvl="0" indent="0" algn="l" rtl="0">
              <a:lnSpc>
                <a:spcPct val="100000"/>
              </a:lnSpc>
              <a:spcBef>
                <a:spcPts val="200"/>
              </a:spcBef>
              <a:spcAft>
                <a:spcPts val="0"/>
              </a:spcAft>
              <a:buSzPts val="1400"/>
              <a:buNone/>
            </a:pPr>
            <a:r>
              <a:rPr lang="de-DE" sz="1100" b="0" i="0" u="none" strike="noStrike">
                <a:solidFill>
                  <a:schemeClr val="dk1"/>
                </a:solidFill>
                <a:latin typeface="Calibri"/>
                <a:ea typeface="Calibri"/>
                <a:cs typeface="Calibri"/>
                <a:sym typeface="Calibri"/>
              </a:rPr>
              <a:t>E-Fuels oder synthetische Kraftstoffe werden aus Wasserstoff und Kohlendioxid mit einem hohen Strom Aufwand  </a:t>
            </a:r>
            <a:r>
              <a:rPr lang="de-DE" sz="1100">
                <a:solidFill>
                  <a:schemeClr val="dk1"/>
                </a:solidFill>
                <a:latin typeface="Calibri"/>
                <a:ea typeface="Calibri"/>
                <a:cs typeface="Calibri"/>
                <a:sym typeface="Calibri"/>
              </a:rPr>
              <a:t>gewonnen und </a:t>
            </a:r>
            <a:r>
              <a:rPr lang="de-DE" sz="1100" b="0" i="0" u="none" strike="noStrike">
                <a:solidFill>
                  <a:schemeClr val="dk1"/>
                </a:solidFill>
                <a:latin typeface="Calibri"/>
                <a:ea typeface="Calibri"/>
                <a:cs typeface="Calibri"/>
                <a:sym typeface="Calibri"/>
              </a:rPr>
              <a:t>in Verbrennungsmotoren eigenständig verwendet, oder Kraftstoffen, wie Benzin oder Diesel, beigemischt (cleanthinking 2023). </a:t>
            </a:r>
            <a:endParaRPr/>
          </a:p>
          <a:p>
            <a:pPr marL="0" lvl="0" indent="0" algn="l" rtl="0">
              <a:lnSpc>
                <a:spcPct val="100000"/>
              </a:lnSpc>
              <a:spcBef>
                <a:spcPts val="200"/>
              </a:spcBef>
              <a:spcAft>
                <a:spcPts val="0"/>
              </a:spcAft>
              <a:buSzPts val="1400"/>
              <a:buNone/>
            </a:pPr>
            <a:r>
              <a:rPr lang="de-DE" sz="1100" b="0" i="0" u="none" strike="noStrike">
                <a:solidFill>
                  <a:schemeClr val="dk1"/>
                </a:solidFill>
                <a:latin typeface="Calibri"/>
                <a:ea typeface="Calibri"/>
                <a:cs typeface="Calibri"/>
                <a:sym typeface="Calibri"/>
              </a:rPr>
              <a:t>Eine </a:t>
            </a:r>
            <a:r>
              <a:rPr lang="de-DE" sz="1100">
                <a:solidFill>
                  <a:schemeClr val="dk1"/>
                </a:solidFill>
                <a:latin typeface="Calibri"/>
                <a:ea typeface="Calibri"/>
                <a:cs typeface="Calibri"/>
                <a:sym typeface="Calibri"/>
              </a:rPr>
              <a:t>Analyse des ThinkTanks Transport &amp; Environment der voraussichtlichen</a:t>
            </a:r>
            <a:r>
              <a:rPr lang="de-DE" sz="1100" b="0" i="0" u="none" strike="noStrike">
                <a:solidFill>
                  <a:schemeClr val="dk1"/>
                </a:solidFill>
                <a:latin typeface="Calibri"/>
                <a:ea typeface="Calibri"/>
                <a:cs typeface="Calibri"/>
                <a:sym typeface="Calibri"/>
              </a:rPr>
              <a:t> Lebenszyklusemissionen </a:t>
            </a:r>
            <a:r>
              <a:rPr lang="de-DE" sz="1100">
                <a:solidFill>
                  <a:schemeClr val="dk1"/>
                </a:solidFill>
                <a:latin typeface="Calibri"/>
                <a:ea typeface="Calibri"/>
                <a:cs typeface="Calibri"/>
                <a:sym typeface="Calibri"/>
              </a:rPr>
              <a:t>von Autos, </a:t>
            </a:r>
            <a:r>
              <a:rPr lang="de-DE" sz="1100" b="0" i="0" u="none" strike="noStrike">
                <a:solidFill>
                  <a:schemeClr val="dk1"/>
                </a:solidFill>
                <a:latin typeface="Calibri"/>
                <a:ea typeface="Calibri"/>
                <a:cs typeface="Calibri"/>
                <a:sym typeface="Calibri"/>
              </a:rPr>
              <a:t>die im Jahr 2030 gekauft werden, zeigt, dass batteriebetriebene Elektroautos eine deutlich umweltfreundlichere Lösung sind, als synthetische Kraftstoffe (T&amp;E 2022). Es wurde herausgefunden, dass die ausgestoßenen Emissionen eines Verbrenners mit E-Fuel Beimischung nur 5 % geringer sind, als die eines konventionellen Verbrenners.</a:t>
            </a:r>
            <a:endParaRPr/>
          </a:p>
          <a:p>
            <a:pPr marL="0" lvl="0" indent="0" algn="l" rtl="0">
              <a:lnSpc>
                <a:spcPct val="100000"/>
              </a:lnSpc>
              <a:spcBef>
                <a:spcPts val="200"/>
              </a:spcBef>
              <a:spcAft>
                <a:spcPts val="0"/>
              </a:spcAft>
              <a:buSzPts val="1400"/>
              <a:buNone/>
            </a:pPr>
            <a:r>
              <a:rPr lang="de-DE" sz="1100" b="0" i="0" u="none" strike="noStrike">
                <a:solidFill>
                  <a:schemeClr val="dk1"/>
                </a:solidFill>
                <a:latin typeface="Calibri"/>
                <a:ea typeface="Calibri"/>
                <a:cs typeface="Calibri"/>
                <a:sym typeface="Calibri"/>
              </a:rPr>
              <a:t>Im Vergleich dazu schneidet ein E-Auto, das mit dem durchschnittlichen EU Strommix hergestellt und aufgeladen wird, mit 87% weniger Emissionen deutlich besser ab (ebd. 2022).</a:t>
            </a:r>
            <a:endParaRPr/>
          </a:p>
          <a:p>
            <a:pPr marL="0" lvl="0" indent="0" algn="l" rtl="0">
              <a:lnSpc>
                <a:spcPct val="100000"/>
              </a:lnSpc>
              <a:spcBef>
                <a:spcPts val="200"/>
              </a:spcBef>
              <a:spcAft>
                <a:spcPts val="0"/>
              </a:spcAft>
              <a:buSzPts val="1400"/>
              <a:buNone/>
            </a:pPr>
            <a:r>
              <a:rPr lang="de-DE" sz="1100" b="0" i="0" u="none" strike="noStrike">
                <a:solidFill>
                  <a:schemeClr val="dk1"/>
                </a:solidFill>
                <a:latin typeface="Calibri"/>
                <a:ea typeface="Calibri"/>
                <a:cs typeface="Calibri"/>
                <a:sym typeface="Calibri"/>
              </a:rPr>
              <a:t>Zudem wurde die Möglichkeit analysiert, dass ein Auto mit reinem E-Fuels betrieben wird, der mit erneuerbarem Strom hergestellt wurde. Aufgrund der Verluste bei der Herstellung von E-Fuels und des ineffizienten Verbrennungsmotors wäre das Elektroauto dennoch 53% sauberer (ebd. 2022).</a:t>
            </a:r>
            <a:endParaRPr/>
          </a:p>
          <a:p>
            <a:pPr marL="0" lvl="0" indent="0" algn="l" rtl="0">
              <a:lnSpc>
                <a:spcPct val="100000"/>
              </a:lnSpc>
              <a:spcBef>
                <a:spcPts val="200"/>
              </a:spcBef>
              <a:spcAft>
                <a:spcPts val="0"/>
              </a:spcAft>
              <a:buSzPts val="1400"/>
              <a:buNone/>
            </a:pPr>
            <a:r>
              <a:rPr lang="de-DE" sz="1100" b="0" i="0" u="none" strike="noStrike">
                <a:solidFill>
                  <a:schemeClr val="dk1"/>
                </a:solidFill>
                <a:latin typeface="Calibri"/>
                <a:ea typeface="Calibri"/>
                <a:cs typeface="Calibri"/>
                <a:sym typeface="Calibri"/>
              </a:rPr>
              <a:t>Aufgrund der energieintensiven Herstellung und Nutzung von E-Fuels, kann ein Elektroauto mit derselben Menge Energie über 5 mal weiter fahren, als ein Verbrenner, der mit synthetischen Kraftstoff betrieben wird. </a:t>
            </a:r>
            <a:endParaRPr sz="1100" b="1">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endParaRPr sz="1100" b="1"/>
          </a:p>
          <a:p>
            <a:pPr marL="0" lvl="0" indent="0" algn="l" rtl="0">
              <a:lnSpc>
                <a:spcPct val="100000"/>
              </a:lnSpc>
              <a:spcBef>
                <a:spcPts val="200"/>
              </a:spcBef>
              <a:spcAft>
                <a:spcPts val="0"/>
              </a:spcAft>
              <a:buSzPts val="1400"/>
              <a:buNone/>
            </a:pPr>
            <a:r>
              <a:rPr lang="de-DE" sz="1100" b="1"/>
              <a:t>Aufga</a:t>
            </a:r>
            <a:r>
              <a:rPr lang="de-DE" sz="1100" b="1">
                <a:solidFill>
                  <a:srgbClr val="000000"/>
                </a:solidFill>
                <a:latin typeface="Calibri"/>
                <a:ea typeface="Calibri"/>
                <a:cs typeface="Calibri"/>
                <a:sym typeface="Calibri"/>
              </a:rPr>
              <a:t>be:</a:t>
            </a:r>
            <a:endParaRPr/>
          </a:p>
          <a:p>
            <a:pPr marL="171450" lvl="0" indent="-171450" algn="l" rtl="0">
              <a:lnSpc>
                <a:spcPct val="100000"/>
              </a:lnSpc>
              <a:spcBef>
                <a:spcPts val="200"/>
              </a:spcBef>
              <a:spcAft>
                <a:spcPts val="0"/>
              </a:spcAft>
              <a:buSzPts val="1400"/>
              <a:buFont typeface="Arial"/>
              <a:buChar char="•"/>
            </a:pPr>
            <a:r>
              <a:rPr lang="de-DE" sz="1100">
                <a:solidFill>
                  <a:srgbClr val="000000"/>
                </a:solidFill>
                <a:latin typeface="Calibri"/>
                <a:ea typeface="Calibri"/>
                <a:cs typeface="Calibri"/>
                <a:sym typeface="Calibri"/>
              </a:rPr>
              <a:t>Berate einen Kunden mithilfe der Folie bezüglich der THG Emissionen von Verbrennern, Verbrennern mit E-Fuel und E-Fahrzeugen.</a:t>
            </a:r>
            <a:endParaRPr/>
          </a:p>
          <a:p>
            <a:pPr marL="0" lvl="0" indent="0" algn="l" rtl="0">
              <a:lnSpc>
                <a:spcPct val="100000"/>
              </a:lnSpc>
              <a:spcBef>
                <a:spcPts val="200"/>
              </a:spcBef>
              <a:spcAft>
                <a:spcPts val="0"/>
              </a:spcAft>
              <a:buSzPts val="1400"/>
              <a:buNone/>
            </a:pPr>
            <a:endParaRPr sz="1100" b="1">
              <a:solidFill>
                <a:srgbClr val="000000"/>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solidFill>
                  <a:srgbClr val="000000"/>
                </a:solidFill>
                <a:latin typeface="Calibri"/>
                <a:ea typeface="Calibri"/>
                <a:cs typeface="Calibri"/>
                <a:sym typeface="Calibri"/>
              </a:rPr>
              <a:t>Quellen: </a:t>
            </a:r>
            <a:endParaRPr/>
          </a:p>
          <a:p>
            <a:pPr marL="171450" lvl="0" indent="-171450" algn="l" rtl="0">
              <a:lnSpc>
                <a:spcPct val="100000"/>
              </a:lnSpc>
              <a:spcBef>
                <a:spcPts val="200"/>
              </a:spcBef>
              <a:spcAft>
                <a:spcPts val="0"/>
              </a:spcAft>
              <a:buSzPts val="1400"/>
              <a:buFont typeface="Arial"/>
              <a:buChar char="•"/>
            </a:pPr>
            <a:r>
              <a:rPr lang="de-DE" sz="1050">
                <a:solidFill>
                  <a:srgbClr val="000000"/>
                </a:solidFill>
                <a:latin typeface="Calibri"/>
                <a:ea typeface="Calibri"/>
                <a:cs typeface="Calibri"/>
                <a:sym typeface="Calibri"/>
              </a:rPr>
              <a:t>Cleanthinking (2023): E-Fuels: Vorteile und Nachteile synthetischer Kraftstoffe. Online: </a:t>
            </a:r>
            <a:r>
              <a:rPr lang="de-DE" sz="1050" u="sng">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https://www.cleanthinking.de/e-fuels-vorteile-und-nachteile-synthetischer-kraftstoffe/?_gl=1*1a31wz9*_ga*MTE0MDA1MzAxNi4xNjc3MTQ4MTAw*_up*MQ..#h-aktuelle-lage-der-e-fuels-projekte-in-planung</a:t>
            </a:r>
            <a:r>
              <a:rPr lang="de-DE" sz="1050">
                <a:solidFill>
                  <a:srgbClr val="000000"/>
                </a:solidFill>
                <a:latin typeface="Calibri"/>
                <a:ea typeface="Calibri"/>
                <a:cs typeface="Calibri"/>
                <a:sym typeface="Calibri"/>
              </a:rPr>
              <a:t> </a:t>
            </a:r>
            <a:endParaRPr/>
          </a:p>
          <a:p>
            <a:pPr marL="171450" lvl="0" indent="-171450" algn="l" rtl="0">
              <a:lnSpc>
                <a:spcPct val="100000"/>
              </a:lnSpc>
              <a:spcBef>
                <a:spcPts val="200"/>
              </a:spcBef>
              <a:spcAft>
                <a:spcPts val="200"/>
              </a:spcAft>
              <a:buSzPts val="1400"/>
              <a:buFont typeface="Arial"/>
              <a:buChar char="•"/>
            </a:pPr>
            <a:r>
              <a:rPr lang="de-DE" sz="1050">
                <a:solidFill>
                  <a:srgbClr val="000000"/>
                </a:solidFill>
                <a:latin typeface="Calibri"/>
                <a:ea typeface="Calibri"/>
                <a:cs typeface="Calibri"/>
                <a:sym typeface="Calibri"/>
              </a:rPr>
              <a:t>Transport &amp; Environment T&amp;E (2022): Neue Analyse bestätigt: Autos mit E-Fuels sind weit weniger umweltfreundlich als Elektroautos. Online: </a:t>
            </a:r>
            <a:r>
              <a:rPr lang="de-DE" sz="1050" u="sng">
                <a:solidFill>
                  <a:srgbClr val="00000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https://www.transportenvironment.org/discover/neue-analyse-bestatigt-autos-mit-e-fuels-sind-weit-weniger-umweltfreundlich-als-elektroautos/</a:t>
            </a:r>
            <a:r>
              <a:rPr lang="de-DE" sz="1050">
                <a:solidFill>
                  <a:srgbClr val="000000"/>
                </a:solidFill>
                <a:latin typeface="Calibri"/>
                <a:ea typeface="Calibri"/>
                <a:cs typeface="Calibri"/>
                <a:sym typeface="Calibri"/>
              </a:rPr>
              <a:t> </a:t>
            </a:r>
            <a:endParaRPr sz="1100"/>
          </a:p>
        </p:txBody>
      </p:sp>
      <p:sp>
        <p:nvSpPr>
          <p:cNvPr id="156" name="Google Shape;156;g1bf662dda48_0_3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86ce84fc81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8</a:t>
            </a:fld>
            <a:endParaRPr/>
          </a:p>
        </p:txBody>
      </p:sp>
      <p:sp>
        <p:nvSpPr>
          <p:cNvPr id="168" name="Google Shape;168;g186ce84fc81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86ce84fc81_0_0:notes"/>
          <p:cNvSpPr txBox="1">
            <a:spLocks noGrp="1"/>
          </p:cNvSpPr>
          <p:nvPr>
            <p:ph type="body" idx="1"/>
          </p:nvPr>
        </p:nvSpPr>
        <p:spPr>
          <a:xfrm>
            <a:off x="479425" y="3888000"/>
            <a:ext cx="6145213" cy="621767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950" b="1">
                <a:solidFill>
                  <a:srgbClr val="000000"/>
                </a:solidFill>
                <a:latin typeface="Calibri"/>
                <a:ea typeface="Calibri"/>
                <a:cs typeface="Calibri"/>
                <a:sym typeface="Calibri"/>
              </a:rPr>
              <a:t>Beschreibung:</a:t>
            </a:r>
            <a:endParaRPr/>
          </a:p>
          <a:p>
            <a:pPr marL="0" lvl="0" indent="0" algn="l" rtl="0">
              <a:lnSpc>
                <a:spcPct val="100000"/>
              </a:lnSpc>
              <a:spcBef>
                <a:spcPts val="0"/>
              </a:spcBef>
              <a:spcAft>
                <a:spcPts val="0"/>
              </a:spcAft>
              <a:buSzPts val="1400"/>
              <a:buNone/>
            </a:pPr>
            <a:r>
              <a:rPr lang="de-DE" sz="950">
                <a:latin typeface="Calibri"/>
                <a:ea typeface="Calibri"/>
                <a:cs typeface="Calibri"/>
                <a:sym typeface="Calibri"/>
              </a:rPr>
              <a:t>Nach derzeitigem Stand der Technik bieten sich als Stromspeicher nur unterschiedliche Batterietypen an. </a:t>
            </a:r>
            <a:endParaRPr/>
          </a:p>
          <a:p>
            <a:pPr marL="0" lvl="0" indent="0" algn="l" rtl="0">
              <a:lnSpc>
                <a:spcPct val="100000"/>
              </a:lnSpc>
              <a:spcBef>
                <a:spcPts val="0"/>
              </a:spcBef>
              <a:spcAft>
                <a:spcPts val="0"/>
              </a:spcAft>
              <a:buSzPts val="1400"/>
              <a:buNone/>
            </a:pPr>
            <a:r>
              <a:rPr lang="de-DE" sz="950">
                <a:latin typeface="Calibri"/>
                <a:ea typeface="Calibri"/>
                <a:cs typeface="Calibri"/>
                <a:sym typeface="Calibri"/>
              </a:rPr>
              <a:t>Lithium-Ionen-Batterien (GRS o.J.): Bei dieser Batterie übernehmen Lithium-Ionen den Stromtransport, es erfolgt keine chemische Reaktion sondern nur eine Ionen-Einlagerung. Die Kathode enthält Kobalt-Oxid (CoO), die Anode besteht aus Graphit. Als Elektrolyt dienen Li-organische Verbindungen. </a:t>
            </a:r>
            <a:endParaRPr/>
          </a:p>
          <a:p>
            <a:pPr marL="6350" lvl="1" indent="0" algn="l" rtl="0">
              <a:lnSpc>
                <a:spcPct val="100000"/>
              </a:lnSpc>
              <a:spcBef>
                <a:spcPts val="0"/>
              </a:spcBef>
              <a:spcAft>
                <a:spcPts val="0"/>
              </a:spcAft>
              <a:buSzPts val="1400"/>
              <a:buNone/>
            </a:pPr>
            <a:r>
              <a:rPr lang="de-DE" sz="950">
                <a:latin typeface="Calibri"/>
                <a:ea typeface="Calibri"/>
                <a:cs typeface="Calibri"/>
                <a:sym typeface="Calibri"/>
              </a:rPr>
              <a:t>Aus Sicht der Nachhaltigkeit ist insbesondere die Gewinnung von Cobalt in Sambia und der Demokratischen Republik Kongo, dem wichtigsten aller Lieferländer, sehr gewichtig, da dies meist illegal und unter Zerstörung der Natur abgebaut wird (FAZ  2022; Safe the Children 2022). Lithium hingegen ist ein Salz, das in verschiedenen Ländern in Salzseen vorkommt. Der größte Produzent ist Australien (51.000 t) vor Chile (13.000 t). Hierbei spielt insbesondere die Bereitstellung von Wasser und die Abwasserbehandlung eine gewichtige Rolle, da die Gewinnung meist in ariden Regionen stattfindet. Die bekannten Reserven übersteigen die Bedarfe um ein Vielfaches, Lithium ist somit kein “knappes” Metall (ebd. 2022)</a:t>
            </a:r>
            <a:endParaRPr/>
          </a:p>
          <a:p>
            <a:pPr marL="0" lvl="0" indent="0" algn="l" rtl="0">
              <a:lnSpc>
                <a:spcPct val="100000"/>
              </a:lnSpc>
              <a:spcBef>
                <a:spcPts val="0"/>
              </a:spcBef>
              <a:spcAft>
                <a:spcPts val="0"/>
              </a:spcAft>
              <a:buSzPts val="1400"/>
              <a:buNone/>
            </a:pPr>
            <a:r>
              <a:rPr lang="de-DE" sz="950">
                <a:latin typeface="Calibri"/>
                <a:ea typeface="Calibri"/>
                <a:cs typeface="Calibri"/>
                <a:sym typeface="Calibri"/>
              </a:rPr>
              <a:t>Eine Alternative, die sich derzeit in einer intensiven Phase der Weiterentwicklung befindet, ist die Lithium-Eisenphosphat-Batterien (Energieexperten 2019): Diese Batterien werden vermutlich ein Ersatz für die Lithium-Ionen-Batterien in vielen Bereichen (u.a. Lkws) sein. Anstelle von Cobalt wird Eisen in der Kathode verwendet, die Anode besteht ebenfalls aus Graphit. Sie benötigen nur Nur 80 g Li (4,5 Gewichts-%, LiCo-Batterien 160 g Li) für 1.000 Wh und haben zudem eine hohe Zyklenfestigkeit (mehr als 6.000) bei geringem Kapazitätsverlust (5%). Zum Vergleich: Ein Bleiakku hält rund 600 Ladezyklen. </a:t>
            </a:r>
            <a:endParaRPr/>
          </a:p>
          <a:p>
            <a:pPr marL="6350" lvl="0" indent="0" algn="l" rtl="0">
              <a:lnSpc>
                <a:spcPct val="100000"/>
              </a:lnSpc>
              <a:spcBef>
                <a:spcPts val="0"/>
              </a:spcBef>
              <a:spcAft>
                <a:spcPts val="0"/>
              </a:spcAft>
              <a:buSzPts val="1400"/>
              <a:buNone/>
            </a:pPr>
            <a:r>
              <a:rPr lang="de-DE" sz="950">
                <a:latin typeface="Calibri"/>
                <a:ea typeface="Calibri"/>
                <a:cs typeface="Calibri"/>
                <a:sym typeface="Calibri"/>
              </a:rPr>
              <a:t>Tesla ist hierbei einer der Vorreiter. Das Unternehmen hat 2017 in Australien den (damaligen) größten Energiespeicher mit Lithium-Batterien errichtet: 100 MW Leistung und 125 MWh Speicherkapazität (Erneuerbare Energien 2021). Inzwischen gibt es aber Speichersystem mit einer Kapazität bis zu 300 MWh (Ingenieur.de 2021). </a:t>
            </a:r>
            <a:endParaRPr/>
          </a:p>
          <a:p>
            <a:pPr marL="0" lvl="0" indent="0" algn="l" rtl="0">
              <a:lnSpc>
                <a:spcPct val="100000"/>
              </a:lnSpc>
              <a:spcBef>
                <a:spcPts val="0"/>
              </a:spcBef>
              <a:spcAft>
                <a:spcPts val="0"/>
              </a:spcAft>
              <a:buClr>
                <a:schemeClr val="dk1"/>
              </a:buClr>
              <a:buSzPts val="1100"/>
              <a:buFont typeface="Arial"/>
              <a:buNone/>
            </a:pPr>
            <a:r>
              <a:rPr lang="de-DE" sz="950" b="1">
                <a:latin typeface="Calibri"/>
                <a:ea typeface="Calibri"/>
                <a:cs typeface="Calibri"/>
                <a:sym typeface="Calibri"/>
              </a:rPr>
              <a:t>Aufgabe</a:t>
            </a:r>
            <a:r>
              <a:rPr lang="de-DE" sz="950">
                <a:latin typeface="Calibri"/>
                <a:ea typeface="Calibri"/>
                <a:cs typeface="Calibri"/>
                <a:sym typeface="Calibri"/>
              </a:rPr>
              <a:t>: </a:t>
            </a:r>
            <a:endParaRPr/>
          </a:p>
          <a:p>
            <a:pPr marL="95250" lvl="0" indent="-95250" algn="l" rtl="0">
              <a:lnSpc>
                <a:spcPct val="100000"/>
              </a:lnSpc>
              <a:spcBef>
                <a:spcPts val="0"/>
              </a:spcBef>
              <a:spcAft>
                <a:spcPts val="0"/>
              </a:spcAft>
              <a:buClr>
                <a:schemeClr val="dk1"/>
              </a:buClr>
              <a:buSzPts val="1100"/>
              <a:buFont typeface="Arial"/>
              <a:buChar char="•"/>
            </a:pPr>
            <a:r>
              <a:rPr lang="de-DE" sz="950">
                <a:latin typeface="Calibri"/>
                <a:ea typeface="Calibri"/>
                <a:cs typeface="Calibri"/>
                <a:sym typeface="Calibri"/>
              </a:rPr>
              <a:t>Diskutieren Sie die Problematik erhöhten Bedarfs an kritischen Rohstoffen vs. der Notwendigkeit einer Energiewende.</a:t>
            </a:r>
            <a:endParaRPr sz="950">
              <a:latin typeface="Calibri"/>
              <a:ea typeface="Calibri"/>
              <a:cs typeface="Calibri"/>
              <a:sym typeface="Calibri"/>
            </a:endParaRPr>
          </a:p>
          <a:p>
            <a:pPr marL="95250" lvl="0" indent="-95250" algn="l" rtl="0">
              <a:lnSpc>
                <a:spcPct val="100000"/>
              </a:lnSpc>
              <a:spcBef>
                <a:spcPts val="200"/>
              </a:spcBef>
              <a:spcAft>
                <a:spcPts val="0"/>
              </a:spcAft>
              <a:buSzPts val="1400"/>
              <a:buNone/>
            </a:pPr>
            <a:r>
              <a:rPr lang="de-DE" sz="900" b="1">
                <a:latin typeface="Calibri"/>
                <a:ea typeface="Calibri"/>
                <a:cs typeface="Calibri"/>
                <a:sym typeface="Calibri"/>
              </a:rPr>
              <a:t>Quellen</a:t>
            </a:r>
            <a:r>
              <a:rPr lang="de-DE" sz="950">
                <a:latin typeface="Calibri"/>
                <a:ea typeface="Calibri"/>
                <a:cs typeface="Calibri"/>
                <a:sym typeface="Calibri"/>
              </a:rPr>
              <a:t>: </a:t>
            </a:r>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DW (2020): Lithiumabbau. Online: https://www.dw.com/de/zunehmender-lithium-abbau-verstärkt-wassermangel-in-chiles-atacama-wüste/a-52039450 </a:t>
            </a:r>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Energieexperten (2019): Wie gut sind Lithium-Eisen-Phosphat-Stromspeicher? Online </a:t>
            </a:r>
            <a:r>
              <a:rPr lang="de-DE" sz="800" u="sng">
                <a:solidFill>
                  <a:schemeClr val="hlink"/>
                </a:solidFill>
                <a:latin typeface="Calibri"/>
                <a:ea typeface="Calibri"/>
                <a:cs typeface="Calibri"/>
                <a:sym typeface="Calibri"/>
                <a:hlinkClick r:id="rId3"/>
              </a:rPr>
              <a:t>https://www.energie-experten.org/erneuerbare-energien/photovoltaik/stromspeicher/lithium-eisen-phosphat</a:t>
            </a:r>
            <a:r>
              <a:rPr lang="de-DE" sz="800">
                <a:latin typeface="Calibri"/>
                <a:ea typeface="Calibri"/>
                <a:cs typeface="Calibri"/>
                <a:sym typeface="Calibri"/>
              </a:rPr>
              <a:t> </a:t>
            </a:r>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Erneuerbare Energien (2021): Redox-Flo-Batterie soll mit einer Leistung von 800 MWh Lastspitzen puffern. Online: </a:t>
            </a:r>
            <a:r>
              <a:rPr lang="de-DE" sz="800" u="sng">
                <a:solidFill>
                  <a:schemeClr val="hlink"/>
                </a:solidFill>
                <a:latin typeface="Calibri"/>
                <a:ea typeface="Calibri"/>
                <a:cs typeface="Calibri"/>
                <a:sym typeface="Calibri"/>
                <a:hlinkClick r:id="rId4"/>
              </a:rPr>
              <a:t>https://www.erneuerbareenergien.de/transformation/speicher/redox-flow-batterie-groesste-batterie-ohne-lithium</a:t>
            </a:r>
            <a:endParaRPr sz="800">
              <a:latin typeface="Calibri"/>
              <a:ea typeface="Calibri"/>
              <a:cs typeface="Calibri"/>
              <a:sym typeface="Calibri"/>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FAZ (2022): Die dunkle Seite der Verkehrswende. Online: </a:t>
            </a:r>
            <a:r>
              <a:rPr lang="de-DE" sz="800" u="sng">
                <a:solidFill>
                  <a:schemeClr val="hlink"/>
                </a:solidFill>
                <a:latin typeface="Calibri"/>
                <a:ea typeface="Calibri"/>
                <a:cs typeface="Calibri"/>
                <a:sym typeface="Calibri"/>
                <a:hlinkClick r:id="rId5"/>
              </a:rPr>
              <a:t>https://www.faz.net/aktuell/wirtschaft/schneller-schlau/kobalt-aus-kongo-der-dunkle-preis-der-verkehrswende-17731386.html</a:t>
            </a:r>
            <a:r>
              <a:rPr lang="de-DE" sz="800">
                <a:latin typeface="Calibri"/>
                <a:ea typeface="Calibri"/>
                <a:cs typeface="Calibri"/>
                <a:sym typeface="Calibri"/>
              </a:rPr>
              <a:t> </a:t>
            </a:r>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GRS (o.J.): Die Welt der Batterien – Funktion, Systeme, Entsorgung. Online: </a:t>
            </a:r>
            <a:r>
              <a:rPr lang="de-DE" sz="800" u="sng">
                <a:solidFill>
                  <a:srgbClr val="0563C1"/>
                </a:solidFill>
                <a:latin typeface="Calibri"/>
                <a:ea typeface="Calibri"/>
                <a:cs typeface="Calibri"/>
                <a:sym typeface="Calibri"/>
                <a:hlinkClick r:id="rId6" invalidUrl="https://content.rolandberger.com/hubfs/07_presse/Roland Berger_The Lithium-Ion Battery Market and Supply Chain_2022_final.pdf">
                  <a:extLst>
                    <a:ext uri="{A12FA001-AC4F-418D-AE19-62706E023703}">
                      <ahyp:hlinkClr xmlns:ahyp="http://schemas.microsoft.com/office/drawing/2018/hyperlinkcolor" xmlns="" val="tx"/>
                    </a:ext>
                  </a:extLst>
                </a:hlinkClick>
              </a:rPr>
              <a:t>https://www.grs-batterien.de/newsroom/bibliothek/</a:t>
            </a:r>
            <a:endParaRPr sz="800">
              <a:latin typeface="Calibri"/>
              <a:ea typeface="Calibri"/>
              <a:cs typeface="Calibri"/>
              <a:sym typeface="Calibri"/>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Ingenieur (2021): Ranking: Batteriespeicher. Online: </a:t>
            </a:r>
            <a:r>
              <a:rPr lang="de-DE" sz="800" u="sng">
                <a:solidFill>
                  <a:schemeClr val="hlink"/>
                </a:solidFill>
                <a:latin typeface="Calibri"/>
                <a:ea typeface="Calibri"/>
                <a:cs typeface="Calibri"/>
                <a:sym typeface="Calibri"/>
                <a:hlinkClick r:id="rId7"/>
              </a:rPr>
              <a:t>https://www.ingenieur.de/technik/fachbereiche/energie/batterie-die-groessten-energiespeicher-der-welt/</a:t>
            </a:r>
            <a:endParaRPr sz="800">
              <a:latin typeface="Calibri"/>
              <a:ea typeface="Calibri"/>
              <a:cs typeface="Calibri"/>
              <a:sym typeface="Calibri"/>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Roland </a:t>
            </a:r>
            <a:r>
              <a:rPr lang="de-DE" sz="800"/>
              <a:t>Berger (2022): The Lithium-Ion (EV) </a:t>
            </a:r>
            <a:r>
              <a:rPr lang="de-DE" sz="800">
                <a:latin typeface="Calibri"/>
                <a:ea typeface="Calibri"/>
                <a:cs typeface="Calibri"/>
                <a:sym typeface="Calibri"/>
              </a:rPr>
              <a:t>battery market and supply chain. Online: </a:t>
            </a:r>
            <a:r>
              <a:rPr lang="de-DE" sz="800" u="sng">
                <a:solidFill>
                  <a:schemeClr val="hlink"/>
                </a:solidFill>
                <a:hlinkClick r:id="rId8" invalidUrl="https://content.rolandberger.com/hubfs/07_presse/Roland Berger_The Lithium-Ion Battery Market and Supply Chain_2022_final.pdf"/>
              </a:rPr>
              <a:t>https://content.rolandberger.com/hubfs/07_presse/Roland%20Berger_The%20Lithium-Ion%20Battery%20Market%20and%20Supply%20Chain_2022_final.pdf</a:t>
            </a:r>
            <a:r>
              <a:rPr lang="de-DE" sz="800"/>
              <a:t>  </a:t>
            </a:r>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Safe the Children e.V. (2021): Kinderrechte in der Kobaltlieferkette. Online: </a:t>
            </a:r>
            <a:r>
              <a:rPr lang="de-DE" sz="800" u="sng">
                <a:solidFill>
                  <a:schemeClr val="hlink"/>
                </a:solidFill>
                <a:latin typeface="Calibri"/>
                <a:ea typeface="Calibri"/>
                <a:cs typeface="Calibri"/>
                <a:sym typeface="Calibri"/>
                <a:hlinkClick r:id="rId9"/>
              </a:rPr>
              <a:t>https://www.savethechildren.de/fileadmin/user_upload/Downloads_Dokumente/Berichte_Studien/2022/kinderrechte-in-der-kobaltlieferkette-drc-save-the-children.pdf</a:t>
            </a:r>
            <a:endParaRPr sz="800">
              <a:latin typeface="Calibri"/>
              <a:ea typeface="Calibri"/>
              <a:cs typeface="Calibri"/>
              <a:sym typeface="Calibri"/>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Safe the children (2022): Studie: Kobaltabbau. Online: </a:t>
            </a:r>
            <a:r>
              <a:rPr lang="de-DE" sz="800" u="sng">
                <a:solidFill>
                  <a:schemeClr val="hlink"/>
                </a:solidFill>
                <a:latin typeface="Calibri"/>
                <a:ea typeface="Calibri"/>
                <a:cs typeface="Calibri"/>
                <a:sym typeface="Calibri"/>
                <a:hlinkClick r:id="rId10"/>
              </a:rPr>
              <a:t>https://www.savethechildren.de/news/studie-kinderrechtsverletzungen-beim-kobaltabbau-und-wie-dagegen-vorgegangen-werden-kann/</a:t>
            </a:r>
            <a:r>
              <a:rPr lang="de-DE" sz="800">
                <a:latin typeface="Calibri"/>
                <a:ea typeface="Calibri"/>
                <a:cs typeface="Calibri"/>
                <a:sym typeface="Calibri"/>
              </a:rPr>
              <a:t> </a:t>
            </a:r>
            <a:endParaRPr/>
          </a:p>
          <a:p>
            <a:pPr marL="47625" lvl="0" indent="-60960" algn="l" rtl="0">
              <a:lnSpc>
                <a:spcPct val="100000"/>
              </a:lnSpc>
              <a:spcBef>
                <a:spcPts val="0"/>
              </a:spcBef>
              <a:spcAft>
                <a:spcPts val="0"/>
              </a:spcAft>
              <a:buSzPts val="960"/>
              <a:buFont typeface="Arial"/>
              <a:buChar char="•"/>
            </a:pPr>
            <a:r>
              <a:rPr lang="de-DE" sz="800">
                <a:latin typeface="Calibri"/>
                <a:ea typeface="Calibri"/>
                <a:cs typeface="Calibri"/>
                <a:sym typeface="Calibri"/>
              </a:rPr>
              <a:t>Wikimedia: Graphit. Online: </a:t>
            </a:r>
            <a:r>
              <a:rPr lang="de-DE" sz="800" u="sng">
                <a:solidFill>
                  <a:schemeClr val="hlink"/>
                </a:solidFill>
                <a:latin typeface="Calibri"/>
                <a:ea typeface="Calibri"/>
                <a:cs typeface="Calibri"/>
                <a:sym typeface="Calibri"/>
                <a:hlinkClick r:id="rId11"/>
              </a:rPr>
              <a:t>https://commons.wikimedia.org/w/index.php?curid=6607421</a:t>
            </a:r>
            <a:r>
              <a:rPr lang="de-DE" sz="800">
                <a:latin typeface="Calibri"/>
                <a:ea typeface="Calibri"/>
                <a:cs typeface="Calibri"/>
                <a:sym typeface="Calibri"/>
              </a:rPr>
              <a:t> </a:t>
            </a:r>
            <a:endParaRPr/>
          </a:p>
          <a:p>
            <a:pPr marL="0" lvl="0" indent="0" algn="l" rtl="0">
              <a:lnSpc>
                <a:spcPct val="100000"/>
              </a:lnSpc>
              <a:spcBef>
                <a:spcPts val="0"/>
              </a:spcBef>
              <a:spcAft>
                <a:spcPts val="0"/>
              </a:spcAft>
              <a:buSzPts val="1400"/>
              <a:buNone/>
            </a:pPr>
            <a:endParaRPr sz="11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c15811953c_0_2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r>
              <a:rPr lang="de-DE"/>
              <a:t> </a:t>
            </a:r>
            <a:fld id="{00000000-1234-1234-1234-123412341234}" type="slidenum">
              <a:rPr lang="de-DE"/>
              <a:t>9</a:t>
            </a:fld>
            <a:endParaRPr/>
          </a:p>
        </p:txBody>
      </p:sp>
      <p:sp>
        <p:nvSpPr>
          <p:cNvPr id="187" name="Google Shape;187;g1c15811953c_0_2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c15811953c_0_20:notes"/>
          <p:cNvSpPr txBox="1">
            <a:spLocks noGrp="1"/>
          </p:cNvSpPr>
          <p:nvPr>
            <p:ph type="body" idx="1"/>
          </p:nvPr>
        </p:nvSpPr>
        <p:spPr>
          <a:xfrm>
            <a:off x="479425" y="3888000"/>
            <a:ext cx="6145212" cy="6150866"/>
          </a:xfrm>
          <a:prstGeom prst="rect">
            <a:avLst/>
          </a:prstGeom>
          <a:noFill/>
          <a:ln>
            <a:noFill/>
          </a:ln>
        </p:spPr>
        <p:txBody>
          <a:bodyPr spcFirstLastPara="1" wrap="square" lIns="94825" tIns="47400" rIns="94825" bIns="47400" anchor="t" anchorCtr="0">
            <a:noAutofit/>
          </a:bodyPr>
          <a:lstStyle/>
          <a:p>
            <a:pPr marL="6350" lvl="0" indent="0" algn="l" rtl="0">
              <a:lnSpc>
                <a:spcPct val="100000"/>
              </a:lnSpc>
              <a:spcBef>
                <a:spcPts val="0"/>
              </a:spcBef>
              <a:spcAft>
                <a:spcPts val="0"/>
              </a:spcAft>
              <a:buSzPts val="1400"/>
              <a:buNone/>
            </a:pPr>
            <a:r>
              <a:rPr lang="de-DE" sz="1100" b="1">
                <a:latin typeface="Calibri"/>
                <a:ea typeface="Calibri"/>
                <a:cs typeface="Calibri"/>
                <a:sym typeface="Calibri"/>
              </a:rPr>
              <a:t>Beschreibung:</a:t>
            </a:r>
            <a:endParaRPr sz="1100" b="0" i="0" u="none" strike="noStrike">
              <a:solidFill>
                <a:srgbClr val="000000"/>
              </a:solidFill>
              <a:latin typeface="Calibri"/>
              <a:ea typeface="Calibri"/>
              <a:cs typeface="Calibri"/>
              <a:sym typeface="Calibri"/>
            </a:endParaRPr>
          </a:p>
          <a:p>
            <a:pPr marL="6350" lvl="0" indent="0" algn="l" rtl="0">
              <a:lnSpc>
                <a:spcPct val="100000"/>
              </a:lnSpc>
              <a:spcBef>
                <a:spcPts val="0"/>
              </a:spcBef>
              <a:spcAft>
                <a:spcPts val="0"/>
              </a:spcAft>
              <a:buSzPts val="1400"/>
              <a:buNone/>
            </a:pPr>
            <a:r>
              <a:rPr lang="de-DE" sz="1100" b="0" i="0" u="none" strike="noStrike">
                <a:solidFill>
                  <a:srgbClr val="000000"/>
                </a:solidFill>
                <a:latin typeface="Calibri"/>
                <a:ea typeface="Calibri"/>
                <a:cs typeface="Calibri"/>
                <a:sym typeface="Calibri"/>
              </a:rPr>
              <a:t>Im Rahmen der sogenannten Verkehrswende spielt die Dekarbonisierung der Antriebe eine zentrale Rolle, denn die Treibhausgasemissionen der Mobilität sind maßgeblich mit für den Klimawandel verantwortlich. Im Kern geht es dabei um den Ersatz der Verbrennung fossiler Kraftstoffe wie Benzin, Diesel und Kerosin durch biogene Kraftstoffe, Wasserstoff oder elektrischen Strom.</a:t>
            </a:r>
            <a:br>
              <a:rPr lang="de-DE" sz="1100" b="0" i="0" u="none" strike="noStrike">
                <a:solidFill>
                  <a:srgbClr val="000000"/>
                </a:solidFill>
                <a:latin typeface="Calibri"/>
                <a:ea typeface="Calibri"/>
                <a:cs typeface="Calibri"/>
                <a:sym typeface="Calibri"/>
              </a:rPr>
            </a:br>
            <a:r>
              <a:rPr lang="de-DE" sz="1100" b="0" i="0" u="none" strike="noStrike">
                <a:solidFill>
                  <a:srgbClr val="000000"/>
                </a:solidFill>
                <a:latin typeface="Calibri"/>
                <a:ea typeface="Calibri"/>
                <a:cs typeface="Calibri"/>
                <a:sym typeface="Calibri"/>
              </a:rPr>
              <a:t>Als Elektromobilität wird schließlich die Nutzung von elektrischem Strom zum Antrieb von Fahrzeugen bezeichnet. Dabei wird elektrischer Strom in Batterien geladen, die im Fahrbetrieb ihre Energie wiederum an einen Elektromotor abgeben.</a:t>
            </a:r>
            <a:endParaRPr/>
          </a:p>
          <a:p>
            <a:pPr marL="6350" lvl="0" indent="0" algn="l" rtl="0">
              <a:lnSpc>
                <a:spcPct val="100000"/>
              </a:lnSpc>
              <a:spcBef>
                <a:spcPts val="0"/>
              </a:spcBef>
              <a:spcAft>
                <a:spcPts val="0"/>
              </a:spcAft>
              <a:buSzPts val="1400"/>
              <a:buNone/>
            </a:pPr>
            <a:r>
              <a:rPr lang="de-DE" sz="1100" b="0" i="0" u="none" strike="noStrike">
                <a:solidFill>
                  <a:srgbClr val="000000"/>
                </a:solidFill>
                <a:latin typeface="Calibri"/>
                <a:ea typeface="Calibri"/>
                <a:cs typeface="Calibri"/>
                <a:sym typeface="Calibri"/>
              </a:rPr>
              <a:t>Bei der Nutzung von Wasserstoff in Fahrzeugen ist es ebenso wie bei Elektro Fahrzeugen von entscheidender Bedeutung, dass dieser mit elektrischem Strom aus erneuerbaren Energien hergestellt wird; ein sogenannter grüner Wasserstoff- denn nur dann ist sein Einsatz CO</a:t>
            </a:r>
            <a:r>
              <a:rPr lang="de-DE" sz="1100" b="0" i="0" u="none" strike="noStrike" baseline="-25000">
                <a:solidFill>
                  <a:srgbClr val="000000"/>
                </a:solidFill>
                <a:latin typeface="Calibri"/>
                <a:ea typeface="Calibri"/>
                <a:cs typeface="Calibri"/>
                <a:sym typeface="Calibri"/>
              </a:rPr>
              <a:t>2</a:t>
            </a:r>
            <a:r>
              <a:rPr lang="de-DE" sz="1100" b="0" i="0" u="none" strike="noStrike">
                <a:solidFill>
                  <a:srgbClr val="000000"/>
                </a:solidFill>
                <a:latin typeface="Calibri"/>
                <a:ea typeface="Calibri"/>
                <a:cs typeface="Calibri"/>
                <a:sym typeface="Calibri"/>
              </a:rPr>
              <a:t>-frei und damit klimaneutral. Bei dem für grünen Wasserstoff eingesetzten elektrischen Strom handelt es sich oftmals um Strom aus Offshore-Windkraftanlagen, bei dem der Wasserstoff als Speicher genutzt wird und auf diese Weise eine zeitliche und örtliche Entkopplung zwischen Erzeugung und Verbrauch erreicht wird. Die Nutzung von grünem Wasserstoff in Fahrzeugen erfolgt </a:t>
            </a:r>
            <a:r>
              <a:rPr lang="de-DE" sz="1100" b="0" i="0" u="none" strike="noStrike">
                <a:solidFill>
                  <a:schemeClr val="dk1"/>
                </a:solidFill>
                <a:latin typeface="Calibri"/>
                <a:ea typeface="Calibri"/>
                <a:cs typeface="Calibri"/>
                <a:sym typeface="Calibri"/>
              </a:rPr>
              <a:t>in Brennstoffzellen. Der dort a</a:t>
            </a:r>
            <a:r>
              <a:rPr lang="de-DE" sz="1100">
                <a:solidFill>
                  <a:schemeClr val="dk1"/>
                </a:solidFill>
                <a:latin typeface="Calibri"/>
                <a:ea typeface="Calibri"/>
                <a:cs typeface="Calibri"/>
                <a:sym typeface="Calibri"/>
              </a:rPr>
              <a:t>blaufende Prozess</a:t>
            </a:r>
            <a:r>
              <a:rPr lang="de-DE" sz="1100" b="0" i="0" u="none" strike="noStrike">
                <a:solidFill>
                  <a:schemeClr val="dk1"/>
                </a:solidFill>
                <a:latin typeface="Calibri"/>
                <a:ea typeface="Calibri"/>
                <a:cs typeface="Calibri"/>
                <a:sym typeface="Calibri"/>
              </a:rPr>
              <a:t> kann als umgekehrte Elektrolyse aufgefasst werden, bei der der Wasserstoff wieder mit Sauerstoff zu Wasser reagiert und dabei elektrischer Strom entsteht.</a:t>
            </a:r>
            <a:endParaRPr/>
          </a:p>
          <a:p>
            <a:pPr marL="6350" lvl="0" indent="0" algn="l" rtl="0">
              <a:lnSpc>
                <a:spcPct val="100000"/>
              </a:lnSpc>
              <a:spcBef>
                <a:spcPts val="0"/>
              </a:spcBef>
              <a:spcAft>
                <a:spcPts val="0"/>
              </a:spcAft>
              <a:buSzPts val="1400"/>
              <a:buNone/>
            </a:pPr>
            <a:r>
              <a:rPr lang="de-DE" sz="1100">
                <a:solidFill>
                  <a:schemeClr val="dk1"/>
                </a:solidFill>
              </a:rPr>
              <a:t>Bezüglich der Reichweite sind Wasserstoff- und Verbrenner dem E-Auto noch überlegen (BDI 2022).</a:t>
            </a:r>
            <a:endParaRPr/>
          </a:p>
          <a:p>
            <a:pPr marL="6350" lvl="0" indent="0" algn="l" rtl="0">
              <a:lnSpc>
                <a:spcPct val="100000"/>
              </a:lnSpc>
              <a:spcBef>
                <a:spcPts val="0"/>
              </a:spcBef>
              <a:spcAft>
                <a:spcPts val="0"/>
              </a:spcAft>
              <a:buSzPts val="1400"/>
              <a:buNone/>
            </a:pPr>
            <a:r>
              <a:rPr lang="de-DE" sz="1100" b="0" i="0" u="none" strike="noStrike">
                <a:solidFill>
                  <a:schemeClr val="dk1"/>
                </a:solidFill>
                <a:latin typeface="Calibri"/>
                <a:ea typeface="Calibri"/>
                <a:cs typeface="Calibri"/>
                <a:sym typeface="Calibri"/>
              </a:rPr>
              <a:t>Achtet man allerdings auf die Effizienz, so sieht man in der Grafik, dass Ver</a:t>
            </a:r>
            <a:r>
              <a:rPr lang="de-DE" sz="1100">
                <a:solidFill>
                  <a:schemeClr val="dk1"/>
                </a:solidFill>
              </a:rPr>
              <a:t>brenner mit E-Fuels und auch Wasserstoff Autos aufgrund ihres geringen Wirkungsgrades dem E-Auto unterlegen sind: mit 15 kWh Strom kann ein E-Auto 100km fahren, ein mit Wasserstoff betriebenes 35km und synthetische Brennstoffe reichen nur für 20km.</a:t>
            </a:r>
            <a:endParaRPr sz="1100" b="0" i="0" u="none" strike="noStrike">
              <a:solidFill>
                <a:schemeClr val="dk1"/>
              </a:solidFill>
              <a:latin typeface="Calibri"/>
              <a:ea typeface="Calibri"/>
              <a:cs typeface="Calibri"/>
              <a:sym typeface="Calibri"/>
            </a:endParaRPr>
          </a:p>
          <a:p>
            <a:pPr marL="6350" lvl="0" indent="0" algn="l" rtl="0">
              <a:lnSpc>
                <a:spcPct val="100000"/>
              </a:lnSpc>
              <a:spcBef>
                <a:spcPts val="0"/>
              </a:spcBef>
              <a:spcAft>
                <a:spcPts val="0"/>
              </a:spcAft>
              <a:buSzPts val="1400"/>
              <a:buNone/>
            </a:pPr>
            <a:endParaRPr sz="1100">
              <a:solidFill>
                <a:srgbClr val="000000"/>
              </a:solidFill>
              <a:latin typeface="Calibri"/>
              <a:ea typeface="Calibri"/>
              <a:cs typeface="Calibri"/>
              <a:sym typeface="Calibri"/>
            </a:endParaRPr>
          </a:p>
          <a:p>
            <a:pPr marL="6350" lvl="0" indent="0" algn="l" rtl="0">
              <a:lnSpc>
                <a:spcPct val="100000"/>
              </a:lnSpc>
              <a:spcBef>
                <a:spcPts val="0"/>
              </a:spcBef>
              <a:spcAft>
                <a:spcPts val="0"/>
              </a:spcAft>
              <a:buSzPts val="1400"/>
              <a:buNone/>
            </a:pPr>
            <a:r>
              <a:rPr lang="de-DE" sz="1100" b="1">
                <a:solidFill>
                  <a:srgbClr val="000000"/>
                </a:solidFill>
                <a:latin typeface="Calibri"/>
                <a:ea typeface="Calibri"/>
                <a:cs typeface="Calibri"/>
                <a:sym typeface="Calibri"/>
              </a:rPr>
              <a:t>Aufgabe:</a:t>
            </a:r>
            <a:endParaRPr/>
          </a:p>
          <a:p>
            <a:pPr marL="177800" lvl="0" indent="-171450" algn="l" rtl="0">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Vergleichen sie die drei Antriebstechniken auf der Grafik: Wie würden Sie einen Kunden beraten? </a:t>
            </a:r>
            <a:endParaRPr sz="1100" b="1" i="0" u="none" strike="noStrike">
              <a:solidFill>
                <a:schemeClr val="dk1"/>
              </a:solidFill>
              <a:latin typeface="Calibri"/>
              <a:ea typeface="Calibri"/>
              <a:cs typeface="Calibri"/>
              <a:sym typeface="Calibri"/>
            </a:endParaRPr>
          </a:p>
          <a:p>
            <a:pPr marL="6350" lvl="0" indent="0" algn="l" rtl="0">
              <a:lnSpc>
                <a:spcPct val="100000"/>
              </a:lnSpc>
              <a:spcBef>
                <a:spcPts val="0"/>
              </a:spcBef>
              <a:spcAft>
                <a:spcPts val="0"/>
              </a:spcAft>
              <a:buSzPts val="1400"/>
              <a:buNone/>
            </a:pPr>
            <a:endParaRPr sz="1100" b="1" i="0" u="none" strike="noStrike">
              <a:solidFill>
                <a:srgbClr val="000000"/>
              </a:solidFill>
              <a:latin typeface="Calibri"/>
              <a:ea typeface="Calibri"/>
              <a:cs typeface="Calibri"/>
              <a:sym typeface="Calibri"/>
            </a:endParaRPr>
          </a:p>
          <a:p>
            <a:pPr marL="6350" lvl="0" indent="0" algn="l" rtl="0">
              <a:lnSpc>
                <a:spcPct val="100000"/>
              </a:lnSpc>
              <a:spcBef>
                <a:spcPts val="0"/>
              </a:spcBef>
              <a:spcAft>
                <a:spcPts val="0"/>
              </a:spcAft>
              <a:buSzPts val="1400"/>
              <a:buNone/>
            </a:pPr>
            <a:r>
              <a:rPr lang="de-DE" sz="1100" b="1" i="0" u="none" strike="noStrike">
                <a:solidFill>
                  <a:srgbClr val="000000"/>
                </a:solidFill>
                <a:latin typeface="Calibri"/>
                <a:ea typeface="Calibri"/>
                <a:cs typeface="Calibri"/>
                <a:sym typeface="Calibri"/>
              </a:rPr>
              <a:t>Quellen: </a:t>
            </a:r>
            <a:endParaRPr/>
          </a:p>
          <a:p>
            <a:pPr marL="177800" lvl="0" indent="-171450" algn="l" rtl="0">
              <a:lnSpc>
                <a:spcPct val="100000"/>
              </a:lnSpc>
              <a:spcBef>
                <a:spcPts val="0"/>
              </a:spcBef>
              <a:spcAft>
                <a:spcPts val="0"/>
              </a:spcAft>
              <a:buSzPts val="1400"/>
              <a:buFont typeface="Arial"/>
              <a:buChar char="•"/>
            </a:pPr>
            <a:r>
              <a:rPr lang="de-DE" sz="1100">
                <a:solidFill>
                  <a:schemeClr val="dk1"/>
                </a:solidFill>
              </a:rPr>
              <a:t>BDI (2022): E-Auto, Verbrenner und Wasserstoff-Fahrzeug im Vergleich. Online: </a:t>
            </a:r>
            <a:r>
              <a:rPr lang="de-DE" sz="1100" u="sng">
                <a:solidFill>
                  <a:schemeClr val="dk1"/>
                </a:solidFill>
                <a:hlinkClick r:id="rId3">
                  <a:extLst>
                    <a:ext uri="{A12FA001-AC4F-418D-AE19-62706E023703}">
                      <ahyp:hlinkClr xmlns:ahyp="http://schemas.microsoft.com/office/drawing/2018/hyperlinkcolor" xmlns="" val="tx"/>
                    </a:ext>
                  </a:extLst>
                </a:hlinkClick>
              </a:rPr>
              <a:t>https://bdi.eu/artikel/news/e-auto-verbrenner-und-wasserstoff-fahrzeug-im-vergleich/</a:t>
            </a:r>
            <a:r>
              <a:rPr lang="de-DE" sz="1100">
                <a:solidFill>
                  <a:schemeClr val="dk1"/>
                </a:solidFill>
              </a:rPr>
              <a:t>  </a:t>
            </a:r>
            <a:endParaRPr sz="1100">
              <a:solidFill>
                <a:srgbClr val="000000"/>
              </a:solidFill>
              <a:latin typeface="Calibri"/>
              <a:ea typeface="Calibri"/>
              <a:cs typeface="Calibri"/>
              <a:sym typeface="Calibri"/>
            </a:endParaRPr>
          </a:p>
          <a:p>
            <a:pPr marL="177800" lvl="0" indent="-171450" algn="l" rtl="0">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DW (2020): Wie wird deutschlands Verkehr klimaneutral? Online: </a:t>
            </a:r>
            <a:r>
              <a:rPr lang="de-DE" sz="1100" u="sng">
                <a:solidFill>
                  <a:srgbClr val="00000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https://www.dw.com/de/wie-wird-deutschlands-verkehr-klimaneutral-elektromobil-umstieg-schiene-neutral-fliegen/a-55960044</a:t>
            </a:r>
            <a:r>
              <a:rPr lang="de-DE" sz="1100">
                <a:solidFill>
                  <a:srgbClr val="000000"/>
                </a:solidFill>
                <a:latin typeface="Calibri"/>
                <a:ea typeface="Calibri"/>
                <a:cs typeface="Calibri"/>
                <a:sym typeface="Calibri"/>
              </a:rPr>
              <a:t> </a:t>
            </a:r>
            <a:endParaRPr/>
          </a:p>
          <a:p>
            <a:pPr marL="177800" lvl="0" indent="-82550" algn="l" rtl="0">
              <a:lnSpc>
                <a:spcPct val="100000"/>
              </a:lnSpc>
              <a:spcBef>
                <a:spcPts val="0"/>
              </a:spcBef>
              <a:spcAft>
                <a:spcPts val="0"/>
              </a:spcAft>
              <a:buSzPts val="1400"/>
              <a:buFont typeface="Arial"/>
              <a:buNone/>
            </a:pPr>
            <a:endParaRPr sz="1100" i="0" u="none" strike="noStrike">
              <a:solidFill>
                <a:srgbClr val="000000"/>
              </a:solidFill>
              <a:latin typeface="Calibri"/>
              <a:ea typeface="Calibri"/>
              <a:cs typeface="Calibri"/>
              <a:sym typeface="Calibri"/>
            </a:endParaRPr>
          </a:p>
          <a:p>
            <a:pPr marL="6350" lvl="0" indent="0" algn="l" rtl="0">
              <a:lnSpc>
                <a:spcPct val="100000"/>
              </a:lnSpc>
              <a:spcBef>
                <a:spcPts val="0"/>
              </a:spcBef>
              <a:spcAft>
                <a:spcPts val="0"/>
              </a:spcAft>
              <a:buSzPts val="1400"/>
              <a:buNone/>
            </a:pPr>
            <a:endParaRPr sz="11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25"/>
        <p:cNvGrpSpPr/>
        <p:nvPr/>
      </p:nvGrpSpPr>
      <p:grpSpPr>
        <a:xfrm>
          <a:off x="0" y="0"/>
          <a:ext cx="0" cy="0"/>
          <a:chOff x="0" y="0"/>
          <a:chExt cx="0" cy="0"/>
        </a:xfrm>
      </p:grpSpPr>
      <p:sp>
        <p:nvSpPr>
          <p:cNvPr id="26" name="Google Shape;26;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2"/>
          <p:cNvSpPr>
            <a:spLocks noGrp="1"/>
          </p:cNvSpPr>
          <p:nvPr>
            <p:ph type="pic" idx="2"/>
          </p:nvPr>
        </p:nvSpPr>
        <p:spPr>
          <a:xfrm>
            <a:off x="5400009" y="1367999"/>
            <a:ext cx="6480000" cy="4680000"/>
          </a:xfrm>
          <a:prstGeom prst="rect">
            <a:avLst/>
          </a:prstGeom>
          <a:noFill/>
          <a:ln>
            <a:noFill/>
          </a:ln>
        </p:spPr>
      </p:sp>
      <p:sp>
        <p:nvSpPr>
          <p:cNvPr id="28" name="Google Shape;28;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9" name="Google Shape;29;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 name="Google Shape;32;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 name="Google Shape;33;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34"/>
        <p:cNvGrpSpPr/>
        <p:nvPr/>
      </p:nvGrpSpPr>
      <p:grpSpPr>
        <a:xfrm>
          <a:off x="0" y="0"/>
          <a:ext cx="0" cy="0"/>
          <a:chOff x="0" y="0"/>
          <a:chExt cx="0" cy="0"/>
        </a:xfrm>
      </p:grpSpPr>
      <p:sp>
        <p:nvSpPr>
          <p:cNvPr id="35" name="Google Shape;35;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1"/>
        <p:cNvGrpSpPr/>
        <p:nvPr/>
      </p:nvGrpSpPr>
      <p:grpSpPr>
        <a:xfrm>
          <a:off x="0" y="0"/>
          <a:ext cx="0" cy="0"/>
          <a:chOff x="0" y="0"/>
          <a:chExt cx="0" cy="0"/>
        </a:xfrm>
      </p:grpSpPr>
      <p:sp>
        <p:nvSpPr>
          <p:cNvPr id="42" name="Google Shape;42;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3" name="Google Shape;43;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8" name="Google Shape;48;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49"/>
        <p:cNvGrpSpPr/>
        <p:nvPr/>
      </p:nvGrpSpPr>
      <p:grpSpPr>
        <a:xfrm>
          <a:off x="0" y="0"/>
          <a:ext cx="0" cy="0"/>
          <a:chOff x="0" y="0"/>
          <a:chExt cx="0" cy="0"/>
        </a:xfrm>
      </p:grpSpPr>
      <p:sp>
        <p:nvSpPr>
          <p:cNvPr id="50" name="Google Shape;50;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7" name="Google Shape;57;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58"/>
        <p:cNvGrpSpPr/>
        <p:nvPr/>
      </p:nvGrpSpPr>
      <p:grpSpPr>
        <a:xfrm>
          <a:off x="0" y="0"/>
          <a:ext cx="0" cy="0"/>
          <a:chOff x="0" y="0"/>
          <a:chExt cx="0" cy="0"/>
        </a:xfrm>
      </p:grpSpPr>
      <p:sp>
        <p:nvSpPr>
          <p:cNvPr id="59" name="Google Shape;59;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13c8bb42d54_0_79"/>
          <p:cNvSpPr>
            <a:spLocks noGrp="1"/>
          </p:cNvSpPr>
          <p:nvPr>
            <p:ph type="pic" idx="2"/>
          </p:nvPr>
        </p:nvSpPr>
        <p:spPr>
          <a:xfrm>
            <a:off x="360363" y="1368000"/>
            <a:ext cx="11518900" cy="4680000"/>
          </a:xfrm>
          <a:prstGeom prst="rect">
            <a:avLst/>
          </a:prstGeom>
          <a:noFill/>
          <a:ln>
            <a:noFill/>
          </a:ln>
        </p:spPr>
      </p:sp>
      <p:sp>
        <p:nvSpPr>
          <p:cNvPr id="61" name="Google Shape;61;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2" name="Google Shape;62;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5" name="Google Shape;65;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66"/>
        <p:cNvGrpSpPr/>
        <p:nvPr/>
      </p:nvGrpSpPr>
      <p:grpSpPr>
        <a:xfrm>
          <a:off x="0" y="0"/>
          <a:ext cx="0" cy="0"/>
          <a:chOff x="0" y="0"/>
          <a:chExt cx="0" cy="0"/>
        </a:xfrm>
      </p:grpSpPr>
      <p:sp>
        <p:nvSpPr>
          <p:cNvPr id="67" name="Google Shape;67;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9" name="Google Shape;69;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emf"/><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chart" Target="../charts/chart1.xml"/><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312925" y="1122375"/>
            <a:ext cx="9083100" cy="2387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44"/>
              <a:buNone/>
            </a:pPr>
            <a:r>
              <a:rPr lang="de-DE" b="1"/>
              <a:t>Kraftfahrzeugmechatroniker*in </a:t>
            </a:r>
            <a:r>
              <a:rPr lang="de-DE" sz="4100" b="1"/>
              <a:t>(HWO und BiGG)</a:t>
            </a:r>
            <a:endParaRPr sz="4100"/>
          </a:p>
        </p:txBody>
      </p:sp>
      <p:sp>
        <p:nvSpPr>
          <p:cNvPr id="80" name="Google Shape;80;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in fahrzeugtechnischen  Berufen</a:t>
            </a:r>
            <a:endParaRPr/>
          </a:p>
        </p:txBody>
      </p:sp>
      <p:sp>
        <p:nvSpPr>
          <p:cNvPr id="81" name="Google Shape;81;p3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dk1"/>
              </a:buClr>
              <a:buSzPts val="1100"/>
              <a:buFont typeface="Arial"/>
              <a:buNone/>
            </a:pPr>
            <a:r>
              <a:rPr lang="de-DE" sz="1200">
                <a:latin typeface="Trebuchet MS"/>
                <a:ea typeface="Trebuchet MS"/>
                <a:cs typeface="Trebuchet MS"/>
                <a:sym typeface="Trebuchet MS"/>
              </a:rPr>
              <a:t>Kfz-Mechatroniker/ Kfz-Mechatronikerin </a:t>
            </a:r>
            <a:endParaRPr sz="1200">
              <a:latin typeface="Trebuchet MS"/>
              <a:ea typeface="Trebuchet MS"/>
              <a:cs typeface="Trebuchet MS"/>
              <a:sym typeface="Trebuchet MS"/>
            </a:endParaRPr>
          </a:p>
        </p:txBody>
      </p:sp>
      <p:sp>
        <p:nvSpPr>
          <p:cNvPr id="82" name="Google Shape;82;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3" name="Google Shape;83;p38"/>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92500" lnSpcReduction="10000"/>
          </a:bodyPr>
          <a:lstStyle/>
          <a:p>
            <a:pPr marL="50800" lvl="0" indent="0" algn="l" rtl="0">
              <a:lnSpc>
                <a:spcPct val="90000"/>
              </a:lnSpc>
              <a:spcBef>
                <a:spcPts val="1000"/>
              </a:spcBef>
              <a:spcAft>
                <a:spcPts val="0"/>
              </a:spcAft>
              <a:buSzPct val="248886"/>
              <a:buNone/>
            </a:pPr>
            <a:r>
              <a:rPr lang="de-DE"/>
              <a:t>InVentos</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Günter Schröder </a:t>
            </a:r>
            <a:r>
              <a:rPr lang="de-DE" sz="1500" u="sng">
                <a:solidFill>
                  <a:schemeClr val="hlink"/>
                </a:solidFill>
              </a:rPr>
              <a:t>guenter.schroeder@inventos.de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9c8615378c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06" name="Google Shape;206;g19c8615378c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de-DE"/>
              <a:t>Altfahrzeugverwertung-Quote</a:t>
            </a:r>
            <a:endParaRPr/>
          </a:p>
        </p:txBody>
      </p:sp>
      <p:sp>
        <p:nvSpPr>
          <p:cNvPr id="207" name="Google Shape;207;g19c8615378c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chemeClr val="dk1"/>
              </a:buClr>
              <a:buSzPts val="1100"/>
              <a:buFont typeface="Arial"/>
              <a:buNone/>
            </a:pPr>
            <a:r>
              <a:rPr lang="de-DE"/>
              <a:t>     Kfz-Mechatroniker/ Kfz-Mechatronikerin </a:t>
            </a:r>
            <a:endParaRPr/>
          </a:p>
        </p:txBody>
      </p:sp>
      <p:sp>
        <p:nvSpPr>
          <p:cNvPr id="208" name="Google Shape;208;g19c8615378c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BMUV 2022</a:t>
            </a:r>
            <a:endParaRPr/>
          </a:p>
        </p:txBody>
      </p:sp>
      <p:pic>
        <p:nvPicPr>
          <p:cNvPr id="209" name="Google Shape;209;g19c8615378c_0_0"/>
          <p:cNvPicPr preferRelativeResize="0"/>
          <p:nvPr/>
        </p:nvPicPr>
        <p:blipFill rotWithShape="1">
          <a:blip r:embed="rId3">
            <a:alphaModFix/>
          </a:blip>
          <a:srcRect/>
          <a:stretch/>
        </p:blipFill>
        <p:spPr>
          <a:xfrm>
            <a:off x="760600" y="1412400"/>
            <a:ext cx="6768705" cy="4689697"/>
          </a:xfrm>
          <a:prstGeom prst="rect">
            <a:avLst/>
          </a:prstGeom>
          <a:noFill/>
          <a:ln>
            <a:noFill/>
          </a:ln>
        </p:spPr>
      </p:pic>
      <p:sp>
        <p:nvSpPr>
          <p:cNvPr id="210" name="Google Shape;210;g19c8615378c_0_0"/>
          <p:cNvSpPr/>
          <p:nvPr/>
        </p:nvSpPr>
        <p:spPr>
          <a:xfrm>
            <a:off x="7642593" y="3069771"/>
            <a:ext cx="3994500" cy="156537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Inwiefern trägt Ihr Betrieb dazu bei, die Zielvorgaben zu erreichen?</a:t>
            </a:r>
            <a:endParaRPr sz="1200" b="0" i="0" u="none" strike="noStrike" cap="none">
              <a:solidFill>
                <a:srgbClr val="000000"/>
              </a:solidFill>
              <a:latin typeface="Arial"/>
              <a:ea typeface="Arial"/>
              <a:cs typeface="Arial"/>
              <a:sym typeface="Arial"/>
            </a:endParaRPr>
          </a:p>
        </p:txBody>
      </p:sp>
      <p:sp>
        <p:nvSpPr>
          <p:cNvPr id="211" name="Google Shape;211;g19c8615378c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1b8e6ec1130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11</a:t>
            </a:fld>
            <a:endParaRPr/>
          </a:p>
        </p:txBody>
      </p:sp>
      <p:sp>
        <p:nvSpPr>
          <p:cNvPr id="218" name="Google Shape;218;g1b8e6ec1130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Reifenbestandteile</a:t>
            </a:r>
            <a:endParaRPr/>
          </a:p>
        </p:txBody>
      </p:sp>
      <p:sp>
        <p:nvSpPr>
          <p:cNvPr id="219" name="Google Shape;219;g1b8e6ec1130_0_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Kfz-Mechatroniker/ Kfz-Mechatronikerin </a:t>
            </a:r>
            <a:endParaRPr/>
          </a:p>
        </p:txBody>
      </p:sp>
      <p:sp>
        <p:nvSpPr>
          <p:cNvPr id="220" name="Google Shape;220;g1b8e6ec1130_0_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Quelle: continental</a:t>
            </a:r>
            <a:endParaRPr/>
          </a:p>
        </p:txBody>
      </p:sp>
      <p:pic>
        <p:nvPicPr>
          <p:cNvPr id="221" name="Google Shape;221;g1b8e6ec1130_0_0"/>
          <p:cNvPicPr preferRelativeResize="0"/>
          <p:nvPr/>
        </p:nvPicPr>
        <p:blipFill rotWithShape="1">
          <a:blip r:embed="rId3">
            <a:alphaModFix/>
          </a:blip>
          <a:srcRect/>
          <a:stretch/>
        </p:blipFill>
        <p:spPr>
          <a:xfrm>
            <a:off x="1061097" y="1411108"/>
            <a:ext cx="6648072" cy="4600840"/>
          </a:xfrm>
          <a:prstGeom prst="rect">
            <a:avLst/>
          </a:prstGeom>
          <a:noFill/>
          <a:ln>
            <a:noFill/>
          </a:ln>
        </p:spPr>
      </p:pic>
      <p:sp>
        <p:nvSpPr>
          <p:cNvPr id="222" name="Google Shape;222;g1b8e6ec1130_0_0"/>
          <p:cNvSpPr txBox="1"/>
          <p:nvPr/>
        </p:nvSpPr>
        <p:spPr>
          <a:xfrm>
            <a:off x="7997400" y="1652000"/>
            <a:ext cx="3834600" cy="313929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1. Laufstreifen.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2. Spulbandagen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3. Stahlcord-Gürtellagen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4. Textilkordeinlage.</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6. Seitenwand.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7. Wulstverstärker.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8. Kernprofil.</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9. Kern.</a:t>
            </a:r>
            <a:endParaRPr sz="2600" b="0" i="0" u="none" strike="noStrike" cap="none">
              <a:solidFill>
                <a:schemeClr val="dk1"/>
              </a:solidFill>
              <a:latin typeface="Arial"/>
              <a:ea typeface="Arial"/>
              <a:cs typeface="Arial"/>
              <a:sym typeface="Arial"/>
            </a:endParaRPr>
          </a:p>
        </p:txBody>
      </p:sp>
      <p:sp>
        <p:nvSpPr>
          <p:cNvPr id="223" name="Google Shape;223;g1b8e6ec1130_0_0"/>
          <p:cNvSpPr/>
          <p:nvPr/>
        </p:nvSpPr>
        <p:spPr>
          <a:xfrm>
            <a:off x="360000" y="3863525"/>
            <a:ext cx="3035400" cy="2194143"/>
          </a:xfrm>
          <a:prstGeom prst="roundRect">
            <a:avLst>
              <a:gd name="adj" fmla="val 16667"/>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de-DE" sz="1800" b="0" i="0" u="none" strike="noStrike" cap="none">
                <a:solidFill>
                  <a:srgbClr val="C00000"/>
                </a:solidFill>
                <a:latin typeface="Arial"/>
                <a:ea typeface="Arial"/>
                <a:cs typeface="Arial"/>
                <a:sym typeface="Arial"/>
              </a:rPr>
              <a:t>Ermittle aus welchen Materialien die Bestandteile eines Reifens bestehen und nenne deren fachgerechte Entsorgung.</a:t>
            </a:r>
            <a:endParaRPr sz="1800" b="0" i="0" u="none" strike="noStrike" cap="none">
              <a:solidFill>
                <a:srgbClr val="C00000"/>
              </a:solidFill>
              <a:latin typeface="Arial"/>
              <a:ea typeface="Arial"/>
              <a:cs typeface="Arial"/>
              <a:sym typeface="Arial"/>
            </a:endParaRPr>
          </a:p>
        </p:txBody>
      </p:sp>
      <p:sp>
        <p:nvSpPr>
          <p:cNvPr id="224" name="Google Shape;224;g1b8e6ec1130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c15811953c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Mikroplastik in Reifen</a:t>
            </a:r>
            <a:endParaRPr/>
          </a:p>
        </p:txBody>
      </p:sp>
      <p:sp>
        <p:nvSpPr>
          <p:cNvPr id="231" name="Google Shape;231;g1c15811953c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12</a:t>
            </a:fld>
            <a:endParaRPr/>
          </a:p>
        </p:txBody>
      </p:sp>
      <p:sp>
        <p:nvSpPr>
          <p:cNvPr id="232" name="Google Shape;232;g1c15811953c_0_0"/>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Kfz-Mechatroniker/ Kfz-Mechatronikerin </a:t>
            </a:r>
            <a:endParaRPr/>
          </a:p>
        </p:txBody>
      </p:sp>
      <p:sp>
        <p:nvSpPr>
          <p:cNvPr id="233" name="Google Shape;233;g1c15811953c_0_0"/>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Frauenhofer Umsicht 2018</a:t>
            </a:r>
            <a:endParaRPr/>
          </a:p>
        </p:txBody>
      </p:sp>
      <p:sp>
        <p:nvSpPr>
          <p:cNvPr id="234" name="Google Shape;234;g1c15811953c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pic>
        <p:nvPicPr>
          <p:cNvPr id="235" name="Google Shape;235;g1c15811953c_0_0"/>
          <p:cNvPicPr preferRelativeResize="0"/>
          <p:nvPr/>
        </p:nvPicPr>
        <p:blipFill rotWithShape="1">
          <a:blip r:embed="rId3">
            <a:alphaModFix/>
          </a:blip>
          <a:srcRect/>
          <a:stretch/>
        </p:blipFill>
        <p:spPr>
          <a:xfrm>
            <a:off x="708400" y="2130602"/>
            <a:ext cx="5786309" cy="3830928"/>
          </a:xfrm>
          <a:prstGeom prst="rect">
            <a:avLst/>
          </a:prstGeom>
          <a:noFill/>
          <a:ln>
            <a:noFill/>
          </a:ln>
        </p:spPr>
      </p:pic>
      <p:sp>
        <p:nvSpPr>
          <p:cNvPr id="236" name="Google Shape;236;g1c15811953c_0_0"/>
          <p:cNvSpPr/>
          <p:nvPr/>
        </p:nvSpPr>
        <p:spPr>
          <a:xfrm>
            <a:off x="7263643" y="2273477"/>
            <a:ext cx="3994500" cy="333665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2000"/>
              <a:buFont typeface="Arial"/>
              <a:buChar char="•"/>
            </a:pPr>
            <a:r>
              <a:rPr lang="de-DE" sz="1800" b="0" i="0" u="none" strike="noStrike" cap="none">
                <a:solidFill>
                  <a:srgbClr val="C00000"/>
                </a:solidFill>
                <a:latin typeface="Arial"/>
                <a:ea typeface="Arial"/>
                <a:cs typeface="Arial"/>
                <a:sym typeface="Arial"/>
              </a:rPr>
              <a:t>Erklären Sie, wie sich der hohe Anteil von Mikroplastik aus Reifenabrieb im Trinkwasser erklärt.</a:t>
            </a:r>
            <a:endParaRPr sz="1400" b="0" i="0" u="none" strike="noStrike" cap="none">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de-DE" sz="1800" b="0" i="0" u="none" strike="noStrike" cap="none">
                <a:solidFill>
                  <a:srgbClr val="C00000"/>
                </a:solidFill>
                <a:latin typeface="Arial"/>
                <a:ea typeface="Arial"/>
                <a:cs typeface="Arial"/>
                <a:sym typeface="Arial"/>
              </a:rPr>
              <a:t>Welche Maßnahmen können verhindern, dass Abrieb in das Grundwasser gelangt?</a:t>
            </a:r>
            <a:endParaRPr sz="1800" b="0" i="0" u="none" strike="noStrike" cap="none">
              <a:solidFill>
                <a:srgbClr val="C00000"/>
              </a:solidFill>
              <a:latin typeface="Arial"/>
              <a:ea typeface="Arial"/>
              <a:cs typeface="Arial"/>
              <a:sym typeface="Arial"/>
            </a:endParaRPr>
          </a:p>
        </p:txBody>
      </p:sp>
      <p:sp>
        <p:nvSpPr>
          <p:cNvPr id="237" name="Google Shape;237;g1c15811953c_0_0"/>
          <p:cNvSpPr txBox="1"/>
          <p:nvPr/>
        </p:nvSpPr>
        <p:spPr>
          <a:xfrm>
            <a:off x="708757" y="1460899"/>
            <a:ext cx="473238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Mikroplastik: Ursprung und prozentuale Verteilung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(Daten für Deutschland)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5efc1c4699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13</a:t>
            </a:fld>
            <a:endParaRPr/>
          </a:p>
        </p:txBody>
      </p:sp>
      <p:sp>
        <p:nvSpPr>
          <p:cNvPr id="244" name="Google Shape;244;g25efc1c4699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245" name="Google Shape;245;g25efc1c4699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2" lvl="0" indent="-233362" algn="l" rtl="0">
              <a:lnSpc>
                <a:spcPct val="110000"/>
              </a:lnSpc>
              <a:spcBef>
                <a:spcPts val="0"/>
              </a:spcBef>
              <a:spcAft>
                <a:spcPts val="0"/>
              </a:spcAft>
              <a:buSzPts val="1200"/>
              <a:buNone/>
            </a:pPr>
            <a:r>
              <a:rPr lang="de-DE"/>
              <a:t>Koch und Köchin, Fachkraft Küche</a:t>
            </a:r>
            <a:endParaRPr/>
          </a:p>
        </p:txBody>
      </p:sp>
      <p:sp>
        <p:nvSpPr>
          <p:cNvPr id="246" name="Google Shape;246;g25efc1c4699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47" name="Google Shape;247;g25efc1c4699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Costanza Müller</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pSp>
        <p:nvGrpSpPr>
          <p:cNvPr id="248" name="Google Shape;248;g25efc1c4699_0_0"/>
          <p:cNvGrpSpPr/>
          <p:nvPr/>
        </p:nvGrpSpPr>
        <p:grpSpPr>
          <a:xfrm>
            <a:off x="6425612" y="1454200"/>
            <a:ext cx="5663465" cy="4537299"/>
            <a:chOff x="6095999" y="1454200"/>
            <a:chExt cx="5663465" cy="4537299"/>
          </a:xfrm>
        </p:grpSpPr>
        <p:sp>
          <p:nvSpPr>
            <p:cNvPr id="249" name="Google Shape;249;g25efc1c4699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250" name="Google Shape;250;g25efc1c4699_0_0"/>
            <p:cNvSpPr/>
            <p:nvPr/>
          </p:nvSpPr>
          <p:spPr>
            <a:xfrm>
              <a:off x="6096000" y="5144899"/>
              <a:ext cx="56634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Welche Rolle spielen die SDG für Ihr Unternehmen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Wie stellen Sie Ihr Unternehmen für die Zukunft auf?</a:t>
              </a:r>
              <a:endParaRPr sz="1200" b="0" i="0" u="none" strike="noStrike" cap="none">
                <a:solidFill>
                  <a:srgbClr val="000000"/>
                </a:solidFill>
                <a:latin typeface="Arial"/>
                <a:ea typeface="Arial"/>
                <a:cs typeface="Arial"/>
                <a:sym typeface="Arial"/>
              </a:endParaRPr>
            </a:p>
          </p:txBody>
        </p:sp>
        <p:sp>
          <p:nvSpPr>
            <p:cNvPr id="251" name="Google Shape;251;g25efc1c4699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252" name="Google Shape;252;g25efc1c4699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253" name="Google Shape;253;g25efc1c4699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254" name="Google Shape;254;g25efc1c4699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255" name="Google Shape;255;g25efc1c4699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256" name="Google Shape;256;g25efc1c4699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257" name="Google Shape;257;g25efc1c4699_0_0"/>
          <p:cNvPicPr preferRelativeResize="0"/>
          <p:nvPr/>
        </p:nvPicPr>
        <p:blipFill rotWithShape="1">
          <a:blip r:embed="rId3">
            <a:alphaModFix/>
          </a:blip>
          <a:srcRect r="11016" b="7475"/>
          <a:stretch/>
        </p:blipFill>
        <p:spPr>
          <a:xfrm>
            <a:off x="72050" y="1469757"/>
            <a:ext cx="6357069" cy="45895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14</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4493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7a06698dd6_0_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17 Ziele nachhaltiger Entwicklung</a:t>
            </a:r>
            <a:endParaRPr/>
          </a:p>
        </p:txBody>
      </p:sp>
      <p:sp>
        <p:nvSpPr>
          <p:cNvPr id="90" name="Google Shape;90;g17a06698dd6_0_1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a:t>
            </a:fld>
            <a:endParaRPr/>
          </a:p>
        </p:txBody>
      </p:sp>
      <p:sp>
        <p:nvSpPr>
          <p:cNvPr id="91" name="Google Shape;91;g17a06698dd6_0_10"/>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Kfz-Mechatroniker/ Kfz-Mechatronikerin </a:t>
            </a:r>
            <a:endParaRPr/>
          </a:p>
        </p:txBody>
      </p:sp>
      <p:sp>
        <p:nvSpPr>
          <p:cNvPr id="92" name="Google Shape;92;g17a06698dd6_0_10"/>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Quelle: Die Bundesregierung - Agenda 2030</a:t>
            </a:r>
            <a:endParaRPr/>
          </a:p>
        </p:txBody>
      </p:sp>
      <p:sp>
        <p:nvSpPr>
          <p:cNvPr id="93" name="Google Shape;93;g17a06698dd6_0_1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Günter Schröder / InVentos / Die Projektagentur BBNE</a:t>
            </a:r>
            <a:endParaRPr/>
          </a:p>
        </p:txBody>
      </p:sp>
      <p:pic>
        <p:nvPicPr>
          <p:cNvPr id="94" name="Google Shape;94;g17a06698dd6_0_10"/>
          <p:cNvPicPr preferRelativeResize="0"/>
          <p:nvPr/>
        </p:nvPicPr>
        <p:blipFill rotWithShape="1">
          <a:blip r:embed="rId3">
            <a:alphaModFix/>
          </a:blip>
          <a:srcRect/>
          <a:stretch/>
        </p:blipFill>
        <p:spPr>
          <a:xfrm>
            <a:off x="360000" y="1629288"/>
            <a:ext cx="8071967" cy="4157421"/>
          </a:xfrm>
          <a:prstGeom prst="rect">
            <a:avLst/>
          </a:prstGeom>
          <a:noFill/>
          <a:ln>
            <a:noFill/>
          </a:ln>
        </p:spPr>
      </p:pic>
      <p:sp>
        <p:nvSpPr>
          <p:cNvPr id="95" name="Google Shape;95;g17a06698dd6_0_10"/>
          <p:cNvSpPr/>
          <p:nvPr/>
        </p:nvSpPr>
        <p:spPr>
          <a:xfrm>
            <a:off x="9158990" y="2566113"/>
            <a:ext cx="2504731" cy="2382271"/>
          </a:xfrm>
          <a:prstGeom prst="roundRect">
            <a:avLst>
              <a:gd name="adj" fmla="val 16667"/>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800" b="1" i="0" u="none" strike="noStrike" cap="none">
                <a:solidFill>
                  <a:srgbClr val="C00000"/>
                </a:solidFill>
                <a:latin typeface="Arial"/>
                <a:ea typeface="Arial"/>
                <a:cs typeface="Arial"/>
                <a:sym typeface="Arial"/>
              </a:rPr>
              <a:t>Zu welchen Zielen könnten Sie persönlich Beiträge leisten?</a:t>
            </a:r>
            <a:endParaRPr sz="1200" b="1"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7a06698dd6_0_6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Das Fenster schließt sich</a:t>
            </a:r>
            <a:endParaRPr/>
          </a:p>
        </p:txBody>
      </p:sp>
      <p:sp>
        <p:nvSpPr>
          <p:cNvPr id="102" name="Google Shape;102;g17a06698dd6_0_6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3</a:t>
            </a:fld>
            <a:endParaRPr/>
          </a:p>
        </p:txBody>
      </p:sp>
      <p:sp>
        <p:nvSpPr>
          <p:cNvPr id="103" name="Google Shape;103;g17a06698dd6_0_67"/>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Quelle: UN 2022</a:t>
            </a:r>
            <a:endParaRPr/>
          </a:p>
        </p:txBody>
      </p:sp>
      <p:sp>
        <p:nvSpPr>
          <p:cNvPr id="104" name="Google Shape;104;g17a06698dd6_0_67"/>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pic>
        <p:nvPicPr>
          <p:cNvPr id="105" name="Google Shape;105;g17a06698dd6_0_67"/>
          <p:cNvPicPr preferRelativeResize="0"/>
          <p:nvPr/>
        </p:nvPicPr>
        <p:blipFill rotWithShape="1">
          <a:blip r:embed="rId3">
            <a:alphaModFix/>
          </a:blip>
          <a:srcRect/>
          <a:stretch/>
        </p:blipFill>
        <p:spPr>
          <a:xfrm>
            <a:off x="497632" y="1434016"/>
            <a:ext cx="3628435" cy="4642402"/>
          </a:xfrm>
          <a:prstGeom prst="rect">
            <a:avLst/>
          </a:prstGeom>
          <a:noFill/>
          <a:ln>
            <a:noFill/>
          </a:ln>
        </p:spPr>
      </p:pic>
      <p:sp>
        <p:nvSpPr>
          <p:cNvPr id="106" name="Google Shape;106;g17a06698dd6_0_67"/>
          <p:cNvSpPr txBox="1"/>
          <p:nvPr/>
        </p:nvSpPr>
        <p:spPr>
          <a:xfrm>
            <a:off x="4515570" y="1685435"/>
            <a:ext cx="7364473" cy="38779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400"/>
              </a:spcBef>
              <a:spcAft>
                <a:spcPts val="0"/>
              </a:spcAft>
              <a:buClr>
                <a:srgbClr val="000000"/>
              </a:buClr>
              <a:buSzPts val="2000"/>
              <a:buFont typeface="Arial"/>
              <a:buNone/>
            </a:pPr>
            <a:r>
              <a:rPr lang="de-DE" sz="2000" b="0" i="0" u="none" strike="noStrike" cap="none">
                <a:solidFill>
                  <a:schemeClr val="dk1"/>
                </a:solidFill>
                <a:latin typeface="Arial"/>
                <a:ea typeface="Arial"/>
                <a:cs typeface="Arial"/>
                <a:sym typeface="Arial"/>
              </a:rPr>
              <a:t>Die Klimakrise schreit nach schnellen Veränderungen der Gesellschaft.</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r>
              <a:rPr lang="de-DE" sz="2000" b="0" i="0" u="none" strike="noStrike" cap="none">
                <a:solidFill>
                  <a:schemeClr val="dk1"/>
                </a:solidFill>
                <a:latin typeface="Arial"/>
                <a:ea typeface="Arial"/>
                <a:cs typeface="Arial"/>
                <a:sym typeface="Arial"/>
              </a:rPr>
              <a:t>Ein Beitrag zur Bewältigung dieser Krise ist der Umstieg auf elektrische Energie aus erneuerbaren Quellen.</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r>
              <a:rPr lang="de-DE" sz="2000" b="0" i="0" u="none" strike="noStrike" cap="none">
                <a:solidFill>
                  <a:schemeClr val="dk1"/>
                </a:solidFill>
                <a:latin typeface="Arial"/>
                <a:ea typeface="Arial"/>
                <a:cs typeface="Arial"/>
                <a:sym typeface="Arial"/>
              </a:rPr>
              <a:t>Für dessen Auf- und Ausbau werden jedoch viele Rohstoffe, Herstellungsprozesse und Transporte benötigt.</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r>
              <a:rPr lang="de-DE" sz="2000" b="0" i="0" u="none" strike="noStrike" cap="none">
                <a:solidFill>
                  <a:schemeClr val="dk1"/>
                </a:solidFill>
                <a:latin typeface="Arial"/>
                <a:ea typeface="Arial"/>
                <a:cs typeface="Arial"/>
                <a:sym typeface="Arial"/>
              </a:rPr>
              <a:t>Gleichzeitig ist das Ziel, globale Gerechtigkeit herzustellen und die Folgen des bereits eingetretenen Klimawandels für Mensch und Tier zu mildern.</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r>
              <a:rPr lang="de-DE" sz="2000" b="0" i="0" u="none" strike="noStrike" cap="none">
                <a:solidFill>
                  <a:schemeClr val="dk1"/>
                </a:solidFill>
                <a:latin typeface="Arial"/>
                <a:ea typeface="Arial"/>
                <a:cs typeface="Arial"/>
                <a:sym typeface="Arial"/>
              </a:rPr>
              <a:t>Die Welt braucht Ideen  und Fachkompetenzen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r>
              <a:rPr lang="de-DE" sz="2000" b="0" i="0" u="none" strike="noStrike" cap="none">
                <a:solidFill>
                  <a:schemeClr val="dk1"/>
                </a:solidFill>
                <a:latin typeface="Arial"/>
                <a:ea typeface="Arial"/>
                <a:cs typeface="Arial"/>
                <a:sym typeface="Arial"/>
              </a:rPr>
              <a:t>Als Kraftfahrzeugmechatroniker*innen sind wir gefragt !</a:t>
            </a:r>
            <a:endParaRPr sz="2000" b="0" i="0" u="none" strike="noStrike" cap="none">
              <a:solidFill>
                <a:schemeClr val="dk1"/>
              </a:solidFill>
              <a:latin typeface="Arial"/>
              <a:ea typeface="Arial"/>
              <a:cs typeface="Arial"/>
              <a:sym typeface="Arial"/>
            </a:endParaRPr>
          </a:p>
        </p:txBody>
      </p:sp>
      <p:sp>
        <p:nvSpPr>
          <p:cNvPr id="107" name="Google Shape;107;g17a06698dd6_0_67"/>
          <p:cNvSpPr txBox="1"/>
          <p:nvPr/>
        </p:nvSpPr>
        <p:spPr>
          <a:xfrm>
            <a:off x="3351600" y="6392193"/>
            <a:ext cx="3801600" cy="280013"/>
          </a:xfrm>
          <a:prstGeom prst="rect">
            <a:avLst/>
          </a:prstGeom>
          <a:noFill/>
          <a:ln>
            <a:noFill/>
          </a:ln>
        </p:spPr>
        <p:txBody>
          <a:bodyPr spcFirstLastPara="1" wrap="square" lIns="91425" tIns="45700" rIns="91425" bIns="45700" anchor="ctr" anchorCtr="0">
            <a:spAutoFit/>
          </a:bodyPr>
          <a:lstStyle/>
          <a:p>
            <a:pPr marL="457200" marR="0" lvl="0" indent="-228600" algn="l" rtl="0">
              <a:lnSpc>
                <a:spcPct val="110000"/>
              </a:lnSpc>
              <a:spcBef>
                <a:spcPts val="0"/>
              </a:spcBef>
              <a:spcAft>
                <a:spcPts val="0"/>
              </a:spcAft>
              <a:buClr>
                <a:srgbClr val="888888"/>
              </a:buClr>
              <a:buSzPts val="1200"/>
              <a:buFont typeface="Arial"/>
              <a:buNone/>
            </a:pPr>
            <a:r>
              <a:rPr lang="de-DE" sz="1200" b="0" i="0" u="none" strike="noStrike" cap="none">
                <a:solidFill>
                  <a:srgbClr val="FFFFFF"/>
                </a:solidFill>
                <a:latin typeface="Trebuchet MS"/>
                <a:ea typeface="Trebuchet MS"/>
                <a:cs typeface="Trebuchet MS"/>
                <a:sym typeface="Trebuchet MS"/>
              </a:rPr>
              <a:t>Kfz-Mechatroniker/ Kfz-Mechatronikerin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4</a:t>
            </a:fld>
            <a:endParaRPr/>
          </a:p>
        </p:txBody>
      </p:sp>
      <p:sp>
        <p:nvSpPr>
          <p:cNvPr id="114" name="Google Shape;114;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a:t>
            </a:r>
            <a:endParaRPr/>
          </a:p>
        </p:txBody>
      </p:sp>
      <p:sp>
        <p:nvSpPr>
          <p:cNvPr id="115" name="Google Shape;115;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sz="1200">
                <a:solidFill>
                  <a:schemeClr val="lt1"/>
                </a:solidFill>
              </a:rPr>
              <a:t>Kfz-Mechatroniker/ Kfz-Mechatronikerin </a:t>
            </a:r>
            <a:endParaRPr/>
          </a:p>
        </p:txBody>
      </p:sp>
      <p:sp>
        <p:nvSpPr>
          <p:cNvPr id="116" name="Google Shape;116;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Quelle: UBA 2022</a:t>
            </a:r>
            <a:endParaRPr/>
          </a:p>
        </p:txBody>
      </p:sp>
      <p:sp>
        <p:nvSpPr>
          <p:cNvPr id="117" name="Google Shape;117;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
        <p:nvSpPr>
          <p:cNvPr id="118" name="Google Shape;118;p1"/>
          <p:cNvSpPr/>
          <p:nvPr/>
        </p:nvSpPr>
        <p:spPr>
          <a:xfrm>
            <a:off x="7720174" y="2653929"/>
            <a:ext cx="3871393" cy="200390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600"/>
              </a:spcBef>
              <a:spcAft>
                <a:spcPts val="0"/>
              </a:spcAft>
              <a:buClr>
                <a:srgbClr val="000000"/>
              </a:buClr>
              <a:buSzPts val="1400"/>
              <a:buFont typeface="Arial"/>
              <a:buChar char="•"/>
            </a:pPr>
            <a:r>
              <a:rPr lang="de-DE" sz="1800" b="0" i="0" u="none" strike="noStrike" cap="none">
                <a:solidFill>
                  <a:srgbClr val="C00000"/>
                </a:solidFill>
                <a:latin typeface="Trebuchet MS"/>
                <a:ea typeface="Trebuchet MS"/>
                <a:cs typeface="Trebuchet MS"/>
                <a:sym typeface="Trebuchet MS"/>
              </a:rPr>
              <a:t>Welchen Beitrag leistet Ihr Betrieb zum Klimawandel?</a:t>
            </a:r>
            <a:endParaRPr sz="1800" b="0" i="0" u="none" strike="noStrike" cap="none">
              <a:solidFill>
                <a:srgbClr val="C00000"/>
              </a:solidFill>
              <a:latin typeface="Trebuchet MS"/>
              <a:ea typeface="Trebuchet MS"/>
              <a:cs typeface="Trebuchet MS"/>
              <a:sym typeface="Trebuchet MS"/>
            </a:endParaRPr>
          </a:p>
          <a:p>
            <a:pPr marL="285750" marR="0" lvl="0" indent="-285750" algn="l" rtl="0">
              <a:lnSpc>
                <a:spcPct val="100000"/>
              </a:lnSpc>
              <a:spcBef>
                <a:spcPts val="600"/>
              </a:spcBef>
              <a:spcAft>
                <a:spcPts val="0"/>
              </a:spcAft>
              <a:buClr>
                <a:srgbClr val="000000"/>
              </a:buClr>
              <a:buSzPts val="1400"/>
              <a:buFont typeface="Arial"/>
              <a:buChar char="•"/>
            </a:pPr>
            <a:r>
              <a:rPr lang="de-DE" sz="1800" b="0" i="0" u="none" strike="noStrike" cap="none">
                <a:solidFill>
                  <a:srgbClr val="C00000"/>
                </a:solidFill>
                <a:latin typeface="Trebuchet MS"/>
                <a:ea typeface="Trebuchet MS"/>
                <a:cs typeface="Trebuchet MS"/>
                <a:sym typeface="Trebuchet MS"/>
              </a:rPr>
              <a:t>Was unternehmen Sie in Ihrem Betrieb, um CO</a:t>
            </a:r>
            <a:r>
              <a:rPr lang="de-DE" sz="1800" b="0" i="0" u="none" strike="noStrike" cap="none" baseline="-25000">
                <a:solidFill>
                  <a:srgbClr val="C00000"/>
                </a:solidFill>
                <a:latin typeface="Trebuchet MS"/>
                <a:ea typeface="Trebuchet MS"/>
                <a:cs typeface="Trebuchet MS"/>
                <a:sym typeface="Trebuchet MS"/>
              </a:rPr>
              <a:t>2</a:t>
            </a:r>
            <a:r>
              <a:rPr lang="de-DE" sz="1800" b="0" i="0" u="none" strike="noStrike" cap="none">
                <a:solidFill>
                  <a:srgbClr val="C00000"/>
                </a:solidFill>
                <a:latin typeface="Trebuchet MS"/>
                <a:ea typeface="Trebuchet MS"/>
                <a:cs typeface="Trebuchet MS"/>
                <a:sym typeface="Trebuchet MS"/>
              </a:rPr>
              <a:t>-Emissionen zu verringern?</a:t>
            </a:r>
            <a:endParaRPr sz="1800" b="0" i="0" u="none" strike="noStrike" cap="none">
              <a:solidFill>
                <a:srgbClr val="C00000"/>
              </a:solidFill>
              <a:latin typeface="Trebuchet MS"/>
              <a:ea typeface="Trebuchet MS"/>
              <a:cs typeface="Trebuchet MS"/>
              <a:sym typeface="Trebuchet MS"/>
            </a:endParaRPr>
          </a:p>
        </p:txBody>
      </p:sp>
      <p:pic>
        <p:nvPicPr>
          <p:cNvPr id="119" name="Google Shape;119;p1"/>
          <p:cNvPicPr preferRelativeResize="0"/>
          <p:nvPr/>
        </p:nvPicPr>
        <p:blipFill rotWithShape="1">
          <a:blip r:embed="rId3">
            <a:alphaModFix/>
          </a:blip>
          <a:srcRect/>
          <a:stretch/>
        </p:blipFill>
        <p:spPr>
          <a:xfrm>
            <a:off x="504180" y="1767354"/>
            <a:ext cx="6353491" cy="4351564"/>
          </a:xfrm>
          <a:prstGeom prst="rect">
            <a:avLst/>
          </a:prstGeom>
          <a:noFill/>
          <a:ln>
            <a:noFill/>
          </a:ln>
        </p:spPr>
      </p:pic>
      <p:sp>
        <p:nvSpPr>
          <p:cNvPr id="120" name="Google Shape;120;p1"/>
          <p:cNvSpPr txBox="1"/>
          <p:nvPr/>
        </p:nvSpPr>
        <p:spPr>
          <a:xfrm>
            <a:off x="1015220" y="1459577"/>
            <a:ext cx="414728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Entwicklung der THG-Emissionen in Deutschland: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79c2c0b847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Rohstoffbedarf</a:t>
            </a:r>
            <a:endParaRPr/>
          </a:p>
        </p:txBody>
      </p:sp>
      <p:sp>
        <p:nvSpPr>
          <p:cNvPr id="127" name="Google Shape;127;g179c2c0b847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5</a:t>
            </a:fld>
            <a:endParaRPr/>
          </a:p>
        </p:txBody>
      </p:sp>
      <p:sp>
        <p:nvSpPr>
          <p:cNvPr id="128" name="Google Shape;128;g179c2c0b847_0_0"/>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Kfz-Mechatroniker/ Kfz-Mechatronikerin </a:t>
            </a:r>
            <a:endParaRPr/>
          </a:p>
        </p:txBody>
      </p:sp>
      <p:sp>
        <p:nvSpPr>
          <p:cNvPr id="129" name="Google Shape;129;g179c2c0b847_0_0"/>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Quellen: BGR 2021; Destatis 2021</a:t>
            </a:r>
            <a:endParaRPr/>
          </a:p>
        </p:txBody>
      </p:sp>
      <p:sp>
        <p:nvSpPr>
          <p:cNvPr id="130" name="Google Shape;130;g179c2c0b847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pic>
        <p:nvPicPr>
          <p:cNvPr id="131" name="Google Shape;131;g179c2c0b847_0_0"/>
          <p:cNvPicPr preferRelativeResize="0"/>
          <p:nvPr/>
        </p:nvPicPr>
        <p:blipFill rotWithShape="1">
          <a:blip r:embed="rId3">
            <a:alphaModFix/>
          </a:blip>
          <a:srcRect/>
          <a:stretch/>
        </p:blipFill>
        <p:spPr>
          <a:xfrm>
            <a:off x="6445652" y="1827667"/>
            <a:ext cx="5634324" cy="2615988"/>
          </a:xfrm>
          <a:prstGeom prst="rect">
            <a:avLst/>
          </a:prstGeom>
          <a:noFill/>
          <a:ln>
            <a:noFill/>
          </a:ln>
        </p:spPr>
      </p:pic>
      <p:pic>
        <p:nvPicPr>
          <p:cNvPr id="132" name="Google Shape;132;g179c2c0b847_0_0"/>
          <p:cNvPicPr preferRelativeResize="0"/>
          <p:nvPr/>
        </p:nvPicPr>
        <p:blipFill rotWithShape="1">
          <a:blip r:embed="rId4">
            <a:alphaModFix/>
          </a:blip>
          <a:srcRect/>
          <a:stretch/>
        </p:blipFill>
        <p:spPr>
          <a:xfrm>
            <a:off x="206653" y="1827667"/>
            <a:ext cx="6039173" cy="4021924"/>
          </a:xfrm>
          <a:prstGeom prst="rect">
            <a:avLst/>
          </a:prstGeom>
          <a:noFill/>
          <a:ln>
            <a:noFill/>
          </a:ln>
        </p:spPr>
      </p:pic>
      <p:sp>
        <p:nvSpPr>
          <p:cNvPr id="133" name="Google Shape;133;g179c2c0b847_0_0"/>
          <p:cNvSpPr/>
          <p:nvPr/>
        </p:nvSpPr>
        <p:spPr>
          <a:xfrm>
            <a:off x="6664126" y="4659152"/>
            <a:ext cx="5321221" cy="1379847"/>
          </a:xfrm>
          <a:prstGeom prst="roundRect">
            <a:avLst>
              <a:gd name="adj" fmla="val 16667"/>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285750" marR="0" lvl="0" indent="-285750" algn="l" rtl="0">
              <a:lnSpc>
                <a:spcPct val="100000"/>
              </a:lnSpc>
              <a:spcBef>
                <a:spcPts val="200"/>
              </a:spcBef>
              <a:spcAft>
                <a:spcPts val="0"/>
              </a:spcAft>
              <a:buClr>
                <a:schemeClr val="dk1"/>
              </a:buClr>
              <a:buSzPts val="1100"/>
              <a:buFont typeface="Arial"/>
              <a:buChar char="•"/>
            </a:pPr>
            <a:r>
              <a:rPr lang="de-DE" sz="1800" b="0" i="0" u="none" strike="noStrike" cap="none">
                <a:solidFill>
                  <a:srgbClr val="C00000"/>
                </a:solidFill>
                <a:latin typeface="Arial"/>
                <a:ea typeface="Arial"/>
                <a:cs typeface="Arial"/>
                <a:sym typeface="Arial"/>
              </a:rPr>
              <a:t>Welche Rohstoffe werden in Ihrem Betrieb verwendet?</a:t>
            </a: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200"/>
              </a:spcBef>
              <a:spcAft>
                <a:spcPts val="0"/>
              </a:spcAft>
              <a:buClr>
                <a:schemeClr val="dk1"/>
              </a:buClr>
              <a:buSzPts val="1100"/>
              <a:buFont typeface="Arial"/>
              <a:buChar char="•"/>
            </a:pPr>
            <a:r>
              <a:rPr lang="de-DE" sz="1800" b="0" i="0" u="none" strike="noStrike" cap="none">
                <a:solidFill>
                  <a:srgbClr val="C00000"/>
                </a:solidFill>
                <a:latin typeface="Arial"/>
                <a:ea typeface="Arial"/>
                <a:cs typeface="Arial"/>
                <a:sym typeface="Arial"/>
              </a:rPr>
              <a:t>Wofür werden diese Rohstoffe eingesetzt bzw. worin sind sie enthalten?</a:t>
            </a:r>
            <a:endParaRPr sz="1800" b="0" i="0" u="none" strike="noStrike" cap="none">
              <a:solidFill>
                <a:srgbClr val="C00000"/>
              </a:solidFill>
              <a:latin typeface="Arial"/>
              <a:ea typeface="Arial"/>
              <a:cs typeface="Arial"/>
              <a:sym typeface="Arial"/>
            </a:endParaRPr>
          </a:p>
        </p:txBody>
      </p:sp>
      <p:sp>
        <p:nvSpPr>
          <p:cNvPr id="134" name="Google Shape;134;g179c2c0b847_0_0"/>
          <p:cNvSpPr/>
          <p:nvPr/>
        </p:nvSpPr>
        <p:spPr>
          <a:xfrm>
            <a:off x="6445652" y="1534300"/>
            <a:ext cx="2711229" cy="1080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Rohstofffußabdruck 2018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Anteil der Rohstoffgruppen in %</a:t>
            </a:r>
            <a:endParaRPr sz="1400" b="0" i="0" u="none" strike="noStrike" cap="none">
              <a:solidFill>
                <a:srgbClr val="000000"/>
              </a:solidFill>
              <a:latin typeface="Arial"/>
              <a:ea typeface="Arial"/>
              <a:cs typeface="Arial"/>
              <a:sym typeface="Arial"/>
            </a:endParaRPr>
          </a:p>
        </p:txBody>
      </p:sp>
      <p:sp>
        <p:nvSpPr>
          <p:cNvPr id="135" name="Google Shape;135;g179c2c0b847_0_0"/>
          <p:cNvSpPr txBox="1"/>
          <p:nvPr/>
        </p:nvSpPr>
        <p:spPr>
          <a:xfrm>
            <a:off x="194526" y="1534300"/>
            <a:ext cx="354135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Calibri"/>
                <a:ea typeface="Calibri"/>
                <a:cs typeface="Calibri"/>
                <a:sym typeface="Calibri"/>
              </a:rPr>
              <a:t>Rohstoffeinfuhren Deutschlands in 2020</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g1bf662dda48_0_0"/>
          <p:cNvGrpSpPr/>
          <p:nvPr/>
        </p:nvGrpSpPr>
        <p:grpSpPr>
          <a:xfrm>
            <a:off x="4986352" y="2468024"/>
            <a:ext cx="6381655" cy="3604722"/>
            <a:chOff x="4986352" y="2460236"/>
            <a:chExt cx="6199611" cy="3604722"/>
          </a:xfrm>
        </p:grpSpPr>
        <p:grpSp>
          <p:nvGrpSpPr>
            <p:cNvPr id="142" name="Google Shape;142;g1bf662dda48_0_0"/>
            <p:cNvGrpSpPr/>
            <p:nvPr/>
          </p:nvGrpSpPr>
          <p:grpSpPr>
            <a:xfrm>
              <a:off x="5056095" y="2460236"/>
              <a:ext cx="6129868" cy="3604722"/>
              <a:chOff x="5410200" y="2136688"/>
              <a:chExt cx="6129868" cy="3604722"/>
            </a:xfrm>
          </p:grpSpPr>
          <p:sp>
            <p:nvSpPr>
              <p:cNvPr id="143" name="Google Shape;143;g1bf662dda48_0_0"/>
              <p:cNvSpPr txBox="1"/>
              <p:nvPr/>
            </p:nvSpPr>
            <p:spPr>
              <a:xfrm>
                <a:off x="9576652" y="2136688"/>
                <a:ext cx="601133"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1.3x10</a:t>
                </a:r>
                <a:r>
                  <a:rPr lang="de-DE" sz="800" b="0" i="0" u="none" strike="noStrike" cap="none" baseline="30000">
                    <a:solidFill>
                      <a:srgbClr val="000000"/>
                    </a:solidFill>
                    <a:latin typeface="Arial"/>
                    <a:ea typeface="Arial"/>
                    <a:cs typeface="Arial"/>
                    <a:sym typeface="Arial"/>
                  </a:rPr>
                  <a:t>12</a:t>
                </a:r>
                <a:endParaRPr sz="1400" b="0" i="0" u="none" strike="noStrike" cap="none">
                  <a:solidFill>
                    <a:srgbClr val="000000"/>
                  </a:solidFill>
                  <a:latin typeface="Arial"/>
                  <a:ea typeface="Arial"/>
                  <a:cs typeface="Arial"/>
                  <a:sym typeface="Arial"/>
                </a:endParaRPr>
              </a:p>
            </p:txBody>
          </p:sp>
          <p:pic>
            <p:nvPicPr>
              <p:cNvPr id="144" name="Google Shape;144;g1bf662dda48_0_0"/>
              <p:cNvPicPr preferRelativeResize="0"/>
              <p:nvPr/>
            </p:nvPicPr>
            <p:blipFill rotWithShape="1">
              <a:blip r:embed="rId3">
                <a:alphaModFix/>
              </a:blip>
              <a:srcRect t="-121"/>
              <a:stretch/>
            </p:blipFill>
            <p:spPr>
              <a:xfrm>
                <a:off x="5410200" y="2222453"/>
                <a:ext cx="6129868" cy="3518957"/>
              </a:xfrm>
              <a:prstGeom prst="rect">
                <a:avLst/>
              </a:prstGeom>
              <a:noFill/>
              <a:ln>
                <a:noFill/>
              </a:ln>
            </p:spPr>
          </p:pic>
        </p:grpSp>
        <p:sp>
          <p:nvSpPr>
            <p:cNvPr id="145" name="Google Shape;145;g1bf662dda48_0_0"/>
            <p:cNvSpPr/>
            <p:nvPr/>
          </p:nvSpPr>
          <p:spPr>
            <a:xfrm>
              <a:off x="4986352" y="5882376"/>
              <a:ext cx="1822709" cy="18258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46" name="Google Shape;146;g1bf662dda48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Feinstaub durch Reinigen des Partikelfilters</a:t>
            </a:r>
            <a:endParaRPr/>
          </a:p>
        </p:txBody>
      </p:sp>
      <p:sp>
        <p:nvSpPr>
          <p:cNvPr id="147" name="Google Shape;147;g1bf662dda48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6</a:t>
            </a:fld>
            <a:endParaRPr/>
          </a:p>
        </p:txBody>
      </p:sp>
      <p:sp>
        <p:nvSpPr>
          <p:cNvPr id="148" name="Google Shape;148;g1bf662dda48_0_0"/>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 </a:t>
            </a:r>
            <a:endParaRPr/>
          </a:p>
          <a:p>
            <a:pPr marL="457200" lvl="0" indent="-228600" algn="l" rtl="0">
              <a:lnSpc>
                <a:spcPct val="110000"/>
              </a:lnSpc>
              <a:spcBef>
                <a:spcPts val="0"/>
              </a:spcBef>
              <a:spcAft>
                <a:spcPts val="0"/>
              </a:spcAft>
              <a:buSzPts val="1200"/>
              <a:buNone/>
            </a:pPr>
            <a:r>
              <a:rPr lang="de-DE"/>
              <a:t>Kfz-Mechatroniker/ Kfz-Mechatronikerin </a:t>
            </a:r>
            <a:endParaRPr/>
          </a:p>
          <a:p>
            <a:pPr marL="457200" lvl="0" indent="-228600" algn="l" rtl="0">
              <a:lnSpc>
                <a:spcPct val="110000"/>
              </a:lnSpc>
              <a:spcBef>
                <a:spcPts val="0"/>
              </a:spcBef>
              <a:spcAft>
                <a:spcPts val="0"/>
              </a:spcAft>
              <a:buSzPts val="1200"/>
              <a:buNone/>
            </a:pPr>
            <a:endParaRPr/>
          </a:p>
        </p:txBody>
      </p:sp>
      <p:sp>
        <p:nvSpPr>
          <p:cNvPr id="149" name="Google Shape;149;g1bf662dda48_0_0"/>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www.transportenvironment.org</a:t>
            </a:r>
            <a:endParaRPr/>
          </a:p>
        </p:txBody>
      </p:sp>
      <p:sp>
        <p:nvSpPr>
          <p:cNvPr id="150" name="Google Shape;150;g1bf662dda48_0_0"/>
          <p:cNvSpPr/>
          <p:nvPr/>
        </p:nvSpPr>
        <p:spPr>
          <a:xfrm>
            <a:off x="1012332" y="2683468"/>
            <a:ext cx="3341524" cy="255980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40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Erklären Sie die technischen Zusammenhänge des Reinigen des Partikelfilters und interpretiere die Grafik in Zusammenhang mit dem Vorgang.</a:t>
            </a:r>
            <a:endParaRPr sz="1200" b="0" i="0" u="none" strike="noStrike" cap="none">
              <a:solidFill>
                <a:srgbClr val="000000"/>
              </a:solidFill>
              <a:latin typeface="Arial"/>
              <a:ea typeface="Arial"/>
              <a:cs typeface="Arial"/>
              <a:sym typeface="Arial"/>
            </a:endParaRPr>
          </a:p>
        </p:txBody>
      </p:sp>
      <p:sp>
        <p:nvSpPr>
          <p:cNvPr id="151" name="Google Shape;151;g1bf662dda48_0_0"/>
          <p:cNvSpPr txBox="1"/>
          <p:nvPr/>
        </p:nvSpPr>
        <p:spPr>
          <a:xfrm>
            <a:off x="5464619" y="1403980"/>
            <a:ext cx="6469644" cy="8822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0" i="0" u="sng" strike="noStrike" cap="none">
                <a:solidFill>
                  <a:srgbClr val="000000"/>
                </a:solidFill>
                <a:latin typeface="Arial"/>
                <a:ea typeface="Arial"/>
                <a:cs typeface="Arial"/>
                <a:sym typeface="Arial"/>
              </a:rPr>
              <a:t>Neue Diesel, neue Probleme: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Filterreinigung erhöht Partikelzahl um Faktor 1000 – Grenzwerte um 32-115% im gesamten Testzyklus überschritten </a:t>
            </a:r>
            <a:endParaRPr sz="1400" b="0" i="0" u="none" strike="noStrike" cap="none">
              <a:solidFill>
                <a:srgbClr val="000000"/>
              </a:solidFill>
              <a:latin typeface="Arial"/>
              <a:ea typeface="Arial"/>
              <a:cs typeface="Arial"/>
              <a:sym typeface="Arial"/>
            </a:endParaRPr>
          </a:p>
        </p:txBody>
      </p:sp>
      <p:sp>
        <p:nvSpPr>
          <p:cNvPr id="152" name="Google Shape;152;g1bf662dda48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g1bf662dda48_0_34"/>
          <p:cNvPicPr preferRelativeResize="0"/>
          <p:nvPr/>
        </p:nvPicPr>
        <p:blipFill rotWithShape="1">
          <a:blip r:embed="rId3">
            <a:alphaModFix/>
          </a:blip>
          <a:srcRect/>
          <a:stretch/>
        </p:blipFill>
        <p:spPr>
          <a:xfrm>
            <a:off x="72893" y="5513191"/>
            <a:ext cx="5749276" cy="597687"/>
          </a:xfrm>
          <a:prstGeom prst="rect">
            <a:avLst/>
          </a:prstGeom>
          <a:noFill/>
          <a:ln>
            <a:noFill/>
          </a:ln>
        </p:spPr>
      </p:pic>
      <p:sp>
        <p:nvSpPr>
          <p:cNvPr id="159" name="Google Shape;159;g1bf662dda48_0_3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60" name="Google Shape;160;g1bf662dda48_0_3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de-DE"/>
              <a:t>E-Fuel oder E-Mobility</a:t>
            </a:r>
            <a:endParaRPr/>
          </a:p>
        </p:txBody>
      </p:sp>
      <p:sp>
        <p:nvSpPr>
          <p:cNvPr id="161" name="Google Shape;161;g1bf662dda48_0_34"/>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chemeClr val="dk1"/>
              </a:buClr>
              <a:buSzPts val="1100"/>
              <a:buFont typeface="Arial"/>
              <a:buNone/>
            </a:pPr>
            <a:r>
              <a:rPr lang="de-DE"/>
              <a:t>     Kfz-Mechatroniker/ Kfz-Mechatronikerin </a:t>
            </a:r>
            <a:endParaRPr/>
          </a:p>
        </p:txBody>
      </p:sp>
      <p:sp>
        <p:nvSpPr>
          <p:cNvPr id="162" name="Google Shape;162;g1bf662dda48_0_3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Transportenvironment.org</a:t>
            </a:r>
            <a:endParaRPr/>
          </a:p>
        </p:txBody>
      </p:sp>
      <p:sp>
        <p:nvSpPr>
          <p:cNvPr id="163" name="Google Shape;163;g1bf662dda48_0_34"/>
          <p:cNvSpPr/>
          <p:nvPr/>
        </p:nvSpPr>
        <p:spPr>
          <a:xfrm>
            <a:off x="8786670" y="2355924"/>
            <a:ext cx="2823042" cy="280264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Beraten Sie einen Kunden mit Hilfe der Folie, bezüglich THG-Emissionen von Verbrennern, Verbrenner mit E-Fuel und E-Fahrzeugen.</a:t>
            </a:r>
            <a:endParaRPr sz="1200" b="0" i="0" u="none" strike="noStrike" cap="none">
              <a:solidFill>
                <a:srgbClr val="000000"/>
              </a:solidFill>
              <a:latin typeface="Arial"/>
              <a:ea typeface="Arial"/>
              <a:cs typeface="Arial"/>
              <a:sym typeface="Arial"/>
            </a:endParaRPr>
          </a:p>
        </p:txBody>
      </p:sp>
      <p:sp>
        <p:nvSpPr>
          <p:cNvPr id="164" name="Google Shape;164;g1bf662dda48_0_3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graphicFrame>
        <p:nvGraphicFramePr>
          <p:cNvPr id="165" name="Google Shape;165;g1bf662dda48_0_34"/>
          <p:cNvGraphicFramePr/>
          <p:nvPr/>
        </p:nvGraphicFramePr>
        <p:xfrm>
          <a:off x="0" y="1484857"/>
          <a:ext cx="8140954" cy="419613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86ce84fc81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Energiespeicherung und Rohstoffbedarf</a:t>
            </a:r>
            <a:endParaRPr/>
          </a:p>
        </p:txBody>
      </p:sp>
      <p:sp>
        <p:nvSpPr>
          <p:cNvPr id="172" name="Google Shape;172;g186ce84fc81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8</a:t>
            </a:fld>
            <a:endParaRPr/>
          </a:p>
        </p:txBody>
      </p:sp>
      <p:sp>
        <p:nvSpPr>
          <p:cNvPr id="173" name="Google Shape;173;g186ce84fc81_0_0"/>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p>
            <a:pPr marL="457200" lvl="0" indent="-342900" algn="l" rtl="0">
              <a:lnSpc>
                <a:spcPct val="110000"/>
              </a:lnSpc>
              <a:spcBef>
                <a:spcPts val="0"/>
              </a:spcBef>
              <a:spcAft>
                <a:spcPts val="0"/>
              </a:spcAft>
              <a:buSzPts val="1800"/>
              <a:buChar char="•"/>
            </a:pPr>
            <a:r>
              <a:rPr lang="de-DE"/>
              <a:t>Die weltweite Nachfrage nach wiederaufladbaren Batterien für 2030: </a:t>
            </a:r>
            <a:endParaRPr/>
          </a:p>
          <a:p>
            <a:pPr marL="457200" lvl="0" indent="-342900" algn="l" rtl="0">
              <a:lnSpc>
                <a:spcPct val="110000"/>
              </a:lnSpc>
              <a:spcBef>
                <a:spcPts val="0"/>
              </a:spcBef>
              <a:spcAft>
                <a:spcPts val="0"/>
              </a:spcAft>
              <a:buSzPts val="1800"/>
              <a:buChar char="•"/>
            </a:pPr>
            <a:r>
              <a:rPr lang="de-DE"/>
              <a:t>auf ca. 3100 GWh geschätzt.</a:t>
            </a:r>
            <a:endParaRPr/>
          </a:p>
        </p:txBody>
      </p:sp>
      <p:sp>
        <p:nvSpPr>
          <p:cNvPr id="174" name="Google Shape;174;g186ce84fc81_0_0"/>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Kfz-Mechatroniker/ Kfz-Mechatronikerin </a:t>
            </a:r>
            <a:endParaRPr/>
          </a:p>
        </p:txBody>
      </p:sp>
      <p:sp>
        <p:nvSpPr>
          <p:cNvPr id="175" name="Google Shape;175;g186ce84fc81_0_0"/>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Quellen: Roland Berger 2022; DW 2020; wikimedia; Safe the Children 2022</a:t>
            </a:r>
            <a:endParaRPr/>
          </a:p>
        </p:txBody>
      </p:sp>
      <p:sp>
        <p:nvSpPr>
          <p:cNvPr id="176" name="Google Shape;176;g186ce84fc81_0_0"/>
          <p:cNvSpPr/>
          <p:nvPr/>
        </p:nvSpPr>
        <p:spPr>
          <a:xfrm>
            <a:off x="6499150" y="1764375"/>
            <a:ext cx="2442300" cy="95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Inhaltsstoffe: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Lithium, Graphit, Kobalt</a:t>
            </a:r>
            <a:endParaRPr sz="1400" b="0" i="0" u="none" strike="noStrike" cap="none">
              <a:solidFill>
                <a:srgbClr val="000000"/>
              </a:solidFill>
              <a:latin typeface="Arial"/>
              <a:ea typeface="Arial"/>
              <a:cs typeface="Arial"/>
              <a:sym typeface="Arial"/>
            </a:endParaRPr>
          </a:p>
        </p:txBody>
      </p:sp>
      <p:sp>
        <p:nvSpPr>
          <p:cNvPr id="177" name="Google Shape;177;g186ce84fc81_0_0"/>
          <p:cNvSpPr/>
          <p:nvPr/>
        </p:nvSpPr>
        <p:spPr>
          <a:xfrm>
            <a:off x="9240450" y="5127000"/>
            <a:ext cx="2562000" cy="82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Weitere Herausforderung: Recycling von Batterien</a:t>
            </a:r>
            <a:endParaRPr sz="1400" b="0" i="0" u="none" strike="noStrike" cap="none">
              <a:solidFill>
                <a:srgbClr val="000000"/>
              </a:solidFill>
              <a:latin typeface="Arial"/>
              <a:ea typeface="Arial"/>
              <a:cs typeface="Arial"/>
              <a:sym typeface="Arial"/>
            </a:endParaRPr>
          </a:p>
        </p:txBody>
      </p:sp>
      <p:sp>
        <p:nvSpPr>
          <p:cNvPr id="178" name="Google Shape;178;g186ce84fc81_0_0"/>
          <p:cNvSpPr/>
          <p:nvPr/>
        </p:nvSpPr>
        <p:spPr>
          <a:xfrm>
            <a:off x="2560646" y="3457081"/>
            <a:ext cx="3319369" cy="2032920"/>
          </a:xfrm>
          <a:prstGeom prst="roundRect">
            <a:avLst>
              <a:gd name="adj" fmla="val 16667"/>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800" b="0" i="0" u="none" strike="noStrike" cap="none">
                <a:solidFill>
                  <a:srgbClr val="C00000"/>
                </a:solidFill>
                <a:latin typeface="Trebuchet MS"/>
                <a:ea typeface="Trebuchet MS"/>
                <a:cs typeface="Trebuchet MS"/>
                <a:sym typeface="Trebuchet MS"/>
              </a:rPr>
              <a:t>Diskutieren Sie die Problematik erhöhten Bedarfs an kritischen Rohstoffen vs. der Notwendigkeit einer Energiewende.</a:t>
            </a:r>
            <a:endParaRPr sz="1800" b="0" i="0" u="none" strike="noStrike" cap="none">
              <a:solidFill>
                <a:srgbClr val="C00000"/>
              </a:solidFill>
              <a:latin typeface="Trebuchet MS"/>
              <a:ea typeface="Trebuchet MS"/>
              <a:cs typeface="Trebuchet MS"/>
              <a:sym typeface="Trebuchet MS"/>
            </a:endParaRPr>
          </a:p>
        </p:txBody>
      </p:sp>
      <p:pic>
        <p:nvPicPr>
          <p:cNvPr id="179" name="Google Shape;179;g186ce84fc81_0_0"/>
          <p:cNvPicPr preferRelativeResize="0"/>
          <p:nvPr/>
        </p:nvPicPr>
        <p:blipFill rotWithShape="1">
          <a:blip r:embed="rId3">
            <a:alphaModFix/>
          </a:blip>
          <a:srcRect/>
          <a:stretch/>
        </p:blipFill>
        <p:spPr>
          <a:xfrm>
            <a:off x="9159700" y="1533687"/>
            <a:ext cx="2720351" cy="1531164"/>
          </a:xfrm>
          <a:prstGeom prst="rect">
            <a:avLst/>
          </a:prstGeom>
          <a:noFill/>
          <a:ln>
            <a:noFill/>
          </a:ln>
        </p:spPr>
      </p:pic>
      <p:pic>
        <p:nvPicPr>
          <p:cNvPr id="180" name="Google Shape;180;g186ce84fc81_0_0"/>
          <p:cNvPicPr preferRelativeResize="0"/>
          <p:nvPr/>
        </p:nvPicPr>
        <p:blipFill rotWithShape="1">
          <a:blip r:embed="rId4">
            <a:alphaModFix/>
          </a:blip>
          <a:srcRect/>
          <a:stretch/>
        </p:blipFill>
        <p:spPr>
          <a:xfrm>
            <a:off x="9159701" y="3118151"/>
            <a:ext cx="2720348" cy="1581537"/>
          </a:xfrm>
          <a:prstGeom prst="rect">
            <a:avLst/>
          </a:prstGeom>
          <a:noFill/>
          <a:ln>
            <a:noFill/>
          </a:ln>
        </p:spPr>
      </p:pic>
      <p:sp>
        <p:nvSpPr>
          <p:cNvPr id="181" name="Google Shape;181;g186ce84fc81_0_0"/>
          <p:cNvSpPr/>
          <p:nvPr/>
        </p:nvSpPr>
        <p:spPr>
          <a:xfrm>
            <a:off x="200997" y="2625483"/>
            <a:ext cx="1829550" cy="3239225"/>
          </a:xfrm>
          <a:prstGeom prst="flowChartMagneticDisk">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ca. 3100 GWh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g186ce84fc81_0_0"/>
          <p:cNvSpPr/>
          <p:nvPr/>
        </p:nvSpPr>
        <p:spPr>
          <a:xfrm>
            <a:off x="779118" y="3744463"/>
            <a:ext cx="1463629" cy="2132645"/>
          </a:xfrm>
          <a:prstGeom prst="flowChartMagneticDisk">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Davon für Personen-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transport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2300 GWh</a:t>
            </a:r>
            <a:endParaRPr sz="1400" b="0" i="0" u="none" strike="noStrike" cap="none">
              <a:solidFill>
                <a:srgbClr val="000000"/>
              </a:solidFill>
              <a:latin typeface="Arial"/>
              <a:ea typeface="Arial"/>
              <a:cs typeface="Arial"/>
              <a:sym typeface="Arial"/>
            </a:endParaRPr>
          </a:p>
        </p:txBody>
      </p:sp>
      <p:pic>
        <p:nvPicPr>
          <p:cNvPr id="183" name="Google Shape;183;g186ce84fc81_0_0"/>
          <p:cNvPicPr preferRelativeResize="0"/>
          <p:nvPr/>
        </p:nvPicPr>
        <p:blipFill rotWithShape="1">
          <a:blip r:embed="rId5">
            <a:alphaModFix/>
          </a:blip>
          <a:srcRect/>
          <a:stretch/>
        </p:blipFill>
        <p:spPr>
          <a:xfrm>
            <a:off x="6205500" y="3118150"/>
            <a:ext cx="2896525" cy="1581550"/>
          </a:xfrm>
          <a:prstGeom prst="rect">
            <a:avLst/>
          </a:prstGeom>
          <a:noFill/>
          <a:ln>
            <a:noFill/>
          </a:ln>
        </p:spPr>
      </p:pic>
      <p:sp>
        <p:nvSpPr>
          <p:cNvPr id="184" name="Google Shape;184;g186ce84fc81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c15811953c_0_2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None/>
            </a:pPr>
            <a:r>
              <a:rPr lang="de-DE"/>
              <a:t>Elektromobilität </a:t>
            </a:r>
            <a:endParaRPr/>
          </a:p>
        </p:txBody>
      </p:sp>
      <p:sp>
        <p:nvSpPr>
          <p:cNvPr id="191" name="Google Shape;191;g1c15811953c_0_2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9</a:t>
            </a:fld>
            <a:endParaRPr/>
          </a:p>
        </p:txBody>
      </p:sp>
      <p:sp>
        <p:nvSpPr>
          <p:cNvPr id="192" name="Google Shape;192;g1c15811953c_0_20"/>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Kfz-Mechatroniker/ Kfz-Mechatronikerin </a:t>
            </a:r>
            <a:endParaRPr/>
          </a:p>
        </p:txBody>
      </p:sp>
      <p:sp>
        <p:nvSpPr>
          <p:cNvPr id="193" name="Google Shape;193;g1c15811953c_0_20"/>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DW 2020</a:t>
            </a:r>
            <a:endParaRPr/>
          </a:p>
        </p:txBody>
      </p:sp>
      <p:pic>
        <p:nvPicPr>
          <p:cNvPr id="194" name="Google Shape;194;g1c15811953c_0_20"/>
          <p:cNvPicPr preferRelativeResize="0"/>
          <p:nvPr/>
        </p:nvPicPr>
        <p:blipFill rotWithShape="1">
          <a:blip r:embed="rId3">
            <a:alphaModFix/>
          </a:blip>
          <a:srcRect/>
          <a:stretch/>
        </p:blipFill>
        <p:spPr>
          <a:xfrm>
            <a:off x="5197985" y="2385099"/>
            <a:ext cx="5651405" cy="3530261"/>
          </a:xfrm>
          <a:prstGeom prst="rect">
            <a:avLst/>
          </a:prstGeom>
          <a:noFill/>
          <a:ln>
            <a:noFill/>
          </a:ln>
        </p:spPr>
      </p:pic>
      <p:sp>
        <p:nvSpPr>
          <p:cNvPr id="195" name="Google Shape;195;g1c15811953c_0_2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Günter Schröder / InVentos / Die Projektagentur BBNE</a:t>
            </a:r>
            <a:endParaRPr/>
          </a:p>
        </p:txBody>
      </p:sp>
      <p:sp>
        <p:nvSpPr>
          <p:cNvPr id="196" name="Google Shape;196;g1c15811953c_0_20"/>
          <p:cNvSpPr txBox="1"/>
          <p:nvPr/>
        </p:nvSpPr>
        <p:spPr>
          <a:xfrm>
            <a:off x="5400009" y="1590811"/>
            <a:ext cx="419698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Klimaneutraler Verkehr: Wer ist effizient?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Reichweite nach Antriebstechnik mit 15kWh Strom</a:t>
            </a:r>
            <a:endParaRPr sz="1400" b="0" i="0" u="none" strike="noStrike" cap="none">
              <a:solidFill>
                <a:srgbClr val="000000"/>
              </a:solidFill>
              <a:latin typeface="Arial"/>
              <a:ea typeface="Arial"/>
              <a:cs typeface="Arial"/>
              <a:sym typeface="Arial"/>
            </a:endParaRPr>
          </a:p>
        </p:txBody>
      </p:sp>
      <p:sp>
        <p:nvSpPr>
          <p:cNvPr id="197" name="Google Shape;197;g1c15811953c_0_20"/>
          <p:cNvSpPr/>
          <p:nvPr/>
        </p:nvSpPr>
        <p:spPr>
          <a:xfrm>
            <a:off x="5326915" y="1508919"/>
            <a:ext cx="5871697" cy="4488441"/>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8" name="Google Shape;198;g1c15811953c_0_20"/>
          <p:cNvSpPr txBox="1"/>
          <p:nvPr/>
        </p:nvSpPr>
        <p:spPr>
          <a:xfrm>
            <a:off x="7738760" y="5702006"/>
            <a:ext cx="350769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sythetisch neutral erzeugt aus Ökostrom</a:t>
            </a:r>
            <a:endParaRPr sz="1400" b="0" i="0" u="none" strike="noStrike" cap="none">
              <a:solidFill>
                <a:srgbClr val="000000"/>
              </a:solidFill>
              <a:latin typeface="Arial"/>
              <a:ea typeface="Arial"/>
              <a:cs typeface="Arial"/>
              <a:sym typeface="Arial"/>
            </a:endParaRPr>
          </a:p>
        </p:txBody>
      </p:sp>
      <p:sp>
        <p:nvSpPr>
          <p:cNvPr id="199" name="Google Shape;199;g1c15811953c_0_20"/>
          <p:cNvSpPr/>
          <p:nvPr/>
        </p:nvSpPr>
        <p:spPr>
          <a:xfrm>
            <a:off x="421876" y="2900588"/>
            <a:ext cx="3994500" cy="170510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635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C00000"/>
                </a:solidFill>
                <a:latin typeface="Calibri"/>
                <a:ea typeface="Calibri"/>
                <a:cs typeface="Calibri"/>
                <a:sym typeface="Calibri"/>
              </a:rPr>
              <a:t>Vergleichen Sie die drei Antriebstechniken auf der Grafik hinsichtlich ihrer Energieeffizienz.</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5065</Words>
  <Application>Microsoft Macintosh PowerPoint</Application>
  <PresentationFormat>Breitbild</PresentationFormat>
  <Paragraphs>359</Paragraphs>
  <Slides>14</Slides>
  <Notes>14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vt:lpstr>
      <vt:lpstr>Calibri</vt:lpstr>
      <vt:lpstr>Trebuchet MS</vt:lpstr>
      <vt:lpstr>Office</vt:lpstr>
      <vt:lpstr>Kraftfahrzeugmechatroniker*in (HWO und BiGG)</vt:lpstr>
      <vt:lpstr>17 Ziele nachhaltiger Entwicklung</vt:lpstr>
      <vt:lpstr>Das Fenster schließt sich</vt:lpstr>
      <vt:lpstr>Nachhaltigkeit und Klimawandel: Woher kommen die Emissionen?</vt:lpstr>
      <vt:lpstr>Nachhaltigkeit und Rohstoffbedarf</vt:lpstr>
      <vt:lpstr>Feinstaub durch Reinigen des Partikelfilters</vt:lpstr>
      <vt:lpstr>E-Fuel oder E-Mobility</vt:lpstr>
      <vt:lpstr>Energiespeicherung und Rohstoffbedarf</vt:lpstr>
      <vt:lpstr>Elektromobilität </vt:lpstr>
      <vt:lpstr>Altfahrzeugverwertung-Quote</vt:lpstr>
      <vt:lpstr>Reifenbestandteile</vt:lpstr>
      <vt:lpstr>Mikroplastik in Reifen</vt:lpstr>
      <vt:lpstr>Nachhaltigkeit in der Kreditwirtschaft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Kraftfahrzeugmechatroniker*in (HWO und BiGG)</dc:title>
  <dc:creator>Microsoft Office User</dc:creator>
  <cp:lastModifiedBy>Michael Scharp</cp:lastModifiedBy>
  <cp:revision>2</cp:revision>
  <cp:lastPrinted>2023-09-26T02:41:56Z</cp:lastPrinted>
  <dcterms:created xsi:type="dcterms:W3CDTF">2021-10-18T14:46:33Z</dcterms:created>
  <dcterms:modified xsi:type="dcterms:W3CDTF">2023-09-26T02:42:02Z</dcterms:modified>
</cp:coreProperties>
</file>