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omments/comment1.xml" ContentType="application/vnd.openxmlformats-officedocument.presentationml.comment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OMhsaZ6lyVZE2GA9nRCig/xKU1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ra Flügg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588266A-98CD-47A5-8311-8CFC26307BF6}">
  <a:tblStyle styleId="{0588266A-98CD-47A5-8311-8CFC26307B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AE528E-A7DB-472E-97BB-317AAA5547EF}"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114"/>
    <p:restoredTop sz="94629"/>
  </p:normalViewPr>
  <p:slideViewPr>
    <p:cSldViewPr snapToGrid="0">
      <p:cViewPr varScale="1">
        <p:scale>
          <a:sx n="116" d="100"/>
          <a:sy n="116" d="100"/>
        </p:scale>
        <p:origin x="224" y="2304"/>
      </p:cViewPr>
      <p:guideLst>
        <p:guide orient="horz" pos="2183"/>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54" d="100"/>
          <a:sy n="154" d="100"/>
        </p:scale>
        <p:origin x="3456" y="2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6" Type="http://customschemas.google.com/relationships/presentationmetadata" Target="metadata"/><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4" Type="http://schemas.openxmlformats.org/officeDocument/2006/relationships/package" Target="../embeddings/Microsoft_Excel-Arbeitsblatt1.xlsx"/><Relationship Id="rId1" Type="http://schemas.microsoft.com/office/2011/relationships/chartStyle" Target="style1.xml"/><Relationship Id="rId2"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Arbeitsblat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de-DE" dirty="0"/>
              <a:t>Anteil</a:t>
            </a:r>
            <a:r>
              <a:rPr lang="de-DE" baseline="0" dirty="0"/>
              <a:t> </a:t>
            </a:r>
            <a:r>
              <a:rPr lang="de-DE" baseline="0" dirty="0" err="1"/>
              <a:t>Tensidgruppen</a:t>
            </a:r>
            <a:r>
              <a:rPr lang="de-DE" baseline="0" dirty="0"/>
              <a:t> in Wasch-, Pflege- und Reinigungsmitteln in Dt. 2017</a:t>
            </a:r>
            <a:endParaRPr lang="de-DE" dirty="0"/>
          </a:p>
        </c:rich>
      </c:tx>
      <c:layout>
        <c:manualLayout>
          <c:xMode val="edge"/>
          <c:yMode val="edge"/>
          <c:x val="0.0931959242925848"/>
          <c:y val="0.0265882835692782"/>
        </c:manualLayout>
      </c:layout>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1-BD30-473D-9625-8D7F256278E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3-BD30-473D-9625-8D7F256278EA}"/>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xmlns:c16r2="http://schemas.microsoft.com/office/drawing/2015/06/chart">
              <c:ext xmlns:c16="http://schemas.microsoft.com/office/drawing/2014/chart" uri="{C3380CC4-5D6E-409C-BE32-E72D297353CC}">
                <c16:uniqueId val="{00000005-BD30-473D-9625-8D7F256278E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de-DE"/>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Tabelle1!$A$12:$A$14</c:f>
              <c:strCache>
                <c:ptCount val="3"/>
                <c:pt idx="0">
                  <c:v>Mischtenside</c:v>
                </c:pt>
                <c:pt idx="1">
                  <c:v>petrochemische Tenside</c:v>
                </c:pt>
                <c:pt idx="2">
                  <c:v>biobasierte Tenside</c:v>
                </c:pt>
              </c:strCache>
            </c:strRef>
          </c:cat>
          <c:val>
            <c:numRef>
              <c:f>Tabelle1!$B$12:$B$14</c:f>
              <c:numCache>
                <c:formatCode>0%</c:formatCode>
                <c:ptCount val="3"/>
                <c:pt idx="0">
                  <c:v>0.43</c:v>
                </c:pt>
                <c:pt idx="1">
                  <c:v>0.5</c:v>
                </c:pt>
                <c:pt idx="2">
                  <c:v>0.07</c:v>
                </c:pt>
              </c:numCache>
            </c:numRef>
          </c:val>
          <c:extLst xmlns:c16r2="http://schemas.microsoft.com/office/drawing/2015/06/chart">
            <c:ext xmlns:c16="http://schemas.microsoft.com/office/drawing/2014/chart" uri="{C3380CC4-5D6E-409C-BE32-E72D297353CC}">
              <c16:uniqueId val="{00000006-BD30-473D-9625-8D7F256278E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r>
              <a:rPr lang="de-DE" sz="1400" dirty="0"/>
              <a:t>Gründe für die Ablehnung von</a:t>
            </a:r>
            <a:r>
              <a:rPr lang="de-DE" sz="1400" baseline="0" dirty="0"/>
              <a:t> unverpackt </a:t>
            </a:r>
            <a:r>
              <a:rPr lang="de-DE" sz="1400" baseline="0" dirty="0" err="1"/>
              <a:t>läden</a:t>
            </a:r>
            <a:endParaRPr lang="de-DE" sz="1400" dirty="0"/>
          </a:p>
        </c:rich>
      </c:tx>
      <c:layout>
        <c:manualLayout>
          <c:xMode val="edge"/>
          <c:yMode val="edge"/>
          <c:x val="0.0411111111111111"/>
          <c:y val="0.0"/>
        </c:manualLayout>
      </c:layout>
      <c:overlay val="0"/>
      <c:spPr>
        <a:noFill/>
        <a:ln>
          <a:noFill/>
        </a:ln>
        <a:effectLst/>
      </c:spPr>
      <c:txPr>
        <a:bodyPr rot="0" spcFirstLastPara="1" vertOverflow="ellipsis" vert="horz" wrap="square" anchor="ctr" anchorCtr="1"/>
        <a:lstStyle/>
        <a:p>
          <a:pPr>
            <a:defRPr sz="1400" b="1" i="0" u="none" strike="noStrike" kern="1200" cap="all" spc="120" normalizeH="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Tabelle1!$A$3:$A$6</c:f>
              <c:strCache>
                <c:ptCount val="4"/>
                <c:pt idx="0">
                  <c:v>aus hygienischen Gründen </c:v>
                </c:pt>
                <c:pt idx="1">
                  <c:v>es gibt keinen Unverpacktladen in meiner Nähe</c:v>
                </c:pt>
                <c:pt idx="2">
                  <c:v>Produkte zu teuer</c:v>
                </c:pt>
                <c:pt idx="3">
                  <c:v>Reinigung von Mehrwegverpackungen ist zu aufwendig</c:v>
                </c:pt>
              </c:strCache>
            </c:strRef>
          </c:cat>
          <c:val>
            <c:numRef>
              <c:f>Tabelle1!$B$3:$B$6</c:f>
              <c:numCache>
                <c:formatCode>0%</c:formatCode>
                <c:ptCount val="4"/>
                <c:pt idx="0">
                  <c:v>0.58</c:v>
                </c:pt>
                <c:pt idx="1">
                  <c:v>0.51</c:v>
                </c:pt>
                <c:pt idx="2">
                  <c:v>0.32</c:v>
                </c:pt>
                <c:pt idx="3">
                  <c:v>0.22</c:v>
                </c:pt>
              </c:numCache>
            </c:numRef>
          </c:val>
          <c:extLst xmlns:c16r2="http://schemas.microsoft.com/office/drawing/2015/06/chart">
            <c:ext xmlns:c16="http://schemas.microsoft.com/office/drawing/2014/chart" uri="{C3380CC4-5D6E-409C-BE32-E72D297353CC}">
              <c16:uniqueId val="{00000000-967E-4047-9B98-E1687F13E6AB}"/>
            </c:ext>
          </c:extLst>
        </c:ser>
        <c:dLbls>
          <c:dLblPos val="ctr"/>
          <c:showLegendKey val="0"/>
          <c:showVal val="1"/>
          <c:showCatName val="0"/>
          <c:showSerName val="0"/>
          <c:showPercent val="0"/>
          <c:showBubbleSize val="0"/>
        </c:dLbls>
        <c:gapWidth val="79"/>
        <c:overlap val="100"/>
        <c:axId val="-1359085504"/>
        <c:axId val="-1359083456"/>
      </c:barChart>
      <c:catAx>
        <c:axId val="-1359085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de-DE"/>
          </a:p>
        </c:txPr>
        <c:crossAx val="-1359083456"/>
        <c:crosses val="autoZero"/>
        <c:auto val="1"/>
        <c:lblAlgn val="ctr"/>
        <c:lblOffset val="100"/>
        <c:noMultiLvlLbl val="0"/>
      </c:catAx>
      <c:valAx>
        <c:axId val="-1359083456"/>
        <c:scaling>
          <c:orientation val="minMax"/>
        </c:scaling>
        <c:delete val="1"/>
        <c:axPos val="b"/>
        <c:numFmt formatCode="0%" sourceLinked="1"/>
        <c:majorTickMark val="none"/>
        <c:minorTickMark val="none"/>
        <c:tickLblPos val="nextTo"/>
        <c:crossAx val="-13590855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3-02-01T09:02:47.216" idx="1">
    <p:pos x="6944" y="339"/>
    <p:text>@m.scharp@izt.de</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kjYQf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2945660" cy="498057"/>
          </a:xfrm>
          <a:prstGeom prst="rect">
            <a:avLst/>
          </a:prstGeom>
          <a:noFill/>
          <a:ln>
            <a:noFill/>
          </a:ln>
        </p:spPr>
        <p:txBody>
          <a:bodyPr spcFirstLastPara="1" wrap="square" lIns="91450" tIns="45700" rIns="91450"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2" y="3"/>
            <a:ext cx="2945660" cy="498057"/>
          </a:xfrm>
          <a:prstGeom prst="rect">
            <a:avLst/>
          </a:prstGeom>
          <a:noFill/>
          <a:ln>
            <a:noFill/>
          </a:ln>
        </p:spPr>
        <p:txBody>
          <a:bodyPr spcFirstLastPara="1" wrap="square" lIns="91450" tIns="45700" rIns="91450"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4468039"/>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60" cy="498054"/>
          </a:xfrm>
          <a:prstGeom prst="rect">
            <a:avLst/>
          </a:prstGeom>
          <a:noFill/>
          <a:ln>
            <a:noFill/>
          </a:ln>
        </p:spPr>
        <p:txBody>
          <a:bodyPr spcFirstLastPara="1" wrap="square" lIns="91450" tIns="45700" rIns="91450"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sites/default/files/medien/publikation/long/3485.pdf" TargetMode="External"/><Relationship Id="rId4" Type="http://schemas.openxmlformats.org/officeDocument/2006/relationships/hyperlink" Target="https://www.umweltbundesamt.de/publikationen/umweltbewusst-waschen" TargetMode="External"/><Relationship Id="rId5" Type="http://schemas.openxmlformats.org/officeDocument/2006/relationships/hyperlink" Target="https://www.umweltbundesamt.de/sites/default/files/medien/1410/publikationen/2019-08-19_texte_90-2019_be_biomassenutzung_wrm.pdf" TargetMode="External"/><Relationship Id="rId6" Type="http://schemas.openxmlformats.org/officeDocument/2006/relationships/hyperlink" Target="https://doi.org/10.23782/HUW_10_2017" TargetMode="External"/><Relationship Id="rId7" Type="http://schemas.openxmlformats.org/officeDocument/2006/relationships/hyperlink" Target="https://www.umweltbundesamt.de/themen/chemikalien/wasch-reinigungsmittel/inhaltsstoffe#a-bis-c"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plendid-research.com/de/statistiken/umfrage-ablehnung-unverpackt-supermarkt" TargetMode="External"/><Relationship Id="rId4" Type="http://schemas.openxmlformats.org/officeDocument/2006/relationships/hyperlink" Target="https://www.splendid-research.com/de/studie-unverpackt-einkaufen" TargetMode="External"/><Relationship Id="rId5" Type="http://schemas.openxmlformats.org/officeDocument/2006/relationships/hyperlink" Target="https://www.ioew.de/fileadmin/user_upload/BILDER_und_Downloaddateien/Publikationen/2020/Marken___Wagenfeld__2020__Einkaufsgewohnheiten_und_Einflussfaktoren_-_Unverpackt-Umfrage.pdf"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apetito.de/presse/2022/05/menue-charts-202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bzfe.de/die-5-fertigungsstufen-von-convenience-produkt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ekolandbau.de/ausser-haus-verpflegung/stadt-land-und-bund/kommunen/praxisbeispiel-biostadt-karlsruhe/" TargetMode="External"/><Relationship Id="rId4" Type="http://schemas.openxmlformats.org/officeDocument/2006/relationships/hyperlink" Target="https://www.kgst.de/schuldenmanagement" TargetMode="External"/><Relationship Id="rId5" Type="http://schemas.openxmlformats.org/officeDocument/2006/relationships/hyperlink" Target="https://www.stuttgarter-zeitung.de/inhalt.mittagessen-fuer-geislinger-schueler-eine-loesung-muss-her.36395f45-d6ae-43e4-af16-e02030215aab.html" TargetMode="External"/><Relationship Id="rId6" Type="http://schemas.openxmlformats.org/officeDocument/2006/relationships/hyperlink" Target="https://www.baden-wuerttemberg.de/de/service/presse/pressemitteilung/pid/land-startet-projekt-zu-nachhaltigem-und-biozertifiziertem-schulessen/" TargetMode="External"/><Relationship Id="rId7" Type="http://schemas.openxmlformats.org/officeDocument/2006/relationships/hyperlink" Target="https://www.westfalen-blatt.de/owl/kreis-guetersloh/verl/mensa-essen-im-verler-schulzentrum-wird-teurer-2544717?&amp;npg"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8: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8:notes"/>
          <p:cNvSpPr txBox="1">
            <a:spLocks noGrp="1"/>
          </p:cNvSpPr>
          <p:nvPr>
            <p:ph type="body" idx="1"/>
          </p:nvPr>
        </p:nvSpPr>
        <p:spPr>
          <a:xfrm>
            <a:off x="419101" y="3602670"/>
            <a:ext cx="5959474" cy="5990910"/>
          </a:xfrm>
          <a:prstGeom prst="rect">
            <a:avLst/>
          </a:prstGeom>
          <a:noFill/>
          <a:ln>
            <a:noFill/>
          </a:ln>
        </p:spPr>
        <p:txBody>
          <a:bodyPr spcFirstLastPara="1" wrap="square" lIns="91450" tIns="45700" rIns="91450" bIns="45700" anchor="t" anchorCtr="0">
            <a:noAutofit/>
          </a:bodyPr>
          <a:lstStyle/>
          <a:p>
            <a:pPr marL="165364" lvl="0" indent="-165364" algn="l" rtl="0">
              <a:lnSpc>
                <a:spcPct val="100000"/>
              </a:lnSpc>
              <a:spcBef>
                <a:spcPts val="0"/>
              </a:spcBef>
              <a:spcAft>
                <a:spcPts val="0"/>
              </a:spcAft>
              <a:buSzPts val="1400"/>
              <a:buFont typeface="Arial"/>
              <a:buChar char="•"/>
            </a:pPr>
            <a:r>
              <a:rPr lang="de-DE" sz="1100" dirty="0"/>
              <a:t>Ziel des Projektes ist die Gründung einer </a:t>
            </a:r>
            <a:r>
              <a:rPr lang="de-DE" sz="1100" i="1" dirty="0"/>
              <a:t>Projektagentur Berufliche Bildung für Nachhaltige Entwicklung (PA-BBNE) des Partnernetzwerkes Berufliche Bildung am IZT. </a:t>
            </a:r>
            <a:r>
              <a:rPr lang="de-DE" sz="1100" dirty="0"/>
              <a:t>Für eine Vielzahl von Ausbildungsberufen erstellt die Projektagentur Begleitmaterialien zur </a:t>
            </a:r>
            <a:r>
              <a:rPr lang="de-DE" sz="1100" i="1" dirty="0"/>
              <a:t>Beruflichen Bildung für Nachhaltige Entwicklung </a:t>
            </a:r>
            <a:r>
              <a:rPr lang="de-DE" sz="1100" dirty="0"/>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65364" lvl="0" indent="-165364" algn="l" rtl="0">
              <a:lnSpc>
                <a:spcPct val="100000"/>
              </a:lnSpc>
              <a:spcBef>
                <a:spcPts val="579"/>
              </a:spcBef>
              <a:spcAft>
                <a:spcPts val="0"/>
              </a:spcAft>
              <a:buSzPts val="1400"/>
              <a:buFont typeface="Arial"/>
              <a:buChar char="•"/>
            </a:pPr>
            <a:r>
              <a:rPr lang="de-DE" sz="1100" dirty="0"/>
              <a:t>Primäre Zielgruppen sind Lehrkräfte an Berufsschulen, sowie deren Berufsschüler*innen, aber auch Ausbildende und ihre Auszubildenden in Betrieben. Sekundäre Zielgruppen sind Umweltbildner*innen, Wissenschaftler*innen der Berufsbildung, </a:t>
            </a:r>
            <a:r>
              <a:rPr lang="de-DE" sz="1100" dirty="0" err="1"/>
              <a:t>Pädagog</a:t>
            </a:r>
            <a:r>
              <a:rPr lang="de-DE" sz="1100" dirty="0"/>
              <a:t>*innen sowie Institutionen der beruflichen Bildung. </a:t>
            </a:r>
            <a:endParaRPr sz="1100" dirty="0"/>
          </a:p>
          <a:p>
            <a:pPr marL="165364" lvl="0" indent="-165364" algn="l" rtl="0">
              <a:lnSpc>
                <a:spcPct val="100000"/>
              </a:lnSpc>
              <a:spcBef>
                <a:spcPts val="579"/>
              </a:spcBef>
              <a:spcAft>
                <a:spcPts val="0"/>
              </a:spcAft>
              <a:buSzPts val="1400"/>
              <a:buFont typeface="Arial"/>
              <a:buChar char="•"/>
            </a:pPr>
            <a:r>
              <a:rPr lang="de-DE" sz="1100" dirty="0"/>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65364" lvl="0" indent="-165364" algn="l" rtl="0">
              <a:lnSpc>
                <a:spcPct val="100000"/>
              </a:lnSpc>
              <a:spcBef>
                <a:spcPts val="579"/>
              </a:spcBef>
              <a:spcAft>
                <a:spcPts val="0"/>
              </a:spcAft>
              <a:buSzPts val="1400"/>
              <a:buFont typeface="Arial"/>
              <a:buChar char="•"/>
            </a:pPr>
            <a:r>
              <a:rPr lang="de-DE" sz="1100" dirty="0"/>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dirty="0" err="1"/>
              <a:t>für</a:t>
            </a:r>
            <a:r>
              <a:rPr lang="de-DE" sz="1100" dirty="0"/>
              <a:t> die berufsprofilgebenden Fertigkeiten, Kenntnisse und Fähigkeiten bedeutet. Im Kern sollen deshalb folgende drei Materialien je Berufsbild entwickelt werden: </a:t>
            </a:r>
            <a:endParaRPr sz="1100" dirty="0"/>
          </a:p>
          <a:p>
            <a:pPr marL="606333" lvl="1" indent="-165363" algn="l" rtl="0">
              <a:lnSpc>
                <a:spcPct val="100000"/>
              </a:lnSpc>
              <a:spcBef>
                <a:spcPts val="0"/>
              </a:spcBef>
              <a:spcAft>
                <a:spcPts val="0"/>
              </a:spcAft>
              <a:buSzPts val="1400"/>
              <a:buFont typeface="Arial"/>
              <a:buChar char="•"/>
            </a:pPr>
            <a:r>
              <a:rPr lang="de-DE" sz="1100" dirty="0"/>
              <a:t>die tabellarische didaktische Einordnung (Didaktisches Impulspapier, IP), </a:t>
            </a:r>
            <a:endParaRPr sz="1100" dirty="0"/>
          </a:p>
          <a:p>
            <a:pPr marL="606333" lvl="1" indent="-165363" algn="l" rtl="0">
              <a:lnSpc>
                <a:spcPct val="100000"/>
              </a:lnSpc>
              <a:spcBef>
                <a:spcPts val="0"/>
              </a:spcBef>
              <a:spcAft>
                <a:spcPts val="0"/>
              </a:spcAft>
              <a:buSzPts val="1400"/>
              <a:buFont typeface="Arial"/>
              <a:buChar char="•"/>
            </a:pPr>
            <a:r>
              <a:rPr lang="de-DE" sz="1100" dirty="0"/>
              <a:t>ein Dokument zur Weiterbildung für Lehrende und Unterrichtende zu den Nachhaltigkeitszielen mit dem Bezug auf die spezifische Berufsausbildung (Hintergrundmaterial, HGM) </a:t>
            </a:r>
            <a:endParaRPr sz="1100" dirty="0"/>
          </a:p>
          <a:p>
            <a:pPr marL="606333" lvl="1" indent="-165363" algn="l" rtl="0">
              <a:lnSpc>
                <a:spcPct val="100000"/>
              </a:lnSpc>
              <a:spcBef>
                <a:spcPts val="0"/>
              </a:spcBef>
              <a:spcAft>
                <a:spcPts val="0"/>
              </a:spcAft>
              <a:buSzPts val="1400"/>
              <a:buFont typeface="Arial"/>
              <a:buChar char="•"/>
            </a:pPr>
            <a:r>
              <a:rPr lang="de-DE" sz="1100" dirty="0"/>
              <a:t>Ein Handout (FS) z. B. mit der Darstellung von Zielkonflikten oder weiteren Aufgabenstellungen. </a:t>
            </a:r>
            <a:endParaRPr sz="1100" dirty="0"/>
          </a:p>
          <a:p>
            <a:pPr marL="165364" lvl="0" indent="-165364" algn="l" rtl="0">
              <a:lnSpc>
                <a:spcPct val="100000"/>
              </a:lnSpc>
              <a:spcBef>
                <a:spcPts val="579"/>
              </a:spcBef>
              <a:spcAft>
                <a:spcPts val="0"/>
              </a:spcAft>
              <a:buSzPts val="1400"/>
              <a:buFont typeface="Arial"/>
              <a:buChar char="•"/>
            </a:pPr>
            <a:r>
              <a:rPr lang="de-DE" sz="1100" dirty="0"/>
              <a:t>Die Materialien sollen Impulse und Orientierung geben, wie Nachhaltigkeit in die verschiedenen Berufsbilder integriert werden kann. Alle Materialien werden als Open Educational </a:t>
            </a:r>
            <a:r>
              <a:rPr lang="de-DE" sz="1100" dirty="0" err="1"/>
              <a:t>Ressources</a:t>
            </a:r>
            <a:r>
              <a:rPr lang="de-DE" sz="1100" dirty="0"/>
              <a:t> (OER-Materialien) im PDF-Format und als </a:t>
            </a:r>
            <a:r>
              <a:rPr lang="de-DE" sz="1100" dirty="0" err="1"/>
              <a:t>Oce</a:t>
            </a:r>
            <a:r>
              <a:rPr lang="de-DE" sz="1100" dirty="0"/>
              <a:t>-Dokumente (Word und PowerPoint) zur weiteren Verwendung veröffentlicht, d. h. sie können von den Nutzer*innen kopiert, ergänzt oder umstrukturiert werden. </a:t>
            </a:r>
            <a:endParaRPr sz="1100" dirty="0"/>
          </a:p>
          <a:p>
            <a:pPr marL="0" lvl="0" indent="0" algn="l" rtl="0">
              <a:lnSpc>
                <a:spcPct val="100000"/>
              </a:lnSpc>
              <a:spcBef>
                <a:spcPts val="579"/>
              </a:spcBef>
              <a:spcAft>
                <a:spcPts val="0"/>
              </a:spcAft>
              <a:buSzPts val="1400"/>
              <a:buNone/>
            </a:pPr>
            <a:endParaRPr dirty="0"/>
          </a:p>
        </p:txBody>
      </p:sp>
      <p:sp>
        <p:nvSpPr>
          <p:cNvPr id="69" name="Google Shape;69;p38:notes"/>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94bc32f861_0_0: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g194bc32f861_0_0:notes"/>
          <p:cNvSpPr txBox="1">
            <a:spLocks noGrp="1"/>
          </p:cNvSpPr>
          <p:nvPr>
            <p:ph type="body" idx="1"/>
          </p:nvPr>
        </p:nvSpPr>
        <p:spPr>
          <a:xfrm>
            <a:off x="458748" y="3596808"/>
            <a:ext cx="6090977" cy="6088212"/>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100" b="1" dirty="0"/>
              <a:t>Beschreibung:</a:t>
            </a:r>
            <a:r>
              <a:rPr lang="de-DE" sz="1100" dirty="0"/>
              <a:t/>
            </a:r>
            <a:br>
              <a:rPr lang="de-DE" sz="1100" dirty="0"/>
            </a:br>
            <a:r>
              <a:rPr lang="de-DE" sz="1100" dirty="0"/>
              <a:t>Die Frage des Out- und/oder Insourcing am Beispiel der Wäscherei kann aus unterschiedlichen Blickwinkeln betrachtet und mit den Auszubildenden analysiert werden. Dieses Szenario hierzu kann erste Impulse für den Einstieg liefern: </a:t>
            </a:r>
            <a:endParaRPr sz="1100" dirty="0"/>
          </a:p>
          <a:p>
            <a:pPr marL="0" lvl="0" indent="0" algn="l" rtl="0">
              <a:lnSpc>
                <a:spcPct val="100000"/>
              </a:lnSpc>
              <a:spcBef>
                <a:spcPts val="0"/>
              </a:spcBef>
              <a:spcAft>
                <a:spcPts val="0"/>
              </a:spcAft>
              <a:buSzPts val="1400"/>
              <a:buNone/>
            </a:pPr>
            <a:r>
              <a:rPr lang="de-DE" sz="1100" i="1" dirty="0">
                <a:latin typeface="Arial"/>
                <a:ea typeface="Arial"/>
                <a:cs typeface="Arial"/>
                <a:sym typeface="Arial"/>
              </a:rPr>
              <a:t>„I</a:t>
            </a:r>
            <a:r>
              <a:rPr lang="de-DE" sz="1100" i="1" dirty="0"/>
              <a:t>n einer Einrichtung (z.B. Tagungsakademie) sollen einzelne Bereiche (z.B. Wäschebereich) aus ökonomischen Gründen ausgelagert werden. Oftmals wird das günstigste Angebot wahrgenommen.  Die Entscheidung durch die Leitung wirft offene Fragen im Team auf, da u.a. gerade ein Nachhaltigkeitsleitbild für diese Einrichtung entstanden ist. Eine Kollegin bringt sich ein und berichtet von einer besuchten Veranstaltung zum Thema “Nachhaltigkeit in der Hauswirtschaft” und sieht gerade in diesem hauswirtschaftlichen Handlungsfeld große Potenziale und möchte an weitere Arbeitsbereiche anknüpfen. In der Mittagspause wird im Team diskutiert.“</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Aufgaben/Anknüpfungspunkte zu den aufgeführten Fragestellungen:</a:t>
            </a:r>
            <a:endParaRPr sz="1100" b="1" dirty="0"/>
          </a:p>
          <a:p>
            <a:pPr marL="0" lvl="0" indent="0" algn="l" rtl="0">
              <a:lnSpc>
                <a:spcPct val="100000"/>
              </a:lnSpc>
              <a:spcBef>
                <a:spcPts val="0"/>
              </a:spcBef>
              <a:spcAft>
                <a:spcPts val="0"/>
              </a:spcAft>
              <a:buSzPts val="1400"/>
              <a:buNone/>
            </a:pPr>
            <a:r>
              <a:rPr lang="de-DE" sz="1100" dirty="0"/>
              <a:t>Die Analyse bestehender Vergabekriterien kann für einzelne Einrichtungen mit Blick auf die Nachhaltigkeitsdimensionen Zielkonflikte aufrufen. Lassen Sie die Auszubildenden verschiedene Lösungswege für Anknüpfungspunkte am Beispiel der Wäscherei erarbeiten und diskutieren. Dieses Szenario können Sie auch auf andere berufliche Handlungssituationen (z.B. Outsourcing der Verpflegung → Catering; Reinigung) übertragen. </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u="sng" dirty="0"/>
              <a:t>Mögliche Lösung zu den Fragen:</a:t>
            </a:r>
            <a:endParaRPr sz="1100" dirty="0"/>
          </a:p>
          <a:p>
            <a:pPr marL="220484" lvl="0" indent="-201434" algn="l" rtl="0">
              <a:lnSpc>
                <a:spcPct val="100000"/>
              </a:lnSpc>
              <a:spcBef>
                <a:spcPts val="0"/>
              </a:spcBef>
              <a:spcAft>
                <a:spcPts val="0"/>
              </a:spcAft>
              <a:buSzPts val="1100"/>
              <a:buFont typeface="Calibri"/>
              <a:buAutoNum type="alphaUcParenR"/>
            </a:pPr>
            <a:r>
              <a:rPr lang="de-DE" sz="1100" dirty="0"/>
              <a:t>Vorteile hauseigener Wäscherei: keine Transportwege der Wäsche (Umwelt/Nachhaltigkeit), Unabhängigkeit, Kontrolle der Wäsche selbst in der Hand (Qualitätssicherung/Hygiene), optimale Auslastung des Personals (Wirtschaftlichkeit), Änderungen hin zur nachhaltigen Wäscherei ist ohne Abstimmungen mit externen DL möglich, Ausgaben selbst unter Kontrolle (Wirtschaftlichkeit)</a:t>
            </a:r>
            <a:endParaRPr sz="1100" dirty="0"/>
          </a:p>
          <a:p>
            <a:pPr marL="220484" lvl="0" indent="-201434" algn="l" rtl="0">
              <a:lnSpc>
                <a:spcPct val="100000"/>
              </a:lnSpc>
              <a:spcBef>
                <a:spcPts val="0"/>
              </a:spcBef>
              <a:spcAft>
                <a:spcPts val="0"/>
              </a:spcAft>
              <a:buSzPts val="1100"/>
              <a:buFont typeface="Calibri"/>
              <a:buAutoNum type="alphaUcParenR"/>
            </a:pPr>
            <a:r>
              <a:rPr lang="de-DE" sz="1100" dirty="0"/>
              <a:t>Vorteile externer Wäscherei: Entlastung, mögliche Kostenersparnis (wegen einheitlicher Preise und weniger Prozesskosten im eigenen Haus und keine Investitionen), Professionalität des Dienstleisters und damit Qualitätssicherung (bessere Qualifizierung des dortigen Personals), zeitraubende Personalplanung entfällt (Stammpersonal kann sich auf das Kerngeschäft konzentrieren – Konzentration auf Kernkompetenz), nachhaltige Nutzung externer Ressourcen, Synergien, langfristige Kooperation und gute Planbarkeit im Budget, Nutzung von externem </a:t>
            </a:r>
            <a:r>
              <a:rPr lang="de-DE" sz="1100" dirty="0" err="1"/>
              <a:t>KnowHow</a:t>
            </a:r>
            <a:r>
              <a:rPr lang="de-DE" sz="1100" dirty="0"/>
              <a:t>, Flexibilität, Steigerung der Effizienz</a:t>
            </a:r>
            <a:endParaRPr sz="1100" dirty="0"/>
          </a:p>
          <a:p>
            <a:pPr marL="220484" lvl="0" indent="-201434" algn="l" rtl="0">
              <a:lnSpc>
                <a:spcPct val="100000"/>
              </a:lnSpc>
              <a:spcBef>
                <a:spcPts val="0"/>
              </a:spcBef>
              <a:spcAft>
                <a:spcPts val="0"/>
              </a:spcAft>
              <a:buSzPts val="1100"/>
              <a:buFont typeface="Calibri"/>
              <a:buAutoNum type="alphaUcParenR"/>
            </a:pPr>
            <a:r>
              <a:rPr lang="de-DE" sz="1100" dirty="0"/>
              <a:t>Kriterien: Nachhaltigkeit (Ökologie und Soziales); u.a. Art der Waschmittel, Methode der Reinigung, Entfernung des Betriebs wegen Transportwegen, Flexibilität, Nähe des Unternehmens</a:t>
            </a:r>
            <a:endParaRPr sz="1100" dirty="0"/>
          </a:p>
          <a:p>
            <a:pPr marL="0" lvl="0" indent="0" algn="l" rtl="0">
              <a:lnSpc>
                <a:spcPct val="100000"/>
              </a:lnSpc>
              <a:spcBef>
                <a:spcPts val="0"/>
              </a:spcBef>
              <a:spcAft>
                <a:spcPts val="0"/>
              </a:spcAft>
              <a:buSzPts val="1400"/>
              <a:buNone/>
            </a:pPr>
            <a:r>
              <a:rPr lang="de-DE" sz="1100" b="1" dirty="0" smtClean="0"/>
              <a:t>Bildquelle</a:t>
            </a:r>
            <a:r>
              <a:rPr lang="de-DE" sz="1100" b="1" dirty="0"/>
              <a:t>:</a:t>
            </a:r>
            <a:endParaRPr sz="1100" b="1" dirty="0"/>
          </a:p>
          <a:p>
            <a:pPr marL="165364" lvl="0" indent="-146990" algn="l" rtl="0">
              <a:lnSpc>
                <a:spcPct val="100000"/>
              </a:lnSpc>
              <a:spcBef>
                <a:spcPts val="0"/>
              </a:spcBef>
              <a:spcAft>
                <a:spcPts val="0"/>
              </a:spcAft>
              <a:buSzPts val="1100"/>
              <a:buFont typeface="Calibri"/>
              <a:buChar char="•"/>
            </a:pPr>
            <a:r>
              <a:rPr lang="de-DE" sz="1100" dirty="0" err="1"/>
              <a:t>Pixabay</a:t>
            </a:r>
            <a:endParaRPr sz="1100" dirty="0"/>
          </a:p>
        </p:txBody>
      </p:sp>
      <p:sp>
        <p:nvSpPr>
          <p:cNvPr id="82" name="Google Shape;82;g194bc32f861_0_0:notes"/>
          <p:cNvSpPr txBox="1">
            <a:spLocks noGrp="1"/>
          </p:cNvSpPr>
          <p:nvPr>
            <p:ph type="sldNum" idx="12"/>
          </p:nvPr>
        </p:nvSpPr>
        <p:spPr>
          <a:xfrm>
            <a:off x="3850442" y="9428584"/>
            <a:ext cx="2945537" cy="498145"/>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990542c032_1_0: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990542c032_1_0:notes"/>
          <p:cNvSpPr txBox="1">
            <a:spLocks noGrp="1"/>
          </p:cNvSpPr>
          <p:nvPr>
            <p:ph type="body" idx="1"/>
          </p:nvPr>
        </p:nvSpPr>
        <p:spPr>
          <a:xfrm>
            <a:off x="383182" y="3597275"/>
            <a:ext cx="6055717" cy="6234937"/>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Clr>
                <a:schemeClr val="dk1"/>
              </a:buClr>
              <a:buSzPts val="1100"/>
              <a:buNone/>
            </a:pPr>
            <a:r>
              <a:rPr lang="de-DE" sz="1050" b="1" dirty="0"/>
              <a:t>Beschreibung:</a:t>
            </a:r>
            <a:br>
              <a:rPr lang="de-DE" sz="1050" b="1" dirty="0"/>
            </a:br>
            <a:r>
              <a:rPr lang="de-DE" sz="1050" dirty="0"/>
              <a:t>In Deutschland werden pro Jahr ca. 630.000 Tonnen Waschmittel verbraucht. Jeder Einwohner verbraucht demnach fast 8 Kilogramm Waschmittel pro Jahr. Für Weichspüler und weitere Waschhilfsmittel und Wäschepflegemittel kommen insgesamt etwa 220.000 Tonnen pro Jahr hinzu. Die Herstellung verbraucht Energie und Chemikalien, die Gewässer und Kläranlagen belasten (UBA 2021b). In Wasch- und Pflegemitteln ist zudem häufig Mikroplastik enthalten, die z.B. über den Weg des Abwassers in die Gewässer/Meers gelangen. Auch das Waschen von Kunstfaserprodukten selbst ist problematisch – hierdurch entsteht sogar mehr Mikroplastik, welches in die Umwelt gelangt (weiterführend siehe HGM). Mikroplastik lässt sich auch teilweise in Öko-Produkten finden. Öko-Produkte nutzen hingegen weniger bzw. bis keine Duftstoffe. Wasch- und Reinigungsmitteln mit Duftstoffen verleihen dem Produkt einen angenehmen Duft. Die Stoffe z.B. Limonen oder Geraniol können Allergien auslösen (vgl. UBA 2015). Ein weiteres Feld stellen synthetische Tenside als Inhaltsstoffe dar, hergestellt aus Basis von Rohöl. Je nach Anbieter werden natürliche als auch synthetische Tenside in Wasch- und Reinigungsmitteln eingesetzt. Herkömmlich werden Tenside auf petrochemischer Basis gewonnen. Eine ressourcenschonende Variante wäre ohne Erdöl. Tenside auf Basis nachwachsender Rohstoffe sind hautfreundlicher und biologisch gut abbaubar. Viele Hersteller greifen auf Palmkern- oder Kokosöl als Alternative zurück. Der Einsatz tropischer Pflanzenöle ist nicht unumstritten, u.a. durch den Anbau der Palmplantagen und somit der Rodung der Regenwälder (vgl. Otterbein 2017, S. 6). Bestenfalls sollte jedoch auf nachhaltige Reinigungsmittel zurückgegriffen werden - wie z.B. Tenside auf Basis heimisch nachwachsender Rohstoffe, wie z.B. Raps also auf pflanzlicher Basis, die nicht im Konflikt mit der Produktion von Lebensmittel stehen (vgl. ebd. S. 6f).</a:t>
            </a:r>
            <a:endParaRPr sz="1050" dirty="0"/>
          </a:p>
          <a:p>
            <a:pPr marL="0" lvl="0" indent="0" algn="l" rtl="0">
              <a:lnSpc>
                <a:spcPct val="100000"/>
              </a:lnSpc>
              <a:spcBef>
                <a:spcPts val="0"/>
              </a:spcBef>
              <a:spcAft>
                <a:spcPts val="0"/>
              </a:spcAft>
              <a:buClr>
                <a:schemeClr val="dk1"/>
              </a:buClr>
              <a:buSzPts val="1100"/>
              <a:buNone/>
            </a:pPr>
            <a:r>
              <a:rPr lang="de-DE" sz="1050" b="1" dirty="0"/>
              <a:t>Aufgabe:</a:t>
            </a:r>
            <a:r>
              <a:rPr lang="de-DE" sz="1050" dirty="0"/>
              <a:t/>
            </a:r>
            <a:br>
              <a:rPr lang="de-DE" sz="1050" dirty="0"/>
            </a:br>
            <a:r>
              <a:rPr lang="de-DE" sz="1050" dirty="0"/>
              <a:t>Oftmals besteht der Wunsch von z.B. Bewohner*innen in Einrichtungen bzgl. frischer, duftender Wäsche vs. Nutzung von konventionellen Waschmitteln mit Mikroplastik oder petrochemischen Tensiden. Nehmen Sie neben den aufgeführten Fragestellungen für die Bewertung verschiedener Produkte die Aspekte (z.B. Herkunft, Produktionsbedingungen, Umweltauswirkungen, Gesundheit, Effizienz, Wäscheprozess/-</a:t>
            </a:r>
            <a:r>
              <a:rPr lang="de-DE" sz="1050" dirty="0" err="1"/>
              <a:t>kreislauf</a:t>
            </a:r>
            <a:r>
              <a:rPr lang="de-DE" sz="1050" dirty="0"/>
              <a:t>, Verwertbarkeit etc.) in den Blick. Es bietet sich an, mit einer Produktkategorie/Wäschestücke (z.B. Bettwäsche, Handtücher, Arbeitskleidung) zu starten. </a:t>
            </a:r>
            <a:endParaRPr sz="1050" dirty="0"/>
          </a:p>
          <a:p>
            <a:pPr marL="171450" lvl="0" indent="-171450" algn="l" rtl="0">
              <a:lnSpc>
                <a:spcPct val="100000"/>
              </a:lnSpc>
              <a:spcBef>
                <a:spcPts val="0"/>
              </a:spcBef>
              <a:spcAft>
                <a:spcPts val="0"/>
              </a:spcAft>
              <a:buClr>
                <a:schemeClr val="dk1"/>
              </a:buClr>
              <a:buSzPts val="1100"/>
              <a:buFont typeface="Arial"/>
              <a:buChar char="•"/>
            </a:pPr>
            <a:r>
              <a:rPr lang="de-DE" sz="900" dirty="0"/>
              <a:t>Weiterführende Links vom Umweltbundesamt (UBA):</a:t>
            </a:r>
            <a:br>
              <a:rPr lang="de-DE" sz="900" dirty="0"/>
            </a:br>
            <a:r>
              <a:rPr lang="de-DE" sz="900" u="sng" dirty="0">
                <a:solidFill>
                  <a:schemeClr val="hlink"/>
                </a:solidFill>
                <a:hlinkClick r:id="rId3"/>
              </a:rPr>
              <a:t>https://www.umweltbundesamt.de/sites/default/files/medien/publikation/long/3485.pdf</a:t>
            </a:r>
            <a:r>
              <a:rPr lang="de-DE" sz="900" dirty="0"/>
              <a:t/>
            </a:r>
            <a:br>
              <a:rPr lang="de-DE" sz="900" dirty="0"/>
            </a:br>
            <a:r>
              <a:rPr lang="de-DE" sz="900" u="sng" dirty="0">
                <a:solidFill>
                  <a:srgbClr val="0563C1"/>
                </a:solidFill>
                <a:hlinkClick r:id="rId4">
                  <a:extLst>
                    <a:ext uri="{A12FA001-AC4F-418D-AE19-62706E023703}">
                      <ahyp:hlinkClr xmlns:ahyp="http://schemas.microsoft.com/office/drawing/2018/hyperlinkcolor" xmlns="" val="tx"/>
                    </a:ext>
                  </a:extLst>
                </a:hlinkClick>
              </a:rPr>
              <a:t>https://www.umweltbundesamt.de/publikationen/umweltbewusst-waschen</a:t>
            </a:r>
            <a:r>
              <a:rPr lang="de-DE" sz="900" dirty="0"/>
              <a:t> </a:t>
            </a:r>
            <a:br>
              <a:rPr lang="de-DE" sz="900" dirty="0"/>
            </a:br>
            <a:r>
              <a:rPr lang="de-DE" sz="900" u="sng" dirty="0">
                <a:solidFill>
                  <a:srgbClr val="0563C1"/>
                </a:solidFill>
                <a:hlinkClick r:id="rId5">
                  <a:extLst>
                    <a:ext uri="{A12FA001-AC4F-418D-AE19-62706E023703}">
                      <ahyp:hlinkClr xmlns:ahyp="http://schemas.microsoft.com/office/drawing/2018/hyperlinkcolor" xmlns="" val="tx"/>
                    </a:ext>
                  </a:extLst>
                </a:hlinkClick>
              </a:rPr>
              <a:t>https://www.umweltbundesamt.de/sites/default/files/medien/1410/publikationen/2019-08-19_texte_90-2019_be_biomassenutzung_wrm.pdf</a:t>
            </a:r>
            <a:endParaRPr sz="900" u="sng" dirty="0">
              <a:solidFill>
                <a:srgbClr val="0563C1"/>
              </a:solidFill>
            </a:endParaRPr>
          </a:p>
          <a:p>
            <a:pPr marL="0" marR="0" lvl="0" indent="0" algn="l" rtl="0">
              <a:lnSpc>
                <a:spcPct val="100000"/>
              </a:lnSpc>
              <a:spcBef>
                <a:spcPts val="0"/>
              </a:spcBef>
              <a:spcAft>
                <a:spcPts val="0"/>
              </a:spcAft>
              <a:buClr>
                <a:schemeClr val="dk1"/>
              </a:buClr>
              <a:buSzPts val="1100"/>
              <a:buNone/>
            </a:pPr>
            <a:r>
              <a:rPr lang="de-DE" sz="1000" b="1" dirty="0"/>
              <a:t>Quellen und Abbildungen:</a:t>
            </a:r>
            <a:endParaRPr dirty="0"/>
          </a:p>
          <a:p>
            <a:pPr marL="171450" marR="0" lvl="0" indent="-171450" algn="l" rtl="0">
              <a:lnSpc>
                <a:spcPct val="100000"/>
              </a:lnSpc>
              <a:spcBef>
                <a:spcPts val="0"/>
              </a:spcBef>
              <a:spcAft>
                <a:spcPts val="0"/>
              </a:spcAft>
              <a:buClr>
                <a:schemeClr val="dk1"/>
              </a:buClr>
              <a:buSzPts val="1100"/>
              <a:buFont typeface="Arial"/>
              <a:buChar char="•"/>
            </a:pPr>
            <a:r>
              <a:rPr lang="de-DE" sz="800" b="0" dirty="0"/>
              <a:t>F</a:t>
            </a:r>
            <a:r>
              <a:rPr lang="de-DE" sz="800" dirty="0"/>
              <a:t>achagentur Nachwachsende Rohstoffe e.V. (2021). Basisdaten Biobasierte Produkt 2021. Online: </a:t>
            </a:r>
            <a:r>
              <a:rPr lang="de-DE" sz="800" u="sng" strike="noStrike" cap="none" dirty="0" err="1"/>
              <a:t>www.fnr.de</a:t>
            </a:r>
            <a:r>
              <a:rPr lang="de-DE" sz="800" u="sng" strike="noStrike" cap="none" dirty="0"/>
              <a:t>/</a:t>
            </a:r>
            <a:r>
              <a:rPr lang="de-DE" sz="800" u="sng" strike="noStrike" cap="none" dirty="0" err="1"/>
              <a:t>fileadmin</a:t>
            </a:r>
            <a:r>
              <a:rPr lang="de-DE" sz="800" u="sng" strike="noStrike" cap="none" dirty="0"/>
              <a:t>/allgemein/</a:t>
            </a:r>
            <a:r>
              <a:rPr lang="de-DE" sz="800" u="sng" strike="noStrike" cap="none" dirty="0" err="1"/>
              <a:t>pdf</a:t>
            </a:r>
            <a:r>
              <a:rPr lang="de-DE" sz="800" u="sng" strike="noStrike" cap="none" dirty="0"/>
              <a:t>/</a:t>
            </a:r>
            <a:r>
              <a:rPr lang="de-DE" sz="800" u="sng" strike="noStrike" cap="none" dirty="0" err="1"/>
              <a:t>broschueren</a:t>
            </a:r>
            <a:r>
              <a:rPr lang="de-DE" sz="800" u="sng" strike="noStrike" cap="none" dirty="0"/>
              <a:t>/basisdaten_biobasierte_produkte_2021_web.pdf</a:t>
            </a:r>
            <a:endParaRPr sz="800" b="1" dirty="0"/>
          </a:p>
          <a:p>
            <a:pPr marL="171450" lvl="0" indent="-171450" algn="l" rtl="0">
              <a:lnSpc>
                <a:spcPct val="100000"/>
              </a:lnSpc>
              <a:spcBef>
                <a:spcPts val="0"/>
              </a:spcBef>
              <a:spcAft>
                <a:spcPts val="0"/>
              </a:spcAft>
              <a:buClr>
                <a:schemeClr val="dk1"/>
              </a:buClr>
              <a:buSzPts val="1100"/>
              <a:buFont typeface="Arial"/>
              <a:buChar char="•"/>
            </a:pPr>
            <a:r>
              <a:rPr lang="de-DE" sz="800" dirty="0"/>
              <a:t>Otterbein, Jürgen (2017). Nachhaltige Reinigung in der professionellen Anwendung - Reinigungskraft, Anwenderfreundlichkeit und Ökologie im Einklang. Hauswirtschaft und Wissenschaft. Online: </a:t>
            </a:r>
            <a:r>
              <a:rPr lang="de-DE" sz="800" u="sng" dirty="0">
                <a:solidFill>
                  <a:schemeClr val="hlink"/>
                </a:solidFill>
                <a:hlinkClick r:id="rId6"/>
              </a:rPr>
              <a:t>https://doi.org/10.23782/HUW_10_2017</a:t>
            </a:r>
            <a:r>
              <a:rPr lang="de-DE" sz="800" dirty="0"/>
              <a:t> </a:t>
            </a:r>
            <a:br>
              <a:rPr lang="de-DE" sz="800" dirty="0"/>
            </a:br>
            <a:r>
              <a:rPr lang="de-DE" sz="800" dirty="0"/>
              <a:t>UBA (2015). Inhaltsstoffe. Online: </a:t>
            </a:r>
            <a:r>
              <a:rPr lang="de-DE" sz="800" u="sng" dirty="0">
                <a:solidFill>
                  <a:schemeClr val="hlink"/>
                </a:solidFill>
                <a:hlinkClick r:id="rId7"/>
              </a:rPr>
              <a:t>www.umweltbundesamt.de/themen/chemikalien/wasch-reinigungsmittel/inhaltsstoffe#a-bis-c</a:t>
            </a:r>
            <a:r>
              <a:rPr lang="de-DE" sz="800" dirty="0"/>
              <a:t/>
            </a:r>
            <a:br>
              <a:rPr lang="de-DE" sz="800" dirty="0"/>
            </a:br>
            <a:r>
              <a:rPr lang="de-DE" sz="800" dirty="0"/>
              <a:t>UBA (2021). Wäsche waschen, Waschmittel. Online: </a:t>
            </a:r>
            <a:r>
              <a:rPr lang="de-DE" sz="800" u="sng" strike="noStrike" cap="none" dirty="0"/>
              <a:t>https://</a:t>
            </a:r>
            <a:r>
              <a:rPr lang="de-DE" sz="800" u="sng" strike="noStrike" cap="none" dirty="0" err="1"/>
              <a:t>www.umweltbundesamt.de</a:t>
            </a:r>
            <a:r>
              <a:rPr lang="de-DE" sz="800" u="sng" strike="noStrike" cap="none" dirty="0"/>
              <a:t>/</a:t>
            </a:r>
            <a:r>
              <a:rPr lang="de-DE" sz="800" u="sng" strike="noStrike" cap="none" dirty="0" err="1"/>
              <a:t>umwelttipps</a:t>
            </a:r>
            <a:r>
              <a:rPr lang="de-DE" sz="800" u="sng" strike="noStrike" cap="none" dirty="0"/>
              <a:t>-</a:t>
            </a:r>
            <a:r>
              <a:rPr lang="de-DE" sz="800" u="sng" strike="noStrike" cap="none" dirty="0" err="1"/>
              <a:t>fuer</a:t>
            </a:r>
            <a:r>
              <a:rPr lang="de-DE" sz="800" u="sng" strike="noStrike" cap="none" dirty="0"/>
              <a:t>-den-alltag/haushalt-wohnen/</a:t>
            </a:r>
            <a:r>
              <a:rPr lang="de-DE" sz="800" u="sng" strike="noStrike" cap="none" dirty="0" err="1"/>
              <a:t>waesche-waschen-waschmittel#unsere-tipps</a:t>
            </a:r>
            <a:endParaRPr sz="800" dirty="0"/>
          </a:p>
        </p:txBody>
      </p:sp>
      <p:sp>
        <p:nvSpPr>
          <p:cNvPr id="95" name="Google Shape;95;g1990542c032_1_0:notes"/>
          <p:cNvSpPr txBox="1">
            <a:spLocks noGrp="1"/>
          </p:cNvSpPr>
          <p:nvPr>
            <p:ph type="sldNum" idx="12"/>
          </p:nvPr>
        </p:nvSpPr>
        <p:spPr>
          <a:xfrm>
            <a:off x="3850442" y="9428584"/>
            <a:ext cx="2945537" cy="498145"/>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5:notes"/>
          <p:cNvSpPr txBox="1">
            <a:spLocks noGrp="1"/>
          </p:cNvSpPr>
          <p:nvPr>
            <p:ph type="body" idx="1"/>
          </p:nvPr>
        </p:nvSpPr>
        <p:spPr>
          <a:xfrm>
            <a:off x="458748" y="3746491"/>
            <a:ext cx="5880179" cy="5682093"/>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b="1" dirty="0"/>
          </a:p>
          <a:p>
            <a:pPr marL="0" lvl="0" indent="0" algn="l" rtl="0">
              <a:lnSpc>
                <a:spcPct val="100000"/>
              </a:lnSpc>
              <a:spcBef>
                <a:spcPts val="0"/>
              </a:spcBef>
              <a:spcAft>
                <a:spcPts val="0"/>
              </a:spcAft>
              <a:buSzPts val="1400"/>
              <a:buNone/>
            </a:pPr>
            <a:r>
              <a:rPr lang="de-DE" sz="1100" dirty="0"/>
              <a:t>Unverpackte Waren (wie Lebens- oder Reinigungsmittel) sind ein Trend, der weniger Abfall produziert. Verpackungen erfüllen jedoch auch bestimmte Funktionen: Sie schützen die Lebensmittel vor Einflüssen, wie Licht oder Sauerstoff, vor Beschädigung durch Druck oder Feuchtigkeit, vor dem Austrocknen, vor Verschmutzung und vor dem Befall mit Schädlingen oder Mikroorganismen etc. </a:t>
            </a:r>
            <a:endParaRPr sz="1100" dirty="0">
              <a:solidFill>
                <a:srgbClr val="FF0000"/>
              </a:solidFill>
            </a:endParaRPr>
          </a:p>
          <a:p>
            <a:pPr marL="0" lvl="0" indent="0" algn="l" rtl="0">
              <a:lnSpc>
                <a:spcPct val="100000"/>
              </a:lnSpc>
              <a:spcBef>
                <a:spcPts val="0"/>
              </a:spcBef>
              <a:spcAft>
                <a:spcPts val="0"/>
              </a:spcAft>
              <a:buSzPts val="1400"/>
              <a:buNone/>
            </a:pPr>
            <a:r>
              <a:rPr lang="de-DE" sz="1100" dirty="0"/>
              <a:t>„Die Menschen, denen das Konzept eines Unverpackt-Supermarkts nicht gefällt, nennen eine Vielzahl an unterschiedlichen Gründen, die ihrer Meinung nach gegen einen Einkauf in einem solchen Geschäft sprächen: Der Hauptgrund sei die Angst vor mangelnder Hygiene - 58 Prozent geben dies an. Weitere Gründe seien höhere Preise der Produkte oder auch das Fehlen von Fertiggerichten. Interessant und für den Handel nicht zu vernachlässigen: 51 Prozent antworten auf die Frage, weshalb sie nicht in einem Unverpackt-Supermarkt einkaufen, es gäbe keinen verfügbaren in ihrer Nähe. Hier steckt mutmaßlich ein großes, aber bislang ungenutztes Potenzial.“ (</a:t>
            </a:r>
            <a:r>
              <a:rPr lang="de-DE" sz="1100" u="sng" dirty="0">
                <a:solidFill>
                  <a:schemeClr val="hlink"/>
                </a:solidFill>
                <a:hlinkClick r:id="rId3"/>
              </a:rPr>
              <a:t>https://www.splendid-research.com/de/statistiken/umfrage-ablehnung-unverpackt-supermarkt</a:t>
            </a:r>
            <a:r>
              <a:rPr lang="de-DE" sz="1100" dirty="0"/>
              <a:t>)</a:t>
            </a:r>
            <a:endParaRPr sz="1100" dirty="0"/>
          </a:p>
          <a:p>
            <a:pPr marL="0" lvl="0" indent="0" algn="l" rtl="0">
              <a:lnSpc>
                <a:spcPct val="100000"/>
              </a:lnSpc>
              <a:spcBef>
                <a:spcPts val="0"/>
              </a:spcBef>
              <a:spcAft>
                <a:spcPts val="0"/>
              </a:spcAft>
              <a:buClr>
                <a:schemeClr val="dk1"/>
              </a:buClr>
              <a:buSzPts val="1400"/>
              <a:buNone/>
            </a:pPr>
            <a:endParaRPr sz="1100" dirty="0"/>
          </a:p>
          <a:p>
            <a:pPr marL="0" lvl="0" indent="0" algn="l" rtl="0">
              <a:lnSpc>
                <a:spcPct val="100000"/>
              </a:lnSpc>
              <a:spcBef>
                <a:spcPts val="0"/>
              </a:spcBef>
              <a:spcAft>
                <a:spcPts val="0"/>
              </a:spcAft>
              <a:buSzPts val="1400"/>
              <a:buNone/>
            </a:pPr>
            <a:r>
              <a:rPr lang="de-DE" sz="1100" b="1" dirty="0"/>
              <a:t>Aufgaben/Anknüpfungspunkte zu den aufgeführten Fragestellungen:</a:t>
            </a:r>
            <a:endParaRPr sz="1100" b="1" dirty="0"/>
          </a:p>
          <a:p>
            <a:pPr marL="0" lvl="0" indent="0" algn="l" rtl="0">
              <a:lnSpc>
                <a:spcPct val="100000"/>
              </a:lnSpc>
              <a:spcBef>
                <a:spcPts val="0"/>
              </a:spcBef>
              <a:spcAft>
                <a:spcPts val="0"/>
              </a:spcAft>
              <a:buClr>
                <a:schemeClr val="dk1"/>
              </a:buClr>
              <a:buSzPts val="1600"/>
              <a:buNone/>
            </a:pPr>
            <a:r>
              <a:rPr lang="de-DE" sz="1100" dirty="0"/>
              <a:t>Diskutieren Sie darüber, welche Gründe entgegen des Diagramms </a:t>
            </a:r>
            <a:r>
              <a:rPr lang="de-DE" sz="1100" b="1" dirty="0"/>
              <a:t>dafür sprechen</a:t>
            </a:r>
            <a:r>
              <a:rPr lang="de-DE" sz="1100" dirty="0"/>
              <a:t>, unverpackte Lebens- oder Reinigungsmittel zu kaufen und dafür einen „Unverpackt-Supermarkt“ aufzusuchen bzw. mit Lieferanten Möglichkeiten zu thematisieren? Beziehen Sie Ihre Überlegungen auf Privathaushalte.</a:t>
            </a:r>
            <a:endParaRPr sz="1100" dirty="0"/>
          </a:p>
          <a:p>
            <a:pPr marL="0" lvl="0" indent="0" algn="l" rtl="0">
              <a:lnSpc>
                <a:spcPct val="100000"/>
              </a:lnSpc>
              <a:spcBef>
                <a:spcPts val="0"/>
              </a:spcBef>
              <a:spcAft>
                <a:spcPts val="0"/>
              </a:spcAft>
              <a:buSzPts val="1400"/>
              <a:buNone/>
            </a:pPr>
            <a:endParaRPr sz="1100" b="1" dirty="0"/>
          </a:p>
          <a:p>
            <a:pPr marL="0" lvl="0" indent="0" algn="l" rtl="0">
              <a:lnSpc>
                <a:spcPct val="100000"/>
              </a:lnSpc>
              <a:spcBef>
                <a:spcPts val="0"/>
              </a:spcBef>
              <a:spcAft>
                <a:spcPts val="0"/>
              </a:spcAft>
              <a:buSzPts val="1400"/>
              <a:buNone/>
            </a:pPr>
            <a:r>
              <a:rPr lang="de-DE" sz="1100" b="1" dirty="0"/>
              <a:t>Quellen und Abbildungen: </a:t>
            </a:r>
            <a:endParaRPr sz="1100" dirty="0"/>
          </a:p>
          <a:p>
            <a:pPr marL="165364" lvl="0" indent="-146990" algn="l" rtl="0">
              <a:lnSpc>
                <a:spcPct val="100000"/>
              </a:lnSpc>
              <a:spcBef>
                <a:spcPts val="0"/>
              </a:spcBef>
              <a:spcAft>
                <a:spcPts val="0"/>
              </a:spcAft>
              <a:buSzPts val="1100"/>
              <a:buFont typeface="Calibri"/>
              <a:buChar char="•"/>
            </a:pPr>
            <a:r>
              <a:rPr lang="de-DE" sz="1100" dirty="0"/>
              <a:t>SPLENDID RESEARCH GmbH (2018).Akzeptanz von unverpackt einkaufen in Deutschland. Eine repräsentative Umfrage unter 1.016 Deutschen zum Einkauf in Unverpackt-Läden. Hamburg. Online: </a:t>
            </a:r>
            <a:r>
              <a:rPr lang="de-DE" sz="1100" u="sng" dirty="0">
                <a:solidFill>
                  <a:schemeClr val="hlink"/>
                </a:solidFill>
                <a:hlinkClick r:id="rId4"/>
              </a:rPr>
              <a:t>https://www.splendid-research.com/de/studie-unverpackt-einkaufen</a:t>
            </a:r>
            <a:endParaRPr sz="1100" dirty="0"/>
          </a:p>
          <a:p>
            <a:pPr marL="165364" lvl="0" indent="-146990" algn="l" rtl="0">
              <a:lnSpc>
                <a:spcPct val="100000"/>
              </a:lnSpc>
              <a:spcBef>
                <a:spcPts val="0"/>
              </a:spcBef>
              <a:spcAft>
                <a:spcPts val="0"/>
              </a:spcAft>
              <a:buSzPts val="1100"/>
              <a:buFont typeface="Calibri"/>
              <a:buChar char="•"/>
            </a:pPr>
            <a:r>
              <a:rPr lang="de-DE" sz="1100" dirty="0" err="1"/>
              <a:t>Pixabay</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de-DE" sz="1100" b="1" dirty="0"/>
              <a:t>Weiterführende Literatur:</a:t>
            </a:r>
            <a:endParaRPr sz="1100" b="1" dirty="0"/>
          </a:p>
          <a:p>
            <a:pPr marL="171450" lvl="0" indent="-171450" algn="l" rtl="0">
              <a:lnSpc>
                <a:spcPct val="100000"/>
              </a:lnSpc>
              <a:spcBef>
                <a:spcPts val="0"/>
              </a:spcBef>
              <a:spcAft>
                <a:spcPts val="0"/>
              </a:spcAft>
              <a:buSzPts val="1400"/>
              <a:buFont typeface="Arial"/>
              <a:buChar char="•"/>
            </a:pPr>
            <a:r>
              <a:rPr lang="de-DE" sz="1100" dirty="0"/>
              <a:t>Einkaufsgewohnheiten und Einflussfaktoren beim Unverpackt-Einkauf. Ergebnisse einer Umfrage: </a:t>
            </a:r>
            <a:r>
              <a:rPr lang="de-DE" sz="1100" u="sng" dirty="0">
                <a:solidFill>
                  <a:schemeClr val="hlink"/>
                </a:solidFill>
                <a:hlinkClick r:id="rId5"/>
              </a:rPr>
              <a:t>https://www.ioew.de/fileadmin/user_upload/BILDER_und_Downloaddateien/Publikationen/2020/Marken___Wagenfeld__2020__Einkaufsgewohnheiten_und_Einflussfaktoren_-_Unverpackt-Umfrage.pdf</a:t>
            </a:r>
            <a:endParaRPr sz="1100" dirty="0"/>
          </a:p>
          <a:p>
            <a:pPr marL="0" lvl="0" indent="0" algn="l" rtl="0">
              <a:lnSpc>
                <a:spcPct val="100000"/>
              </a:lnSpc>
              <a:spcBef>
                <a:spcPts val="0"/>
              </a:spcBef>
              <a:spcAft>
                <a:spcPts val="0"/>
              </a:spcAft>
              <a:buSzPts val="1400"/>
              <a:buNone/>
            </a:pPr>
            <a:endParaRPr sz="1100" dirty="0"/>
          </a:p>
        </p:txBody>
      </p:sp>
      <p:sp>
        <p:nvSpPr>
          <p:cNvPr id="110" name="Google Shape;110;p5:notes"/>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2:notes"/>
          <p:cNvSpPr txBox="1">
            <a:spLocks noGrp="1"/>
          </p:cNvSpPr>
          <p:nvPr>
            <p:ph type="body" idx="1"/>
          </p:nvPr>
        </p:nvSpPr>
        <p:spPr>
          <a:xfrm>
            <a:off x="301147" y="3606470"/>
            <a:ext cx="6282533" cy="6109030"/>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50" b="1" dirty="0"/>
              <a:t>Beschreibung:</a:t>
            </a:r>
            <a:r>
              <a:rPr lang="de-DE" sz="1050" dirty="0"/>
              <a:t> Ein attraktives, zielgruppengerechtes Speisenangebot entspricht nicht immer nachhaltigkeitsorientierten Kriterien. So kann es sein, dass ein frisches pflanzlich basiertes Menü in der Gemeinschaftsverpflegung nicht so gut angenommen wird wie die bekannte Currywurst mit Pommes. Oftmals sind die Klassiker wie “Currywurst mit Pommes” oder “Schnitzel” die Verkaufsschlager. Laut TK-Report war bis 2021 Currywurst-Pommes Platz 1 in Kantinen, erstmals seit 28 Jahren reicht es seit dem jedoch nur für Platz 2. Die neue Nummer 1 ist Spaghetti Bolognese. Insgesamt steige die Nachfrage nach vegetarischen Gerichten - Hier am beliebtesten: Falafel sowie die Bulgur-Curry-Pfanne. </a:t>
            </a:r>
            <a:endParaRPr sz="1050" dirty="0"/>
          </a:p>
          <a:p>
            <a:pPr marL="0" lvl="0" indent="0" algn="l" rtl="0">
              <a:lnSpc>
                <a:spcPct val="100000"/>
              </a:lnSpc>
              <a:spcBef>
                <a:spcPts val="0"/>
              </a:spcBef>
              <a:spcAft>
                <a:spcPts val="0"/>
              </a:spcAft>
              <a:buSzPts val="1400"/>
              <a:buNone/>
            </a:pPr>
            <a:r>
              <a:rPr lang="de-DE" sz="1050" b="1" dirty="0"/>
              <a:t>Kriterien einer nachhaltigen Ernährung </a:t>
            </a:r>
            <a:r>
              <a:rPr lang="de-DE" sz="1050" dirty="0"/>
              <a:t>(von Koerber et. al. 2012): </a:t>
            </a:r>
            <a:endParaRPr sz="1050" dirty="0"/>
          </a:p>
          <a:p>
            <a:pPr marL="165364" lvl="0" indent="-146314" algn="l" rtl="0">
              <a:lnSpc>
                <a:spcPct val="100000"/>
              </a:lnSpc>
              <a:spcBef>
                <a:spcPts val="0"/>
              </a:spcBef>
              <a:spcAft>
                <a:spcPts val="0"/>
              </a:spcAft>
              <a:buSzPts val="1100"/>
              <a:buFont typeface="Arial"/>
              <a:buChar char="•"/>
            </a:pPr>
            <a:r>
              <a:rPr lang="de-DE" sz="1050" dirty="0"/>
              <a:t>Bevorzugung pflanzlicher Lebensmittel (überwiegend </a:t>
            </a:r>
            <a:r>
              <a:rPr lang="de-DE" sz="1050" dirty="0" err="1"/>
              <a:t>lakto</a:t>
            </a:r>
            <a:r>
              <a:rPr lang="de-DE" sz="1050" dirty="0"/>
              <a:t>-vegetabile Kost),</a:t>
            </a:r>
            <a:endParaRPr sz="1050" dirty="0"/>
          </a:p>
          <a:p>
            <a:pPr marL="165364" lvl="0" indent="-146314" algn="l" rtl="0">
              <a:lnSpc>
                <a:spcPct val="100000"/>
              </a:lnSpc>
              <a:spcBef>
                <a:spcPts val="0"/>
              </a:spcBef>
              <a:spcAft>
                <a:spcPts val="0"/>
              </a:spcAft>
              <a:buSzPts val="1100"/>
              <a:buFont typeface="Arial"/>
              <a:buChar char="•"/>
            </a:pPr>
            <a:r>
              <a:rPr lang="de-DE" sz="1050" dirty="0"/>
              <a:t>Ökologisch erzeugte Lebensmittel,</a:t>
            </a:r>
            <a:endParaRPr sz="1050" dirty="0"/>
          </a:p>
          <a:p>
            <a:pPr marL="165364" lvl="0" indent="-146314" algn="l" rtl="0">
              <a:lnSpc>
                <a:spcPct val="100000"/>
              </a:lnSpc>
              <a:spcBef>
                <a:spcPts val="0"/>
              </a:spcBef>
              <a:spcAft>
                <a:spcPts val="0"/>
              </a:spcAft>
              <a:buSzPts val="1100"/>
              <a:buFont typeface="Arial"/>
              <a:buChar char="•"/>
            </a:pPr>
            <a:r>
              <a:rPr lang="de-DE" sz="1050" dirty="0"/>
              <a:t>Regionale und saisonale Erzeugnisse,</a:t>
            </a:r>
            <a:endParaRPr sz="1050" dirty="0"/>
          </a:p>
          <a:p>
            <a:pPr marL="165364" lvl="0" indent="-146314" algn="l" rtl="0">
              <a:lnSpc>
                <a:spcPct val="100000"/>
              </a:lnSpc>
              <a:spcBef>
                <a:spcPts val="0"/>
              </a:spcBef>
              <a:spcAft>
                <a:spcPts val="0"/>
              </a:spcAft>
              <a:buSzPts val="1100"/>
              <a:buFont typeface="Arial"/>
              <a:buChar char="•"/>
            </a:pPr>
            <a:r>
              <a:rPr lang="de-DE" sz="1050" dirty="0"/>
              <a:t>Bevorzugung gering verarbeiteter Lebensmittel,</a:t>
            </a:r>
            <a:endParaRPr sz="1050" dirty="0"/>
          </a:p>
          <a:p>
            <a:pPr marL="165364" lvl="0" indent="-146314" algn="l" rtl="0">
              <a:lnSpc>
                <a:spcPct val="100000"/>
              </a:lnSpc>
              <a:spcBef>
                <a:spcPts val="0"/>
              </a:spcBef>
              <a:spcAft>
                <a:spcPts val="0"/>
              </a:spcAft>
              <a:buSzPts val="1100"/>
              <a:buFont typeface="Arial"/>
              <a:buChar char="•"/>
            </a:pPr>
            <a:r>
              <a:rPr lang="de-DE" sz="1050" dirty="0"/>
              <a:t>Fair gehandelte Lebensmittel,</a:t>
            </a:r>
            <a:endParaRPr sz="1050" dirty="0"/>
          </a:p>
          <a:p>
            <a:pPr marL="165364" lvl="0" indent="-146314" algn="l" rtl="0">
              <a:lnSpc>
                <a:spcPct val="100000"/>
              </a:lnSpc>
              <a:spcBef>
                <a:spcPts val="0"/>
              </a:spcBef>
              <a:spcAft>
                <a:spcPts val="0"/>
              </a:spcAft>
              <a:buSzPts val="1100"/>
              <a:buFont typeface="Arial"/>
              <a:buChar char="•"/>
            </a:pPr>
            <a:r>
              <a:rPr lang="de-DE" sz="1050" dirty="0"/>
              <a:t>Ressourcenschonendes Haushalten,</a:t>
            </a:r>
            <a:endParaRPr sz="1050" dirty="0"/>
          </a:p>
          <a:p>
            <a:pPr marL="165364" lvl="0" indent="-146314" algn="l" rtl="0">
              <a:lnSpc>
                <a:spcPct val="100000"/>
              </a:lnSpc>
              <a:spcBef>
                <a:spcPts val="0"/>
              </a:spcBef>
              <a:spcAft>
                <a:spcPts val="0"/>
              </a:spcAft>
              <a:buSzPts val="1100"/>
              <a:buFont typeface="Arial"/>
              <a:buChar char="•"/>
            </a:pPr>
            <a:r>
              <a:rPr lang="de-DE" sz="1050" dirty="0"/>
              <a:t>Genussvolle und bekömmliche Speisen,</a:t>
            </a:r>
            <a:endParaRPr sz="1050" dirty="0"/>
          </a:p>
          <a:p>
            <a:pPr marL="0" lvl="0" indent="0" algn="l" rtl="0">
              <a:lnSpc>
                <a:spcPct val="100000"/>
              </a:lnSpc>
              <a:spcBef>
                <a:spcPts val="0"/>
              </a:spcBef>
              <a:spcAft>
                <a:spcPts val="0"/>
              </a:spcAft>
              <a:buSzPts val="1400"/>
              <a:buNone/>
            </a:pPr>
            <a:r>
              <a:rPr lang="de-DE" sz="1050" dirty="0"/>
              <a:t>Impulse und Hintergrundinformationen zu den </a:t>
            </a:r>
            <a:r>
              <a:rPr lang="de-DE" sz="1050" b="1" dirty="0"/>
              <a:t>Grundsätzen einer nachhaltigen Speiseplanung</a:t>
            </a:r>
            <a:r>
              <a:rPr lang="de-DE" sz="1050" dirty="0"/>
              <a:t> sowie der Bewertung von Speisen finden Sie über diesen Leitfaden mit praxisnahen Lösungsansätzen: </a:t>
            </a:r>
            <a:r>
              <a:rPr lang="de-DE" sz="1050" dirty="0" err="1"/>
              <a:t>Teitscheid</a:t>
            </a:r>
            <a:r>
              <a:rPr lang="de-DE" sz="1050" dirty="0"/>
              <a:t>, P.; Becker, M.; Engelmann, T.; Friderich, S.; Hielscher, J.; Steinmeier, F. (2021): Nachhaltigkeitsmanagement in der Außer-Haus-Gastronomie. Handlungsempfehlungen entlang der betrieblichen Kernprozesse. Hamburg: </a:t>
            </a:r>
            <a:r>
              <a:rPr lang="de-DE" sz="1050" dirty="0" err="1"/>
              <a:t>Behr’s</a:t>
            </a:r>
            <a:r>
              <a:rPr lang="de-DE" sz="1050" dirty="0"/>
              <a:t> Verlag. </a:t>
            </a:r>
            <a:endParaRPr sz="1050" b="1" dirty="0"/>
          </a:p>
          <a:p>
            <a:pPr marL="0" lvl="0" indent="0" algn="l" rtl="0">
              <a:lnSpc>
                <a:spcPct val="100000"/>
              </a:lnSpc>
              <a:spcBef>
                <a:spcPts val="0"/>
              </a:spcBef>
              <a:spcAft>
                <a:spcPts val="0"/>
              </a:spcAft>
              <a:buSzPts val="1400"/>
              <a:buNone/>
            </a:pPr>
            <a:r>
              <a:rPr lang="de-DE" sz="1050" b="1" dirty="0"/>
              <a:t>Aufgaben/Anknüpfungspunkte zu den aufgeführten Fragestellungen:</a:t>
            </a:r>
            <a:endParaRPr sz="1050" dirty="0"/>
          </a:p>
          <a:p>
            <a:pPr marL="0" lvl="0" indent="0" algn="l" rtl="0">
              <a:lnSpc>
                <a:spcPct val="100000"/>
              </a:lnSpc>
              <a:spcBef>
                <a:spcPts val="0"/>
              </a:spcBef>
              <a:spcAft>
                <a:spcPts val="0"/>
              </a:spcAft>
              <a:buSzPts val="1400"/>
              <a:buNone/>
            </a:pPr>
            <a:r>
              <a:rPr lang="de-DE" sz="1050" dirty="0"/>
              <a:t>Nehmen Sie auch hier Bezüge zu unterschiedlichen Speiseangeboten in unterschiedlichen Einrichtungen auf. Lassen Sie die Auszubildenden zum Beginn ein Ranking der stark nachgefragtesten/beliebtesten Gerichte aus Ihrer eigenen Einrichtung/ eigenem Betrieb aufstellen. Diskutieren Sie die Ergebnisse unter dem Aspekt einer nachhaltigen Ernährung (siehe dazu Informationen im HGM). </a:t>
            </a:r>
            <a:endParaRPr sz="1050" dirty="0"/>
          </a:p>
          <a:p>
            <a:pPr marL="165364" lvl="0" indent="-146990" algn="l" rtl="0">
              <a:lnSpc>
                <a:spcPct val="100000"/>
              </a:lnSpc>
              <a:spcBef>
                <a:spcPts val="0"/>
              </a:spcBef>
              <a:spcAft>
                <a:spcPts val="0"/>
              </a:spcAft>
              <a:buSzPts val="1100"/>
              <a:buFont typeface="Arial"/>
              <a:buChar char="•"/>
            </a:pPr>
            <a:r>
              <a:rPr lang="de-DE" sz="1050" dirty="0"/>
              <a:t>Wie können nachhaltigkeitsorientierte Speisen/Gerichte attraktiv zubereitet werden? </a:t>
            </a:r>
            <a:endParaRPr sz="1050" dirty="0"/>
          </a:p>
          <a:p>
            <a:pPr marL="165364" lvl="0" indent="-146990" algn="l" rtl="0">
              <a:lnSpc>
                <a:spcPct val="100000"/>
              </a:lnSpc>
              <a:spcBef>
                <a:spcPts val="0"/>
              </a:spcBef>
              <a:spcAft>
                <a:spcPts val="0"/>
              </a:spcAft>
              <a:buSzPts val="1100"/>
              <a:buFont typeface="Arial"/>
              <a:buChar char="•"/>
            </a:pPr>
            <a:r>
              <a:rPr lang="de-DE" sz="1050" dirty="0"/>
              <a:t>Welche zusätzlichen Maßnahmen könnten unterstützend sein (z.B. Wochenaktionen, Azubi-Gerichte der Woche, QR-Code zu den regionalen Erzeugern auf der Speisekarte etc.)? </a:t>
            </a:r>
            <a:endParaRPr sz="1050" dirty="0"/>
          </a:p>
          <a:p>
            <a:pPr marL="165364" lvl="0" indent="-146990" algn="l" rtl="0">
              <a:lnSpc>
                <a:spcPct val="100000"/>
              </a:lnSpc>
              <a:spcBef>
                <a:spcPts val="0"/>
              </a:spcBef>
              <a:spcAft>
                <a:spcPts val="0"/>
              </a:spcAft>
              <a:buSzPts val="1100"/>
              <a:buFont typeface="Arial"/>
              <a:buChar char="•"/>
            </a:pPr>
            <a:r>
              <a:rPr lang="de-DE" sz="1050" dirty="0"/>
              <a:t>Wie können auch die  Klassiker (siehe Tabelle in der Folie) anhand von Nachhaltigkeitsaspekten umgestaltet bzw. angereichert werden? </a:t>
            </a:r>
            <a:endParaRPr sz="1050" dirty="0"/>
          </a:p>
          <a:p>
            <a:pPr marL="0" lvl="0" indent="0" algn="l" rtl="0">
              <a:lnSpc>
                <a:spcPct val="100000"/>
              </a:lnSpc>
              <a:spcBef>
                <a:spcPts val="0"/>
              </a:spcBef>
              <a:spcAft>
                <a:spcPts val="0"/>
              </a:spcAft>
              <a:buSzPts val="1400"/>
              <a:buNone/>
            </a:pPr>
            <a:r>
              <a:rPr lang="de-DE" sz="1050" dirty="0"/>
              <a:t>Zudem können Sie hier an den Nahgast-Rechner (siehe Arbeitsaufgabe im Impulspapier Hauswirtschafter/ Hauswirtschafterin) mit den Auszubildenden anknüpfen. </a:t>
            </a:r>
            <a:endParaRPr sz="1050" dirty="0"/>
          </a:p>
          <a:p>
            <a:pPr marL="0" lvl="0" indent="0" algn="l" rtl="0">
              <a:lnSpc>
                <a:spcPct val="100000"/>
              </a:lnSpc>
              <a:spcBef>
                <a:spcPts val="0"/>
              </a:spcBef>
              <a:spcAft>
                <a:spcPts val="0"/>
              </a:spcAft>
              <a:buSzPts val="1400"/>
              <a:buNone/>
            </a:pPr>
            <a:r>
              <a:rPr lang="de-DE" sz="1050" b="1" dirty="0"/>
              <a:t>Quellen und Abbildungen: </a:t>
            </a:r>
            <a:endParaRPr sz="1050" dirty="0"/>
          </a:p>
          <a:p>
            <a:pPr marL="165364" lvl="0" indent="-146990" algn="l" rtl="0">
              <a:lnSpc>
                <a:spcPct val="100000"/>
              </a:lnSpc>
              <a:spcBef>
                <a:spcPts val="0"/>
              </a:spcBef>
              <a:spcAft>
                <a:spcPts val="0"/>
              </a:spcAft>
              <a:buSzPts val="1100"/>
              <a:buFont typeface="Arial"/>
              <a:buChar char="•"/>
            </a:pPr>
            <a:r>
              <a:rPr lang="de-DE" sz="1050" dirty="0"/>
              <a:t>Apetito AG (2022): apetito Menü-Charts 2021: Vielfalt ist gefragt. Online: </a:t>
            </a:r>
            <a:r>
              <a:rPr lang="de-DE" sz="1050" u="sng" dirty="0">
                <a:solidFill>
                  <a:schemeClr val="hlink"/>
                </a:solidFill>
                <a:hlinkClick r:id="rId3"/>
              </a:rPr>
              <a:t>https://www.apetito.de/presse/2022/05/menue-charts-2021</a:t>
            </a:r>
            <a:endParaRPr sz="1050" u="sng" dirty="0">
              <a:solidFill>
                <a:schemeClr val="hlink"/>
              </a:solidFill>
            </a:endParaRPr>
          </a:p>
          <a:p>
            <a:pPr marL="165364" lvl="0" indent="-146990" algn="l" rtl="0">
              <a:lnSpc>
                <a:spcPct val="100000"/>
              </a:lnSpc>
              <a:spcBef>
                <a:spcPts val="0"/>
              </a:spcBef>
              <a:spcAft>
                <a:spcPts val="0"/>
              </a:spcAft>
              <a:buSzPts val="1100"/>
              <a:buFont typeface="Arial"/>
              <a:buChar char="•"/>
            </a:pPr>
            <a:r>
              <a:rPr lang="de-DE" sz="1050" dirty="0"/>
              <a:t>von Koerber et. al. (2012): </a:t>
            </a:r>
            <a:r>
              <a:rPr lang="de-DE" sz="1050" dirty="0" err="1"/>
              <a:t>www.nachhaltigeernaehrung.de</a:t>
            </a:r>
            <a:r>
              <a:rPr lang="de-DE" sz="1050" dirty="0"/>
              <a:t>/Was-ist-Nachhaltige-Ernaehrung.3.0.html</a:t>
            </a:r>
            <a:endParaRPr sz="1050" u="sng" dirty="0"/>
          </a:p>
          <a:p>
            <a:pPr marL="165364" lvl="0" indent="-146990" algn="l" rtl="0">
              <a:lnSpc>
                <a:spcPct val="100000"/>
              </a:lnSpc>
              <a:spcBef>
                <a:spcPts val="0"/>
              </a:spcBef>
              <a:spcAft>
                <a:spcPts val="0"/>
              </a:spcAft>
              <a:buSzPts val="1100"/>
              <a:buFont typeface="Arial"/>
              <a:buChar char="•"/>
            </a:pPr>
            <a:r>
              <a:rPr lang="de-DE" sz="1050" dirty="0" err="1"/>
              <a:t>Pixabay</a:t>
            </a:r>
            <a:endParaRPr sz="1050" dirty="0"/>
          </a:p>
        </p:txBody>
      </p:sp>
      <p:sp>
        <p:nvSpPr>
          <p:cNvPr id="124" name="Google Shape;124;p12:notes"/>
          <p:cNvSpPr txBox="1">
            <a:spLocks noGrp="1"/>
          </p:cNvSpPr>
          <p:nvPr>
            <p:ph type="sldNum" idx="12"/>
          </p:nvPr>
        </p:nvSpPr>
        <p:spPr>
          <a:xfrm>
            <a:off x="3850442" y="9428584"/>
            <a:ext cx="2945660" cy="498054"/>
          </a:xfrm>
          <a:prstGeom prst="rect">
            <a:avLst/>
          </a:prstGeom>
          <a:noFill/>
          <a:ln>
            <a:noFill/>
          </a:ln>
        </p:spPr>
        <p:txBody>
          <a:bodyPr spcFirstLastPara="1" wrap="square" lIns="91450" tIns="45700" rIns="91450" bIns="45700" anchor="b" anchorCtr="0">
            <a:noAutofit/>
          </a:bodyPr>
          <a:lstStyle/>
          <a:p>
            <a:pPr marL="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5:notes"/>
          <p:cNvSpPr txBox="1">
            <a:spLocks noGrp="1"/>
          </p:cNvSpPr>
          <p:nvPr>
            <p:ph type="body" idx="1"/>
          </p:nvPr>
        </p:nvSpPr>
        <p:spPr>
          <a:xfrm>
            <a:off x="366846" y="3597275"/>
            <a:ext cx="6063981" cy="6102985"/>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100" b="1"/>
              <a:t>Beschreibung:</a:t>
            </a:r>
            <a:endParaRPr sz="1100" b="1"/>
          </a:p>
          <a:p>
            <a:pPr marL="0" lvl="0" indent="0" algn="l" rtl="0">
              <a:lnSpc>
                <a:spcPct val="100000"/>
              </a:lnSpc>
              <a:spcBef>
                <a:spcPts val="0"/>
              </a:spcBef>
              <a:spcAft>
                <a:spcPts val="0"/>
              </a:spcAft>
              <a:buSzPts val="1400"/>
              <a:buNone/>
            </a:pPr>
            <a:r>
              <a:rPr lang="de-DE" sz="1100"/>
              <a:t>Convenience-Produkte ermöglichen große Zeiteinsparung, was aus ökonomischer Sicht und unter Berücksichtigung des Fachkräftemangels ein Vorteil ist.  Sie sind flexibel einsetzbar und immer verfügbar. Zubereitungstechniken und -schritte können jedoch dabei wegfallen oder umgelagert werden. Aus gesundheitlicher Sicht stehen diese Produkte in der Kritik (süß und zu fetthaltig und mit Zusatzstoffen versehen). Dennoch liegen Sie im Trend. Die Zubereitung frischer Speisen nimmt daneben zwar mehr Zeit in Anspruch, ist aber meist gesünder, bekömmlicher und kann individueller ausgerichtet und gestaltet werden. Vorverarbeitete Lebensmittel (z.B. geschälte und geschnittenes Gemüse) kann in Großküchen aber auch zur Arbeitserleichterung und Zeitersparnis beitragen. Auch das </a:t>
            </a:r>
            <a:r>
              <a:rPr lang="de-DE" sz="1100">
                <a:highlight>
                  <a:srgbClr val="FFFFFF"/>
                </a:highlight>
              </a:rPr>
              <a:t>Sortiment in Bioqualität ist zunehmend für viele Lebensmittelgruppen und Verarbeitungsstufen erhältlich.</a:t>
            </a:r>
            <a:endParaRPr sz="1100">
              <a:solidFill>
                <a:srgbClr val="C00000"/>
              </a:solidFill>
            </a:endParaRPr>
          </a:p>
          <a:p>
            <a:pPr marL="0" lvl="0" indent="0" algn="l" rtl="0">
              <a:lnSpc>
                <a:spcPct val="100000"/>
              </a:lnSpc>
              <a:spcBef>
                <a:spcPts val="0"/>
              </a:spcBef>
              <a:spcAft>
                <a:spcPts val="0"/>
              </a:spcAft>
              <a:buSzPts val="1400"/>
              <a:buNone/>
            </a:pPr>
            <a:r>
              <a:rPr lang="de-DE" sz="1100"/>
              <a:t>Der Einsatz und die Verwendung von Convenience-Produkten kann z.B. anhand der Dimensionen einer nachhaltigen Ernährung (Ökologie, Ökonomie, Soziales und Gesundheit) unterschiedlich betrachtet und bewertet werden. Hierbei sind vielfältige Faktoren und Perspektiven (z.B.  Fertigungsstufe, Verpflegungssystem, Zubereitungs- und Verarbeitungsschritte (z.B. Kühlung, Erwärmung),  Kosten, Arbeitszeit, Unterstützungsprozess, handwerkliche Zubereitungstechniken,  Menge und Verfügbarkeit, ernährungsphysiologische Aspekte etc.) zu beachten und abzuwägen. </a:t>
            </a:r>
            <a:endParaRPr sz="1100"/>
          </a:p>
          <a:p>
            <a:pPr marL="0" lvl="0" indent="0" algn="l" rtl="0">
              <a:lnSpc>
                <a:spcPct val="100000"/>
              </a:lnSpc>
              <a:spcBef>
                <a:spcPts val="0"/>
              </a:spcBef>
              <a:spcAft>
                <a:spcPts val="0"/>
              </a:spcAft>
              <a:buSzPts val="1400"/>
              <a:buNone/>
            </a:pPr>
            <a:endParaRPr sz="1100"/>
          </a:p>
          <a:p>
            <a:pPr marL="0" lvl="0" indent="0" algn="l" rtl="0">
              <a:lnSpc>
                <a:spcPct val="100000"/>
              </a:lnSpc>
              <a:spcBef>
                <a:spcPts val="0"/>
              </a:spcBef>
              <a:spcAft>
                <a:spcPts val="0"/>
              </a:spcAft>
              <a:buSzPts val="1400"/>
              <a:buNone/>
            </a:pPr>
            <a:r>
              <a:rPr lang="de-DE" sz="1100" b="1"/>
              <a:t>Aufgaben/Anknüpfungspunkte zu den aufgeführten Fragestellungen:</a:t>
            </a:r>
            <a:endParaRPr sz="1100"/>
          </a:p>
          <a:p>
            <a:pPr marL="0" lvl="0" indent="0" algn="l" rtl="0">
              <a:lnSpc>
                <a:spcPct val="100000"/>
              </a:lnSpc>
              <a:spcBef>
                <a:spcPts val="0"/>
              </a:spcBef>
              <a:spcAft>
                <a:spcPts val="0"/>
              </a:spcAft>
              <a:buClr>
                <a:schemeClr val="dk1"/>
              </a:buClr>
              <a:buSzPts val="1100"/>
              <a:buNone/>
            </a:pPr>
            <a:r>
              <a:rPr lang="de-DE" sz="1100"/>
              <a:t>Betrachten Sie einen Menüplan ihres Haushaltes oder ihrer Einrichtung. Ordnen Sie die Produkte den Stufen zu. Gehen Sie auf unterschiedliche Erfahrungen (privat/beruflich) der Auszubildenden ein. Diskutieren Sie die These bzw. Behauptung auf der Folie und erweitern Sie das Mind-Map mit den Vor- und Nachteilen auch unter dem Aspekt der Nachhaltigkeit. Es lohnt sich auch, erweitert durch einen Projekttag ausgewählte Produkte/Speisen ( z.B. selbst hergestellt, halbfertig, fertig bzw. verzehrfähig) zuzubereiten und diese unter den Aspekten (z.B. Zeit, Zubereitung, Kosten, Verpackungsaufkommen, Sensorik, Nachfrage) zu vergleichen bzw. zu bewerten. </a:t>
            </a:r>
            <a:endParaRPr sz="1100"/>
          </a:p>
          <a:p>
            <a:pPr marL="0" lvl="0" indent="0" algn="l" rtl="0">
              <a:lnSpc>
                <a:spcPct val="100000"/>
              </a:lnSpc>
              <a:spcBef>
                <a:spcPts val="0"/>
              </a:spcBef>
              <a:spcAft>
                <a:spcPts val="0"/>
              </a:spcAft>
              <a:buClr>
                <a:schemeClr val="dk1"/>
              </a:buClr>
              <a:buSzPts val="1100"/>
              <a:buNone/>
            </a:pPr>
            <a:r>
              <a:rPr lang="de-DE" sz="1100"/>
              <a:t>Weitere Informationen zu z.B. Qualitätsmerkmalen: Arens-Azevêdo U, Bölts M, Schnur E, Tecklenburg ME für die Deutsche Gesellschaft für Ernährung e.V. (DGE) (2020): Beurteilung ausgewählter Convenience-Produkte in der Gemeinschaftsverpflegung und Handlungsempfehlungen zur Optimierung. Bonn. </a:t>
            </a:r>
            <a:endParaRPr sz="1100"/>
          </a:p>
          <a:p>
            <a:pPr marL="0" lvl="0" indent="0" algn="l" rtl="0">
              <a:lnSpc>
                <a:spcPct val="100000"/>
              </a:lnSpc>
              <a:spcBef>
                <a:spcPts val="0"/>
              </a:spcBef>
              <a:spcAft>
                <a:spcPts val="0"/>
              </a:spcAft>
              <a:buClr>
                <a:schemeClr val="dk1"/>
              </a:buClr>
              <a:buSzPts val="1400"/>
              <a:buNone/>
            </a:pPr>
            <a:endParaRPr sz="1100"/>
          </a:p>
          <a:p>
            <a:pPr marL="0" lvl="0" indent="0" algn="l" rtl="0">
              <a:lnSpc>
                <a:spcPct val="100000"/>
              </a:lnSpc>
              <a:spcBef>
                <a:spcPts val="0"/>
              </a:spcBef>
              <a:spcAft>
                <a:spcPts val="0"/>
              </a:spcAft>
              <a:buClr>
                <a:schemeClr val="dk1"/>
              </a:buClr>
              <a:buSzPts val="1400"/>
              <a:buNone/>
            </a:pPr>
            <a:r>
              <a:rPr lang="de-DE" sz="1100" b="1"/>
              <a:t>Quellen und Abbildungen:</a:t>
            </a:r>
            <a:endParaRPr sz="1100" b="1"/>
          </a:p>
          <a:p>
            <a:pPr marL="165364" lvl="0" indent="-146314" algn="l" rtl="0">
              <a:lnSpc>
                <a:spcPct val="100000"/>
              </a:lnSpc>
              <a:spcBef>
                <a:spcPts val="0"/>
              </a:spcBef>
              <a:spcAft>
                <a:spcPts val="0"/>
              </a:spcAft>
              <a:buClr>
                <a:schemeClr val="dk1"/>
              </a:buClr>
              <a:buSzPts val="1100"/>
              <a:buFont typeface="Calibri"/>
              <a:buChar char="•"/>
            </a:pPr>
            <a:r>
              <a:rPr lang="de-DE" sz="1100"/>
              <a:t>Bundeszentrum für Ernährung (2020): Convenience-Lebensmittel. 5 Fertigungsstufen von Convenience-Produkten. Beitrag und Bilderstrecke vom 05.08.2020. Online: </a:t>
            </a:r>
            <a:r>
              <a:rPr lang="de-DE" sz="1100" u="sng">
                <a:solidFill>
                  <a:schemeClr val="hlink"/>
                </a:solidFill>
                <a:hlinkClick r:id="rId3"/>
              </a:rPr>
              <a:t>https://www.bzfe.de/die-5-fertigungsstufen-von-convenience-produkten/</a:t>
            </a:r>
            <a:r>
              <a:rPr lang="de-DE" sz="1100"/>
              <a:t> </a:t>
            </a:r>
            <a:endParaRPr sz="1100">
              <a:solidFill>
                <a:srgbClr val="FF0000"/>
              </a:solidFill>
            </a:endParaRPr>
          </a:p>
        </p:txBody>
      </p:sp>
      <p:sp>
        <p:nvSpPr>
          <p:cNvPr id="140" name="Google Shape;140;p15:notes"/>
          <p:cNvSpPr>
            <a:spLocks noGrp="1" noRot="1" noChangeAspect="1"/>
          </p:cNvSpPr>
          <p:nvPr>
            <p:ph type="sldImg" idx="2"/>
          </p:nvPr>
        </p:nvSpPr>
        <p:spPr>
          <a:xfrm>
            <a:off x="419100" y="244475"/>
            <a:ext cx="5959475" cy="3352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a457a1b7d2_0_2:notes"/>
          <p:cNvSpPr>
            <a:spLocks noGrp="1" noRot="1" noChangeAspect="1"/>
          </p:cNvSpPr>
          <p:nvPr>
            <p:ph type="sldImg" idx="2"/>
          </p:nvPr>
        </p:nvSpPr>
        <p:spPr>
          <a:xfrm>
            <a:off x="417513" y="244475"/>
            <a:ext cx="5957887"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1a457a1b7d2_0_2:notes"/>
          <p:cNvSpPr txBox="1">
            <a:spLocks noGrp="1"/>
          </p:cNvSpPr>
          <p:nvPr>
            <p:ph type="body" idx="1"/>
          </p:nvPr>
        </p:nvSpPr>
        <p:spPr>
          <a:xfrm>
            <a:off x="360138" y="3597275"/>
            <a:ext cx="6177822" cy="6171589"/>
          </a:xfrm>
          <a:prstGeom prst="rect">
            <a:avLst/>
          </a:prstGeom>
          <a:noFill/>
          <a:ln>
            <a:noFill/>
          </a:ln>
        </p:spPr>
        <p:txBody>
          <a:bodyPr spcFirstLastPara="1" wrap="square" lIns="91450" tIns="45700" rIns="91450" bIns="45700" anchor="t" anchorCtr="0">
            <a:noAutofit/>
          </a:bodyPr>
          <a:lstStyle/>
          <a:p>
            <a:pPr marL="0" lvl="0" indent="0" algn="l" rtl="0">
              <a:lnSpc>
                <a:spcPct val="100000"/>
              </a:lnSpc>
              <a:spcBef>
                <a:spcPts val="0"/>
              </a:spcBef>
              <a:spcAft>
                <a:spcPts val="0"/>
              </a:spcAft>
              <a:buSzPts val="1400"/>
              <a:buNone/>
            </a:pPr>
            <a:r>
              <a:rPr lang="de-DE" sz="1000" b="1" dirty="0">
                <a:solidFill>
                  <a:schemeClr val="dk1"/>
                </a:solidFill>
                <a:latin typeface="Calibri"/>
                <a:ea typeface="Calibri"/>
                <a:cs typeface="Calibri"/>
                <a:sym typeface="Calibri"/>
              </a:rPr>
              <a:t>Beschreibung:</a:t>
            </a:r>
            <a:endParaRPr sz="10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dirty="0">
                <a:solidFill>
                  <a:schemeClr val="dk1"/>
                </a:solidFill>
                <a:latin typeface="Calibri"/>
                <a:ea typeface="Calibri"/>
                <a:cs typeface="Calibri"/>
                <a:sym typeface="Calibri"/>
              </a:rPr>
              <a:t>In einer Schulkantine/Mensa sollen Lebensmittel biologischer Herkunft verwendet werden. Bioprodukte sind in der Regel teurer als konventionelle. In der Schulverpflegung sind jedoch Mehrkosten von bspw. 10 Cent für ein Bioprodukt schon ein großes Hemmnis für einige Eltern. Für den Non-Profit-Bereich, wie die Kommunen (oder andere öffentlich-rechtliche Träger), gilt dies ebenso: Das Ziel „Schuldenfreier kommunaler Finanzhaushalt“ kann dem Ausbau und der Verbesserung kommunaler Bildungs- und Betreuungsangebote – u.a. in der Verpflegung – entgegenstehen. Denn, Bio- und </a:t>
            </a:r>
            <a:r>
              <a:rPr lang="de-DE" sz="1000" dirty="0" err="1">
                <a:solidFill>
                  <a:schemeClr val="dk1"/>
                </a:solidFill>
                <a:latin typeface="Calibri"/>
                <a:ea typeface="Calibri"/>
                <a:cs typeface="Calibri"/>
                <a:sym typeface="Calibri"/>
              </a:rPr>
              <a:t>Fairtrade</a:t>
            </a:r>
            <a:r>
              <a:rPr lang="de-DE" sz="1000" dirty="0">
                <a:solidFill>
                  <a:schemeClr val="dk1"/>
                </a:solidFill>
                <a:latin typeface="Calibri"/>
                <a:ea typeface="Calibri"/>
                <a:cs typeface="Calibri"/>
                <a:sym typeface="Calibri"/>
              </a:rPr>
              <a:t>-Produkte in Schulkantinen oder Pflegeheimen sind natürlich auch hier teurer als konventionelle Produkte. Viele Kommunen bezuschussen das Schulessen für </a:t>
            </a:r>
            <a:r>
              <a:rPr lang="de-DE" sz="1000" dirty="0" err="1">
                <a:solidFill>
                  <a:schemeClr val="dk1"/>
                </a:solidFill>
                <a:latin typeface="Calibri"/>
                <a:ea typeface="Calibri"/>
                <a:cs typeface="Calibri"/>
                <a:sym typeface="Calibri"/>
              </a:rPr>
              <a:t>SuS</a:t>
            </a:r>
            <a:r>
              <a:rPr lang="de-DE" sz="1000" dirty="0">
                <a:solidFill>
                  <a:schemeClr val="dk1"/>
                </a:solidFill>
                <a:latin typeface="Calibri"/>
                <a:ea typeface="Calibri"/>
                <a:cs typeface="Calibri"/>
                <a:sym typeface="Calibri"/>
              </a:rPr>
              <a:t>, sodass der Haushalt dieser Gemeinde bzw. Stadt belastet wird. Auch der Bau und die Instandhaltung von Mensen/Kantinen erfordert Investitionen auf Seiten der Kommunen. Dieses Geld muss erwirtschaftet werden. Oft werden für derartige Baumaßnahmen Kredite aufgenommen und die Schuldenlast, die den Folgegenerationen “vermacht” wird, steigt nochmals.</a:t>
            </a:r>
            <a:endParaRPr sz="1000" dirty="0"/>
          </a:p>
          <a:p>
            <a:pPr marL="0" lvl="0" indent="0" algn="l" rtl="0">
              <a:lnSpc>
                <a:spcPct val="100000"/>
              </a:lnSpc>
              <a:spcBef>
                <a:spcPts val="0"/>
              </a:spcBef>
              <a:spcAft>
                <a:spcPts val="0"/>
              </a:spcAft>
              <a:buSzPts val="1400"/>
              <a:buNone/>
            </a:pPr>
            <a:r>
              <a:rPr lang="de-DE" sz="1000" b="1" dirty="0">
                <a:solidFill>
                  <a:schemeClr val="dk1"/>
                </a:solidFill>
                <a:latin typeface="Calibri"/>
                <a:ea typeface="Calibri"/>
                <a:cs typeface="Calibri"/>
                <a:sym typeface="Calibri"/>
              </a:rPr>
              <a:t>Positiv-Praxisbeispiel: </a:t>
            </a:r>
            <a:r>
              <a:rPr lang="de-DE" sz="1000" b="1" dirty="0" err="1">
                <a:solidFill>
                  <a:schemeClr val="dk1"/>
                </a:solidFill>
                <a:latin typeface="Calibri"/>
                <a:ea typeface="Calibri"/>
                <a:cs typeface="Calibri"/>
                <a:sym typeface="Calibri"/>
              </a:rPr>
              <a:t>Biostadt</a:t>
            </a:r>
            <a:r>
              <a:rPr lang="de-DE" sz="1000" b="1" dirty="0">
                <a:solidFill>
                  <a:schemeClr val="dk1"/>
                </a:solidFill>
                <a:latin typeface="Calibri"/>
                <a:ea typeface="Calibri"/>
                <a:cs typeface="Calibri"/>
                <a:sym typeface="Calibri"/>
              </a:rPr>
              <a:t> Karlsruhe</a:t>
            </a:r>
            <a:endParaRPr sz="1000" dirty="0"/>
          </a:p>
          <a:p>
            <a:pPr marL="0" lvl="0" indent="0" algn="l" rtl="0">
              <a:lnSpc>
                <a:spcPct val="100000"/>
              </a:lnSpc>
              <a:spcBef>
                <a:spcPts val="0"/>
              </a:spcBef>
              <a:spcAft>
                <a:spcPts val="0"/>
              </a:spcAft>
              <a:buSzPts val="1400"/>
              <a:buNone/>
            </a:pPr>
            <a:r>
              <a:rPr lang="de-DE" sz="1000" dirty="0">
                <a:solidFill>
                  <a:schemeClr val="dk1"/>
                </a:solidFill>
                <a:latin typeface="Calibri"/>
                <a:ea typeface="Calibri"/>
                <a:cs typeface="Calibri"/>
                <a:sym typeface="Calibri"/>
              </a:rPr>
              <a:t>36 Schulmensen in städtischer Trägerschaft mit ca. 3.500 Mittagessen pro Tag, 25 Prozent Bio-Anteil, Orientierung der Speisepläne an den DGE-Empfehlungen, Essenspreise: 3,05 Euro im Grundschulbereich und mit Vertragsbindung, 3,50 Euro im Sekundarbereich und bei Einzelbuchung. Die Gebühren sind nicht kostendeckend. </a:t>
            </a:r>
            <a:r>
              <a:rPr lang="de-DE" sz="1000" b="1" dirty="0">
                <a:solidFill>
                  <a:schemeClr val="dk1"/>
                </a:solidFill>
                <a:latin typeface="Calibri"/>
                <a:ea typeface="Calibri"/>
                <a:cs typeface="Calibri"/>
                <a:sym typeface="Calibri"/>
              </a:rPr>
              <a:t>Die Stadtverwaltung übernimmt Mehrkosten unter anderem für Beauftragung, Qualitätssicherung und Küchenkräfte bei der Ausgabe.</a:t>
            </a:r>
            <a:r>
              <a:rPr lang="de-DE" sz="1000" dirty="0">
                <a:solidFill>
                  <a:schemeClr val="dk1"/>
                </a:solidFill>
                <a:latin typeface="Calibri"/>
                <a:ea typeface="Calibri"/>
                <a:cs typeface="Calibri"/>
                <a:sym typeface="Calibri"/>
              </a:rPr>
              <a:t>  </a:t>
            </a:r>
            <a:r>
              <a:rPr lang="de-DE" sz="1000" b="1" u="sng" dirty="0">
                <a:solidFill>
                  <a:schemeClr val="dk1"/>
                </a:solidFill>
                <a:latin typeface="Calibri"/>
                <a:ea typeface="Calibri"/>
                <a:cs typeface="Calibri"/>
                <a:sym typeface="Calibri"/>
              </a:rPr>
              <a:t>Dagegen spricht jedoch: </a:t>
            </a:r>
            <a:r>
              <a:rPr lang="de-DE" sz="1000" dirty="0">
                <a:solidFill>
                  <a:schemeClr val="dk1"/>
                </a:solidFill>
                <a:latin typeface="Calibri"/>
                <a:ea typeface="Calibri"/>
                <a:cs typeface="Calibri"/>
                <a:sym typeface="Calibri"/>
              </a:rPr>
              <a:t>Die Verschuldung der deutschen Kommunen ist nach wie vor signifikant. Ende des ersten Halbjahres 2020 waren die öffentlichen Haushalte der Gemeinden und ihrer Verbände in Deutschland mit rund </a:t>
            </a:r>
            <a:r>
              <a:rPr lang="de-DE" sz="1000" b="1" dirty="0">
                <a:solidFill>
                  <a:schemeClr val="dk1"/>
                </a:solidFill>
                <a:latin typeface="Calibri"/>
                <a:ea typeface="Calibri"/>
                <a:cs typeface="Calibri"/>
                <a:sym typeface="Calibri"/>
              </a:rPr>
              <a:t>132 Milliarden Euro </a:t>
            </a:r>
            <a:r>
              <a:rPr lang="de-DE" sz="1000" dirty="0">
                <a:solidFill>
                  <a:schemeClr val="dk1"/>
                </a:solidFill>
                <a:latin typeface="Calibri"/>
                <a:ea typeface="Calibri"/>
                <a:cs typeface="Calibri"/>
                <a:sym typeface="Calibri"/>
              </a:rPr>
              <a:t>beim nicht-öffentlichen Bereich verschuldet.</a:t>
            </a:r>
            <a:endParaRPr sz="10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r>
              <a:rPr lang="de-DE" sz="1000" b="1" dirty="0">
                <a:solidFill>
                  <a:schemeClr val="dk1"/>
                </a:solidFill>
                <a:latin typeface="Calibri"/>
                <a:ea typeface="Calibri"/>
                <a:cs typeface="Calibri"/>
                <a:sym typeface="Calibri"/>
              </a:rPr>
              <a:t>Weiterführende Aufgaben/Anknüpfungspunkte zu den aufgeführten Fragestellungen:</a:t>
            </a:r>
            <a:endParaRPr sz="1000" dirty="0"/>
          </a:p>
          <a:p>
            <a:pPr marL="0" lvl="0" indent="0" algn="l" rtl="0">
              <a:lnSpc>
                <a:spcPct val="100000"/>
              </a:lnSpc>
              <a:spcBef>
                <a:spcPts val="0"/>
              </a:spcBef>
              <a:spcAft>
                <a:spcPts val="0"/>
              </a:spcAft>
              <a:buClr>
                <a:schemeClr val="dk1"/>
              </a:buClr>
              <a:buSzPts val="1400"/>
              <a:buNone/>
            </a:pPr>
            <a:r>
              <a:rPr lang="de-DE" sz="1000" dirty="0">
                <a:solidFill>
                  <a:schemeClr val="dk1"/>
                </a:solidFill>
                <a:latin typeface="Calibri"/>
                <a:ea typeface="Calibri"/>
                <a:cs typeface="Calibri"/>
                <a:sym typeface="Calibri"/>
              </a:rPr>
              <a:t>- Sind biologisch erzeugte Lebensmittel in Ihren Augen immer gerecht für alle?</a:t>
            </a:r>
            <a:endParaRPr sz="1000"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b="1" u="sng" dirty="0">
                <a:solidFill>
                  <a:schemeClr val="dk1"/>
                </a:solidFill>
                <a:latin typeface="Calibri"/>
                <a:ea typeface="Calibri"/>
                <a:cs typeface="Calibri"/>
                <a:sym typeface="Calibri"/>
              </a:rPr>
              <a:t>Extra-Auftrag:</a:t>
            </a:r>
            <a:endParaRPr sz="1000" b="1" u="sng"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00" dirty="0">
                <a:solidFill>
                  <a:schemeClr val="dk1"/>
                </a:solidFill>
                <a:latin typeface="Calibri"/>
                <a:ea typeface="Calibri"/>
                <a:cs typeface="Calibri"/>
                <a:sym typeface="Calibri"/>
              </a:rPr>
              <a:t>Recherchieren Sie für die Kommune, in der Sie leben: …Wird das Schulessen durch die Gemeinde oder Stadt bezuschusst? Wenn ja, können Sie die Gründe dafür herausfinden und in welcher Höhe wird bezuschusst? Ist das Schulessen in der von ihnen gefundenen Mensa biologischer oder/und regionaler Herkunft? Halten Sie das Ergebnis für gerecht? Begründen Sie Ihre Meinung.</a:t>
            </a:r>
            <a:endParaRPr sz="1000" b="1"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None/>
            </a:pPr>
            <a:r>
              <a:rPr lang="de-DE" sz="1000" b="1" dirty="0">
                <a:solidFill>
                  <a:schemeClr val="dk1"/>
                </a:solidFill>
                <a:latin typeface="Calibri"/>
                <a:ea typeface="Calibri"/>
                <a:cs typeface="Calibri"/>
                <a:sym typeface="Calibri"/>
              </a:rPr>
              <a:t>Quellen und Abbildungen: </a:t>
            </a:r>
            <a:endParaRPr sz="1000" b="1" dirty="0">
              <a:solidFill>
                <a:schemeClr val="dk1"/>
              </a:solidFill>
              <a:latin typeface="Calibri"/>
              <a:ea typeface="Calibri"/>
              <a:cs typeface="Calibri"/>
              <a:sym typeface="Calibri"/>
            </a:endParaRPr>
          </a:p>
          <a:p>
            <a:pPr marL="165364" lvl="0" indent="-165364" algn="l" rtl="0">
              <a:lnSpc>
                <a:spcPct val="100000"/>
              </a:lnSpc>
              <a:spcBef>
                <a:spcPts val="0"/>
              </a:spcBef>
              <a:spcAft>
                <a:spcPts val="0"/>
              </a:spcAft>
              <a:buClr>
                <a:schemeClr val="dk1"/>
              </a:buClr>
              <a:buSzPts val="1100"/>
              <a:buFont typeface="Arial"/>
              <a:buChar char="•"/>
            </a:pPr>
            <a:r>
              <a:rPr lang="de-DE" sz="800" dirty="0">
                <a:solidFill>
                  <a:schemeClr val="dk1"/>
                </a:solidFill>
                <a:latin typeface="Calibri"/>
                <a:ea typeface="Calibri"/>
                <a:cs typeface="Calibri"/>
                <a:sym typeface="Calibri"/>
              </a:rPr>
              <a:t>Ökolandbau (2021): Praxisbeispiel: </a:t>
            </a:r>
            <a:r>
              <a:rPr lang="de-DE" sz="800" dirty="0" err="1">
                <a:solidFill>
                  <a:schemeClr val="dk1"/>
                </a:solidFill>
                <a:latin typeface="Calibri"/>
                <a:ea typeface="Calibri"/>
                <a:cs typeface="Calibri"/>
                <a:sym typeface="Calibri"/>
              </a:rPr>
              <a:t>Biostadt</a:t>
            </a:r>
            <a:r>
              <a:rPr lang="de-DE" sz="800" dirty="0">
                <a:solidFill>
                  <a:schemeClr val="dk1"/>
                </a:solidFill>
                <a:latin typeface="Calibri"/>
                <a:ea typeface="Calibri"/>
                <a:cs typeface="Calibri"/>
                <a:sym typeface="Calibri"/>
              </a:rPr>
              <a:t> Karlsruhe. Online: </a:t>
            </a:r>
            <a:r>
              <a:rPr lang="de-DE" sz="8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https://www.oekolandbau.de/ausser-haus-verpflegung/stadt-land-und-bund/kommunen/praxisbeispiel-biostadt-karlsruhe/</a:t>
            </a:r>
            <a:endParaRPr sz="800" dirty="0">
              <a:solidFill>
                <a:schemeClr val="dk1"/>
              </a:solidFill>
              <a:latin typeface="Calibri"/>
              <a:ea typeface="Calibri"/>
              <a:cs typeface="Calibri"/>
              <a:sym typeface="Calibri"/>
            </a:endParaRPr>
          </a:p>
          <a:p>
            <a:pPr marL="165364" lvl="0" indent="-165364" algn="l" rtl="0">
              <a:lnSpc>
                <a:spcPct val="100000"/>
              </a:lnSpc>
              <a:spcBef>
                <a:spcPts val="0"/>
              </a:spcBef>
              <a:spcAft>
                <a:spcPts val="0"/>
              </a:spcAft>
              <a:buSzPts val="1100"/>
              <a:buChar char="•"/>
            </a:pPr>
            <a:r>
              <a:rPr lang="de-DE" sz="800" dirty="0">
                <a:solidFill>
                  <a:schemeClr val="dk1"/>
                </a:solidFill>
                <a:latin typeface="Calibri"/>
                <a:ea typeface="Calibri"/>
                <a:cs typeface="Calibri"/>
                <a:sym typeface="Calibri"/>
              </a:rPr>
              <a:t>Kommunale Gemeinschaftsstelle für Verwaltungsmanagement [</a:t>
            </a:r>
            <a:r>
              <a:rPr lang="de-DE" sz="800" dirty="0" err="1">
                <a:solidFill>
                  <a:schemeClr val="dk1"/>
                </a:solidFill>
                <a:latin typeface="Calibri"/>
                <a:ea typeface="Calibri"/>
                <a:cs typeface="Calibri"/>
                <a:sym typeface="Calibri"/>
              </a:rPr>
              <a:t>KGSt</a:t>
            </a:r>
            <a:r>
              <a:rPr lang="de-DE" sz="800" dirty="0">
                <a:solidFill>
                  <a:schemeClr val="dk1"/>
                </a:solidFill>
                <a:latin typeface="Calibri"/>
                <a:ea typeface="Calibri"/>
                <a:cs typeface="Calibri"/>
                <a:sym typeface="Calibri"/>
              </a:rPr>
              <a:t>] (o.J.): Schuldenmanagement. Online: </a:t>
            </a:r>
            <a:r>
              <a:rPr lang="de-DE" sz="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https://www.kgst.de/schuldenmanagement</a:t>
            </a:r>
            <a:endParaRPr sz="800" dirty="0">
              <a:solidFill>
                <a:schemeClr val="dk1"/>
              </a:solidFill>
              <a:latin typeface="Calibri"/>
              <a:ea typeface="Calibri"/>
              <a:cs typeface="Calibri"/>
              <a:sym typeface="Calibri"/>
            </a:endParaRPr>
          </a:p>
          <a:p>
            <a:pPr marL="165364" lvl="0" indent="-165364" algn="l" rtl="0">
              <a:lnSpc>
                <a:spcPct val="100000"/>
              </a:lnSpc>
              <a:spcBef>
                <a:spcPts val="0"/>
              </a:spcBef>
              <a:spcAft>
                <a:spcPts val="0"/>
              </a:spcAft>
              <a:buSzPts val="1100"/>
              <a:buChar char="•"/>
            </a:pPr>
            <a:r>
              <a:rPr lang="de-DE" sz="800" dirty="0" err="1">
                <a:solidFill>
                  <a:schemeClr val="dk1"/>
                </a:solidFill>
                <a:latin typeface="Calibri"/>
                <a:ea typeface="Calibri"/>
                <a:cs typeface="Calibri"/>
                <a:sym typeface="Calibri"/>
              </a:rPr>
              <a:t>Pixabay</a:t>
            </a:r>
            <a:r>
              <a:rPr lang="de-DE" sz="800" dirty="0">
                <a:solidFill>
                  <a:schemeClr val="dk1"/>
                </a:solidFill>
                <a:latin typeface="Calibri"/>
                <a:ea typeface="Calibri"/>
                <a:cs typeface="Calibri"/>
                <a:sym typeface="Calibri"/>
              </a:rPr>
              <a:t> </a:t>
            </a:r>
            <a:endParaRPr sz="8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de-DE" sz="1050" b="1" dirty="0">
                <a:solidFill>
                  <a:schemeClr val="dk1"/>
                </a:solidFill>
                <a:latin typeface="Calibri"/>
                <a:ea typeface="Calibri"/>
                <a:cs typeface="Calibri"/>
                <a:sym typeface="Calibri"/>
              </a:rPr>
              <a:t>Weiterführende Links:</a:t>
            </a:r>
            <a:endParaRPr sz="1050" b="1"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100"/>
              <a:buFont typeface="Arial"/>
              <a:buChar char="•"/>
            </a:pPr>
            <a:r>
              <a:rPr lang="de-DE" sz="800" dirty="0">
                <a:solidFill>
                  <a:schemeClr val="dk1"/>
                </a:solidFill>
                <a:latin typeface="Calibri"/>
                <a:ea typeface="Calibri"/>
                <a:cs typeface="Calibri"/>
                <a:sym typeface="Calibri"/>
              </a:rPr>
              <a:t>Stuttgarter Zeitung (2017): : </a:t>
            </a:r>
            <a:r>
              <a:rPr lang="de-DE" sz="8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https://www.stuttgarter-zeitung.de/inhalt.mittagessen-fuer-geislinger-schueler-eine-loesung-muss-her.36395f45-d6ae-43e4-af16-e02030215aab.html</a:t>
            </a:r>
            <a:endParaRPr sz="800"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100"/>
              <a:buFont typeface="Arial"/>
              <a:buChar char="•"/>
            </a:pPr>
            <a:r>
              <a:rPr lang="de-DE" sz="800" dirty="0">
                <a:solidFill>
                  <a:schemeClr val="dk1"/>
                </a:solidFill>
                <a:latin typeface="Calibri"/>
                <a:ea typeface="Calibri"/>
                <a:cs typeface="Calibri"/>
                <a:sym typeface="Calibri"/>
              </a:rPr>
              <a:t>Land Baden-</a:t>
            </a:r>
            <a:r>
              <a:rPr lang="de-DE" sz="800" dirty="0" err="1">
                <a:solidFill>
                  <a:schemeClr val="dk1"/>
                </a:solidFill>
                <a:latin typeface="Calibri"/>
                <a:ea typeface="Calibri"/>
                <a:cs typeface="Calibri"/>
                <a:sym typeface="Calibri"/>
              </a:rPr>
              <a:t>Würtemberg</a:t>
            </a:r>
            <a:r>
              <a:rPr lang="de-DE" sz="800" dirty="0">
                <a:solidFill>
                  <a:schemeClr val="dk1"/>
                </a:solidFill>
                <a:latin typeface="Calibri"/>
                <a:ea typeface="Calibri"/>
                <a:cs typeface="Calibri"/>
                <a:sym typeface="Calibri"/>
              </a:rPr>
              <a:t> (2021): </a:t>
            </a:r>
            <a:r>
              <a:rPr lang="de-DE" sz="8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https://www.baden-wuerttemberg.de/de/service/presse/pressemitteilung/pid/land-startet-projekt-zu-nachhaltigem-und-biozertifiziertem-schulessen/</a:t>
            </a:r>
            <a:endParaRPr sz="800" dirty="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100"/>
              <a:buFont typeface="Arial"/>
              <a:buChar char="•"/>
            </a:pPr>
            <a:r>
              <a:rPr lang="de-DE" sz="8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Westfahlenblatt (2022): www.westfalen-blatt.de/owl/kreis-guetersloh/verl/mensa-essen-im-verler-schulzentrum-wird-teurer-2544717?&amp;npg</a:t>
            </a:r>
            <a:endParaRPr sz="800" dirty="0">
              <a:solidFill>
                <a:srgbClr val="FF0000"/>
              </a:solidFill>
            </a:endParaRPr>
          </a:p>
          <a:p>
            <a:pPr marL="0" lvl="0" indent="0" algn="l" rtl="0">
              <a:lnSpc>
                <a:spcPct val="115000"/>
              </a:lnSpc>
              <a:spcBef>
                <a:spcPts val="579"/>
              </a:spcBef>
              <a:spcAft>
                <a:spcPts val="0"/>
              </a:spcAft>
              <a:buSzPts val="1400"/>
              <a:buNone/>
            </a:pPr>
            <a:endParaRPr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5eb304b66e_0_0:notes"/>
          <p:cNvSpPr>
            <a:spLocks noGrp="1" noRot="1" noChangeAspect="1"/>
          </p:cNvSpPr>
          <p:nvPr>
            <p:ph type="sldImg" idx="2"/>
          </p:nvPr>
        </p:nvSpPr>
        <p:spPr>
          <a:xfrm>
            <a:off x="417513" y="252413"/>
            <a:ext cx="5954712"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5eb304b66e_0_0:notes"/>
          <p:cNvSpPr txBox="1">
            <a:spLocks noGrp="1"/>
          </p:cNvSpPr>
          <p:nvPr>
            <p:ph type="body" idx="1"/>
          </p:nvPr>
        </p:nvSpPr>
        <p:spPr>
          <a:xfrm>
            <a:off x="417513" y="3603625"/>
            <a:ext cx="5954712" cy="6037529"/>
          </a:xfrm>
          <a:prstGeom prst="rect">
            <a:avLst/>
          </a:prstGeom>
          <a:noFill/>
          <a:ln>
            <a:noFill/>
          </a:ln>
        </p:spPr>
        <p:txBody>
          <a:bodyPr spcFirstLastPara="1" wrap="square" lIns="91150" tIns="45550" rIns="91150" bIns="45550" anchor="t" anchorCtr="0">
            <a:noAutofit/>
          </a:bodyPr>
          <a:lstStyle/>
          <a:p>
            <a:pPr marL="0" lvl="0" indent="0" algn="l" rtl="0">
              <a:lnSpc>
                <a:spcPct val="100000"/>
              </a:lnSpc>
              <a:spcBef>
                <a:spcPts val="0"/>
              </a:spcBef>
              <a:spcAft>
                <a:spcPts val="0"/>
              </a:spcAft>
              <a:buSzPts val="1300"/>
              <a:buFont typeface="Arial"/>
              <a:buNone/>
            </a:pPr>
            <a:r>
              <a:rPr lang="de-DE" sz="1000" b="1" i="0" u="none" strike="noStrike" dirty="0">
                <a:solidFill>
                  <a:schemeClr val="dk1"/>
                </a:solidFill>
                <a:latin typeface="Calibri"/>
                <a:ea typeface="Calibri"/>
                <a:cs typeface="Calibri"/>
                <a:sym typeface="Calibri"/>
              </a:rPr>
              <a:t>Beschreibung</a:t>
            </a:r>
            <a:endParaRPr sz="1000" dirty="0">
              <a:solidFill>
                <a:schemeClr val="dk1"/>
              </a:solidFill>
              <a:latin typeface="Calibri"/>
              <a:ea typeface="Calibri"/>
              <a:cs typeface="Calibri"/>
              <a:sym typeface="Calibri"/>
            </a:endParaRPr>
          </a:p>
          <a:p>
            <a:pPr marL="0" lvl="0" indent="0" algn="l" rtl="0">
              <a:lnSpc>
                <a:spcPct val="100000"/>
              </a:lnSpc>
              <a:spcBef>
                <a:spcPts val="200"/>
              </a:spcBef>
              <a:spcAft>
                <a:spcPts val="0"/>
              </a:spcAft>
              <a:buSzPts val="1300"/>
              <a:buNone/>
            </a:pPr>
            <a:r>
              <a:rPr lang="de-DE" sz="1000" b="0" i="0" u="none" strike="noStrike" cap="none" dirty="0">
                <a:solidFill>
                  <a:schemeClr val="dk1"/>
                </a:solidFill>
                <a:latin typeface="Calibri"/>
                <a:ea typeface="Calibri"/>
                <a:cs typeface="Calibri"/>
                <a:sym typeface="Calibri"/>
              </a:rPr>
              <a:t>O</a:t>
            </a:r>
            <a:r>
              <a:rPr lang="de-DE" sz="1000" dirty="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solidFill>
                  <a:schemeClr val="dk1"/>
                </a:solidFill>
                <a:latin typeface="Calibri"/>
                <a:ea typeface="Calibri"/>
                <a:cs typeface="Calibri"/>
                <a:sym typeface="Calibri"/>
              </a:rPr>
              <a:t>Stockholm </a:t>
            </a:r>
            <a:r>
              <a:rPr lang="de-DE" sz="1000" b="0" i="0" dirty="0" err="1">
                <a:solidFill>
                  <a:schemeClr val="dk1"/>
                </a:solidFill>
                <a:latin typeface="Calibri"/>
                <a:ea typeface="Calibri"/>
                <a:cs typeface="Calibri"/>
                <a:sym typeface="Calibri"/>
              </a:rPr>
              <a:t>Resilience</a:t>
            </a:r>
            <a:r>
              <a:rPr lang="de-DE" sz="1000" b="0" i="0" dirty="0">
                <a:solidFill>
                  <a:schemeClr val="dk1"/>
                </a:solidFill>
                <a:latin typeface="Calibri"/>
                <a:ea typeface="Calibri"/>
                <a:cs typeface="Calibri"/>
                <a:sym typeface="Calibri"/>
              </a:rPr>
              <a:t> </a:t>
            </a:r>
            <a:r>
              <a:rPr lang="de-DE" sz="1000" b="0" i="0" dirty="0" err="1">
                <a:solidFill>
                  <a:schemeClr val="dk1"/>
                </a:solidFill>
                <a:latin typeface="Calibri"/>
                <a:ea typeface="Calibri"/>
                <a:cs typeface="Calibri"/>
                <a:sym typeface="Calibri"/>
              </a:rPr>
              <a:t>Centre</a:t>
            </a:r>
            <a:r>
              <a:rPr lang="de-DE" sz="1000" b="0" i="0" dirty="0">
                <a:solidFill>
                  <a:schemeClr val="dk1"/>
                </a:solidFill>
                <a:latin typeface="Calibri"/>
                <a:ea typeface="Calibri"/>
                <a:cs typeface="Calibri"/>
                <a:sym typeface="Calibri"/>
              </a:rPr>
              <a:t> o.J.). Auf der Basis der Biosphäre werden </a:t>
            </a:r>
            <a:r>
              <a:rPr lang="de-DE" sz="1000" dirty="0">
                <a:solidFill>
                  <a:schemeClr val="dk1"/>
                </a:solidFill>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a:t>
            </a:r>
            <a:r>
              <a:rPr lang="de-DE" sz="1000" dirty="0" err="1">
                <a:solidFill>
                  <a:schemeClr val="dk1"/>
                </a:solidFill>
                <a:latin typeface="Calibri"/>
                <a:ea typeface="Calibri"/>
                <a:cs typeface="Calibri"/>
                <a:sym typeface="Calibri"/>
              </a:rPr>
              <a:t>r</a:t>
            </a:r>
            <a:r>
              <a:rPr lang="de-DE" sz="1000" dirty="0">
                <a:solidFill>
                  <a:schemeClr val="dk1"/>
                </a:solidFill>
                <a:latin typeface="Calibri"/>
                <a:ea typeface="Calibri"/>
                <a:cs typeface="Calibri"/>
                <a:sym typeface="Calibri"/>
              </a:rPr>
              <a:t> Konsum und Produktion – also alles, was eine nachhaltige Wirtschaft ausmacht. “On </a:t>
            </a:r>
            <a:r>
              <a:rPr lang="de-DE" sz="1000" dirty="0" err="1">
                <a:solidFill>
                  <a:schemeClr val="dk1"/>
                </a:solidFill>
                <a:latin typeface="Calibri"/>
                <a:ea typeface="Calibri"/>
                <a:cs typeface="Calibri"/>
                <a:sym typeface="Calibri"/>
              </a:rPr>
              <a:t>the</a:t>
            </a:r>
            <a:r>
              <a:rPr lang="de-DE" sz="1000" dirty="0">
                <a:solidFill>
                  <a:schemeClr val="dk1"/>
                </a:solidFill>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0"/>
              </a:spcBef>
              <a:spcAft>
                <a:spcPts val="0"/>
              </a:spcAft>
              <a:buSzPts val="1300"/>
              <a:buNone/>
            </a:pPr>
            <a:r>
              <a:rPr lang="de-DE" sz="1000" dirty="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dirty="0"/>
          </a:p>
          <a:p>
            <a:pPr marL="0" lvl="0" indent="0" algn="l" rtl="0">
              <a:lnSpc>
                <a:spcPct val="100000"/>
              </a:lnSpc>
              <a:spcBef>
                <a:spcPts val="200"/>
              </a:spcBef>
              <a:spcAft>
                <a:spcPts val="0"/>
              </a:spcAft>
              <a:buSzPts val="1300"/>
              <a:buNone/>
            </a:pPr>
            <a:r>
              <a:rPr lang="de-DE" sz="1000" b="1" dirty="0">
                <a:solidFill>
                  <a:schemeClr val="dk1"/>
                </a:solidFill>
                <a:latin typeface="Calibri"/>
                <a:ea typeface="Calibri"/>
                <a:cs typeface="Calibri"/>
                <a:sym typeface="Calibri"/>
              </a:rPr>
              <a:t>Aufgabe</a:t>
            </a:r>
            <a:endParaRPr dirty="0"/>
          </a:p>
          <a:p>
            <a:pPr marL="0" lvl="0" indent="0" algn="l" rtl="0">
              <a:lnSpc>
                <a:spcPct val="100000"/>
              </a:lnSpc>
              <a:spcBef>
                <a:spcPts val="200"/>
              </a:spcBef>
              <a:spcAft>
                <a:spcPts val="0"/>
              </a:spcAft>
              <a:buSzPts val="1300"/>
              <a:buNone/>
            </a:pPr>
            <a:r>
              <a:rPr lang="de-DE" sz="1000" dirty="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65100" marR="0" lvl="0" indent="-16510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65100" marR="0" lvl="0" indent="-165100" algn="l" rtl="0">
              <a:lnSpc>
                <a:spcPct val="100000"/>
              </a:lnSpc>
              <a:spcBef>
                <a:spcPts val="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de-DE" sz="1000" b="1" dirty="0">
                <a:solidFill>
                  <a:schemeClr val="dk1"/>
                </a:solidFill>
                <a:latin typeface="Calibri"/>
                <a:ea typeface="Calibri"/>
                <a:cs typeface="Calibri"/>
                <a:sym typeface="Calibri"/>
              </a:rPr>
              <a:t>Quellen und Abbildung</a:t>
            </a:r>
            <a:endParaRPr dirty="0"/>
          </a:p>
          <a:p>
            <a:pPr marL="165100" marR="0" lvl="0" indent="-165100" algn="l" rtl="0">
              <a:lnSpc>
                <a:spcPct val="100000"/>
              </a:lnSpc>
              <a:spcBef>
                <a:spcPts val="200"/>
              </a:spcBef>
              <a:spcAft>
                <a:spcPts val="0"/>
              </a:spcAft>
              <a:buClr>
                <a:schemeClr val="dk1"/>
              </a:buClr>
              <a:buSzPts val="1200"/>
              <a:buFont typeface="Arial"/>
              <a:buChar char="•"/>
            </a:pPr>
            <a:r>
              <a:rPr lang="de-DE" sz="900" b="0" dirty="0">
                <a:solidFill>
                  <a:schemeClr val="dk1"/>
                </a:solidFill>
                <a:latin typeface="Calibri"/>
                <a:ea typeface="Calibri"/>
                <a:cs typeface="Calibri"/>
                <a:sym typeface="Calibri"/>
              </a:rPr>
              <a:t>Cake: Stockholm </a:t>
            </a:r>
            <a:r>
              <a:rPr lang="de-DE" sz="900" b="0" dirty="0" err="1">
                <a:solidFill>
                  <a:schemeClr val="dk1"/>
                </a:solidFill>
                <a:latin typeface="Calibri"/>
                <a:ea typeface="Calibri"/>
                <a:cs typeface="Calibri"/>
                <a:sym typeface="Calibri"/>
              </a:rPr>
              <a:t>Resilience</a:t>
            </a:r>
            <a:r>
              <a:rPr lang="de-DE" sz="900" b="0" dirty="0">
                <a:solidFill>
                  <a:schemeClr val="dk1"/>
                </a:solidFill>
                <a:latin typeface="Calibri"/>
                <a:ea typeface="Calibri"/>
                <a:cs typeface="Calibri"/>
                <a:sym typeface="Calibri"/>
              </a:rPr>
              <a:t> </a:t>
            </a:r>
            <a:r>
              <a:rPr lang="de-DE" sz="900" b="0" dirty="0" err="1">
                <a:solidFill>
                  <a:schemeClr val="dk1"/>
                </a:solidFill>
                <a:latin typeface="Calibri"/>
                <a:ea typeface="Calibri"/>
                <a:cs typeface="Calibri"/>
                <a:sym typeface="Calibri"/>
              </a:rPr>
              <a:t>Centre</a:t>
            </a:r>
            <a:r>
              <a:rPr lang="de-DE" sz="900" b="0" dirty="0">
                <a:solidFill>
                  <a:schemeClr val="dk1"/>
                </a:solidFill>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a:t>
            </a:r>
            <a:r>
              <a:rPr lang="de-DE" sz="900" b="0" i="0" u="none" strike="noStrike" cap="none" dirty="0" err="1">
                <a:solidFill>
                  <a:schemeClr val="dk1"/>
                </a:solidFill>
                <a:latin typeface="Calibri"/>
                <a:ea typeface="Calibri"/>
                <a:cs typeface="Calibri"/>
                <a:sym typeface="Calibri"/>
              </a:rPr>
              <a:t>www.stockholmresilience.org</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research</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research</a:t>
            </a:r>
            <a:r>
              <a:rPr lang="de-DE" sz="900" b="0" i="0" u="none" strike="noStrike" cap="none" dirty="0">
                <a:solidFill>
                  <a:schemeClr val="dk1"/>
                </a:solidFill>
                <a:latin typeface="Calibri"/>
                <a:ea typeface="Calibri"/>
                <a:cs typeface="Calibri"/>
                <a:sym typeface="Calibri"/>
              </a:rPr>
              <a:t>-news/2016-06-14-the-sdgs-wedding-cake.html. </a:t>
            </a:r>
            <a:r>
              <a:rPr lang="de-DE" sz="900" dirty="0">
                <a:solidFill>
                  <a:schemeClr val="dk1"/>
                </a:solidFill>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dirty="0"/>
          </a:p>
          <a:p>
            <a:pPr marL="165100" marR="0" lvl="0" indent="-16510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-nachhaltig-</a:t>
            </a:r>
            <a:r>
              <a:rPr lang="de-DE" sz="900" b="0" i="0" u="none" strike="noStrike" cap="none" dirty="0" err="1">
                <a:solidFill>
                  <a:schemeClr val="dk1"/>
                </a:solidFill>
                <a:latin typeface="Calibri"/>
                <a:ea typeface="Calibri"/>
                <a:cs typeface="Calibri"/>
                <a:sym typeface="Calibri"/>
              </a:rPr>
              <a:t>wirtschaften.de</a:t>
            </a:r>
            <a:r>
              <a:rPr lang="de-DE" sz="900" b="0" i="0" u="none" strike="noStrike" cap="none" dirty="0">
                <a:solidFill>
                  <a:schemeClr val="dk1"/>
                </a:solidFill>
                <a:latin typeface="Calibri"/>
                <a:ea typeface="Calibri"/>
                <a:cs typeface="Calibri"/>
                <a:sym typeface="Calibri"/>
              </a:rPr>
              <a:t>/nachhaltige-strategische-ausrichtung-unternehmen/</a:t>
            </a:r>
            <a:endParaRPr sz="900" b="0" i="0" u="none" strike="noStrike" cap="none" dirty="0">
              <a:solidFill>
                <a:schemeClr val="dk1"/>
              </a:solidFill>
              <a:latin typeface="Calibri"/>
              <a:ea typeface="Calibri"/>
              <a:cs typeface="Calibri"/>
              <a:sym typeface="Calibri"/>
            </a:endParaRPr>
          </a:p>
          <a:p>
            <a:pPr marL="165100" marR="0" lvl="0" indent="-16510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a:t>
            </a:r>
            <a:r>
              <a:rPr lang="de-DE" sz="900" b="0" i="0" u="none" strike="noStrike" cap="none" dirty="0" err="1">
                <a:solidFill>
                  <a:schemeClr val="dk1"/>
                </a:solidFill>
                <a:latin typeface="Calibri"/>
                <a:ea typeface="Calibri"/>
                <a:cs typeface="Calibri"/>
                <a:sym typeface="Calibri"/>
              </a:rPr>
              <a:t>www.bundesregierung.de</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breg</a:t>
            </a:r>
            <a:r>
              <a:rPr lang="de-DE" sz="900" b="0" i="0" u="none" strike="noStrike" cap="none" dirty="0">
                <a:solidFill>
                  <a:schemeClr val="dk1"/>
                </a:solidFill>
                <a:latin typeface="Calibri"/>
                <a:ea typeface="Calibri"/>
                <a:cs typeface="Calibri"/>
                <a:sym typeface="Calibri"/>
              </a:rPr>
              <a:t>-de/</a:t>
            </a:r>
            <a:r>
              <a:rPr lang="de-DE" sz="900" b="0" i="0" u="none" strike="noStrike" cap="none" dirty="0" err="1">
                <a:solidFill>
                  <a:schemeClr val="dk1"/>
                </a:solidFill>
                <a:latin typeface="Calibri"/>
                <a:ea typeface="Calibri"/>
                <a:cs typeface="Calibri"/>
                <a:sym typeface="Calibri"/>
              </a:rPr>
              <a:t>themen</a:t>
            </a:r>
            <a:r>
              <a:rPr lang="de-DE" sz="900" b="0" i="0" u="none" strike="noStrike" cap="none" dirty="0">
                <a:solidFill>
                  <a:schemeClr val="dk1"/>
                </a:solidFill>
                <a:latin typeface="Calibri"/>
                <a:ea typeface="Calibri"/>
                <a:cs typeface="Calibri"/>
                <a:sym typeface="Calibri"/>
              </a:rPr>
              <a:t>/</a:t>
            </a:r>
            <a:r>
              <a:rPr lang="de-DE" sz="900" b="0" i="0" u="none" strike="noStrike" cap="none" dirty="0" err="1">
                <a:solidFill>
                  <a:schemeClr val="dk1"/>
                </a:solidFill>
                <a:latin typeface="Calibri"/>
                <a:ea typeface="Calibri"/>
                <a:cs typeface="Calibri"/>
                <a:sym typeface="Calibri"/>
              </a:rPr>
              <a:t>nachhaltigkeitspolitik</a:t>
            </a:r>
            <a:r>
              <a:rPr lang="de-DE" sz="900" b="0" i="0" u="none" strike="noStrike" cap="none" dirty="0">
                <a:solidFill>
                  <a:schemeClr val="dk1"/>
                </a:solidFill>
                <a:latin typeface="Calibri"/>
                <a:ea typeface="Calibri"/>
                <a:cs typeface="Calibri"/>
                <a:sym typeface="Calibri"/>
              </a:rPr>
              <a:t>/berichte-und-reden-nachhaltigkeit/berichte-aus-den-ministerien-429902</a:t>
            </a:r>
            <a:endParaRPr sz="900" dirty="0">
              <a:solidFill>
                <a:schemeClr val="dk1"/>
              </a:solidFill>
              <a:latin typeface="Calibri"/>
              <a:ea typeface="Calibri"/>
              <a:cs typeface="Calibri"/>
              <a:sym typeface="Calibri"/>
            </a:endParaRPr>
          </a:p>
          <a:p>
            <a:pPr marL="444500" marR="0" lvl="0" indent="-228600" algn="l" rtl="0">
              <a:lnSpc>
                <a:spcPct val="100000"/>
              </a:lnSpc>
              <a:spcBef>
                <a:spcPts val="0"/>
              </a:spcBef>
              <a:spcAft>
                <a:spcPts val="200"/>
              </a:spcAft>
              <a:buClr>
                <a:srgbClr val="000000"/>
              </a:buClr>
              <a:buSzPts val="1300"/>
              <a:buFont typeface="Arial"/>
              <a:buNone/>
            </a:pPr>
            <a:endParaRPr sz="1000" b="1" dirty="0">
              <a:solidFill>
                <a:schemeClr val="dk1"/>
              </a:solidFill>
              <a:latin typeface="Calibri"/>
              <a:ea typeface="Calibri"/>
              <a:cs typeface="Calibri"/>
              <a:sym typeface="Calibri"/>
            </a:endParaRPr>
          </a:p>
        </p:txBody>
      </p:sp>
      <p:sp>
        <p:nvSpPr>
          <p:cNvPr id="168" name="Google Shape;168;g25eb304b66e_0_0:notes"/>
          <p:cNvSpPr txBox="1">
            <a:spLocks noGrp="1"/>
          </p:cNvSpPr>
          <p:nvPr>
            <p:ph type="sldNum" idx="12"/>
          </p:nvPr>
        </p:nvSpPr>
        <p:spPr>
          <a:xfrm>
            <a:off x="3850449" y="9428584"/>
            <a:ext cx="2945400" cy="498000"/>
          </a:xfrm>
          <a:prstGeom prst="rect">
            <a:avLst/>
          </a:prstGeom>
          <a:noFill/>
          <a:ln>
            <a:noFill/>
          </a:ln>
        </p:spPr>
        <p:txBody>
          <a:bodyPr spcFirstLastPara="1" wrap="square" lIns="91150" tIns="45550" rIns="91150" bIns="455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042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0"/>
        <p:cNvGrpSpPr/>
        <p:nvPr/>
      </p:nvGrpSpPr>
      <p:grpSpPr>
        <a:xfrm>
          <a:off x="0" y="0"/>
          <a:ext cx="0" cy="0"/>
          <a:chOff x="0" y="0"/>
          <a:chExt cx="0" cy="0"/>
        </a:xfrm>
      </p:grpSpPr>
      <p:sp>
        <p:nvSpPr>
          <p:cNvPr id="41" name="Google Shape;41;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2"/>
          <p:cNvSpPr>
            <a:spLocks noGrp="1"/>
          </p:cNvSpPr>
          <p:nvPr>
            <p:ph type="pic" idx="2"/>
          </p:nvPr>
        </p:nvSpPr>
        <p:spPr>
          <a:xfrm>
            <a:off x="5400009" y="1367999"/>
            <a:ext cx="6480000" cy="4680000"/>
          </a:xfrm>
          <a:prstGeom prst="rect">
            <a:avLst/>
          </a:prstGeom>
          <a:noFill/>
          <a:ln>
            <a:noFill/>
          </a:ln>
        </p:spPr>
      </p:sp>
      <p:sp>
        <p:nvSpPr>
          <p:cNvPr id="43" name="Google Shape;43;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9"/>
        <p:cNvGrpSpPr/>
        <p:nvPr/>
      </p:nvGrpSpPr>
      <p:grpSpPr>
        <a:xfrm>
          <a:off x="0" y="0"/>
          <a:ext cx="0" cy="0"/>
          <a:chOff x="0" y="0"/>
          <a:chExt cx="0" cy="0"/>
        </a:xfrm>
      </p:grpSpPr>
      <p:sp>
        <p:nvSpPr>
          <p:cNvPr id="50" name="Google Shape;50;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7"/>
        <p:cNvGrpSpPr/>
        <p:nvPr/>
      </p:nvGrpSpPr>
      <p:grpSpPr>
        <a:xfrm>
          <a:off x="0" y="0"/>
          <a:ext cx="0" cy="0"/>
          <a:chOff x="0" y="0"/>
          <a:chExt cx="0" cy="0"/>
        </a:xfrm>
      </p:grpSpPr>
      <p:sp>
        <p:nvSpPr>
          <p:cNvPr id="58" name="Google Shape;58;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hyperlink" Target="http://www.fh-muenster.de/isun" TargetMode="External"/><Relationship Id="rId6" Type="http://schemas.openxmlformats.org/officeDocument/2006/relationships/hyperlink" Target="mailto:kastrup@fh-muenster.de" TargetMode="External"/><Relationship Id="rId7" Type="http://schemas.openxmlformats.org/officeDocument/2006/relationships/hyperlink" Target="mailto:anna-franziska.kaehler@fh-muenster.de"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8"/>
          <p:cNvSpPr txBox="1">
            <a:spLocks noGrp="1"/>
          </p:cNvSpPr>
          <p:nvPr>
            <p:ph type="ctrTitle"/>
          </p:nvPr>
        </p:nvSpPr>
        <p:spPr>
          <a:xfrm>
            <a:off x="309691" y="337312"/>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dirty="0"/>
              <a:t>Hauswirtschafter und Hauswirtschafterin</a:t>
            </a:r>
            <a:endParaRPr dirty="0"/>
          </a:p>
        </p:txBody>
      </p:sp>
      <p:sp>
        <p:nvSpPr>
          <p:cNvPr id="72" name="Google Shape;72;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der Hauswirtschaft</a:t>
            </a:r>
            <a:endParaRPr/>
          </a:p>
        </p:txBody>
      </p:sp>
      <p:sp>
        <p:nvSpPr>
          <p:cNvPr id="73" name="Google Shape;73;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74" name="Google Shape;74;p38"/>
          <p:cNvSpPr txBo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marR="0" lvl="0" indent="-233363" algn="l" rtl="0">
              <a:lnSpc>
                <a:spcPct val="110000"/>
              </a:lnSpc>
              <a:spcBef>
                <a:spcPts val="0"/>
              </a:spcBef>
              <a:spcAft>
                <a:spcPts val="0"/>
              </a:spcAft>
              <a:buClr>
                <a:schemeClr val="dk1"/>
              </a:buClr>
              <a:buSzPts val="1200"/>
              <a:buFont typeface="Arial"/>
              <a:buNone/>
            </a:pPr>
            <a:r>
              <a:rPr lang="de-DE" sz="1200" b="0" i="0" u="none" strike="noStrike" cap="none">
                <a:solidFill>
                  <a:schemeClr val="lt1"/>
                </a:solidFill>
                <a:latin typeface="Trebuchet MS"/>
                <a:ea typeface="Trebuchet MS"/>
                <a:cs typeface="Trebuchet MS"/>
                <a:sym typeface="Trebuchet MS"/>
              </a:rPr>
              <a:t>Hauswirtschafter und Hauswirtschafterin</a:t>
            </a:r>
            <a:endParaRPr sz="1400" b="0" i="0" u="none" strike="noStrike" cap="none">
              <a:solidFill>
                <a:srgbClr val="000000"/>
              </a:solidFill>
              <a:latin typeface="Trebuchet MS"/>
              <a:ea typeface="Trebuchet MS"/>
              <a:cs typeface="Trebuchet MS"/>
              <a:sym typeface="Trebuchet MS"/>
            </a:endParaRPr>
          </a:p>
        </p:txBody>
      </p:sp>
      <p:pic>
        <p:nvPicPr>
          <p:cNvPr id="75" name="Google Shape;75;p38"/>
          <p:cNvPicPr preferRelativeResize="0"/>
          <p:nvPr/>
        </p:nvPicPr>
        <p:blipFill rotWithShape="1">
          <a:blip r:embed="rId3">
            <a:alphaModFix/>
          </a:blip>
          <a:srcRect/>
          <a:stretch/>
        </p:blipFill>
        <p:spPr>
          <a:xfrm>
            <a:off x="8924772" y="2690418"/>
            <a:ext cx="3267228" cy="867519"/>
          </a:xfrm>
          <a:prstGeom prst="rect">
            <a:avLst/>
          </a:prstGeom>
          <a:noFill/>
          <a:ln>
            <a:noFill/>
          </a:ln>
        </p:spPr>
      </p:pic>
      <p:pic>
        <p:nvPicPr>
          <p:cNvPr id="76" name="Google Shape;76;p38"/>
          <p:cNvPicPr preferRelativeResize="0"/>
          <p:nvPr/>
        </p:nvPicPr>
        <p:blipFill rotWithShape="1">
          <a:blip r:embed="rId4">
            <a:alphaModFix/>
          </a:blip>
          <a:srcRect/>
          <a:stretch/>
        </p:blipFill>
        <p:spPr>
          <a:xfrm>
            <a:off x="9045817" y="3386665"/>
            <a:ext cx="3061319" cy="891823"/>
          </a:xfrm>
          <a:prstGeom prst="rect">
            <a:avLst/>
          </a:prstGeom>
          <a:noFill/>
          <a:ln>
            <a:noFill/>
          </a:ln>
        </p:spPr>
      </p:pic>
      <p:sp>
        <p:nvSpPr>
          <p:cNvPr id="77" name="Google Shape;77;p38"/>
          <p:cNvSpPr txBox="1"/>
          <p:nvPr/>
        </p:nvSpPr>
        <p:spPr>
          <a:xfrm>
            <a:off x="9086894" y="4100253"/>
            <a:ext cx="2942983" cy="1523185"/>
          </a:xfrm>
          <a:prstGeom prst="rect">
            <a:avLst/>
          </a:prstGeom>
          <a:noFill/>
          <a:ln>
            <a:noFill/>
          </a:ln>
        </p:spPr>
        <p:txBody>
          <a:bodyPr spcFirstLastPara="1" wrap="square" lIns="91425" tIns="45700" rIns="91425" bIns="45700" anchor="t" anchorCtr="0">
            <a:noAutofit/>
          </a:bodyPr>
          <a:lstStyle/>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FH Münster </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iSuN – Institut für Nachhaltige Ernährung</a:t>
            </a:r>
            <a:endParaRPr sz="1400" b="0" i="0" u="none" strike="noStrike" cap="none">
              <a:solidFill>
                <a:srgbClr val="000000"/>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Corrensstraße 25; 48149 Münster; </a:t>
            </a:r>
            <a:r>
              <a:rPr lang="de-DE" sz="12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www.fh-muenster.de/isun</a:t>
            </a:r>
            <a:endParaRPr sz="1200" b="0" i="0" u="none" strike="noStrike" cap="none">
              <a:solidFill>
                <a:schemeClr val="dk1"/>
              </a:solidFill>
              <a:latin typeface="Calibri"/>
              <a:ea typeface="Calibri"/>
              <a:cs typeface="Calibri"/>
              <a:sym typeface="Calibri"/>
            </a:endParaRPr>
          </a:p>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Prof. Dr. Julia Kastrup </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a:t>
            </a:r>
            <a:r>
              <a:rPr lang="de-DE" sz="1200" b="0" i="0" u="sng" strike="noStrike" cap="none">
                <a:solidFill>
                  <a:schemeClr val="dk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kastrup@fh-muenster.de</a:t>
            </a:r>
            <a:r>
              <a:rPr lang="de-DE"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50800" marR="0" lvl="0" indent="0" algn="l" rtl="0">
              <a:lnSpc>
                <a:spcPct val="90000"/>
              </a:lnSpc>
              <a:spcBef>
                <a:spcPts val="1000"/>
              </a:spcBef>
              <a:spcAft>
                <a:spcPts val="0"/>
              </a:spcAft>
              <a:buClr>
                <a:schemeClr val="dk1"/>
              </a:buClr>
              <a:buSzPts val="2987"/>
              <a:buFont typeface="Arial"/>
              <a:buNone/>
            </a:pPr>
            <a:r>
              <a:rPr lang="de-DE" sz="1200" b="0" i="0" u="none" strike="noStrike" cap="none">
                <a:solidFill>
                  <a:schemeClr val="dk1"/>
                </a:solidFill>
                <a:latin typeface="Calibri"/>
                <a:ea typeface="Calibri"/>
                <a:cs typeface="Calibri"/>
                <a:sym typeface="Calibri"/>
              </a:rPr>
              <a:t>Anna-Franziska Kähler</a:t>
            </a:r>
            <a:br>
              <a:rPr lang="de-DE" sz="1200" b="0" i="0" u="none" strike="noStrike" cap="none">
                <a:solidFill>
                  <a:schemeClr val="dk1"/>
                </a:solidFill>
                <a:latin typeface="Calibri"/>
                <a:ea typeface="Calibri"/>
                <a:cs typeface="Calibri"/>
                <a:sym typeface="Calibri"/>
              </a:rPr>
            </a:br>
            <a:r>
              <a:rPr lang="de-DE" sz="1200" b="0" i="0" u="none" strike="noStrike" cap="none">
                <a:solidFill>
                  <a:schemeClr val="dk1"/>
                </a:solidFill>
                <a:latin typeface="Calibri"/>
                <a:ea typeface="Calibri"/>
                <a:cs typeface="Calibri"/>
                <a:sym typeface="Calibri"/>
              </a:rPr>
              <a:t>(</a:t>
            </a:r>
            <a:r>
              <a:rPr lang="de-DE"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xmlns="" val="tx"/>
                    </a:ext>
                  </a:extLst>
                </a:hlinkClick>
              </a:rPr>
              <a:t>anna-franziska.kaehler@fh-muenster.de</a:t>
            </a:r>
            <a:r>
              <a:rPr lang="de-DE"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78" name="Google Shape;78;p3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94bc32f86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2</a:t>
            </a:fld>
            <a:endParaRPr/>
          </a:p>
        </p:txBody>
      </p:sp>
      <p:sp>
        <p:nvSpPr>
          <p:cNvPr id="85" name="Google Shape;85;g194bc32f861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Nachhaltige Wäschepflege: </a:t>
            </a:r>
            <a:endParaRPr/>
          </a:p>
          <a:p>
            <a:pPr marL="0" lvl="0" indent="0" algn="l" rtl="0">
              <a:lnSpc>
                <a:spcPct val="100000"/>
              </a:lnSpc>
              <a:spcBef>
                <a:spcPts val="0"/>
              </a:spcBef>
              <a:spcAft>
                <a:spcPts val="0"/>
              </a:spcAft>
              <a:buClr>
                <a:srgbClr val="000000"/>
              </a:buClr>
              <a:buSzPts val="1800"/>
              <a:buFont typeface="Calibri"/>
              <a:buNone/>
            </a:pPr>
            <a:r>
              <a:rPr lang="de-DE"/>
              <a:t>Out- oder Insourcing?</a:t>
            </a:r>
            <a:endParaRPr/>
          </a:p>
        </p:txBody>
      </p:sp>
      <p:sp>
        <p:nvSpPr>
          <p:cNvPr id="86" name="Google Shape;86;g194bc32f861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Bildquelle: Pixabay</a:t>
            </a:r>
            <a:endParaRPr/>
          </a:p>
        </p:txBody>
      </p:sp>
      <p:sp>
        <p:nvSpPr>
          <p:cNvPr id="87" name="Google Shape;87;g194bc32f861_0_0"/>
          <p:cNvSpPr/>
          <p:nvPr/>
        </p:nvSpPr>
        <p:spPr>
          <a:xfrm>
            <a:off x="432300" y="4479427"/>
            <a:ext cx="11327400" cy="1538400"/>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A) Was sind die Vor- und Nachteile einer </a:t>
            </a:r>
            <a:r>
              <a:rPr lang="de-DE" sz="1600" b="0" i="0" u="sng" strike="noStrike" cap="none">
                <a:solidFill>
                  <a:schemeClr val="dk1"/>
                </a:solidFill>
                <a:latin typeface="Arial"/>
                <a:ea typeface="Arial"/>
                <a:cs typeface="Arial"/>
                <a:sym typeface="Arial"/>
              </a:rPr>
              <a:t>hauseigenen</a:t>
            </a:r>
            <a:r>
              <a:rPr lang="de-DE" sz="1600" b="0" i="0" u="none" strike="noStrike" cap="none">
                <a:solidFill>
                  <a:schemeClr val="dk1"/>
                </a:solidFill>
                <a:latin typeface="Arial"/>
                <a:ea typeface="Arial"/>
                <a:cs typeface="Arial"/>
                <a:sym typeface="Arial"/>
              </a:rPr>
              <a:t> Wäscherei (Insourcing)?</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 Was sind die Vor- und Nachteile einer </a:t>
            </a:r>
            <a:r>
              <a:rPr lang="de-DE" sz="1600" b="0" i="0" u="sng" strike="noStrike" cap="none">
                <a:solidFill>
                  <a:schemeClr val="dk1"/>
                </a:solidFill>
                <a:latin typeface="Arial"/>
                <a:ea typeface="Arial"/>
                <a:cs typeface="Arial"/>
                <a:sym typeface="Arial"/>
              </a:rPr>
              <a:t>externen</a:t>
            </a:r>
            <a:r>
              <a:rPr lang="de-DE" sz="1600" b="0" i="0" u="none" strike="noStrike" cap="none">
                <a:solidFill>
                  <a:schemeClr val="dk1"/>
                </a:solidFill>
                <a:latin typeface="Arial"/>
                <a:ea typeface="Arial"/>
                <a:cs typeface="Arial"/>
                <a:sym typeface="Arial"/>
              </a:rPr>
              <a:t> Wäscherei bzw. der Fremdvergabe von Wäsche (Outsourcing)?</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C) Welche Kriterien sollten für die mögliche Angebotsvergabe auch eine Rolle spielen? </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Beziehen Sie in Ihre Überlegungen sowohl soziale und ökologische als auch wirtschaftliche Aspekte für die jeweilige Einrichtung mit ein</a:t>
            </a:r>
            <a:r>
              <a:rPr lang="de-DE" sz="1600" b="0"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88" name="Google Shape;88;g194bc32f861_0_0"/>
          <p:cNvSpPr txBox="1"/>
          <p:nvPr/>
        </p:nvSpPr>
        <p:spPr>
          <a:xfrm>
            <a:off x="5444465" y="1689454"/>
            <a:ext cx="5713800" cy="1015800"/>
          </a:xfrm>
          <a:prstGeom prst="rect">
            <a:avLst/>
          </a:prstGeom>
          <a:solidFill>
            <a:srgbClr val="FFC000"/>
          </a:solidFill>
          <a:ln>
            <a:noFill/>
          </a:ln>
        </p:spPr>
        <p:txBody>
          <a:bodyPr spcFirstLastPara="1" wrap="square" lIns="91425" tIns="91425" rIns="91425" bIns="91425" anchor="t" anchorCtr="0">
            <a:spAutoFit/>
          </a:bodyPr>
          <a:lstStyle/>
          <a:p>
            <a:pPr marL="457200" marR="0" lvl="0" indent="-228600" algn="l" rtl="0">
              <a:lnSpc>
                <a:spcPct val="100000"/>
              </a:lnSpc>
              <a:spcBef>
                <a:spcPts val="0"/>
              </a:spcBef>
              <a:spcAft>
                <a:spcPts val="0"/>
              </a:spcAft>
              <a:buClr>
                <a:srgbClr val="000000"/>
              </a:buClr>
              <a:buSzPts val="1600"/>
              <a:buFont typeface="Arial"/>
              <a:buNone/>
            </a:pPr>
            <a:r>
              <a:rPr lang="de-DE" sz="1800" b="0" i="0" u="none" strike="noStrike" cap="none" dirty="0">
                <a:solidFill>
                  <a:schemeClr val="dk1"/>
                </a:solidFill>
                <a:latin typeface="Arial"/>
                <a:ea typeface="Arial"/>
                <a:cs typeface="Arial"/>
                <a:sym typeface="Arial"/>
              </a:rPr>
              <a:t>In einer Einrichtung (z.B. Tagungsakademie) sollen einzelne Bereiche (z.B. Wäschebereich) aus ökonomischen Gründen ausgelagert werden. </a:t>
            </a:r>
            <a:endParaRPr sz="1800" b="0" i="0" u="none" strike="noStrike" cap="none" dirty="0">
              <a:solidFill>
                <a:srgbClr val="000000"/>
              </a:solidFill>
              <a:latin typeface="Arial"/>
              <a:ea typeface="Arial"/>
              <a:cs typeface="Arial"/>
              <a:sym typeface="Arial"/>
            </a:endParaRPr>
          </a:p>
        </p:txBody>
      </p:sp>
      <p:sp>
        <p:nvSpPr>
          <p:cNvPr id="89" name="Google Shape;89;g194bc32f861_0_0"/>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Hauswirtschafter und Hauswirtschafterin</a:t>
            </a:r>
            <a:endParaRPr/>
          </a:p>
        </p:txBody>
      </p:sp>
      <p:pic>
        <p:nvPicPr>
          <p:cNvPr id="90" name="Google Shape;90;g194bc32f861_0_0" descr="Ein Bild, das Haushaltsgerät, Weiße Ware, Wäschetrockner, Waschmaschine enthält.&#10;&#10;Automatisch generierte Beschreibung"/>
          <p:cNvPicPr preferRelativeResize="0"/>
          <p:nvPr/>
        </p:nvPicPr>
        <p:blipFill rotWithShape="1">
          <a:blip r:embed="rId3">
            <a:alphaModFix/>
          </a:blip>
          <a:srcRect/>
          <a:stretch/>
        </p:blipFill>
        <p:spPr>
          <a:xfrm>
            <a:off x="483200" y="1689454"/>
            <a:ext cx="3809570" cy="2443720"/>
          </a:xfrm>
          <a:prstGeom prst="rect">
            <a:avLst/>
          </a:prstGeom>
          <a:noFill/>
          <a:ln>
            <a:noFill/>
          </a:ln>
          <a:effectLst>
            <a:outerShdw blurRad="234261" dist="38100" dir="3600000" sx="103340" sy="103340" algn="tl" rotWithShape="0">
              <a:srgbClr val="000000">
                <a:alpha val="29019"/>
              </a:srgbClr>
            </a:outerShdw>
          </a:effectLst>
        </p:spPr>
      </p:pic>
      <p:sp>
        <p:nvSpPr>
          <p:cNvPr id="91" name="Google Shape;91;g194bc32f861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990542c032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3</a:t>
            </a:fld>
            <a:endParaRPr/>
          </a:p>
        </p:txBody>
      </p:sp>
      <p:sp>
        <p:nvSpPr>
          <p:cNvPr id="98" name="Google Shape;98;g1990542c032_1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0000"/>
              </a:buClr>
              <a:buSzPct val="62500"/>
              <a:buFont typeface="Calibri"/>
              <a:buNone/>
            </a:pPr>
            <a:r>
              <a:rPr lang="de-DE"/>
              <a:t>Textilien umweltfreundlich Reinigen:</a:t>
            </a:r>
            <a:endParaRPr/>
          </a:p>
          <a:p>
            <a:pPr marL="0" lvl="0" indent="0" algn="l" rtl="0">
              <a:lnSpc>
                <a:spcPct val="100000"/>
              </a:lnSpc>
              <a:spcBef>
                <a:spcPts val="0"/>
              </a:spcBef>
              <a:spcAft>
                <a:spcPts val="0"/>
              </a:spcAft>
              <a:buClr>
                <a:srgbClr val="000000"/>
              </a:buClr>
              <a:buSzPct val="62500"/>
              <a:buFont typeface="Calibri"/>
              <a:buNone/>
            </a:pPr>
            <a:r>
              <a:rPr lang="de-DE"/>
              <a:t>Berücksichtigung unterschiedlicher Perspektiven</a:t>
            </a:r>
            <a:endParaRPr/>
          </a:p>
        </p:txBody>
      </p:sp>
      <p:sp>
        <p:nvSpPr>
          <p:cNvPr id="99" name="Google Shape;99;g1990542c032_1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fontScale="92500" lnSpcReduction="20000"/>
          </a:bodyPr>
          <a:lstStyle/>
          <a:p>
            <a:pPr marL="457200" lvl="0" indent="-228600" algn="l" rtl="0">
              <a:lnSpc>
                <a:spcPct val="110000"/>
              </a:lnSpc>
              <a:spcBef>
                <a:spcPts val="0"/>
              </a:spcBef>
              <a:spcAft>
                <a:spcPts val="0"/>
              </a:spcAft>
              <a:buClr>
                <a:srgbClr val="888888"/>
              </a:buClr>
              <a:buSzPct val="108108"/>
              <a:buNone/>
            </a:pPr>
            <a:r>
              <a:rPr lang="de-DE"/>
              <a:t>Quellen: UBA 2o21</a:t>
            </a:r>
            <a:endParaRPr/>
          </a:p>
          <a:p>
            <a:pPr marL="457200" lvl="0" indent="-228600" algn="l" rtl="0">
              <a:lnSpc>
                <a:spcPct val="110000"/>
              </a:lnSpc>
              <a:spcBef>
                <a:spcPts val="0"/>
              </a:spcBef>
              <a:spcAft>
                <a:spcPts val="0"/>
              </a:spcAft>
              <a:buClr>
                <a:srgbClr val="888888"/>
              </a:buClr>
              <a:buSzPct val="108108"/>
              <a:buNone/>
            </a:pPr>
            <a:r>
              <a:rPr lang="de-DE"/>
              <a:t>Diagramm: FNR (2020) nach T+I Consulting (2017)</a:t>
            </a:r>
            <a:endParaRPr/>
          </a:p>
          <a:p>
            <a:pPr marL="457200" lvl="0" indent="-228600" algn="l" rtl="0">
              <a:lnSpc>
                <a:spcPct val="110000"/>
              </a:lnSpc>
              <a:spcBef>
                <a:spcPts val="0"/>
              </a:spcBef>
              <a:spcAft>
                <a:spcPts val="0"/>
              </a:spcAft>
              <a:buClr>
                <a:srgbClr val="888888"/>
              </a:buClr>
              <a:buSzPct val="108108"/>
              <a:buNone/>
            </a:pPr>
            <a:r>
              <a:rPr lang="de-DE"/>
              <a:t>Bildquelle: Pixabay</a:t>
            </a:r>
            <a:endParaRPr/>
          </a:p>
        </p:txBody>
      </p:sp>
      <p:sp>
        <p:nvSpPr>
          <p:cNvPr id="100" name="Google Shape;100;g1990542c032_1_0"/>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Hauswirtschafter und Hauswirtschafterin</a:t>
            </a:r>
            <a:endParaRPr/>
          </a:p>
        </p:txBody>
      </p:sp>
      <p:graphicFrame>
        <p:nvGraphicFramePr>
          <p:cNvPr id="101" name="Google Shape;101;g1990542c032_1_0"/>
          <p:cNvGraphicFramePr/>
          <p:nvPr/>
        </p:nvGraphicFramePr>
        <p:xfrm>
          <a:off x="93919" y="1432915"/>
          <a:ext cx="4948049" cy="3343578"/>
        </p:xfrm>
        <a:graphic>
          <a:graphicData uri="http://schemas.openxmlformats.org/drawingml/2006/chart">
            <c:chart xmlns:c="http://schemas.openxmlformats.org/drawingml/2006/chart" xmlns:r="http://schemas.openxmlformats.org/officeDocument/2006/relationships" r:id="rId3"/>
          </a:graphicData>
        </a:graphic>
      </p:graphicFrame>
      <p:sp>
        <p:nvSpPr>
          <p:cNvPr id="102" name="Google Shape;102;g1990542c032_1_0"/>
          <p:cNvSpPr/>
          <p:nvPr/>
        </p:nvSpPr>
        <p:spPr>
          <a:xfrm>
            <a:off x="7928350" y="1623060"/>
            <a:ext cx="4109100" cy="3836414"/>
          </a:xfrm>
          <a:prstGeom prst="roundRect">
            <a:avLst>
              <a:gd name="adj" fmla="val 16667"/>
            </a:avLst>
          </a:prstGeom>
          <a:solidFill>
            <a:srgbClr val="FFE599"/>
          </a:solidFill>
          <a:ln w="25400"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chemeClr val="dk1"/>
              </a:buClr>
              <a:buSzPts val="1700"/>
              <a:buFont typeface="Arial"/>
              <a:buAutoNum type="arabicParenR"/>
            </a:pPr>
            <a:r>
              <a:rPr lang="de-DE" sz="1700" b="0" i="0" u="none" strike="noStrike" cap="none" dirty="0">
                <a:solidFill>
                  <a:schemeClr val="dk1"/>
                </a:solidFill>
                <a:latin typeface="Arial"/>
                <a:ea typeface="Arial"/>
                <a:cs typeface="Arial"/>
                <a:sym typeface="Arial"/>
              </a:rPr>
              <a:t>Welche Bestandteile weisen Waschmittel und -pulver in der Regel auf? Welche Funktionen erfüllen Sie?</a:t>
            </a:r>
            <a:endParaRPr sz="1700" b="0" i="0" u="none" strike="noStrike" cap="none" dirty="0">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AutoNum type="arabicParenR"/>
            </a:pPr>
            <a:r>
              <a:rPr lang="de-DE" sz="1700" b="0" i="0" u="none" strike="noStrike" cap="none" dirty="0">
                <a:solidFill>
                  <a:schemeClr val="dk1"/>
                </a:solidFill>
                <a:latin typeface="Arial"/>
                <a:ea typeface="Arial"/>
                <a:cs typeface="Arial"/>
                <a:sym typeface="Arial"/>
              </a:rPr>
              <a:t>Wie unterscheiden sich konventionelle und Öko-Produkte?</a:t>
            </a:r>
            <a:endParaRPr sz="1700" b="0" i="0" u="none" strike="noStrike" cap="none" dirty="0">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AutoNum type="arabicParenR"/>
            </a:pPr>
            <a:r>
              <a:rPr lang="de-DE" sz="1700" b="0" i="0" u="none" strike="noStrike" cap="none" dirty="0">
                <a:solidFill>
                  <a:schemeClr val="dk1"/>
                </a:solidFill>
                <a:latin typeface="Arial"/>
                <a:ea typeface="Arial"/>
                <a:cs typeface="Arial"/>
                <a:sym typeface="Arial"/>
              </a:rPr>
              <a:t>Diskutieren Sie mit Blick z.B. auf die Erwartungen der Bewohner*innen die unterschiedlichen Produkte und argumentieren für umweltfreundliche Textilreinigung.</a:t>
            </a:r>
            <a:endParaRPr sz="1500" b="0" i="0" u="none" strike="noStrike" cap="none" dirty="0">
              <a:solidFill>
                <a:schemeClr val="dk1"/>
              </a:solidFill>
              <a:latin typeface="Arial"/>
              <a:ea typeface="Arial"/>
              <a:cs typeface="Arial"/>
              <a:sym typeface="Arial"/>
            </a:endParaRPr>
          </a:p>
        </p:txBody>
      </p:sp>
      <p:sp>
        <p:nvSpPr>
          <p:cNvPr id="103" name="Google Shape;103;g1990542c032_1_0"/>
          <p:cNvSpPr txBox="1"/>
          <p:nvPr/>
        </p:nvSpPr>
        <p:spPr>
          <a:xfrm>
            <a:off x="392862" y="4880633"/>
            <a:ext cx="7060500" cy="1246800"/>
          </a:xfrm>
          <a:prstGeom prst="rect">
            <a:avLst/>
          </a:prstGeom>
          <a:solidFill>
            <a:srgbClr val="FFC000"/>
          </a:solidFill>
          <a:ln w="9525" cap="flat" cmpd="sng">
            <a:solidFill>
              <a:schemeClr val="dk1"/>
            </a:solidFill>
            <a:prstDash val="solid"/>
            <a:round/>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de-DE" sz="1500" b="0" i="0" u="none" strike="noStrike" cap="none">
                <a:solidFill>
                  <a:srgbClr val="000000"/>
                </a:solidFill>
                <a:latin typeface="Arial"/>
                <a:ea typeface="Arial"/>
                <a:cs typeface="Arial"/>
                <a:sym typeface="Arial"/>
              </a:rPr>
              <a:t>Eine Einrichtung versucht, die Wäsche möglichst umweltschonend durchzuführen und probiert Öko-Waschmittel ohne Duftstoffe, petrochemische Tensiden und Mikroplastik aus. Die Bewohner*innen merken schon kurz nach der Umstellung an, dass die Wäsche nicht mehr angenehm “frisch” duftet und die weiße Wäsche etwas grau wird.</a:t>
            </a:r>
            <a:endParaRPr sz="1500" b="0" i="0" u="none" strike="noStrike" cap="none">
              <a:solidFill>
                <a:srgbClr val="000000"/>
              </a:solidFill>
              <a:latin typeface="Arial"/>
              <a:ea typeface="Arial"/>
              <a:cs typeface="Arial"/>
              <a:sym typeface="Arial"/>
            </a:endParaRPr>
          </a:p>
        </p:txBody>
      </p:sp>
      <p:sp>
        <p:nvSpPr>
          <p:cNvPr id="105" name="Google Shape;105;g1990542c032_1_0"/>
          <p:cNvSpPr txBox="1"/>
          <p:nvPr/>
        </p:nvSpPr>
        <p:spPr>
          <a:xfrm rot="-537002">
            <a:off x="4221633" y="2575333"/>
            <a:ext cx="3238254" cy="1231106"/>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rgbClr val="0070C0"/>
                </a:solidFill>
                <a:latin typeface="Arial"/>
                <a:ea typeface="Arial"/>
                <a:cs typeface="Arial"/>
                <a:sym typeface="Arial"/>
              </a:rPr>
              <a:t>Verbrauch: ca. </a:t>
            </a:r>
            <a:r>
              <a:rPr lang="de-DE" sz="2000" b="1" i="0" u="none" strike="noStrike" cap="none">
                <a:solidFill>
                  <a:srgbClr val="0070C0"/>
                </a:solidFill>
                <a:latin typeface="Arial"/>
                <a:ea typeface="Arial"/>
                <a:cs typeface="Arial"/>
                <a:sym typeface="Arial"/>
              </a:rPr>
              <a:t>850.000 t </a:t>
            </a:r>
            <a:r>
              <a:rPr lang="de-DE" sz="1800" b="1" i="0" u="none" strike="noStrike" cap="none">
                <a:solidFill>
                  <a:srgbClr val="0070C0"/>
                </a:solidFill>
                <a:latin typeface="Arial"/>
                <a:ea typeface="Arial"/>
                <a:cs typeface="Arial"/>
                <a:sym typeface="Arial"/>
              </a:rPr>
              <a:t>Wasch- und Wäschepflegemittel in Dt./Jahr</a:t>
            </a:r>
            <a:endParaRPr sz="1400" b="0" i="0" u="none" strike="noStrike" cap="none">
              <a:solidFill>
                <a:srgbClr val="000000"/>
              </a:solidFill>
              <a:latin typeface="Arial"/>
              <a:ea typeface="Arial"/>
              <a:cs typeface="Arial"/>
              <a:sym typeface="Arial"/>
            </a:endParaRPr>
          </a:p>
        </p:txBody>
      </p:sp>
      <p:sp>
        <p:nvSpPr>
          <p:cNvPr id="106" name="Google Shape;106;g1990542c032_1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4</a:t>
            </a:fld>
            <a:endParaRPr/>
          </a:p>
        </p:txBody>
      </p:sp>
      <p:sp>
        <p:nvSpPr>
          <p:cNvPr id="113" name="Google Shape;113;p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400"/>
              <a:t>Nachhaltige Verpackungslösungen im Privathaushalt: Ganz auf Verpackungen zu verzichten ist am sinnvollsten? </a:t>
            </a:r>
            <a:endParaRPr sz="2400"/>
          </a:p>
        </p:txBody>
      </p:sp>
      <p:sp>
        <p:nvSpPr>
          <p:cNvPr id="114" name="Google Shape;114;p5"/>
          <p:cNvSpPr txBox="1">
            <a:spLocks noGrp="1"/>
          </p:cNvSpPr>
          <p:nvPr>
            <p:ph type="body" idx="2"/>
          </p:nvPr>
        </p:nvSpPr>
        <p:spPr>
          <a:xfrm>
            <a:off x="7263650" y="6254500"/>
            <a:ext cx="47880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97"/>
              <a:buNone/>
            </a:pPr>
            <a:r>
              <a:rPr lang="de-DE"/>
              <a:t>Quelle Diagramm: Studie von SPLENDID RESEARCH GmbH  2018</a:t>
            </a:r>
            <a:endParaRPr/>
          </a:p>
          <a:p>
            <a:pPr marL="457200" lvl="0" indent="-228600" algn="l" rtl="0">
              <a:lnSpc>
                <a:spcPct val="110000"/>
              </a:lnSpc>
              <a:spcBef>
                <a:spcPts val="0"/>
              </a:spcBef>
              <a:spcAft>
                <a:spcPts val="0"/>
              </a:spcAft>
              <a:buClr>
                <a:srgbClr val="888888"/>
              </a:buClr>
              <a:buSzPts val="1297"/>
              <a:buNone/>
            </a:pPr>
            <a:r>
              <a:rPr lang="de-DE"/>
              <a:t>Bildquellen: Pixabay</a:t>
            </a:r>
            <a:endParaRPr/>
          </a:p>
        </p:txBody>
      </p:sp>
      <p:sp>
        <p:nvSpPr>
          <p:cNvPr id="115" name="Google Shape;115;p5"/>
          <p:cNvSpPr/>
          <p:nvPr/>
        </p:nvSpPr>
        <p:spPr>
          <a:xfrm>
            <a:off x="5238775" y="2428125"/>
            <a:ext cx="3751800" cy="2857563"/>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Welche Gründe sprechen entgegen des Diagramms </a:t>
            </a:r>
            <a:r>
              <a:rPr lang="de-DE" sz="1600" b="1" i="0" u="none" strike="noStrike" cap="none">
                <a:solidFill>
                  <a:schemeClr val="dk1"/>
                </a:solidFill>
                <a:latin typeface="Arial"/>
                <a:ea typeface="Arial"/>
                <a:cs typeface="Arial"/>
                <a:sym typeface="Arial"/>
              </a:rPr>
              <a:t>dafür</a:t>
            </a:r>
            <a:r>
              <a:rPr lang="de-DE" sz="1600" b="0" i="0" u="none" strike="noStrike" cap="none">
                <a:solidFill>
                  <a:schemeClr val="dk1"/>
                </a:solidFill>
                <a:latin typeface="Arial"/>
                <a:ea typeface="Arial"/>
                <a:cs typeface="Arial"/>
                <a:sym typeface="Arial"/>
              </a:rPr>
              <a:t>, unverpackte Lebens- oder Reinigungsmittel zu kaufen und dafür einen „Unverpackt-Supermarkt“ aufzusuchen bzw. mit Lieferanten Möglichkeiten zu thematisieren?</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sng" strike="noStrike" cap="none">
                <a:solidFill>
                  <a:schemeClr val="dk1"/>
                </a:solidFill>
                <a:latin typeface="Arial"/>
                <a:ea typeface="Arial"/>
                <a:cs typeface="Arial"/>
                <a:sym typeface="Arial"/>
              </a:rPr>
              <a:t>Diskutieren Sie.</a:t>
            </a:r>
            <a:endParaRPr sz="1600" b="0" i="0" u="sng" strike="noStrike" cap="none">
              <a:solidFill>
                <a:schemeClr val="dk1"/>
              </a:solidFill>
              <a:latin typeface="Arial"/>
              <a:ea typeface="Arial"/>
              <a:cs typeface="Arial"/>
              <a:sym typeface="Arial"/>
            </a:endParaRPr>
          </a:p>
        </p:txBody>
      </p:sp>
      <p:sp>
        <p:nvSpPr>
          <p:cNvPr id="116" name="Google Shape;116;p5"/>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Hauswirtschafter und Hauswirtschafterin</a:t>
            </a:r>
            <a:endParaRPr/>
          </a:p>
        </p:txBody>
      </p:sp>
      <p:graphicFrame>
        <p:nvGraphicFramePr>
          <p:cNvPr id="117" name="Google Shape;117;p5"/>
          <p:cNvGraphicFramePr/>
          <p:nvPr/>
        </p:nvGraphicFramePr>
        <p:xfrm>
          <a:off x="305338" y="1671574"/>
          <a:ext cx="4707740" cy="2857563"/>
        </p:xfrm>
        <a:graphic>
          <a:graphicData uri="http://schemas.openxmlformats.org/drawingml/2006/chart">
            <c:chart xmlns:c="http://schemas.openxmlformats.org/drawingml/2006/chart" xmlns:r="http://schemas.openxmlformats.org/officeDocument/2006/relationships" r:id="rId3"/>
          </a:graphicData>
        </a:graphic>
      </p:graphicFrame>
      <p:pic>
        <p:nvPicPr>
          <p:cNvPr id="118" name="Google Shape;118;p5"/>
          <p:cNvPicPr preferRelativeResize="0"/>
          <p:nvPr/>
        </p:nvPicPr>
        <p:blipFill rotWithShape="1">
          <a:blip r:embed="rId4">
            <a:alphaModFix/>
          </a:blip>
          <a:srcRect/>
          <a:stretch/>
        </p:blipFill>
        <p:spPr>
          <a:xfrm>
            <a:off x="9219185" y="1525218"/>
            <a:ext cx="2691245" cy="1805814"/>
          </a:xfrm>
          <a:prstGeom prst="rect">
            <a:avLst/>
          </a:prstGeom>
          <a:noFill/>
          <a:ln>
            <a:noFill/>
          </a:ln>
          <a:effectLst>
            <a:outerShdw blurRad="174482" dist="100676" dir="2460000" algn="l" rotWithShape="0">
              <a:srgbClr val="000000">
                <a:alpha val="40000"/>
              </a:srgbClr>
            </a:outerShdw>
          </a:effectLst>
        </p:spPr>
      </p:pic>
      <p:pic>
        <p:nvPicPr>
          <p:cNvPr id="119" name="Google Shape;119;p5"/>
          <p:cNvPicPr preferRelativeResize="0"/>
          <p:nvPr/>
        </p:nvPicPr>
        <p:blipFill rotWithShape="1">
          <a:blip r:embed="rId5">
            <a:alphaModFix/>
          </a:blip>
          <a:srcRect/>
          <a:stretch/>
        </p:blipFill>
        <p:spPr>
          <a:xfrm>
            <a:off x="9952073" y="3429766"/>
            <a:ext cx="1961269" cy="1418148"/>
          </a:xfrm>
          <a:prstGeom prst="rect">
            <a:avLst/>
          </a:prstGeom>
          <a:noFill/>
          <a:ln>
            <a:noFill/>
          </a:ln>
          <a:effectLst>
            <a:outerShdw blurRad="174482" dist="100676" dir="2460000" algn="l" rotWithShape="0">
              <a:srgbClr val="000000">
                <a:alpha val="40000"/>
              </a:srgbClr>
            </a:outerShdw>
          </a:effectLst>
        </p:spPr>
      </p:pic>
      <p:sp>
        <p:nvSpPr>
          <p:cNvPr id="120" name="Google Shape;120;p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5</a:t>
            </a:fld>
            <a:endParaRPr/>
          </a:p>
        </p:txBody>
      </p:sp>
      <p:sp>
        <p:nvSpPr>
          <p:cNvPr id="127" name="Google Shape;127;p12"/>
          <p:cNvSpPr txBox="1">
            <a:spLocks noGrp="1"/>
          </p:cNvSpPr>
          <p:nvPr>
            <p:ph type="title"/>
          </p:nvPr>
        </p:nvSpPr>
        <p:spPr>
          <a:xfrm>
            <a:off x="283800" y="207825"/>
            <a:ext cx="9159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Calibri"/>
              <a:buNone/>
            </a:pPr>
            <a:r>
              <a:rPr lang="de-DE" sz="2380"/>
              <a:t>Nachhaltigkeit in der Gemeinschaftsverpflegung:</a:t>
            </a:r>
            <a:endParaRPr sz="2380"/>
          </a:p>
          <a:p>
            <a:pPr marL="0" lvl="0" indent="0" algn="l" rtl="0">
              <a:lnSpc>
                <a:spcPct val="100000"/>
              </a:lnSpc>
              <a:spcBef>
                <a:spcPts val="0"/>
              </a:spcBef>
              <a:spcAft>
                <a:spcPts val="0"/>
              </a:spcAft>
              <a:buClr>
                <a:srgbClr val="000000"/>
              </a:buClr>
              <a:buSzPts val="1800"/>
              <a:buFont typeface="Calibri"/>
              <a:buNone/>
            </a:pPr>
            <a:r>
              <a:rPr lang="de-DE" sz="2380"/>
              <a:t>Attraktives Speisenangebot vs. nachhaltige Ernährung?</a:t>
            </a:r>
            <a:endParaRPr sz="2380"/>
          </a:p>
        </p:txBody>
      </p:sp>
      <p:sp>
        <p:nvSpPr>
          <p:cNvPr id="128" name="Google Shape;128;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97"/>
              <a:buNone/>
            </a:pPr>
            <a:r>
              <a:rPr lang="de-DE"/>
              <a:t>Quelle Tabelle:  eigene Darstellung nach Apetito AG 2022</a:t>
            </a:r>
            <a:endParaRPr/>
          </a:p>
          <a:p>
            <a:pPr marL="457200" lvl="0" indent="-228600" algn="l" rtl="0">
              <a:lnSpc>
                <a:spcPct val="110000"/>
              </a:lnSpc>
              <a:spcBef>
                <a:spcPts val="0"/>
              </a:spcBef>
              <a:spcAft>
                <a:spcPts val="0"/>
              </a:spcAft>
              <a:buClr>
                <a:srgbClr val="888888"/>
              </a:buClr>
              <a:buSzPts val="1297"/>
              <a:buNone/>
            </a:pPr>
            <a:r>
              <a:rPr lang="de-DE"/>
              <a:t>Bildquellen: Pixabay (alle)</a:t>
            </a:r>
            <a:endParaRPr/>
          </a:p>
        </p:txBody>
      </p:sp>
      <p:sp>
        <p:nvSpPr>
          <p:cNvPr id="129" name="Google Shape;129;p12"/>
          <p:cNvSpPr/>
          <p:nvPr/>
        </p:nvSpPr>
        <p:spPr>
          <a:xfrm>
            <a:off x="8748966" y="1871992"/>
            <a:ext cx="3279622" cy="3798338"/>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sng" strike="noStrike" cap="none">
                <a:solidFill>
                  <a:schemeClr val="dk1"/>
                </a:solidFill>
                <a:latin typeface="Arial"/>
                <a:ea typeface="Arial"/>
                <a:cs typeface="Arial"/>
                <a:sym typeface="Arial"/>
              </a:rPr>
              <a:t>Diskutieren Sie anhand der Tabelle und der nebenstehenden Bilder: </a:t>
            </a:r>
            <a:endParaRPr sz="1600" b="0"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Welches Gericht kommt den Kriterien einer nachhaltigen Ernährung (nach Körber) am nächsten?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sng" strike="noStrike" cap="none">
                <a:solidFill>
                  <a:schemeClr val="dk1"/>
                </a:solidFill>
                <a:latin typeface="Arial"/>
                <a:ea typeface="Arial"/>
                <a:cs typeface="Arial"/>
                <a:sym typeface="Arial"/>
              </a:rPr>
              <a:t>Beziehen Sie Herkunft und Transportwege in ihre Überlegung mit ein.</a:t>
            </a:r>
            <a:endParaRPr sz="1400" b="0" i="0" u="sng" strike="noStrike" cap="none">
              <a:solidFill>
                <a:schemeClr val="dk1"/>
              </a:solidFill>
              <a:latin typeface="Arial"/>
              <a:ea typeface="Arial"/>
              <a:cs typeface="Arial"/>
              <a:sym typeface="Arial"/>
            </a:endParaRPr>
          </a:p>
        </p:txBody>
      </p:sp>
      <p:graphicFrame>
        <p:nvGraphicFramePr>
          <p:cNvPr id="130" name="Google Shape;130;p12"/>
          <p:cNvGraphicFramePr/>
          <p:nvPr/>
        </p:nvGraphicFramePr>
        <p:xfrm>
          <a:off x="360000" y="1792200"/>
          <a:ext cx="2990675" cy="3540072"/>
        </p:xfrm>
        <a:graphic>
          <a:graphicData uri="http://schemas.openxmlformats.org/drawingml/2006/table">
            <a:tbl>
              <a:tblPr>
                <a:noFill/>
                <a:tableStyleId>{0588266A-98CD-47A5-8311-8CFC26307BF6}</a:tableStyleId>
              </a:tblPr>
              <a:tblGrid>
                <a:gridCol w="2190225">
                  <a:extLst>
                    <a:ext uri="{9D8B030D-6E8A-4147-A177-3AD203B41FA5}">
                      <a16:colId xmlns:a16="http://schemas.microsoft.com/office/drawing/2014/main" xmlns="" val="20000"/>
                    </a:ext>
                  </a:extLst>
                </a:gridCol>
                <a:gridCol w="800450">
                  <a:extLst>
                    <a:ext uri="{9D8B030D-6E8A-4147-A177-3AD203B41FA5}">
                      <a16:colId xmlns:a16="http://schemas.microsoft.com/office/drawing/2014/main" xmlns="" val="20001"/>
                    </a:ext>
                  </a:extLst>
                </a:gridCol>
              </a:tblGrid>
              <a:tr h="567650">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solidFill>
                            <a:schemeClr val="dk1"/>
                          </a:solidFill>
                        </a:rPr>
                        <a:t>Top 5 Gerichte in deutschen Kantinen für </a:t>
                      </a:r>
                      <a:r>
                        <a:rPr lang="de-DE" sz="1400" b="1" u="none" strike="noStrike" cap="none">
                          <a:solidFill>
                            <a:srgbClr val="C00000"/>
                          </a:solidFill>
                        </a:rPr>
                        <a:t>Arbeitnehmer*innen</a:t>
                      </a:r>
                      <a:endParaRPr sz="1400" b="1" u="none" strike="noStrike" cap="none">
                        <a:solidFill>
                          <a:srgbClr val="C00000"/>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de-DE" sz="1400" b="1" u="none" strike="noStrike" cap="none">
                          <a:solidFill>
                            <a:schemeClr val="dk1"/>
                          </a:solidFill>
                        </a:rPr>
                        <a:t>Platz</a:t>
                      </a:r>
                      <a:endParaRPr sz="14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2"/>
                    </a:solidFill>
                  </a:tcPr>
                </a:tc>
                <a:extLst>
                  <a:ext uri="{0D108BD9-81ED-4DB2-BD59-A6C34878D82A}">
                    <a16:rowId xmlns:a16="http://schemas.microsoft.com/office/drawing/2014/main" xmlns="" val="10000"/>
                  </a:ext>
                </a:extLst>
              </a:tr>
              <a:tr h="369550">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t>Spaghetti Bolognese</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de-DE" sz="1400" u="none" strike="noStrike" cap="none"/>
                        <a:t>1</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1"/>
                  </a:ext>
                </a:extLst>
              </a:tr>
              <a:tr h="349100">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t>Currywurst Pommes </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de-DE" sz="1400" u="none" strike="noStrike" cap="none"/>
                        <a:t>2</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2"/>
                  </a:ext>
                </a:extLst>
              </a:tr>
              <a:tr h="359400">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t>Cappelletti-Pesto-Pfanne</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de-DE" sz="1400" u="none" strike="noStrike" cap="none"/>
                        <a:t>3</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3"/>
                  </a:ext>
                </a:extLst>
              </a:tr>
              <a:tr h="456125">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t>Chicken “Korma” mit Reis</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de-DE" sz="1400" u="none" strike="noStrike" cap="none"/>
                        <a:t>4</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4"/>
                  </a:ext>
                </a:extLst>
              </a:tr>
              <a:tr h="572200">
                <a:tc>
                  <a:txBody>
                    <a:bodyPr/>
                    <a:lstStyle/>
                    <a:p>
                      <a:pPr marL="0" marR="0" lvl="0" indent="0" algn="ctr" rtl="0">
                        <a:lnSpc>
                          <a:spcPct val="100000"/>
                        </a:lnSpc>
                        <a:spcBef>
                          <a:spcPts val="0"/>
                        </a:spcBef>
                        <a:spcAft>
                          <a:spcPts val="0"/>
                        </a:spcAft>
                        <a:buClr>
                          <a:srgbClr val="000000"/>
                        </a:buClr>
                        <a:buSzPts val="1400"/>
                        <a:buFont typeface="Arial"/>
                        <a:buNone/>
                      </a:pPr>
                      <a:r>
                        <a:rPr lang="de-DE" sz="1400" u="none" strike="noStrike" cap="none"/>
                        <a:t>Alaska Seelachs mit Ratatouille Gemüse und Kartoffeln</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400"/>
                        <a:buFont typeface="Arial"/>
                        <a:buNone/>
                      </a:pPr>
                      <a:r>
                        <a:rPr lang="de-DE" sz="1400" u="none" strike="noStrike" cap="none"/>
                        <a:t>5</a:t>
                      </a:r>
                      <a:endParaRPr sz="1400" u="none" strike="noStrike" cap="none"/>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131" name="Google Shape;131;p12"/>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Hauswirtschafter und Hauswirtschafterin</a:t>
            </a:r>
            <a:endParaRPr/>
          </a:p>
        </p:txBody>
      </p:sp>
      <p:pic>
        <p:nvPicPr>
          <p:cNvPr id="132" name="Google Shape;132;p12"/>
          <p:cNvPicPr preferRelativeResize="0"/>
          <p:nvPr/>
        </p:nvPicPr>
        <p:blipFill rotWithShape="1">
          <a:blip r:embed="rId3">
            <a:alphaModFix/>
          </a:blip>
          <a:srcRect/>
          <a:stretch/>
        </p:blipFill>
        <p:spPr>
          <a:xfrm>
            <a:off x="5876459" y="1542297"/>
            <a:ext cx="2126500" cy="1420845"/>
          </a:xfrm>
          <a:prstGeom prst="rect">
            <a:avLst/>
          </a:prstGeom>
          <a:noFill/>
          <a:ln>
            <a:noFill/>
          </a:ln>
          <a:effectLst>
            <a:outerShdw blurRad="209497" dist="38100" dir="2700000" sx="104000" sy="104000" algn="tl" rotWithShape="0">
              <a:srgbClr val="000000">
                <a:alpha val="44705"/>
              </a:srgbClr>
            </a:outerShdw>
          </a:effectLst>
        </p:spPr>
      </p:pic>
      <p:pic>
        <p:nvPicPr>
          <p:cNvPr id="133" name="Google Shape;133;p12"/>
          <p:cNvPicPr preferRelativeResize="0"/>
          <p:nvPr/>
        </p:nvPicPr>
        <p:blipFill rotWithShape="1">
          <a:blip r:embed="rId4">
            <a:alphaModFix/>
          </a:blip>
          <a:srcRect t="259" b="257"/>
          <a:stretch/>
        </p:blipFill>
        <p:spPr>
          <a:xfrm>
            <a:off x="4160018" y="1632857"/>
            <a:ext cx="1905604" cy="1257574"/>
          </a:xfrm>
          <a:prstGeom prst="rect">
            <a:avLst/>
          </a:prstGeom>
          <a:noFill/>
          <a:ln>
            <a:noFill/>
          </a:ln>
        </p:spPr>
      </p:pic>
      <p:pic>
        <p:nvPicPr>
          <p:cNvPr id="134" name="Google Shape;134;p12"/>
          <p:cNvPicPr preferRelativeResize="0"/>
          <p:nvPr/>
        </p:nvPicPr>
        <p:blipFill rotWithShape="1">
          <a:blip r:embed="rId5">
            <a:alphaModFix/>
          </a:blip>
          <a:srcRect/>
          <a:stretch/>
        </p:blipFill>
        <p:spPr>
          <a:xfrm>
            <a:off x="5239889" y="4009282"/>
            <a:ext cx="2146925" cy="1437731"/>
          </a:xfrm>
          <a:prstGeom prst="rect">
            <a:avLst/>
          </a:prstGeom>
          <a:noFill/>
          <a:ln>
            <a:noFill/>
          </a:ln>
          <a:effectLst>
            <a:outerShdw blurRad="209497" dist="38100" dir="2700000" sx="104000" sy="104000" algn="tl" rotWithShape="0">
              <a:srgbClr val="000000">
                <a:alpha val="44705"/>
              </a:srgbClr>
            </a:outerShdw>
          </a:effectLst>
        </p:spPr>
      </p:pic>
      <p:pic>
        <p:nvPicPr>
          <p:cNvPr id="135" name="Google Shape;135;p12"/>
          <p:cNvPicPr preferRelativeResize="0"/>
          <p:nvPr/>
        </p:nvPicPr>
        <p:blipFill rotWithShape="1">
          <a:blip r:embed="rId6">
            <a:alphaModFix/>
          </a:blip>
          <a:srcRect/>
          <a:stretch/>
        </p:blipFill>
        <p:spPr>
          <a:xfrm>
            <a:off x="3954729" y="2862585"/>
            <a:ext cx="2378436" cy="1588795"/>
          </a:xfrm>
          <a:prstGeom prst="rect">
            <a:avLst/>
          </a:prstGeom>
          <a:noFill/>
          <a:ln>
            <a:noFill/>
          </a:ln>
        </p:spPr>
      </p:pic>
      <p:pic>
        <p:nvPicPr>
          <p:cNvPr id="136" name="Google Shape;136;p12"/>
          <p:cNvPicPr preferRelativeResize="0"/>
          <p:nvPr/>
        </p:nvPicPr>
        <p:blipFill rotWithShape="1">
          <a:blip r:embed="rId7">
            <a:alphaModFix/>
          </a:blip>
          <a:srcRect/>
          <a:stretch/>
        </p:blipFill>
        <p:spPr>
          <a:xfrm>
            <a:off x="5700247" y="2838909"/>
            <a:ext cx="2444664" cy="1180182"/>
          </a:xfrm>
          <a:prstGeom prst="rect">
            <a:avLst/>
          </a:prstGeom>
          <a:noFill/>
          <a:ln>
            <a:noFill/>
          </a:ln>
          <a:effectLst>
            <a:outerShdw blurRad="209497" dist="38100" dir="2700000" sx="104000" sy="104000" algn="tl" rotWithShape="0">
              <a:srgbClr val="000000">
                <a:alpha val="44705"/>
              </a:srgbClr>
            </a:outerShdw>
          </a:effectLst>
        </p:spPr>
      </p:pic>
      <p:sp>
        <p:nvSpPr>
          <p:cNvPr id="137" name="Google Shape;137;p1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6</a:t>
            </a:fld>
            <a:endParaRPr/>
          </a:p>
        </p:txBody>
      </p:sp>
      <p:sp>
        <p:nvSpPr>
          <p:cNvPr id="143" name="Google Shape;143;p1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000000"/>
              </a:buClr>
              <a:buSzPct val="56250"/>
              <a:buFont typeface="Calibri"/>
              <a:buNone/>
            </a:pPr>
            <a:r>
              <a:rPr lang="de-DE"/>
              <a:t>Nachhaltigkeit in der Speisenplanung:</a:t>
            </a:r>
            <a:endParaRPr/>
          </a:p>
          <a:p>
            <a:pPr marL="0" lvl="0" indent="0" algn="l" rtl="0">
              <a:lnSpc>
                <a:spcPct val="100000"/>
              </a:lnSpc>
              <a:spcBef>
                <a:spcPts val="0"/>
              </a:spcBef>
              <a:spcAft>
                <a:spcPts val="0"/>
              </a:spcAft>
              <a:buClr>
                <a:srgbClr val="000000"/>
              </a:buClr>
              <a:buSzPct val="56250"/>
              <a:buFont typeface="Calibri"/>
              <a:buNone/>
            </a:pPr>
            <a:r>
              <a:rPr lang="de-DE"/>
              <a:t>Convenience-Produkte - ökonomisch UND ökologisch?</a:t>
            </a:r>
            <a:endParaRPr/>
          </a:p>
        </p:txBody>
      </p:sp>
      <p:sp>
        <p:nvSpPr>
          <p:cNvPr id="144" name="Google Shape;144;p15"/>
          <p:cNvSpPr txBox="1">
            <a:spLocks noGrp="1"/>
          </p:cNvSpPr>
          <p:nvPr>
            <p:ph type="body" idx="2"/>
          </p:nvPr>
        </p:nvSpPr>
        <p:spPr>
          <a:xfrm>
            <a:off x="6761408" y="6300600"/>
            <a:ext cx="5430592"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Quelle Tabelle: eigene Darstellung nach Bundeszentrum für Ernährung 2020</a:t>
            </a:r>
            <a:endParaRPr/>
          </a:p>
          <a:p>
            <a:pPr marL="457200" lvl="0" indent="-228600" algn="l" rtl="0">
              <a:lnSpc>
                <a:spcPct val="110000"/>
              </a:lnSpc>
              <a:spcBef>
                <a:spcPts val="0"/>
              </a:spcBef>
              <a:spcAft>
                <a:spcPts val="0"/>
              </a:spcAft>
              <a:buClr>
                <a:srgbClr val="888888"/>
              </a:buClr>
              <a:buSzPts val="1200"/>
              <a:buNone/>
            </a:pPr>
            <a:endParaRPr/>
          </a:p>
        </p:txBody>
      </p:sp>
      <p:sp>
        <p:nvSpPr>
          <p:cNvPr id="145" name="Google Shape;145;p15"/>
          <p:cNvSpPr/>
          <p:nvPr/>
        </p:nvSpPr>
        <p:spPr>
          <a:xfrm>
            <a:off x="6261075" y="1915450"/>
            <a:ext cx="5504100" cy="3868024"/>
          </a:xfrm>
          <a:prstGeom prst="roundRect">
            <a:avLst>
              <a:gd name="adj" fmla="val 16667"/>
            </a:avLst>
          </a:prstGeom>
          <a:solidFill>
            <a:srgbClr val="FFE599"/>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de-DE" sz="2000" b="1" i="0" u="none" strike="noStrike" cap="none">
                <a:solidFill>
                  <a:schemeClr val="dk1"/>
                </a:solidFill>
                <a:latin typeface="Arial"/>
                <a:ea typeface="Arial"/>
                <a:cs typeface="Arial"/>
                <a:sym typeface="Arial"/>
              </a:rPr>
              <a:t>“Convenience-Produkte sind einfach in der Zubereitung, sparen Zeit und sind fest im Speiseplan verankert?!”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2000" b="1" i="0" u="none" strike="noStrike" cap="none">
              <a:solidFill>
                <a:schemeClr val="dk1"/>
              </a:solidFill>
              <a:latin typeface="Arial"/>
              <a:ea typeface="Arial"/>
              <a:cs typeface="Arial"/>
              <a:sym typeface="Arial"/>
            </a:endParaRPr>
          </a:p>
          <a:p>
            <a:pPr marL="463550" marR="0" lvl="0" indent="-342900" algn="l" rtl="0">
              <a:lnSpc>
                <a:spcPct val="100000"/>
              </a:lnSpc>
              <a:spcBef>
                <a:spcPts val="0"/>
              </a:spcBef>
              <a:spcAft>
                <a:spcPts val="0"/>
              </a:spcAft>
              <a:buClr>
                <a:schemeClr val="dk1"/>
              </a:buClr>
              <a:buSzPts val="1700"/>
              <a:buFont typeface="Arial"/>
              <a:buAutoNum type="alphaLcPeriod"/>
            </a:pPr>
            <a:r>
              <a:rPr lang="de-DE" sz="1800" b="0" i="0" u="none" strike="noStrike" cap="none">
                <a:solidFill>
                  <a:schemeClr val="dk1"/>
                </a:solidFill>
                <a:latin typeface="Arial"/>
                <a:ea typeface="Arial"/>
                <a:cs typeface="Arial"/>
                <a:sym typeface="Arial"/>
              </a:rPr>
              <a:t>Schauen Sie sich einen Menüplan ihrer Einrichtung an – Welche Menüs oder Zutaten entsprechen welchen Convenience-Stufen? </a:t>
            </a:r>
            <a:endParaRPr sz="1400" b="0" i="0" u="none" strike="noStrike" cap="none">
              <a:solidFill>
                <a:srgbClr val="000000"/>
              </a:solidFill>
              <a:latin typeface="Arial"/>
              <a:ea typeface="Arial"/>
              <a:cs typeface="Arial"/>
              <a:sym typeface="Arial"/>
            </a:endParaRPr>
          </a:p>
          <a:p>
            <a:pPr marL="463550" marR="0" lvl="0" indent="-342900" algn="l" rtl="0">
              <a:lnSpc>
                <a:spcPct val="100000"/>
              </a:lnSpc>
              <a:spcBef>
                <a:spcPts val="0"/>
              </a:spcBef>
              <a:spcAft>
                <a:spcPts val="0"/>
              </a:spcAft>
              <a:buClr>
                <a:schemeClr val="dk1"/>
              </a:buClr>
              <a:buSzPts val="1700"/>
              <a:buFont typeface="Arial"/>
              <a:buAutoNum type="alphaLcPeriod"/>
            </a:pPr>
            <a:r>
              <a:rPr lang="de-DE" sz="1800" b="0" i="0" u="none" strike="noStrike" cap="none">
                <a:solidFill>
                  <a:schemeClr val="dk1"/>
                </a:solidFill>
                <a:latin typeface="Arial"/>
                <a:ea typeface="Arial"/>
                <a:cs typeface="Arial"/>
                <a:sym typeface="Arial"/>
              </a:rPr>
              <a:t>Für wie nachhaltig (d.h. ökologisch, ökonomisch, sozial und gesund) halten Sie ihr Ergebnis?</a:t>
            </a:r>
            <a:endParaRPr sz="1800" b="0" i="0" u="none" strike="noStrike" cap="none">
              <a:solidFill>
                <a:schemeClr val="dk1"/>
              </a:solidFill>
              <a:latin typeface="Arial"/>
              <a:ea typeface="Arial"/>
              <a:cs typeface="Arial"/>
              <a:sym typeface="Arial"/>
            </a:endParaRPr>
          </a:p>
        </p:txBody>
      </p:sp>
      <p:graphicFrame>
        <p:nvGraphicFramePr>
          <p:cNvPr id="146" name="Google Shape;146;p15"/>
          <p:cNvGraphicFramePr/>
          <p:nvPr/>
        </p:nvGraphicFramePr>
        <p:xfrm>
          <a:off x="619375" y="1757000"/>
          <a:ext cx="5254950" cy="3868025"/>
        </p:xfrm>
        <a:graphic>
          <a:graphicData uri="http://schemas.openxmlformats.org/drawingml/2006/table">
            <a:tbl>
              <a:tblPr>
                <a:noFill/>
                <a:tableStyleId>{84AE528E-A7DB-472E-97BB-317AAA5547EF}</a:tableStyleId>
              </a:tblPr>
              <a:tblGrid>
                <a:gridCol w="631075">
                  <a:extLst>
                    <a:ext uri="{9D8B030D-6E8A-4147-A177-3AD203B41FA5}">
                      <a16:colId xmlns:a16="http://schemas.microsoft.com/office/drawing/2014/main" xmlns="" val="20000"/>
                    </a:ext>
                  </a:extLst>
                </a:gridCol>
                <a:gridCol w="1437325">
                  <a:extLst>
                    <a:ext uri="{9D8B030D-6E8A-4147-A177-3AD203B41FA5}">
                      <a16:colId xmlns:a16="http://schemas.microsoft.com/office/drawing/2014/main" xmlns="" val="20001"/>
                    </a:ext>
                  </a:extLst>
                </a:gridCol>
                <a:gridCol w="3186550">
                  <a:extLst>
                    <a:ext uri="{9D8B030D-6E8A-4147-A177-3AD203B41FA5}">
                      <a16:colId xmlns:a16="http://schemas.microsoft.com/office/drawing/2014/main" xmlns="" val="20002"/>
                    </a:ext>
                  </a:extLst>
                </a:gridCol>
              </a:tblGrid>
              <a:tr h="393450">
                <a:tc>
                  <a:txBody>
                    <a:bodyPr/>
                    <a:lstStyle/>
                    <a:p>
                      <a:pPr marL="0" marR="0" lvl="0" indent="0" algn="l" rtl="0">
                        <a:lnSpc>
                          <a:spcPct val="100000"/>
                        </a:lnSpc>
                        <a:spcBef>
                          <a:spcPts val="0"/>
                        </a:spcBef>
                        <a:spcAft>
                          <a:spcPts val="0"/>
                        </a:spcAft>
                        <a:buClr>
                          <a:srgbClr val="000000"/>
                        </a:buClr>
                        <a:buSzPts val="1200"/>
                        <a:buFont typeface="Arial"/>
                        <a:buNone/>
                      </a:pPr>
                      <a:r>
                        <a:rPr lang="de-DE" sz="1200" b="1" u="none" strike="noStrike" cap="none"/>
                        <a:t>Stufe</a:t>
                      </a:r>
                      <a:endParaRPr sz="12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200" b="1" u="none" strike="noStrike" cap="none"/>
                        <a:t>Bezeichnung</a:t>
                      </a:r>
                      <a:endParaRPr sz="12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200" b="1" u="none" strike="noStrike" cap="none"/>
                        <a:t>Beispiele</a:t>
                      </a:r>
                      <a:endParaRPr sz="1200" b="1"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xmlns="" val="10000"/>
                  </a:ext>
                </a:extLst>
              </a:tr>
              <a:tr h="570650">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1</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küchenfertig</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geputztes Gemüse, zerlegtes Fleisch, Zubereitung vor dem Garen</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1"/>
                  </a:ext>
                </a:extLst>
              </a:tr>
              <a:tr h="739975">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2</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garfertig</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Teigwaren, TK-Gemüse, paniertes Fleisch, Garen ohne weitere Verarbeitung</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2"/>
                  </a:ext>
                </a:extLst>
              </a:tr>
              <a:tr h="762800">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3</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aufbereitfertig</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Instantsuppen, Puddingpulver, Salatdressing, Aufbereitung z.B. durch eine Flüssigkeit</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3"/>
                  </a:ext>
                </a:extLst>
              </a:tr>
              <a:tr h="609575">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4</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regenerierfertig</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Fertiggerichte, Menü-</a:t>
                      </a:r>
                      <a:endParaRPr sz="1400" u="none" strike="noStrike" cap="none"/>
                    </a:p>
                    <a:p>
                      <a:pPr marL="0" marR="0" lvl="0" indent="0" algn="l" rtl="0">
                        <a:lnSpc>
                          <a:spcPct val="100000"/>
                        </a:lnSpc>
                        <a:spcBef>
                          <a:spcPts val="0"/>
                        </a:spcBef>
                        <a:spcAft>
                          <a:spcPts val="0"/>
                        </a:spcAft>
                        <a:buClr>
                          <a:srgbClr val="000000"/>
                        </a:buClr>
                        <a:buSzPts val="1200"/>
                        <a:buFont typeface="Arial"/>
                        <a:buNone/>
                      </a:pPr>
                      <a:r>
                        <a:rPr lang="de-DE" sz="1400" u="none" strike="noStrike" cap="none"/>
                        <a:t>Komponenten, Aufwärmen</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4"/>
                  </a:ext>
                </a:extLst>
              </a:tr>
              <a:tr h="548600">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5</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verzehr-/tischfertig</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de-DE" sz="1400" u="none" strike="noStrike" cap="none"/>
                        <a:t>kalte Soßen, Obstkonserven, </a:t>
                      </a:r>
                      <a:br>
                        <a:rPr lang="de-DE" sz="1400" u="none" strike="noStrike" cap="none"/>
                      </a:br>
                      <a:r>
                        <a:rPr lang="de-DE" sz="1400" u="none" strike="noStrike" cap="none"/>
                        <a:t>fertige Salate</a:t>
                      </a:r>
                      <a:endParaRPr sz="1400" u="none" strike="noStrike" cap="none"/>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5"/>
                  </a:ext>
                </a:extLst>
              </a:tr>
            </a:tbl>
          </a:graphicData>
        </a:graphic>
      </p:graphicFrame>
      <p:sp>
        <p:nvSpPr>
          <p:cNvPr id="147" name="Google Shape;147;p15"/>
          <p:cNvSpPr txBox="1"/>
          <p:nvPr/>
        </p:nvSpPr>
        <p:spPr>
          <a:xfrm rot="-5400000">
            <a:off x="-1516625" y="3477550"/>
            <a:ext cx="3856500" cy="415500"/>
          </a:xfrm>
          <a:prstGeom prst="rect">
            <a:avLst/>
          </a:prstGeom>
          <a:solidFill>
            <a:srgbClr val="BFBFB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de-DE" sz="1500" b="1" i="0" u="none" strike="noStrike" cap="none">
                <a:solidFill>
                  <a:srgbClr val="000000"/>
                </a:solidFill>
                <a:latin typeface="Calibri"/>
                <a:ea typeface="Calibri"/>
                <a:cs typeface="Calibri"/>
                <a:sym typeface="Calibri"/>
              </a:rPr>
              <a:t>Fertigungsstufen von Convenience-Produkten </a:t>
            </a:r>
            <a:endParaRPr sz="1500" b="1" i="0" u="none" strike="noStrike" cap="none">
              <a:solidFill>
                <a:srgbClr val="000000"/>
              </a:solidFill>
              <a:latin typeface="Calibri"/>
              <a:ea typeface="Calibri"/>
              <a:cs typeface="Calibri"/>
              <a:sym typeface="Calibri"/>
            </a:endParaRPr>
          </a:p>
        </p:txBody>
      </p:sp>
      <p:sp>
        <p:nvSpPr>
          <p:cNvPr id="148" name="Google Shape;148;p15"/>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Hauswirtschafter und Hauswirtschafterin</a:t>
            </a:r>
            <a:endParaRPr/>
          </a:p>
        </p:txBody>
      </p:sp>
      <p:sp>
        <p:nvSpPr>
          <p:cNvPr id="149" name="Google Shape;149;p15"/>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a457a1b7d2_0_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5" name="Google Shape;155;g1a457a1b7d2_0_2"/>
          <p:cNvSpPr txBox="1">
            <a:spLocks noGrp="1"/>
          </p:cNvSpPr>
          <p:nvPr>
            <p:ph type="title"/>
          </p:nvPr>
        </p:nvSpPr>
        <p:spPr>
          <a:xfrm>
            <a:off x="11145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Intergenerative Gerechtigkeit:</a:t>
            </a:r>
            <a:endParaRPr/>
          </a:p>
          <a:p>
            <a:pPr marL="0" lvl="0" indent="0" algn="l" rtl="0">
              <a:lnSpc>
                <a:spcPct val="100000"/>
              </a:lnSpc>
              <a:spcBef>
                <a:spcPts val="0"/>
              </a:spcBef>
              <a:spcAft>
                <a:spcPts val="0"/>
              </a:spcAft>
              <a:buSzPts val="1800"/>
              <a:buNone/>
            </a:pPr>
            <a:r>
              <a:rPr lang="de-DE"/>
              <a:t>bezuschusste Speisen in Schulmensen</a:t>
            </a:r>
            <a:endParaRPr/>
          </a:p>
        </p:txBody>
      </p:sp>
      <p:sp>
        <p:nvSpPr>
          <p:cNvPr id="156" name="Google Shape;156;g1a457a1b7d2_0_2"/>
          <p:cNvSpPr txBox="1">
            <a:spLocks noGrp="1"/>
          </p:cNvSpPr>
          <p:nvPr>
            <p:ph type="body" idx="2"/>
          </p:nvPr>
        </p:nvSpPr>
        <p:spPr>
          <a:xfrm>
            <a:off x="7754200" y="6211225"/>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Quellen: ökolandbau.de und KGSt.de </a:t>
            </a:r>
            <a:endParaRPr/>
          </a:p>
          <a:p>
            <a:pPr marL="0" lvl="0" indent="0" algn="l" rtl="0">
              <a:lnSpc>
                <a:spcPct val="110000"/>
              </a:lnSpc>
              <a:spcBef>
                <a:spcPts val="0"/>
              </a:spcBef>
              <a:spcAft>
                <a:spcPts val="0"/>
              </a:spcAft>
              <a:buSzPts val="1200"/>
              <a:buNone/>
            </a:pPr>
            <a:r>
              <a:rPr lang="de-DE"/>
              <a:t>Bildquelle: Pixabay</a:t>
            </a:r>
            <a:endParaRPr/>
          </a:p>
        </p:txBody>
      </p:sp>
      <p:sp>
        <p:nvSpPr>
          <p:cNvPr id="157" name="Google Shape;157;g1a457a1b7d2_0_2"/>
          <p:cNvSpPr txBox="1"/>
          <p:nvPr/>
        </p:nvSpPr>
        <p:spPr>
          <a:xfrm>
            <a:off x="241970" y="1342772"/>
            <a:ext cx="4453494" cy="2840747"/>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800"/>
              </a:spcBef>
              <a:spcAft>
                <a:spcPts val="0"/>
              </a:spcAft>
              <a:buClr>
                <a:srgbClr val="000000"/>
              </a:buClr>
              <a:buSzPts val="1900"/>
              <a:buFont typeface="Arial"/>
              <a:buNone/>
            </a:pPr>
            <a:r>
              <a:rPr lang="de-DE" sz="2000" b="1" i="0" u="none" strike="noStrike" cap="none">
                <a:solidFill>
                  <a:srgbClr val="990000"/>
                </a:solidFill>
                <a:latin typeface="Arial"/>
                <a:ea typeface="Arial"/>
                <a:cs typeface="Arial"/>
                <a:sym typeface="Arial"/>
              </a:rPr>
              <a:t>Wer bezahlt das Bio-Essen?</a:t>
            </a:r>
            <a:endParaRPr sz="2000" b="1" i="0" u="none" strike="noStrike" cap="none">
              <a:solidFill>
                <a:srgbClr val="990000"/>
              </a:solidFill>
              <a:latin typeface="Arial"/>
              <a:ea typeface="Arial"/>
              <a:cs typeface="Arial"/>
              <a:sym typeface="Arial"/>
            </a:endParaRPr>
          </a:p>
          <a:p>
            <a:pPr marL="0" marR="0" lvl="0" indent="0" algn="l" rtl="0">
              <a:lnSpc>
                <a:spcPct val="115000"/>
              </a:lnSpc>
              <a:spcBef>
                <a:spcPts val="1800"/>
              </a:spcBef>
              <a:spcAft>
                <a:spcPts val="0"/>
              </a:spcAft>
              <a:buClr>
                <a:srgbClr val="000000"/>
              </a:buClr>
              <a:buSzPts val="1700"/>
              <a:buFont typeface="Arial"/>
              <a:buNone/>
            </a:pPr>
            <a:r>
              <a:rPr lang="de-DE" sz="2000" b="1" i="0" u="none" strike="noStrike" cap="none">
                <a:solidFill>
                  <a:schemeClr val="dk1"/>
                </a:solidFill>
                <a:latin typeface="Arial"/>
                <a:ea typeface="Arial"/>
                <a:cs typeface="Arial"/>
                <a:sym typeface="Arial"/>
              </a:rPr>
              <a:t>Mensen: Biostadt Karlsruhe</a:t>
            </a:r>
            <a:endParaRPr sz="1600" b="1" i="0" u="none" strike="noStrike" cap="none">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chemeClr val="dk1"/>
              </a:buClr>
              <a:buSzPts val="1100"/>
              <a:buFont typeface="Arial"/>
              <a:buChar char="●"/>
            </a:pPr>
            <a:r>
              <a:rPr lang="de-DE" sz="1400" b="0" i="0" u="none" strike="noStrike" cap="none">
                <a:solidFill>
                  <a:schemeClr val="dk1"/>
                </a:solidFill>
                <a:latin typeface="Arial"/>
                <a:ea typeface="Arial"/>
                <a:cs typeface="Arial"/>
                <a:sym typeface="Arial"/>
              </a:rPr>
              <a:t>25 Prozent Bio-Anteil in Schulmensen</a:t>
            </a:r>
            <a:endParaRPr sz="1400" b="0" i="0" u="none" strike="noStrike" cap="none">
              <a:solidFill>
                <a:schemeClr val="dk1"/>
              </a:solidFill>
              <a:latin typeface="Arial"/>
              <a:ea typeface="Arial"/>
              <a:cs typeface="Arial"/>
              <a:sym typeface="Arial"/>
            </a:endParaRPr>
          </a:p>
          <a:p>
            <a:pPr marL="457200" marR="0" lvl="0" indent="-298450" algn="l" rtl="0">
              <a:lnSpc>
                <a:spcPct val="115000"/>
              </a:lnSpc>
              <a:spcBef>
                <a:spcPts val="0"/>
              </a:spcBef>
              <a:spcAft>
                <a:spcPts val="0"/>
              </a:spcAft>
              <a:buClr>
                <a:srgbClr val="990000"/>
              </a:buClr>
              <a:buSzPts val="1100"/>
              <a:buFont typeface="Arial"/>
              <a:buChar char="●"/>
            </a:pPr>
            <a:r>
              <a:rPr lang="de-DE" sz="1400" b="0" i="0" u="none" strike="noStrike" cap="none">
                <a:solidFill>
                  <a:schemeClr val="dk1"/>
                </a:solidFill>
                <a:latin typeface="Arial"/>
                <a:ea typeface="Arial"/>
                <a:cs typeface="Arial"/>
                <a:sym typeface="Arial"/>
              </a:rPr>
              <a:t>Gebühren für Essen sind nicht kostendeckend. </a:t>
            </a:r>
            <a:r>
              <a:rPr lang="de-DE" sz="1400" b="1" i="0" u="none" strike="noStrike" cap="none">
                <a:solidFill>
                  <a:srgbClr val="990000"/>
                </a:solidFill>
                <a:latin typeface="Arial"/>
                <a:ea typeface="Arial"/>
                <a:cs typeface="Arial"/>
                <a:sym typeface="Arial"/>
              </a:rPr>
              <a:t>Die Stadtverwaltung übernimmt Mehrkosten </a:t>
            </a:r>
            <a:r>
              <a:rPr lang="de-DE" sz="1400" b="0" i="0" u="none" strike="noStrike" cap="none">
                <a:solidFill>
                  <a:schemeClr val="dk1"/>
                </a:solidFill>
                <a:latin typeface="Arial"/>
                <a:ea typeface="Arial"/>
                <a:cs typeface="Arial"/>
                <a:sym typeface="Arial"/>
              </a:rPr>
              <a:t>unter anderem für Beauftragung, Qualitätssicherung und Küchenkräfte bei der Ausgabe.</a:t>
            </a:r>
            <a:endParaRPr sz="1400" b="0" i="0" u="none" strike="noStrike" cap="none">
              <a:solidFill>
                <a:schemeClr val="dk1"/>
              </a:solidFill>
              <a:latin typeface="Arial"/>
              <a:ea typeface="Arial"/>
              <a:cs typeface="Arial"/>
              <a:sym typeface="Arial"/>
            </a:endParaRPr>
          </a:p>
        </p:txBody>
      </p:sp>
      <p:pic>
        <p:nvPicPr>
          <p:cNvPr id="158" name="Google Shape;158;g1a457a1b7d2_0_2"/>
          <p:cNvPicPr preferRelativeResize="0"/>
          <p:nvPr/>
        </p:nvPicPr>
        <p:blipFill rotWithShape="1">
          <a:blip r:embed="rId3">
            <a:alphaModFix/>
          </a:blip>
          <a:srcRect/>
          <a:stretch/>
        </p:blipFill>
        <p:spPr>
          <a:xfrm>
            <a:off x="8265298" y="4"/>
            <a:ext cx="1301750" cy="1267126"/>
          </a:xfrm>
          <a:prstGeom prst="rect">
            <a:avLst/>
          </a:prstGeom>
          <a:noFill/>
          <a:ln>
            <a:noFill/>
          </a:ln>
        </p:spPr>
      </p:pic>
      <p:pic>
        <p:nvPicPr>
          <p:cNvPr id="159" name="Google Shape;159;g1a457a1b7d2_0_2"/>
          <p:cNvPicPr preferRelativeResize="0"/>
          <p:nvPr/>
        </p:nvPicPr>
        <p:blipFill rotWithShape="1">
          <a:blip r:embed="rId4">
            <a:alphaModFix/>
          </a:blip>
          <a:srcRect/>
          <a:stretch/>
        </p:blipFill>
        <p:spPr>
          <a:xfrm>
            <a:off x="157125" y="236063"/>
            <a:ext cx="855301" cy="967875"/>
          </a:xfrm>
          <a:prstGeom prst="rect">
            <a:avLst/>
          </a:prstGeom>
          <a:noFill/>
          <a:ln>
            <a:noFill/>
          </a:ln>
        </p:spPr>
      </p:pic>
      <p:sp>
        <p:nvSpPr>
          <p:cNvPr id="160" name="Google Shape;160;g1a457a1b7d2_0_2"/>
          <p:cNvSpPr txBox="1"/>
          <p:nvPr/>
        </p:nvSpPr>
        <p:spPr>
          <a:xfrm>
            <a:off x="7854214" y="1464013"/>
            <a:ext cx="4046700" cy="272994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400"/>
              </a:spcBef>
              <a:spcAft>
                <a:spcPts val="0"/>
              </a:spcAft>
              <a:buClr>
                <a:srgbClr val="000000"/>
              </a:buClr>
              <a:buSzPts val="2100"/>
              <a:buFont typeface="Arial"/>
              <a:buNone/>
            </a:pPr>
            <a:r>
              <a:rPr lang="de-DE" sz="2000" b="1" i="0" u="none" strike="noStrike" cap="none">
                <a:solidFill>
                  <a:srgbClr val="990000"/>
                </a:solidFill>
                <a:latin typeface="Arial"/>
                <a:ea typeface="Arial"/>
                <a:cs typeface="Arial"/>
                <a:sym typeface="Arial"/>
              </a:rPr>
              <a:t>Wer tilgt die Schulden?</a:t>
            </a:r>
            <a:endParaRPr sz="2000" b="1" i="0" u="none" strike="noStrike" cap="none">
              <a:solidFill>
                <a:srgbClr val="990000"/>
              </a:solidFill>
              <a:latin typeface="Arial"/>
              <a:ea typeface="Arial"/>
              <a:cs typeface="Arial"/>
              <a:sym typeface="Arial"/>
            </a:endParaRPr>
          </a:p>
          <a:p>
            <a:pPr marL="0" marR="0" lvl="0" indent="0" algn="l" rtl="0">
              <a:lnSpc>
                <a:spcPct val="115000"/>
              </a:lnSpc>
              <a:spcBef>
                <a:spcPts val="2400"/>
              </a:spcBef>
              <a:spcAft>
                <a:spcPts val="0"/>
              </a:spcAft>
              <a:buClr>
                <a:srgbClr val="000000"/>
              </a:buClr>
              <a:buSzPts val="2100"/>
              <a:buFont typeface="Arial"/>
              <a:buNone/>
            </a:pPr>
            <a:r>
              <a:rPr lang="de-DE" sz="2000" b="1" i="0" u="none" strike="noStrike" cap="none">
                <a:solidFill>
                  <a:schemeClr val="dk1"/>
                </a:solidFill>
                <a:latin typeface="Arial"/>
                <a:ea typeface="Arial"/>
                <a:cs typeface="Arial"/>
                <a:sym typeface="Arial"/>
              </a:rPr>
              <a:t>Schulden für Kommunen</a:t>
            </a:r>
            <a:endParaRPr sz="2000" b="1" i="0" u="none" strike="noStrike" cap="none">
              <a:solidFill>
                <a:schemeClr val="dk1"/>
              </a:solidFill>
              <a:latin typeface="Arial"/>
              <a:ea typeface="Arial"/>
              <a:cs typeface="Arial"/>
              <a:sym typeface="Arial"/>
            </a:endParaRPr>
          </a:p>
          <a:p>
            <a:pPr marL="0" marR="0" lvl="0" indent="0" algn="l" rtl="0">
              <a:lnSpc>
                <a:spcPct val="115000"/>
              </a:lnSpc>
              <a:spcBef>
                <a:spcPts val="1400"/>
              </a:spcBef>
              <a:spcAft>
                <a:spcPts val="400"/>
              </a:spcAft>
              <a:buClr>
                <a:srgbClr val="000000"/>
              </a:buClr>
              <a:buSzPts val="1200"/>
              <a:buFont typeface="Arial"/>
              <a:buNone/>
            </a:pPr>
            <a:r>
              <a:rPr lang="de-DE" sz="1400" b="0" i="0" u="none" strike="noStrike" cap="none">
                <a:solidFill>
                  <a:schemeClr val="dk1"/>
                </a:solidFill>
                <a:latin typeface="Arial"/>
                <a:ea typeface="Arial"/>
                <a:cs typeface="Arial"/>
                <a:sym typeface="Arial"/>
              </a:rPr>
              <a:t>Ende des ersten Halbjahres 2020 waren die öffentlichen Haushalte der Gemeinden in Deutschland mit ca. </a:t>
            </a:r>
            <a:r>
              <a:rPr lang="de-DE" sz="1400" b="1" i="0" u="none" strike="noStrike" cap="none">
                <a:solidFill>
                  <a:srgbClr val="990000"/>
                </a:solidFill>
                <a:latin typeface="Arial"/>
                <a:ea typeface="Arial"/>
                <a:cs typeface="Arial"/>
                <a:sym typeface="Arial"/>
              </a:rPr>
              <a:t>132 Milliarden Euro </a:t>
            </a:r>
            <a:r>
              <a:rPr lang="de-DE" sz="1400" b="0" i="0" u="none" strike="noStrike" cap="none">
                <a:solidFill>
                  <a:schemeClr val="dk1"/>
                </a:solidFill>
                <a:latin typeface="Arial"/>
                <a:ea typeface="Arial"/>
                <a:cs typeface="Arial"/>
                <a:sym typeface="Arial"/>
              </a:rPr>
              <a:t>verschuldet.</a:t>
            </a:r>
            <a:endParaRPr sz="1400" b="0" i="0" u="none" strike="noStrike" cap="none">
              <a:solidFill>
                <a:schemeClr val="dk1"/>
              </a:solidFill>
              <a:latin typeface="Arial"/>
              <a:ea typeface="Arial"/>
              <a:cs typeface="Arial"/>
              <a:sym typeface="Arial"/>
            </a:endParaRPr>
          </a:p>
        </p:txBody>
      </p:sp>
      <p:sp>
        <p:nvSpPr>
          <p:cNvPr id="161" name="Google Shape;161;g1a457a1b7d2_0_2"/>
          <p:cNvSpPr/>
          <p:nvPr/>
        </p:nvSpPr>
        <p:spPr>
          <a:xfrm>
            <a:off x="2468717" y="4525596"/>
            <a:ext cx="6904121" cy="1240818"/>
          </a:xfrm>
          <a:prstGeom prst="rect">
            <a:avLst/>
          </a:prstGeom>
          <a:solidFill>
            <a:srgbClr val="FFE599"/>
          </a:solidFill>
          <a:ln w="9525" cap="flat" cmpd="sng">
            <a:solidFill>
              <a:schemeClr val="lt1"/>
            </a:solidFill>
            <a:prstDash val="solid"/>
            <a:round/>
            <a:headEnd type="none" w="sm" len="sm"/>
            <a:tailEnd type="none" w="sm" len="sm"/>
          </a:ln>
          <a:effectLst>
            <a:outerShdw blurRad="371475" dist="19050" dir="5400000" algn="bl" rotWithShape="0">
              <a:srgbClr val="000000">
                <a:alpha val="49019"/>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Arial"/>
                <a:ea typeface="Arial"/>
                <a:cs typeface="Arial"/>
                <a:sym typeface="Arial"/>
              </a:rPr>
              <a:t>Was bedeutet </a:t>
            </a:r>
            <a:r>
              <a:rPr lang="de-DE" sz="1800" b="1" i="0" u="none" strike="noStrike" cap="none" dirty="0">
                <a:solidFill>
                  <a:srgbClr val="000000"/>
                </a:solidFill>
                <a:latin typeface="Arial"/>
                <a:ea typeface="Arial"/>
                <a:cs typeface="Arial"/>
                <a:sym typeface="Arial"/>
              </a:rPr>
              <a:t>intergenerative Gerechtigkeit </a:t>
            </a:r>
            <a:r>
              <a:rPr lang="de-DE" sz="1800" b="0" i="0" u="none" strike="noStrike" cap="none" dirty="0">
                <a:solidFill>
                  <a:srgbClr val="000000"/>
                </a:solidFill>
                <a:latin typeface="Arial"/>
                <a:ea typeface="Arial"/>
                <a:cs typeface="Arial"/>
                <a:sym typeface="Arial"/>
              </a:rPr>
              <a:t>für Sie in diesem Zusammenhang?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dirty="0">
                <a:solidFill>
                  <a:srgbClr val="000000"/>
                </a:solidFill>
                <a:latin typeface="Arial"/>
                <a:ea typeface="Arial"/>
                <a:cs typeface="Arial"/>
                <a:sym typeface="Arial"/>
              </a:rPr>
              <a:t>Recherchieren Sie, wenn Ihnen der Begriff nichts sagt.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
        <p:nvSpPr>
          <p:cNvPr id="162" name="Google Shape;162;g1a457a1b7d2_0_2"/>
          <p:cNvSpPr txBox="1">
            <a:spLocks noGrp="1"/>
          </p:cNvSpPr>
          <p:nvPr>
            <p:ph type="body" idx="1"/>
          </p:nvPr>
        </p:nvSpPr>
        <p:spPr>
          <a:xfrm>
            <a:off x="3351213" y="6254750"/>
            <a:ext cx="3833812" cy="557213"/>
          </a:xfrm>
          <a:prstGeom prst="rect">
            <a:avLst/>
          </a:prstGeom>
          <a:noFill/>
          <a:ln>
            <a:noFill/>
          </a:ln>
        </p:spPr>
        <p:txBody>
          <a:bodyPr spcFirstLastPara="1" wrap="square" lIns="91425" tIns="45700" rIns="91425" bIns="45700" anchor="ctr" anchorCtr="0">
            <a:normAutofit/>
          </a:bodyPr>
          <a:lstStyle/>
          <a:p>
            <a:pPr marL="233363" lvl="0" indent="-233363" algn="l" rtl="0">
              <a:lnSpc>
                <a:spcPct val="110000"/>
              </a:lnSpc>
              <a:spcBef>
                <a:spcPts val="0"/>
              </a:spcBef>
              <a:spcAft>
                <a:spcPts val="0"/>
              </a:spcAft>
              <a:buSzPts val="1200"/>
              <a:buNone/>
            </a:pPr>
            <a:r>
              <a:rPr lang="de-DE"/>
              <a:t>Hauswirtschafter und Hauswirtschafterin</a:t>
            </a:r>
            <a:endParaRPr/>
          </a:p>
        </p:txBody>
      </p:sp>
      <p:pic>
        <p:nvPicPr>
          <p:cNvPr id="163" name="Google Shape;163;g1a457a1b7d2_0_2"/>
          <p:cNvPicPr preferRelativeResize="0"/>
          <p:nvPr/>
        </p:nvPicPr>
        <p:blipFill rotWithShape="1">
          <a:blip r:embed="rId5">
            <a:alphaModFix/>
          </a:blip>
          <a:srcRect/>
          <a:stretch/>
        </p:blipFill>
        <p:spPr>
          <a:xfrm>
            <a:off x="4695464" y="1702060"/>
            <a:ext cx="2650798" cy="1850738"/>
          </a:xfrm>
          <a:prstGeom prst="rect">
            <a:avLst/>
          </a:prstGeom>
          <a:noFill/>
          <a:ln>
            <a:noFill/>
          </a:ln>
          <a:effectLst>
            <a:outerShdw blurRad="336959" dist="38100" dir="2700000" sx="105000" sy="105000" algn="tl" rotWithShape="0">
              <a:srgbClr val="000000">
                <a:alpha val="40000"/>
              </a:srgbClr>
            </a:outerShdw>
          </a:effectLst>
        </p:spPr>
      </p:pic>
      <p:sp>
        <p:nvSpPr>
          <p:cNvPr id="164" name="Google Shape;164;g1a457a1b7d2_0_2"/>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FH Münster/ iSuN</a:t>
            </a:r>
            <a:endParaRPr/>
          </a:p>
          <a:p>
            <a:pPr marL="0" lvl="0" indent="0" algn="l" rtl="0">
              <a:lnSpc>
                <a:spcPct val="100000"/>
              </a:lnSpc>
              <a:spcBef>
                <a:spcPts val="0"/>
              </a:spcBef>
              <a:spcAft>
                <a:spcPts val="0"/>
              </a:spcAft>
              <a:buSzPts val="1800"/>
              <a:buNone/>
            </a:pPr>
            <a:r>
              <a:rPr lang="de-DE"/>
              <a:t>Projektagentur BBNE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5eb304b66e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8</a:t>
            </a:fld>
            <a:endParaRPr/>
          </a:p>
        </p:txBody>
      </p:sp>
      <p:sp>
        <p:nvSpPr>
          <p:cNvPr id="171" name="Google Shape;171;g25eb304b66e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172" name="Google Shape;172;g25eb304b66e_0_0"/>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457200" lvl="0" indent="-228600" algn="l" rtl="0">
              <a:lnSpc>
                <a:spcPct val="110000"/>
              </a:lnSpc>
              <a:spcBef>
                <a:spcPts val="0"/>
              </a:spcBef>
              <a:spcAft>
                <a:spcPts val="0"/>
              </a:spcAft>
              <a:buClr>
                <a:srgbClr val="888888"/>
              </a:buClr>
              <a:buSzPts val="1200"/>
              <a:buNone/>
            </a:pPr>
            <a:r>
              <a:rPr lang="de-DE"/>
              <a:t>FA Markt- und Sozialforschung</a:t>
            </a:r>
            <a:endParaRPr/>
          </a:p>
        </p:txBody>
      </p:sp>
      <p:sp>
        <p:nvSpPr>
          <p:cNvPr id="173" name="Google Shape;173;g25eb304b66e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174" name="Google Shape;174;g25eb304b66e_0_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Christine Persitzky</a:t>
            </a:r>
            <a:endParaRPr/>
          </a:p>
        </p:txBody>
      </p:sp>
      <p:grpSp>
        <p:nvGrpSpPr>
          <p:cNvPr id="175" name="Google Shape;175;g25eb304b66e_0_0"/>
          <p:cNvGrpSpPr/>
          <p:nvPr/>
        </p:nvGrpSpPr>
        <p:grpSpPr>
          <a:xfrm>
            <a:off x="6437818" y="1455224"/>
            <a:ext cx="5674976" cy="4537299"/>
            <a:chOff x="6095999" y="1454200"/>
            <a:chExt cx="5674976" cy="4537299"/>
          </a:xfrm>
        </p:grpSpPr>
        <p:sp>
          <p:nvSpPr>
            <p:cNvPr id="176" name="Google Shape;176;g25eb304b66e_0_0"/>
            <p:cNvSpPr txBox="1"/>
            <p:nvPr/>
          </p:nvSpPr>
          <p:spPr>
            <a:xfrm>
              <a:off x="6095999" y="3335413"/>
              <a:ext cx="1821300" cy="400200"/>
            </a:xfrm>
            <a:prstGeom prst="rect">
              <a:avLst/>
            </a:prstGeom>
            <a:solidFill>
              <a:srgbClr val="0096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177" name="Google Shape;177;g25eb304b66e_0_0"/>
            <p:cNvSpPr/>
            <p:nvPr/>
          </p:nvSpPr>
          <p:spPr>
            <a:xfrm>
              <a:off x="6107575" y="5144899"/>
              <a:ext cx="5663400" cy="846600"/>
            </a:xfrm>
            <a:prstGeom prst="roundRect">
              <a:avLst>
                <a:gd name="adj" fmla="val 16667"/>
              </a:avLst>
            </a:prstGeom>
            <a:solidFill>
              <a:srgbClr val="FFE599"/>
            </a:solidFill>
            <a:ln w="9525" cap="flat" cmpd="sng">
              <a:solidFill>
                <a:schemeClr val="lt1"/>
              </a:solidFill>
              <a:prstDash val="solid"/>
              <a:round/>
              <a:headEnd type="none" w="sm" len="sm"/>
              <a:tailEnd type="none" w="sm" len="sm"/>
            </a:ln>
            <a:effectLst>
              <a:outerShdw blurRad="371475" dist="19050" dir="5400000" algn="bl" rotWithShape="0">
                <a:srgbClr val="000000">
                  <a:alpha val="49019"/>
                </a:srgbClr>
              </a:outerShdw>
            </a:effectLst>
          </p:spPr>
          <p:txBody>
            <a:bodyPr spcFirstLastPara="1" wrap="square" lIns="91425" tIns="91425" rIns="91425" bIns="91425" anchor="ctr" anchorCtr="0">
              <a:noAutofit/>
            </a:bodyPr>
            <a:lstStyle/>
            <a:p>
              <a:pPr algn="ctr">
                <a:buSzPts val="1800"/>
              </a:pPr>
              <a:r>
                <a:rPr lang="de-DE" sz="1800" dirty="0"/>
                <a:t>Welche Rolle spielen die SDG für Ihr Unternehmen</a:t>
              </a:r>
              <a:endParaRPr sz="1800" dirty="0"/>
            </a:p>
            <a:p>
              <a:pPr algn="ctr">
                <a:buSzPts val="1800"/>
              </a:pPr>
              <a:r>
                <a:rPr lang="de-DE" sz="1800" dirty="0"/>
                <a:t>Wie stellen Sie Ihr Unternehmen für die Zukunft auf?</a:t>
              </a:r>
              <a:endParaRPr sz="1800" dirty="0"/>
            </a:p>
          </p:txBody>
        </p:sp>
        <p:sp>
          <p:nvSpPr>
            <p:cNvPr id="178" name="Google Shape;178;g25eb304b66e_0_0"/>
            <p:cNvSpPr txBox="1"/>
            <p:nvPr/>
          </p:nvSpPr>
          <p:spPr>
            <a:xfrm>
              <a:off x="8017049"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a:p>
          </p:txBody>
        </p:sp>
        <p:sp>
          <p:nvSpPr>
            <p:cNvPr id="179" name="Google Shape;179;g25eb304b66e_0_0"/>
            <p:cNvSpPr txBox="1"/>
            <p:nvPr/>
          </p:nvSpPr>
          <p:spPr>
            <a:xfrm>
              <a:off x="9938099"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180" name="Google Shape;180;g25eb304b66e_0_0"/>
            <p:cNvSpPr/>
            <p:nvPr/>
          </p:nvSpPr>
          <p:spPr>
            <a:xfrm>
              <a:off x="6096000"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181" name="Google Shape;181;g25eb304b66e_0_0"/>
            <p:cNvSpPr/>
            <p:nvPr/>
          </p:nvSpPr>
          <p:spPr>
            <a:xfrm>
              <a:off x="6132364"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Lieferkette, Energie und Ressourcen, Produkte, Recycling, </a:t>
              </a:r>
              <a:endParaRPr/>
            </a:p>
            <a:p>
              <a:pPr marL="0" marR="0" lvl="0" indent="0" algn="ctr" rtl="0">
                <a:lnSpc>
                  <a:spcPct val="100000"/>
                </a:lnSpc>
                <a:spcBef>
                  <a:spcPts val="0"/>
                </a:spcBef>
                <a:spcAft>
                  <a:spcPts val="0"/>
                </a:spcAft>
                <a:buNone/>
              </a:pPr>
              <a:r>
                <a:rPr lang="de-DE" sz="1600" b="0" i="0" u="none" strike="noStrike" cap="none">
                  <a:solidFill>
                    <a:schemeClr val="lt1"/>
                  </a:solidFill>
                  <a:latin typeface="Arial"/>
                  <a:ea typeface="Arial"/>
                  <a:cs typeface="Arial"/>
                  <a:sym typeface="Arial"/>
                </a:rPr>
                <a:t>Mitarbeiter*innen, Gesellschafter*innen, Eigentümer*innen</a:t>
              </a:r>
              <a:endParaRPr/>
            </a:p>
            <a:p>
              <a:pPr marL="0" marR="0" lvl="0" indent="0" algn="ctr" rtl="0">
                <a:lnSpc>
                  <a:spcPct val="100000"/>
                </a:lnSpc>
                <a:spcBef>
                  <a:spcPts val="0"/>
                </a:spcBef>
                <a:spcAft>
                  <a:spcPts val="0"/>
                </a:spcAft>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a:p>
          </p:txBody>
        </p:sp>
        <p:sp>
          <p:nvSpPr>
            <p:cNvPr id="182" name="Google Shape;182;g25eb304b66e_0_0"/>
            <p:cNvSpPr txBox="1"/>
            <p:nvPr/>
          </p:nvSpPr>
          <p:spPr>
            <a:xfrm>
              <a:off x="6869556" y="2741183"/>
              <a:ext cx="1821300" cy="400200"/>
            </a:xfrm>
            <a:prstGeom prst="rect">
              <a:avLst/>
            </a:prstGeom>
            <a:solidFill>
              <a:srgbClr val="FF2F92"/>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183" name="Google Shape;183;g25eb304b66e_0_0"/>
            <p:cNvSpPr txBox="1"/>
            <p:nvPr/>
          </p:nvSpPr>
          <p:spPr>
            <a:xfrm>
              <a:off x="9352566" y="2741183"/>
              <a:ext cx="1821300" cy="400200"/>
            </a:xfrm>
            <a:prstGeom prst="rect">
              <a:avLst/>
            </a:prstGeom>
            <a:solidFill>
              <a:srgbClr val="FF40FF"/>
            </a:solidFill>
            <a:ln>
              <a:noFill/>
            </a:ln>
            <a:effectLst>
              <a:outerShdw blurRad="57150" dist="19050" dir="5400000" algn="bl" rotWithShape="0">
                <a:srgbClr val="000000">
                  <a:alpha val="4941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grpSp>
      <p:pic>
        <p:nvPicPr>
          <p:cNvPr id="184" name="Google Shape;184;g25eb304b66e_0_0"/>
          <p:cNvPicPr preferRelativeResize="0"/>
          <p:nvPr/>
        </p:nvPicPr>
        <p:blipFill rotWithShape="1">
          <a:blip r:embed="rId3">
            <a:alphaModFix/>
          </a:blip>
          <a:srcRect r="11016" b="7475"/>
          <a:stretch/>
        </p:blipFill>
        <p:spPr>
          <a:xfrm>
            <a:off x="72050" y="1469757"/>
            <a:ext cx="6340325" cy="45895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9</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21782137"/>
      </p:ext>
    </p:extLst>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3730</Words>
  <Application>Microsoft Macintosh PowerPoint</Application>
  <PresentationFormat>Breitbild</PresentationFormat>
  <Paragraphs>270</Paragraphs>
  <Slides>9</Slides>
  <Notes>9</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Trebuchet MS</vt:lpstr>
      <vt:lpstr>Office</vt:lpstr>
      <vt:lpstr>Hauswirtschafter und Hauswirtschafterin</vt:lpstr>
      <vt:lpstr>Nachhaltige Wäschepflege:  Out- oder Insourcing?</vt:lpstr>
      <vt:lpstr>Textilien umweltfreundlich Reinigen: Berücksichtigung unterschiedlicher Perspektiven</vt:lpstr>
      <vt:lpstr>Nachhaltige Verpackungslösungen im Privathaushalt: Ganz auf Verpackungen zu verzichten ist am sinnvollsten? </vt:lpstr>
      <vt:lpstr>Nachhaltigkeit in der Gemeinschaftsverpflegung: Attraktives Speisenangebot vs. nachhaltige Ernährung?</vt:lpstr>
      <vt:lpstr>Nachhaltigkeit in der Speisenplanung: Convenience-Produkte - ökonomisch UND ökologisch?</vt:lpstr>
      <vt:lpstr>Intergenerative Gerechtigkeit: bezuschusste Speisen in Schulmensen</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Hauswirtschafter und Hauswirtschafterin</dc:title>
  <dc:creator>Microsoft Office User</dc:creator>
  <cp:lastModifiedBy>Michael Scharp</cp:lastModifiedBy>
  <cp:revision>6</cp:revision>
  <cp:lastPrinted>2023-09-26T02:50:30Z</cp:lastPrinted>
  <dcterms:created xsi:type="dcterms:W3CDTF">2021-10-18T14:46:33Z</dcterms:created>
  <dcterms:modified xsi:type="dcterms:W3CDTF">2023-09-26T02:50:34Z</dcterms:modified>
</cp:coreProperties>
</file>