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8" r:id="rId3"/>
    <p:sldId id="270" r:id="rId4"/>
    <p:sldId id="269" r:id="rId5"/>
    <p:sldId id="285" r:id="rId6"/>
    <p:sldId id="274" r:id="rId7"/>
    <p:sldId id="271" r:id="rId8"/>
    <p:sldId id="284" r:id="rId9"/>
    <p:sldId id="275" r:id="rId10"/>
    <p:sldId id="273" r:id="rId11"/>
    <p:sldId id="276" r:id="rId12"/>
    <p:sldId id="292" r:id="rId13"/>
    <p:sldId id="288" r:id="rId14"/>
    <p:sldId id="277" r:id="rId15"/>
    <p:sldId id="290" r:id="rId16"/>
    <p:sldId id="286" r:id="rId17"/>
    <p:sldId id="291" r:id="rId1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ZBxMif9bOV6Ld5caJEAlgzG7r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CED17-03D8-49A0-9C63-A2ADBDBB4C7E}">
  <a:tblStyle styleId="{A8BCED17-03D8-49A0-9C63-A2ADBDBB4C7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8" autoAdjust="0"/>
    <p:restoredTop sz="80292" autoAdjust="0"/>
  </p:normalViewPr>
  <p:slideViewPr>
    <p:cSldViewPr snapToGrid="0">
      <p:cViewPr varScale="1">
        <p:scale>
          <a:sx n="151" d="100"/>
          <a:sy n="151" d="100"/>
        </p:scale>
        <p:origin x="208" y="728"/>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53" d="100"/>
          <a:sy n="153" d="100"/>
        </p:scale>
        <p:origin x="6824" y="17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34" Type="http://customschemas.google.com/relationships/presentationmetadata" Target="metadata"/><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3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B192A-8D94-459C-8D78-4089A7FF2B53}" type="doc">
      <dgm:prSet loTypeId="urn:microsoft.com/office/officeart/2005/8/layout/chevron1" loCatId="process" qsTypeId="urn:microsoft.com/office/officeart/2005/8/quickstyle/simple1" qsCatId="simple" csTypeId="urn:microsoft.com/office/officeart/2005/8/colors/accent1_2" csCatId="accent1" phldr="1"/>
      <dgm:spPr/>
    </dgm:pt>
    <dgm:pt modelId="{D6B29352-F8B2-4226-982C-6477D0725DE6}">
      <dgm:prSet phldrT="[Text]"/>
      <dgm:spPr/>
      <dgm:t>
        <a:bodyPr/>
        <a:lstStyle/>
        <a:p>
          <a:r>
            <a:rPr lang="de-DE" dirty="0"/>
            <a:t>Faserproduktion</a:t>
          </a:r>
        </a:p>
      </dgm:t>
    </dgm:pt>
    <dgm:pt modelId="{23B13ECC-5C67-4FB3-9A43-3599958C8EF8}" type="parTrans" cxnId="{88D6ACE4-663F-4CAF-BD73-312DC0540353}">
      <dgm:prSet/>
      <dgm:spPr/>
      <dgm:t>
        <a:bodyPr/>
        <a:lstStyle/>
        <a:p>
          <a:endParaRPr lang="de-DE"/>
        </a:p>
      </dgm:t>
    </dgm:pt>
    <dgm:pt modelId="{2AFBF445-AA1D-4D00-ABC5-D75215C9599F}" type="sibTrans" cxnId="{88D6ACE4-663F-4CAF-BD73-312DC0540353}">
      <dgm:prSet/>
      <dgm:spPr/>
      <dgm:t>
        <a:bodyPr/>
        <a:lstStyle/>
        <a:p>
          <a:endParaRPr lang="de-DE"/>
        </a:p>
      </dgm:t>
    </dgm:pt>
    <dgm:pt modelId="{C359B277-0DC2-4567-A0F7-908D7A26646D}">
      <dgm:prSet phldrT="[Text]"/>
      <dgm:spPr/>
      <dgm:t>
        <a:bodyPr/>
        <a:lstStyle/>
        <a:p>
          <a:r>
            <a:rPr lang="de-DE" dirty="0"/>
            <a:t>Textilerzeugung</a:t>
          </a:r>
        </a:p>
      </dgm:t>
    </dgm:pt>
    <dgm:pt modelId="{995CD49C-7268-4724-A0C9-5B8CF8B46021}" type="parTrans" cxnId="{6A0B9E66-DA1A-478C-89D7-F5ADC8B55419}">
      <dgm:prSet/>
      <dgm:spPr/>
      <dgm:t>
        <a:bodyPr/>
        <a:lstStyle/>
        <a:p>
          <a:endParaRPr lang="de-DE"/>
        </a:p>
      </dgm:t>
    </dgm:pt>
    <dgm:pt modelId="{47EC42D5-2090-4AED-AAF4-D374ABEC14D8}" type="sibTrans" cxnId="{6A0B9E66-DA1A-478C-89D7-F5ADC8B55419}">
      <dgm:prSet/>
      <dgm:spPr/>
      <dgm:t>
        <a:bodyPr/>
        <a:lstStyle/>
        <a:p>
          <a:endParaRPr lang="de-DE"/>
        </a:p>
      </dgm:t>
    </dgm:pt>
    <dgm:pt modelId="{9442FC8C-A337-49E2-9548-B49F42DAC73B}">
      <dgm:prSet phldrT="[Text]"/>
      <dgm:spPr/>
      <dgm:t>
        <a:bodyPr/>
        <a:lstStyle/>
        <a:p>
          <a:r>
            <a:rPr lang="de-DE" dirty="0"/>
            <a:t>Textilveredlung</a:t>
          </a:r>
        </a:p>
      </dgm:t>
    </dgm:pt>
    <dgm:pt modelId="{0CA92D97-B408-42A0-9123-080B0E0C91BD}" type="parTrans" cxnId="{40605A57-3CE3-4584-8092-0970E58573E4}">
      <dgm:prSet/>
      <dgm:spPr/>
      <dgm:t>
        <a:bodyPr/>
        <a:lstStyle/>
        <a:p>
          <a:endParaRPr lang="de-DE"/>
        </a:p>
      </dgm:t>
    </dgm:pt>
    <dgm:pt modelId="{BAC26352-F818-426F-89D3-F67B7966EE52}" type="sibTrans" cxnId="{40605A57-3CE3-4584-8092-0970E58573E4}">
      <dgm:prSet/>
      <dgm:spPr/>
      <dgm:t>
        <a:bodyPr/>
        <a:lstStyle/>
        <a:p>
          <a:endParaRPr lang="de-DE"/>
        </a:p>
      </dgm:t>
    </dgm:pt>
    <dgm:pt modelId="{6ED026D2-CCCB-4E79-AF97-6116D8C63704}">
      <dgm:prSet phldrT="[Text]"/>
      <dgm:spPr/>
      <dgm:t>
        <a:bodyPr/>
        <a:lstStyle/>
        <a:p>
          <a:r>
            <a:rPr lang="de-DE" dirty="0"/>
            <a:t>Konfektion</a:t>
          </a:r>
        </a:p>
      </dgm:t>
    </dgm:pt>
    <dgm:pt modelId="{5E570C36-8B41-4CF7-A13E-D0B98196CD4B}" type="parTrans" cxnId="{591DFF28-BCF5-416A-876F-76E6802A730C}">
      <dgm:prSet/>
      <dgm:spPr/>
      <dgm:t>
        <a:bodyPr/>
        <a:lstStyle/>
        <a:p>
          <a:endParaRPr lang="de-DE"/>
        </a:p>
      </dgm:t>
    </dgm:pt>
    <dgm:pt modelId="{643E9A7C-CFB6-45BE-990E-0236DEE62F37}" type="sibTrans" cxnId="{591DFF28-BCF5-416A-876F-76E6802A730C}">
      <dgm:prSet/>
      <dgm:spPr/>
      <dgm:t>
        <a:bodyPr/>
        <a:lstStyle/>
        <a:p>
          <a:endParaRPr lang="de-DE"/>
        </a:p>
      </dgm:t>
    </dgm:pt>
    <dgm:pt modelId="{D9890B2E-45E9-4FD4-943C-014F890E404A}">
      <dgm:prSet phldrT="[Text]"/>
      <dgm:spPr/>
      <dgm:t>
        <a:bodyPr/>
        <a:lstStyle/>
        <a:p>
          <a:r>
            <a:rPr lang="de-DE" dirty="0"/>
            <a:t>Handel</a:t>
          </a:r>
        </a:p>
      </dgm:t>
    </dgm:pt>
    <dgm:pt modelId="{A308BFDC-E675-4AFE-B09E-4F4BA6B15C05}" type="parTrans" cxnId="{22FD7DBC-95CD-4710-8DD5-C1140098E845}">
      <dgm:prSet/>
      <dgm:spPr/>
      <dgm:t>
        <a:bodyPr/>
        <a:lstStyle/>
        <a:p>
          <a:endParaRPr lang="de-DE"/>
        </a:p>
      </dgm:t>
    </dgm:pt>
    <dgm:pt modelId="{AFFE5C0D-15E6-4E41-8D53-4A86904723F5}" type="sibTrans" cxnId="{22FD7DBC-95CD-4710-8DD5-C1140098E845}">
      <dgm:prSet/>
      <dgm:spPr/>
      <dgm:t>
        <a:bodyPr/>
        <a:lstStyle/>
        <a:p>
          <a:endParaRPr lang="de-DE"/>
        </a:p>
      </dgm:t>
    </dgm:pt>
    <dgm:pt modelId="{0947ECB1-9AA1-41AB-A17C-69EB5B2A29CF}">
      <dgm:prSet phldrT="[Text]"/>
      <dgm:spPr/>
      <dgm:t>
        <a:bodyPr/>
        <a:lstStyle/>
        <a:p>
          <a:r>
            <a:rPr lang="de-DE" dirty="0"/>
            <a:t>Gebrauch</a:t>
          </a:r>
        </a:p>
      </dgm:t>
    </dgm:pt>
    <dgm:pt modelId="{B0AF66A4-AF0E-4E47-8D4B-6D85C1F23A17}" type="parTrans" cxnId="{6CBBA881-BA42-4C72-B719-B5B48299D470}">
      <dgm:prSet/>
      <dgm:spPr/>
      <dgm:t>
        <a:bodyPr/>
        <a:lstStyle/>
        <a:p>
          <a:endParaRPr lang="de-DE"/>
        </a:p>
      </dgm:t>
    </dgm:pt>
    <dgm:pt modelId="{70831356-63B5-4619-ADB6-F4CC4B5FC49D}" type="sibTrans" cxnId="{6CBBA881-BA42-4C72-B719-B5B48299D470}">
      <dgm:prSet/>
      <dgm:spPr/>
      <dgm:t>
        <a:bodyPr/>
        <a:lstStyle/>
        <a:p>
          <a:endParaRPr lang="de-DE"/>
        </a:p>
      </dgm:t>
    </dgm:pt>
    <dgm:pt modelId="{AA461FA8-0CF9-418C-BF8C-2145EEDEE360}">
      <dgm:prSet phldrT="[Text]"/>
      <dgm:spPr/>
      <dgm:t>
        <a:bodyPr/>
        <a:lstStyle/>
        <a:p>
          <a:r>
            <a:rPr lang="de-DE" dirty="0"/>
            <a:t>Entsorgung</a:t>
          </a:r>
        </a:p>
      </dgm:t>
    </dgm:pt>
    <dgm:pt modelId="{327CF6F5-D61E-4B04-88DD-8271866D1FF1}" type="parTrans" cxnId="{45139618-9329-456D-B8DB-96624A88136D}">
      <dgm:prSet/>
      <dgm:spPr/>
      <dgm:t>
        <a:bodyPr/>
        <a:lstStyle/>
        <a:p>
          <a:endParaRPr lang="de-DE"/>
        </a:p>
      </dgm:t>
    </dgm:pt>
    <dgm:pt modelId="{A3C03E99-13F0-491C-9EF6-F09BE93A90F3}" type="sibTrans" cxnId="{45139618-9329-456D-B8DB-96624A88136D}">
      <dgm:prSet/>
      <dgm:spPr/>
      <dgm:t>
        <a:bodyPr/>
        <a:lstStyle/>
        <a:p>
          <a:endParaRPr lang="de-DE"/>
        </a:p>
      </dgm:t>
    </dgm:pt>
    <dgm:pt modelId="{1378B0F0-69C1-424B-9DB6-797547989C50}" type="pres">
      <dgm:prSet presAssocID="{F42B192A-8D94-459C-8D78-4089A7FF2B53}" presName="Name0" presStyleCnt="0">
        <dgm:presLayoutVars>
          <dgm:dir/>
          <dgm:animLvl val="lvl"/>
          <dgm:resizeHandles val="exact"/>
        </dgm:presLayoutVars>
      </dgm:prSet>
      <dgm:spPr/>
    </dgm:pt>
    <dgm:pt modelId="{C81BBC35-D9AB-4721-9F22-226E68993B83}" type="pres">
      <dgm:prSet presAssocID="{D6B29352-F8B2-4226-982C-6477D0725DE6}" presName="parTxOnly" presStyleLbl="node1" presStyleIdx="0" presStyleCnt="7">
        <dgm:presLayoutVars>
          <dgm:chMax val="0"/>
          <dgm:chPref val="0"/>
          <dgm:bulletEnabled val="1"/>
        </dgm:presLayoutVars>
      </dgm:prSet>
      <dgm:spPr/>
      <dgm:t>
        <a:bodyPr/>
        <a:lstStyle/>
        <a:p>
          <a:endParaRPr lang="de-DE"/>
        </a:p>
      </dgm:t>
    </dgm:pt>
    <dgm:pt modelId="{1B053279-73BA-4348-95FC-85DB37EB2F3E}" type="pres">
      <dgm:prSet presAssocID="{2AFBF445-AA1D-4D00-ABC5-D75215C9599F}" presName="parTxOnlySpace" presStyleCnt="0"/>
      <dgm:spPr/>
    </dgm:pt>
    <dgm:pt modelId="{02C5FB16-6D5E-43CE-A787-BE543C958D29}" type="pres">
      <dgm:prSet presAssocID="{C359B277-0DC2-4567-A0F7-908D7A26646D}" presName="parTxOnly" presStyleLbl="node1" presStyleIdx="1" presStyleCnt="7">
        <dgm:presLayoutVars>
          <dgm:chMax val="0"/>
          <dgm:chPref val="0"/>
          <dgm:bulletEnabled val="1"/>
        </dgm:presLayoutVars>
      </dgm:prSet>
      <dgm:spPr/>
      <dgm:t>
        <a:bodyPr/>
        <a:lstStyle/>
        <a:p>
          <a:endParaRPr lang="de-DE"/>
        </a:p>
      </dgm:t>
    </dgm:pt>
    <dgm:pt modelId="{44810C66-9905-44B1-A8AE-8F3067B50AE6}" type="pres">
      <dgm:prSet presAssocID="{47EC42D5-2090-4AED-AAF4-D374ABEC14D8}" presName="parTxOnlySpace" presStyleCnt="0"/>
      <dgm:spPr/>
    </dgm:pt>
    <dgm:pt modelId="{0F185FDC-15D5-4F0F-9F0C-867DDD819C3B}" type="pres">
      <dgm:prSet presAssocID="{9442FC8C-A337-49E2-9548-B49F42DAC73B}" presName="parTxOnly" presStyleLbl="node1" presStyleIdx="2" presStyleCnt="7">
        <dgm:presLayoutVars>
          <dgm:chMax val="0"/>
          <dgm:chPref val="0"/>
          <dgm:bulletEnabled val="1"/>
        </dgm:presLayoutVars>
      </dgm:prSet>
      <dgm:spPr/>
      <dgm:t>
        <a:bodyPr/>
        <a:lstStyle/>
        <a:p>
          <a:endParaRPr lang="de-DE"/>
        </a:p>
      </dgm:t>
    </dgm:pt>
    <dgm:pt modelId="{A0C0100B-B46D-400E-8A75-42EBE4998393}" type="pres">
      <dgm:prSet presAssocID="{BAC26352-F818-426F-89D3-F67B7966EE52}" presName="parTxOnlySpace" presStyleCnt="0"/>
      <dgm:spPr/>
    </dgm:pt>
    <dgm:pt modelId="{0DF0C078-882B-44BA-9890-5588C0F07233}" type="pres">
      <dgm:prSet presAssocID="{6ED026D2-CCCB-4E79-AF97-6116D8C63704}" presName="parTxOnly" presStyleLbl="node1" presStyleIdx="3" presStyleCnt="7">
        <dgm:presLayoutVars>
          <dgm:chMax val="0"/>
          <dgm:chPref val="0"/>
          <dgm:bulletEnabled val="1"/>
        </dgm:presLayoutVars>
      </dgm:prSet>
      <dgm:spPr/>
      <dgm:t>
        <a:bodyPr/>
        <a:lstStyle/>
        <a:p>
          <a:endParaRPr lang="de-DE"/>
        </a:p>
      </dgm:t>
    </dgm:pt>
    <dgm:pt modelId="{3302FE56-C63C-4C7C-A509-17CD1F19AF04}" type="pres">
      <dgm:prSet presAssocID="{643E9A7C-CFB6-45BE-990E-0236DEE62F37}" presName="parTxOnlySpace" presStyleCnt="0"/>
      <dgm:spPr/>
    </dgm:pt>
    <dgm:pt modelId="{E9DDBCE1-A647-4E61-AF4F-9EE67BDD0768}" type="pres">
      <dgm:prSet presAssocID="{D9890B2E-45E9-4FD4-943C-014F890E404A}" presName="parTxOnly" presStyleLbl="node1" presStyleIdx="4" presStyleCnt="7">
        <dgm:presLayoutVars>
          <dgm:chMax val="0"/>
          <dgm:chPref val="0"/>
          <dgm:bulletEnabled val="1"/>
        </dgm:presLayoutVars>
      </dgm:prSet>
      <dgm:spPr/>
      <dgm:t>
        <a:bodyPr/>
        <a:lstStyle/>
        <a:p>
          <a:endParaRPr lang="de-DE"/>
        </a:p>
      </dgm:t>
    </dgm:pt>
    <dgm:pt modelId="{EC95A8DE-645A-479E-9603-2323850121AE}" type="pres">
      <dgm:prSet presAssocID="{AFFE5C0D-15E6-4E41-8D53-4A86904723F5}" presName="parTxOnlySpace" presStyleCnt="0"/>
      <dgm:spPr/>
    </dgm:pt>
    <dgm:pt modelId="{AF39E6F4-C44D-472D-B06E-35F08AE4A9BD}" type="pres">
      <dgm:prSet presAssocID="{0947ECB1-9AA1-41AB-A17C-69EB5B2A29CF}" presName="parTxOnly" presStyleLbl="node1" presStyleIdx="5" presStyleCnt="7">
        <dgm:presLayoutVars>
          <dgm:chMax val="0"/>
          <dgm:chPref val="0"/>
          <dgm:bulletEnabled val="1"/>
        </dgm:presLayoutVars>
      </dgm:prSet>
      <dgm:spPr/>
      <dgm:t>
        <a:bodyPr/>
        <a:lstStyle/>
        <a:p>
          <a:endParaRPr lang="de-DE"/>
        </a:p>
      </dgm:t>
    </dgm:pt>
    <dgm:pt modelId="{D114EBC3-5665-4C0D-8BA0-18AB2CBDB3B2}" type="pres">
      <dgm:prSet presAssocID="{70831356-63B5-4619-ADB6-F4CC4B5FC49D}" presName="parTxOnlySpace" presStyleCnt="0"/>
      <dgm:spPr/>
    </dgm:pt>
    <dgm:pt modelId="{924C06BE-DE92-467C-BE76-2D2AC11793F1}" type="pres">
      <dgm:prSet presAssocID="{AA461FA8-0CF9-418C-BF8C-2145EEDEE360}" presName="parTxOnly" presStyleLbl="node1" presStyleIdx="6" presStyleCnt="7">
        <dgm:presLayoutVars>
          <dgm:chMax val="0"/>
          <dgm:chPref val="0"/>
          <dgm:bulletEnabled val="1"/>
        </dgm:presLayoutVars>
      </dgm:prSet>
      <dgm:spPr/>
      <dgm:t>
        <a:bodyPr/>
        <a:lstStyle/>
        <a:p>
          <a:endParaRPr lang="de-DE"/>
        </a:p>
      </dgm:t>
    </dgm:pt>
  </dgm:ptLst>
  <dgm:cxnLst>
    <dgm:cxn modelId="{4A6AB4BB-E1F2-4F5A-B6FD-62A1778ED3AC}" type="presOf" srcId="{0947ECB1-9AA1-41AB-A17C-69EB5B2A29CF}" destId="{AF39E6F4-C44D-472D-B06E-35F08AE4A9BD}" srcOrd="0" destOrd="0" presId="urn:microsoft.com/office/officeart/2005/8/layout/chevron1"/>
    <dgm:cxn modelId="{F300A4AB-5FFA-44AF-85E1-8E818C1AE5CA}" type="presOf" srcId="{C359B277-0DC2-4567-A0F7-908D7A26646D}" destId="{02C5FB16-6D5E-43CE-A787-BE543C958D29}" srcOrd="0" destOrd="0" presId="urn:microsoft.com/office/officeart/2005/8/layout/chevron1"/>
    <dgm:cxn modelId="{591DFF28-BCF5-416A-876F-76E6802A730C}" srcId="{F42B192A-8D94-459C-8D78-4089A7FF2B53}" destId="{6ED026D2-CCCB-4E79-AF97-6116D8C63704}" srcOrd="3" destOrd="0" parTransId="{5E570C36-8B41-4CF7-A13E-D0B98196CD4B}" sibTransId="{643E9A7C-CFB6-45BE-990E-0236DEE62F37}"/>
    <dgm:cxn modelId="{33ACD067-5E51-4A4A-A810-05B11B569B7B}" type="presOf" srcId="{AA461FA8-0CF9-418C-BF8C-2145EEDEE360}" destId="{924C06BE-DE92-467C-BE76-2D2AC11793F1}" srcOrd="0" destOrd="0" presId="urn:microsoft.com/office/officeart/2005/8/layout/chevron1"/>
    <dgm:cxn modelId="{DDD67B07-8D06-4D58-8633-AAF09BA435DC}" type="presOf" srcId="{6ED026D2-CCCB-4E79-AF97-6116D8C63704}" destId="{0DF0C078-882B-44BA-9890-5588C0F07233}" srcOrd="0" destOrd="0" presId="urn:microsoft.com/office/officeart/2005/8/layout/chevron1"/>
    <dgm:cxn modelId="{6A0B9E66-DA1A-478C-89D7-F5ADC8B55419}" srcId="{F42B192A-8D94-459C-8D78-4089A7FF2B53}" destId="{C359B277-0DC2-4567-A0F7-908D7A26646D}" srcOrd="1" destOrd="0" parTransId="{995CD49C-7268-4724-A0C9-5B8CF8B46021}" sibTransId="{47EC42D5-2090-4AED-AAF4-D374ABEC14D8}"/>
    <dgm:cxn modelId="{839606AE-ECE8-42FC-84FF-F005C3FB7FA4}" type="presOf" srcId="{F42B192A-8D94-459C-8D78-4089A7FF2B53}" destId="{1378B0F0-69C1-424B-9DB6-797547989C50}" srcOrd="0" destOrd="0" presId="urn:microsoft.com/office/officeart/2005/8/layout/chevron1"/>
    <dgm:cxn modelId="{6CBBA881-BA42-4C72-B719-B5B48299D470}" srcId="{F42B192A-8D94-459C-8D78-4089A7FF2B53}" destId="{0947ECB1-9AA1-41AB-A17C-69EB5B2A29CF}" srcOrd="5" destOrd="0" parTransId="{B0AF66A4-AF0E-4E47-8D4B-6D85C1F23A17}" sibTransId="{70831356-63B5-4619-ADB6-F4CC4B5FC49D}"/>
    <dgm:cxn modelId="{106802FE-5A8C-4BD2-9470-A1A89EAC3CB1}" type="presOf" srcId="{D9890B2E-45E9-4FD4-943C-014F890E404A}" destId="{E9DDBCE1-A647-4E61-AF4F-9EE67BDD0768}" srcOrd="0" destOrd="0" presId="urn:microsoft.com/office/officeart/2005/8/layout/chevron1"/>
    <dgm:cxn modelId="{45139618-9329-456D-B8DB-96624A88136D}" srcId="{F42B192A-8D94-459C-8D78-4089A7FF2B53}" destId="{AA461FA8-0CF9-418C-BF8C-2145EEDEE360}" srcOrd="6" destOrd="0" parTransId="{327CF6F5-D61E-4B04-88DD-8271866D1FF1}" sibTransId="{A3C03E99-13F0-491C-9EF6-F09BE93A90F3}"/>
    <dgm:cxn modelId="{01E4F1F8-7812-4675-AC17-596A3C33B8EC}" type="presOf" srcId="{9442FC8C-A337-49E2-9548-B49F42DAC73B}" destId="{0F185FDC-15D5-4F0F-9F0C-867DDD819C3B}" srcOrd="0" destOrd="0" presId="urn:microsoft.com/office/officeart/2005/8/layout/chevron1"/>
    <dgm:cxn modelId="{561F48E0-9DE6-4768-840A-6DF29D0E5909}" type="presOf" srcId="{D6B29352-F8B2-4226-982C-6477D0725DE6}" destId="{C81BBC35-D9AB-4721-9F22-226E68993B83}" srcOrd="0" destOrd="0" presId="urn:microsoft.com/office/officeart/2005/8/layout/chevron1"/>
    <dgm:cxn modelId="{22FD7DBC-95CD-4710-8DD5-C1140098E845}" srcId="{F42B192A-8D94-459C-8D78-4089A7FF2B53}" destId="{D9890B2E-45E9-4FD4-943C-014F890E404A}" srcOrd="4" destOrd="0" parTransId="{A308BFDC-E675-4AFE-B09E-4F4BA6B15C05}" sibTransId="{AFFE5C0D-15E6-4E41-8D53-4A86904723F5}"/>
    <dgm:cxn modelId="{40605A57-3CE3-4584-8092-0970E58573E4}" srcId="{F42B192A-8D94-459C-8D78-4089A7FF2B53}" destId="{9442FC8C-A337-49E2-9548-B49F42DAC73B}" srcOrd="2" destOrd="0" parTransId="{0CA92D97-B408-42A0-9123-080B0E0C91BD}" sibTransId="{BAC26352-F818-426F-89D3-F67B7966EE52}"/>
    <dgm:cxn modelId="{88D6ACE4-663F-4CAF-BD73-312DC0540353}" srcId="{F42B192A-8D94-459C-8D78-4089A7FF2B53}" destId="{D6B29352-F8B2-4226-982C-6477D0725DE6}" srcOrd="0" destOrd="0" parTransId="{23B13ECC-5C67-4FB3-9A43-3599958C8EF8}" sibTransId="{2AFBF445-AA1D-4D00-ABC5-D75215C9599F}"/>
    <dgm:cxn modelId="{3C39B843-CB4F-47A7-A1C2-D1819B4A7CE8}" type="presParOf" srcId="{1378B0F0-69C1-424B-9DB6-797547989C50}" destId="{C81BBC35-D9AB-4721-9F22-226E68993B83}" srcOrd="0" destOrd="0" presId="urn:microsoft.com/office/officeart/2005/8/layout/chevron1"/>
    <dgm:cxn modelId="{044AA1E5-01CA-47DA-9D7C-50BFE417B4F4}" type="presParOf" srcId="{1378B0F0-69C1-424B-9DB6-797547989C50}" destId="{1B053279-73BA-4348-95FC-85DB37EB2F3E}" srcOrd="1" destOrd="0" presId="urn:microsoft.com/office/officeart/2005/8/layout/chevron1"/>
    <dgm:cxn modelId="{B78DF833-0F81-4D27-BF97-F96BD40B8540}" type="presParOf" srcId="{1378B0F0-69C1-424B-9DB6-797547989C50}" destId="{02C5FB16-6D5E-43CE-A787-BE543C958D29}" srcOrd="2" destOrd="0" presId="urn:microsoft.com/office/officeart/2005/8/layout/chevron1"/>
    <dgm:cxn modelId="{7DFE0665-FC5D-4445-A704-3172FB89AC99}" type="presParOf" srcId="{1378B0F0-69C1-424B-9DB6-797547989C50}" destId="{44810C66-9905-44B1-A8AE-8F3067B50AE6}" srcOrd="3" destOrd="0" presId="urn:microsoft.com/office/officeart/2005/8/layout/chevron1"/>
    <dgm:cxn modelId="{21762F9E-58C7-45C9-8F3F-A0C4738C9FA1}" type="presParOf" srcId="{1378B0F0-69C1-424B-9DB6-797547989C50}" destId="{0F185FDC-15D5-4F0F-9F0C-867DDD819C3B}" srcOrd="4" destOrd="0" presId="urn:microsoft.com/office/officeart/2005/8/layout/chevron1"/>
    <dgm:cxn modelId="{48B261EB-A702-44B7-A0DD-072514F6DF69}" type="presParOf" srcId="{1378B0F0-69C1-424B-9DB6-797547989C50}" destId="{A0C0100B-B46D-400E-8A75-42EBE4998393}" srcOrd="5" destOrd="0" presId="urn:microsoft.com/office/officeart/2005/8/layout/chevron1"/>
    <dgm:cxn modelId="{DD23869C-D6E9-4EC5-8465-E63DB5027537}" type="presParOf" srcId="{1378B0F0-69C1-424B-9DB6-797547989C50}" destId="{0DF0C078-882B-44BA-9890-5588C0F07233}" srcOrd="6" destOrd="0" presId="urn:microsoft.com/office/officeart/2005/8/layout/chevron1"/>
    <dgm:cxn modelId="{975A002D-B075-4F81-80CB-46354C3F2A7F}" type="presParOf" srcId="{1378B0F0-69C1-424B-9DB6-797547989C50}" destId="{3302FE56-C63C-4C7C-A509-17CD1F19AF04}" srcOrd="7" destOrd="0" presId="urn:microsoft.com/office/officeart/2005/8/layout/chevron1"/>
    <dgm:cxn modelId="{D036DC93-F2DA-4C3B-A2D7-F78DC191824B}" type="presParOf" srcId="{1378B0F0-69C1-424B-9DB6-797547989C50}" destId="{E9DDBCE1-A647-4E61-AF4F-9EE67BDD0768}" srcOrd="8" destOrd="0" presId="urn:microsoft.com/office/officeart/2005/8/layout/chevron1"/>
    <dgm:cxn modelId="{65237771-E563-46A9-80E3-5BB433152F4B}" type="presParOf" srcId="{1378B0F0-69C1-424B-9DB6-797547989C50}" destId="{EC95A8DE-645A-479E-9603-2323850121AE}" srcOrd="9" destOrd="0" presId="urn:microsoft.com/office/officeart/2005/8/layout/chevron1"/>
    <dgm:cxn modelId="{555F7F87-5236-48ED-AD59-DA27E17B2F0E}" type="presParOf" srcId="{1378B0F0-69C1-424B-9DB6-797547989C50}" destId="{AF39E6F4-C44D-472D-B06E-35F08AE4A9BD}" srcOrd="10" destOrd="0" presId="urn:microsoft.com/office/officeart/2005/8/layout/chevron1"/>
    <dgm:cxn modelId="{88C7482A-6EF0-4D0F-99CD-9A94C9F5E91E}" type="presParOf" srcId="{1378B0F0-69C1-424B-9DB6-797547989C50}" destId="{D114EBC3-5665-4C0D-8BA0-18AB2CBDB3B2}" srcOrd="11" destOrd="0" presId="urn:microsoft.com/office/officeart/2005/8/layout/chevron1"/>
    <dgm:cxn modelId="{B743FAF2-5DC3-44FB-87FC-CE82B94D7F34}" type="presParOf" srcId="{1378B0F0-69C1-424B-9DB6-797547989C50}" destId="{924C06BE-DE92-467C-BE76-2D2AC11793F1}"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30851-23FC-4089-8BB4-2CE010D5C657}" type="doc">
      <dgm:prSet loTypeId="urn:microsoft.com/office/officeart/2005/8/layout/hList7" loCatId="list" qsTypeId="urn:microsoft.com/office/officeart/2005/8/quickstyle/simple1" qsCatId="simple" csTypeId="urn:microsoft.com/office/officeart/2005/8/colors/accent1_2" csCatId="accent1" phldr="1"/>
      <dgm:spPr/>
    </dgm:pt>
    <dgm:pt modelId="{0CB6E2E5-74BE-4CCB-955F-91B93EA44A2B}">
      <dgm:prSet phldrT="[Text]"/>
      <dgm:spPr/>
      <dgm:t>
        <a:bodyPr/>
        <a:lstStyle/>
        <a:p>
          <a:r>
            <a:rPr lang="de-DE" dirty="0"/>
            <a:t>Ökologie</a:t>
          </a:r>
        </a:p>
      </dgm:t>
    </dgm:pt>
    <dgm:pt modelId="{DAE53CDC-9EF7-449A-8DBF-B838FB430A84}" type="parTrans" cxnId="{A28716CA-EF11-4CBF-A97F-85EDB6F32123}">
      <dgm:prSet/>
      <dgm:spPr/>
      <dgm:t>
        <a:bodyPr/>
        <a:lstStyle/>
        <a:p>
          <a:endParaRPr lang="de-DE"/>
        </a:p>
      </dgm:t>
    </dgm:pt>
    <dgm:pt modelId="{2C6F1FEF-3851-4305-8FC9-96F4AF4F34EC}" type="sibTrans" cxnId="{A28716CA-EF11-4CBF-A97F-85EDB6F32123}">
      <dgm:prSet/>
      <dgm:spPr/>
      <dgm:t>
        <a:bodyPr/>
        <a:lstStyle/>
        <a:p>
          <a:endParaRPr lang="de-DE"/>
        </a:p>
      </dgm:t>
    </dgm:pt>
    <dgm:pt modelId="{22464BD4-C5DA-48DE-8164-1683C53996CD}">
      <dgm:prSet phldrT="[Text]"/>
      <dgm:spPr/>
      <dgm:t>
        <a:bodyPr/>
        <a:lstStyle/>
        <a:p>
          <a:r>
            <a:rPr lang="de-DE" dirty="0"/>
            <a:t>Ökonomie</a:t>
          </a:r>
        </a:p>
      </dgm:t>
    </dgm:pt>
    <dgm:pt modelId="{E9BFAD56-FFC5-4484-9B23-CDFECED8094E}" type="parTrans" cxnId="{83A96DD2-3379-4617-BE38-D01E30632588}">
      <dgm:prSet/>
      <dgm:spPr/>
      <dgm:t>
        <a:bodyPr/>
        <a:lstStyle/>
        <a:p>
          <a:endParaRPr lang="de-DE"/>
        </a:p>
      </dgm:t>
    </dgm:pt>
    <dgm:pt modelId="{C830311A-E040-4DEA-8A31-F612AA3FAAF2}" type="sibTrans" cxnId="{83A96DD2-3379-4617-BE38-D01E30632588}">
      <dgm:prSet/>
      <dgm:spPr/>
      <dgm:t>
        <a:bodyPr/>
        <a:lstStyle/>
        <a:p>
          <a:endParaRPr lang="de-DE"/>
        </a:p>
      </dgm:t>
    </dgm:pt>
    <dgm:pt modelId="{38EEBFE0-BDC6-4A78-8D55-D58D609934EC}">
      <dgm:prSet phldrT="[Text]"/>
      <dgm:spPr/>
      <dgm:t>
        <a:bodyPr/>
        <a:lstStyle/>
        <a:p>
          <a:r>
            <a:rPr lang="de-DE" dirty="0"/>
            <a:t>Gesellschaft</a:t>
          </a:r>
        </a:p>
      </dgm:t>
    </dgm:pt>
    <dgm:pt modelId="{407EE4E3-8D8D-4360-ADD1-4C89E794446B}" type="parTrans" cxnId="{388EBFA9-2293-4174-9CA2-672A3684A8CB}">
      <dgm:prSet/>
      <dgm:spPr/>
      <dgm:t>
        <a:bodyPr/>
        <a:lstStyle/>
        <a:p>
          <a:endParaRPr lang="de-DE"/>
        </a:p>
      </dgm:t>
    </dgm:pt>
    <dgm:pt modelId="{5D7727C3-73C0-45BA-971D-A87D250EEC0B}" type="sibTrans" cxnId="{388EBFA9-2293-4174-9CA2-672A3684A8CB}">
      <dgm:prSet/>
      <dgm:spPr/>
      <dgm:t>
        <a:bodyPr/>
        <a:lstStyle/>
        <a:p>
          <a:endParaRPr lang="de-DE"/>
        </a:p>
      </dgm:t>
    </dgm:pt>
    <dgm:pt modelId="{C75F7E18-23E0-4930-9660-7CD786026921}">
      <dgm:prSet phldrT="[Text]"/>
      <dgm:spPr/>
      <dgm:t>
        <a:bodyPr/>
        <a:lstStyle/>
        <a:p>
          <a:r>
            <a:rPr lang="de-DE" dirty="0"/>
            <a:t>Gesundheit</a:t>
          </a:r>
        </a:p>
      </dgm:t>
    </dgm:pt>
    <dgm:pt modelId="{EFB6FAB6-ED8B-4520-BBCB-F1509E559382}" type="parTrans" cxnId="{FAF194EB-FD0B-435A-8CE1-5ED826F99B41}">
      <dgm:prSet/>
      <dgm:spPr/>
      <dgm:t>
        <a:bodyPr/>
        <a:lstStyle/>
        <a:p>
          <a:endParaRPr lang="de-DE"/>
        </a:p>
      </dgm:t>
    </dgm:pt>
    <dgm:pt modelId="{098D11CE-A044-477E-9840-2DE4AE2BC9D1}" type="sibTrans" cxnId="{FAF194EB-FD0B-435A-8CE1-5ED826F99B41}">
      <dgm:prSet/>
      <dgm:spPr/>
      <dgm:t>
        <a:bodyPr/>
        <a:lstStyle/>
        <a:p>
          <a:endParaRPr lang="de-DE"/>
        </a:p>
      </dgm:t>
    </dgm:pt>
    <dgm:pt modelId="{648DFDB9-57B8-4BA5-97C4-74120083D650}" type="pres">
      <dgm:prSet presAssocID="{0EA30851-23FC-4089-8BB4-2CE010D5C657}" presName="Name0" presStyleCnt="0">
        <dgm:presLayoutVars>
          <dgm:dir/>
          <dgm:resizeHandles val="exact"/>
        </dgm:presLayoutVars>
      </dgm:prSet>
      <dgm:spPr/>
    </dgm:pt>
    <dgm:pt modelId="{F5B1D9F8-068C-4571-A6A4-0C5BAEF587BC}" type="pres">
      <dgm:prSet presAssocID="{0EA30851-23FC-4089-8BB4-2CE010D5C657}" presName="fgShape" presStyleLbl="fgShp" presStyleIdx="0" presStyleCnt="1"/>
      <dgm:spPr/>
    </dgm:pt>
    <dgm:pt modelId="{B11142D8-729A-4253-94B1-0F04B461AF6D}" type="pres">
      <dgm:prSet presAssocID="{0EA30851-23FC-4089-8BB4-2CE010D5C657}" presName="linComp" presStyleCnt="0"/>
      <dgm:spPr/>
    </dgm:pt>
    <dgm:pt modelId="{EC9F4F74-6222-40BA-B0F9-43AA26DA0F52}" type="pres">
      <dgm:prSet presAssocID="{0CB6E2E5-74BE-4CCB-955F-91B93EA44A2B}" presName="compNode" presStyleCnt="0"/>
      <dgm:spPr/>
    </dgm:pt>
    <dgm:pt modelId="{1E4F6B93-1ED4-4339-81A6-696EB8F83D33}" type="pres">
      <dgm:prSet presAssocID="{0CB6E2E5-74BE-4CCB-955F-91B93EA44A2B}" presName="bkgdShape" presStyleLbl="node1" presStyleIdx="0" presStyleCnt="4" custLinFactNeighborX="-63941" custLinFactNeighborY="312"/>
      <dgm:spPr/>
      <dgm:t>
        <a:bodyPr/>
        <a:lstStyle/>
        <a:p>
          <a:endParaRPr lang="de-DE"/>
        </a:p>
      </dgm:t>
    </dgm:pt>
    <dgm:pt modelId="{0AA7A8A3-9103-4855-97E4-99E43F4B78B0}" type="pres">
      <dgm:prSet presAssocID="{0CB6E2E5-74BE-4CCB-955F-91B93EA44A2B}" presName="nodeTx" presStyleLbl="node1" presStyleIdx="0" presStyleCnt="4">
        <dgm:presLayoutVars>
          <dgm:bulletEnabled val="1"/>
        </dgm:presLayoutVars>
      </dgm:prSet>
      <dgm:spPr/>
      <dgm:t>
        <a:bodyPr/>
        <a:lstStyle/>
        <a:p>
          <a:endParaRPr lang="de-DE"/>
        </a:p>
      </dgm:t>
    </dgm:pt>
    <dgm:pt modelId="{BCFBC7B8-2046-4671-B1BD-EAED3479B805}" type="pres">
      <dgm:prSet presAssocID="{0CB6E2E5-74BE-4CCB-955F-91B93EA44A2B}" presName="invisiNode" presStyleLbl="node1" presStyleIdx="0" presStyleCnt="4"/>
      <dgm:spPr/>
    </dgm:pt>
    <dgm:pt modelId="{DEADAE0E-261E-4D72-912E-2DF34868E764}" type="pres">
      <dgm:prSet presAssocID="{0CB6E2E5-74BE-4CCB-955F-91B93EA44A2B}"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a:ext>
            </a:extLst>
          </a:blip>
          <a:stretch>
            <a:fillRect/>
          </a:stretch>
        </a:blipFill>
      </dgm:spPr>
    </dgm:pt>
    <dgm:pt modelId="{95E80792-5C91-43FB-B766-22ED1C49C0EA}" type="pres">
      <dgm:prSet presAssocID="{2C6F1FEF-3851-4305-8FC9-96F4AF4F34EC}" presName="sibTrans" presStyleLbl="sibTrans2D1" presStyleIdx="0" presStyleCnt="0"/>
      <dgm:spPr/>
      <dgm:t>
        <a:bodyPr/>
        <a:lstStyle/>
        <a:p>
          <a:endParaRPr lang="de-DE"/>
        </a:p>
      </dgm:t>
    </dgm:pt>
    <dgm:pt modelId="{6A5668CF-9437-49F5-9E32-205F158D1AB1}" type="pres">
      <dgm:prSet presAssocID="{22464BD4-C5DA-48DE-8164-1683C53996CD}" presName="compNode" presStyleCnt="0"/>
      <dgm:spPr/>
    </dgm:pt>
    <dgm:pt modelId="{3B8FA8A3-60BF-4A5A-94D1-0AF3F052F071}" type="pres">
      <dgm:prSet presAssocID="{22464BD4-C5DA-48DE-8164-1683C53996CD}" presName="bkgdShape" presStyleLbl="node1" presStyleIdx="1" presStyleCnt="4"/>
      <dgm:spPr/>
      <dgm:t>
        <a:bodyPr/>
        <a:lstStyle/>
        <a:p>
          <a:endParaRPr lang="de-DE"/>
        </a:p>
      </dgm:t>
    </dgm:pt>
    <dgm:pt modelId="{F5107EA5-C923-4720-AB0A-26ED7653E22B}" type="pres">
      <dgm:prSet presAssocID="{22464BD4-C5DA-48DE-8164-1683C53996CD}" presName="nodeTx" presStyleLbl="node1" presStyleIdx="1" presStyleCnt="4">
        <dgm:presLayoutVars>
          <dgm:bulletEnabled val="1"/>
        </dgm:presLayoutVars>
      </dgm:prSet>
      <dgm:spPr/>
      <dgm:t>
        <a:bodyPr/>
        <a:lstStyle/>
        <a:p>
          <a:endParaRPr lang="de-DE"/>
        </a:p>
      </dgm:t>
    </dgm:pt>
    <dgm:pt modelId="{44FF73DB-29BD-42B4-85D7-EB9DC41C61B9}" type="pres">
      <dgm:prSet presAssocID="{22464BD4-C5DA-48DE-8164-1683C53996CD}" presName="invisiNode" presStyleLbl="node1" presStyleIdx="1" presStyleCnt="4"/>
      <dgm:spPr/>
    </dgm:pt>
    <dgm:pt modelId="{33C85CB4-908A-4D18-BF36-9B12D88C03F4}" type="pres">
      <dgm:prSet presAssocID="{22464BD4-C5DA-48DE-8164-1683C53996CD}"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a:ext>
            </a:extLst>
          </a:blip>
          <a:stretch>
            <a:fillRect/>
          </a:stretch>
        </a:blipFill>
      </dgm:spPr>
    </dgm:pt>
    <dgm:pt modelId="{3642EE5D-4CED-4F9A-A5C6-CC900BD90798}" type="pres">
      <dgm:prSet presAssocID="{C830311A-E040-4DEA-8A31-F612AA3FAAF2}" presName="sibTrans" presStyleLbl="sibTrans2D1" presStyleIdx="0" presStyleCnt="0"/>
      <dgm:spPr/>
      <dgm:t>
        <a:bodyPr/>
        <a:lstStyle/>
        <a:p>
          <a:endParaRPr lang="de-DE"/>
        </a:p>
      </dgm:t>
    </dgm:pt>
    <dgm:pt modelId="{F9D15F39-DF14-4E55-BB48-F3EA096D39AD}" type="pres">
      <dgm:prSet presAssocID="{38EEBFE0-BDC6-4A78-8D55-D58D609934EC}" presName="compNode" presStyleCnt="0"/>
      <dgm:spPr/>
    </dgm:pt>
    <dgm:pt modelId="{6BF9149E-A286-4E3D-BA5D-3E19DAAAC9D4}" type="pres">
      <dgm:prSet presAssocID="{38EEBFE0-BDC6-4A78-8D55-D58D609934EC}" presName="bkgdShape" presStyleLbl="node1" presStyleIdx="2" presStyleCnt="4" custLinFactNeighborX="2765" custLinFactNeighborY="1080"/>
      <dgm:spPr/>
      <dgm:t>
        <a:bodyPr/>
        <a:lstStyle/>
        <a:p>
          <a:endParaRPr lang="de-DE"/>
        </a:p>
      </dgm:t>
    </dgm:pt>
    <dgm:pt modelId="{EF85CA83-0F0A-4CEF-B391-7D07F9491781}" type="pres">
      <dgm:prSet presAssocID="{38EEBFE0-BDC6-4A78-8D55-D58D609934EC}" presName="nodeTx" presStyleLbl="node1" presStyleIdx="2" presStyleCnt="4">
        <dgm:presLayoutVars>
          <dgm:bulletEnabled val="1"/>
        </dgm:presLayoutVars>
      </dgm:prSet>
      <dgm:spPr/>
      <dgm:t>
        <a:bodyPr/>
        <a:lstStyle/>
        <a:p>
          <a:endParaRPr lang="de-DE"/>
        </a:p>
      </dgm:t>
    </dgm:pt>
    <dgm:pt modelId="{2B30F38B-D3BA-41B5-B1B6-D20C9A34A183}" type="pres">
      <dgm:prSet presAssocID="{38EEBFE0-BDC6-4A78-8D55-D58D609934EC}" presName="invisiNode" presStyleLbl="node1" presStyleIdx="2" presStyleCnt="4"/>
      <dgm:spPr/>
    </dgm:pt>
    <dgm:pt modelId="{0603B0DC-7B2E-4662-ABD2-91BEA97BA901}" type="pres">
      <dgm:prSet presAssocID="{38EEBFE0-BDC6-4A78-8D55-D58D609934EC}" presName="imagNod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a:ext>
            </a:extLst>
          </a:blip>
          <a:stretch>
            <a:fillRect/>
          </a:stretch>
        </a:blipFill>
      </dgm:spPr>
    </dgm:pt>
    <dgm:pt modelId="{6275D6C6-7FFC-414D-82CD-167B87D4C278}" type="pres">
      <dgm:prSet presAssocID="{5D7727C3-73C0-45BA-971D-A87D250EEC0B}" presName="sibTrans" presStyleLbl="sibTrans2D1" presStyleIdx="0" presStyleCnt="0"/>
      <dgm:spPr/>
      <dgm:t>
        <a:bodyPr/>
        <a:lstStyle/>
        <a:p>
          <a:endParaRPr lang="de-DE"/>
        </a:p>
      </dgm:t>
    </dgm:pt>
    <dgm:pt modelId="{392FFC43-EA3E-4050-AB83-72C2D730BB4E}" type="pres">
      <dgm:prSet presAssocID="{C75F7E18-23E0-4930-9660-7CD786026921}" presName="compNode" presStyleCnt="0"/>
      <dgm:spPr/>
    </dgm:pt>
    <dgm:pt modelId="{A56DA7EA-2009-4C03-BB42-E4E6E789E73E}" type="pres">
      <dgm:prSet presAssocID="{C75F7E18-23E0-4930-9660-7CD786026921}" presName="bkgdShape" presStyleLbl="node1" presStyleIdx="3" presStyleCnt="4"/>
      <dgm:spPr/>
      <dgm:t>
        <a:bodyPr/>
        <a:lstStyle/>
        <a:p>
          <a:endParaRPr lang="de-DE"/>
        </a:p>
      </dgm:t>
    </dgm:pt>
    <dgm:pt modelId="{6382DAAB-0BCE-4E17-BF5B-A13486E6067A}" type="pres">
      <dgm:prSet presAssocID="{C75F7E18-23E0-4930-9660-7CD786026921}" presName="nodeTx" presStyleLbl="node1" presStyleIdx="3" presStyleCnt="4">
        <dgm:presLayoutVars>
          <dgm:bulletEnabled val="1"/>
        </dgm:presLayoutVars>
      </dgm:prSet>
      <dgm:spPr/>
      <dgm:t>
        <a:bodyPr/>
        <a:lstStyle/>
        <a:p>
          <a:endParaRPr lang="de-DE"/>
        </a:p>
      </dgm:t>
    </dgm:pt>
    <dgm:pt modelId="{9C092B8A-B8DC-49BA-B98E-62DC4B569842}" type="pres">
      <dgm:prSet presAssocID="{C75F7E18-23E0-4930-9660-7CD786026921}" presName="invisiNode" presStyleLbl="node1" presStyleIdx="3" presStyleCnt="4"/>
      <dgm:spPr/>
    </dgm:pt>
    <dgm:pt modelId="{DD0DD93C-FDA1-4DBF-B188-893437D295A2}" type="pres">
      <dgm:prSet presAssocID="{C75F7E18-23E0-4930-9660-7CD786026921}" presName="imagNode" presStyleLbl="fgImgPlace1" presStyleIdx="3" presStyleCnt="4" custLinFactNeighborX="-2162" custLinFactNeighborY="-1081"/>
      <dgm:spPr>
        <a:blipFill rotWithShape="1">
          <a:blip xmlns:r="http://schemas.openxmlformats.org/officeDocument/2006/relationships" r:embed="rId4">
            <a:extLst>
              <a:ext uri="{28A0092B-C50C-407E-A947-70E740481C1C}">
                <a14:useLocalDpi xmlns:a14="http://schemas.microsoft.com/office/drawing/2010/main"/>
              </a:ext>
            </a:extLst>
          </a:blip>
          <a:stretch>
            <a:fillRect/>
          </a:stretch>
        </a:blipFill>
      </dgm:spPr>
    </dgm:pt>
  </dgm:ptLst>
  <dgm:cxnLst>
    <dgm:cxn modelId="{6DE3F94E-9005-40DD-A304-93BCEA1F7928}" type="presOf" srcId="{0EA30851-23FC-4089-8BB4-2CE010D5C657}" destId="{648DFDB9-57B8-4BA5-97C4-74120083D650}" srcOrd="0" destOrd="0" presId="urn:microsoft.com/office/officeart/2005/8/layout/hList7"/>
    <dgm:cxn modelId="{A28716CA-EF11-4CBF-A97F-85EDB6F32123}" srcId="{0EA30851-23FC-4089-8BB4-2CE010D5C657}" destId="{0CB6E2E5-74BE-4CCB-955F-91B93EA44A2B}" srcOrd="0" destOrd="0" parTransId="{DAE53CDC-9EF7-449A-8DBF-B838FB430A84}" sibTransId="{2C6F1FEF-3851-4305-8FC9-96F4AF4F34EC}"/>
    <dgm:cxn modelId="{83A96DD2-3379-4617-BE38-D01E30632588}" srcId="{0EA30851-23FC-4089-8BB4-2CE010D5C657}" destId="{22464BD4-C5DA-48DE-8164-1683C53996CD}" srcOrd="1" destOrd="0" parTransId="{E9BFAD56-FFC5-4484-9B23-CDFECED8094E}" sibTransId="{C830311A-E040-4DEA-8A31-F612AA3FAAF2}"/>
    <dgm:cxn modelId="{F4928184-58AD-490D-983E-8B9CD93C174C}" type="presOf" srcId="{5D7727C3-73C0-45BA-971D-A87D250EEC0B}" destId="{6275D6C6-7FFC-414D-82CD-167B87D4C278}" srcOrd="0" destOrd="0" presId="urn:microsoft.com/office/officeart/2005/8/layout/hList7"/>
    <dgm:cxn modelId="{C2F25625-9510-4D11-9A56-BADE005D3AA9}" type="presOf" srcId="{C75F7E18-23E0-4930-9660-7CD786026921}" destId="{A56DA7EA-2009-4C03-BB42-E4E6E789E73E}" srcOrd="0" destOrd="0" presId="urn:microsoft.com/office/officeart/2005/8/layout/hList7"/>
    <dgm:cxn modelId="{A3B29A63-A70E-467F-A0BA-6EB1B0DF52B6}" type="presOf" srcId="{22464BD4-C5DA-48DE-8164-1683C53996CD}" destId="{F5107EA5-C923-4720-AB0A-26ED7653E22B}" srcOrd="1" destOrd="0" presId="urn:microsoft.com/office/officeart/2005/8/layout/hList7"/>
    <dgm:cxn modelId="{45F2233B-1D00-4296-917B-C9950346B0C8}" type="presOf" srcId="{0CB6E2E5-74BE-4CCB-955F-91B93EA44A2B}" destId="{0AA7A8A3-9103-4855-97E4-99E43F4B78B0}" srcOrd="1" destOrd="0" presId="urn:microsoft.com/office/officeart/2005/8/layout/hList7"/>
    <dgm:cxn modelId="{AA335059-A142-4BB0-A22A-CF0EE103958E}" type="presOf" srcId="{C830311A-E040-4DEA-8A31-F612AA3FAAF2}" destId="{3642EE5D-4CED-4F9A-A5C6-CC900BD90798}" srcOrd="0" destOrd="0" presId="urn:microsoft.com/office/officeart/2005/8/layout/hList7"/>
    <dgm:cxn modelId="{FAF194EB-FD0B-435A-8CE1-5ED826F99B41}" srcId="{0EA30851-23FC-4089-8BB4-2CE010D5C657}" destId="{C75F7E18-23E0-4930-9660-7CD786026921}" srcOrd="3" destOrd="0" parTransId="{EFB6FAB6-ED8B-4520-BBCB-F1509E559382}" sibTransId="{098D11CE-A044-477E-9840-2DE4AE2BC9D1}"/>
    <dgm:cxn modelId="{B2943A99-4BFC-4E81-A555-DE83A99DA263}" type="presOf" srcId="{C75F7E18-23E0-4930-9660-7CD786026921}" destId="{6382DAAB-0BCE-4E17-BF5B-A13486E6067A}" srcOrd="1" destOrd="0" presId="urn:microsoft.com/office/officeart/2005/8/layout/hList7"/>
    <dgm:cxn modelId="{4D8789FB-DC0F-401F-9F38-176C7293DCE9}" type="presOf" srcId="{2C6F1FEF-3851-4305-8FC9-96F4AF4F34EC}" destId="{95E80792-5C91-43FB-B766-22ED1C49C0EA}" srcOrd="0" destOrd="0" presId="urn:microsoft.com/office/officeart/2005/8/layout/hList7"/>
    <dgm:cxn modelId="{9C925200-026F-40D6-957D-F8A562EDE5C1}" type="presOf" srcId="{38EEBFE0-BDC6-4A78-8D55-D58D609934EC}" destId="{6BF9149E-A286-4E3D-BA5D-3E19DAAAC9D4}" srcOrd="0" destOrd="0" presId="urn:microsoft.com/office/officeart/2005/8/layout/hList7"/>
    <dgm:cxn modelId="{DCD5AB4E-F86A-4FD5-B14D-4DD3EB52AFAE}" type="presOf" srcId="{22464BD4-C5DA-48DE-8164-1683C53996CD}" destId="{3B8FA8A3-60BF-4A5A-94D1-0AF3F052F071}" srcOrd="0" destOrd="0" presId="urn:microsoft.com/office/officeart/2005/8/layout/hList7"/>
    <dgm:cxn modelId="{ACCFFDB8-4485-4E6C-88E6-592C8FA9CE27}" type="presOf" srcId="{38EEBFE0-BDC6-4A78-8D55-D58D609934EC}" destId="{EF85CA83-0F0A-4CEF-B391-7D07F9491781}" srcOrd="1" destOrd="0" presId="urn:microsoft.com/office/officeart/2005/8/layout/hList7"/>
    <dgm:cxn modelId="{23CA668E-B304-460D-BB95-7A4F8086C8EF}" type="presOf" srcId="{0CB6E2E5-74BE-4CCB-955F-91B93EA44A2B}" destId="{1E4F6B93-1ED4-4339-81A6-696EB8F83D33}" srcOrd="0" destOrd="0" presId="urn:microsoft.com/office/officeart/2005/8/layout/hList7"/>
    <dgm:cxn modelId="{388EBFA9-2293-4174-9CA2-672A3684A8CB}" srcId="{0EA30851-23FC-4089-8BB4-2CE010D5C657}" destId="{38EEBFE0-BDC6-4A78-8D55-D58D609934EC}" srcOrd="2" destOrd="0" parTransId="{407EE4E3-8D8D-4360-ADD1-4C89E794446B}" sibTransId="{5D7727C3-73C0-45BA-971D-A87D250EEC0B}"/>
    <dgm:cxn modelId="{5360A524-5CB6-4F7B-99B4-5353DF0D2846}" type="presParOf" srcId="{648DFDB9-57B8-4BA5-97C4-74120083D650}" destId="{F5B1D9F8-068C-4571-A6A4-0C5BAEF587BC}" srcOrd="0" destOrd="0" presId="urn:microsoft.com/office/officeart/2005/8/layout/hList7"/>
    <dgm:cxn modelId="{F16763C8-4BAD-4886-98B3-C13DDDAED0EB}" type="presParOf" srcId="{648DFDB9-57B8-4BA5-97C4-74120083D650}" destId="{B11142D8-729A-4253-94B1-0F04B461AF6D}" srcOrd="1" destOrd="0" presId="urn:microsoft.com/office/officeart/2005/8/layout/hList7"/>
    <dgm:cxn modelId="{B2B6C07E-A721-428D-8698-61E87A43B494}" type="presParOf" srcId="{B11142D8-729A-4253-94B1-0F04B461AF6D}" destId="{EC9F4F74-6222-40BA-B0F9-43AA26DA0F52}" srcOrd="0" destOrd="0" presId="urn:microsoft.com/office/officeart/2005/8/layout/hList7"/>
    <dgm:cxn modelId="{1B332CC3-DA97-45EB-947F-7436D2D7ED05}" type="presParOf" srcId="{EC9F4F74-6222-40BA-B0F9-43AA26DA0F52}" destId="{1E4F6B93-1ED4-4339-81A6-696EB8F83D33}" srcOrd="0" destOrd="0" presId="urn:microsoft.com/office/officeart/2005/8/layout/hList7"/>
    <dgm:cxn modelId="{C62878D8-6CB7-4503-8B07-FD07F12F36F0}" type="presParOf" srcId="{EC9F4F74-6222-40BA-B0F9-43AA26DA0F52}" destId="{0AA7A8A3-9103-4855-97E4-99E43F4B78B0}" srcOrd="1" destOrd="0" presId="urn:microsoft.com/office/officeart/2005/8/layout/hList7"/>
    <dgm:cxn modelId="{0FD80E9C-E4FE-4512-B5F8-6FD7C6B9E63C}" type="presParOf" srcId="{EC9F4F74-6222-40BA-B0F9-43AA26DA0F52}" destId="{BCFBC7B8-2046-4671-B1BD-EAED3479B805}" srcOrd="2" destOrd="0" presId="urn:microsoft.com/office/officeart/2005/8/layout/hList7"/>
    <dgm:cxn modelId="{56E2411E-B8ED-4D77-803C-3A1B36A9BD3D}" type="presParOf" srcId="{EC9F4F74-6222-40BA-B0F9-43AA26DA0F52}" destId="{DEADAE0E-261E-4D72-912E-2DF34868E764}" srcOrd="3" destOrd="0" presId="urn:microsoft.com/office/officeart/2005/8/layout/hList7"/>
    <dgm:cxn modelId="{A1A99C23-B38F-44B3-B089-4BC15AEB5AC5}" type="presParOf" srcId="{B11142D8-729A-4253-94B1-0F04B461AF6D}" destId="{95E80792-5C91-43FB-B766-22ED1C49C0EA}" srcOrd="1" destOrd="0" presId="urn:microsoft.com/office/officeart/2005/8/layout/hList7"/>
    <dgm:cxn modelId="{00141A8B-FDF6-4C4B-85AD-3642BA446D49}" type="presParOf" srcId="{B11142D8-729A-4253-94B1-0F04B461AF6D}" destId="{6A5668CF-9437-49F5-9E32-205F158D1AB1}" srcOrd="2" destOrd="0" presId="urn:microsoft.com/office/officeart/2005/8/layout/hList7"/>
    <dgm:cxn modelId="{75F04B62-7D47-4F54-B878-DCC0F0B7A3CD}" type="presParOf" srcId="{6A5668CF-9437-49F5-9E32-205F158D1AB1}" destId="{3B8FA8A3-60BF-4A5A-94D1-0AF3F052F071}" srcOrd="0" destOrd="0" presId="urn:microsoft.com/office/officeart/2005/8/layout/hList7"/>
    <dgm:cxn modelId="{69E503B1-08E8-4F9D-8314-75E2EB7071FB}" type="presParOf" srcId="{6A5668CF-9437-49F5-9E32-205F158D1AB1}" destId="{F5107EA5-C923-4720-AB0A-26ED7653E22B}" srcOrd="1" destOrd="0" presId="urn:microsoft.com/office/officeart/2005/8/layout/hList7"/>
    <dgm:cxn modelId="{AC8DA277-6366-4A2B-8F90-298EE52FA34F}" type="presParOf" srcId="{6A5668CF-9437-49F5-9E32-205F158D1AB1}" destId="{44FF73DB-29BD-42B4-85D7-EB9DC41C61B9}" srcOrd="2" destOrd="0" presId="urn:microsoft.com/office/officeart/2005/8/layout/hList7"/>
    <dgm:cxn modelId="{C9146961-AAD2-4C64-9E53-C9936535702B}" type="presParOf" srcId="{6A5668CF-9437-49F5-9E32-205F158D1AB1}" destId="{33C85CB4-908A-4D18-BF36-9B12D88C03F4}" srcOrd="3" destOrd="0" presId="urn:microsoft.com/office/officeart/2005/8/layout/hList7"/>
    <dgm:cxn modelId="{0E22629A-9724-4B80-B3C3-E47B7817A912}" type="presParOf" srcId="{B11142D8-729A-4253-94B1-0F04B461AF6D}" destId="{3642EE5D-4CED-4F9A-A5C6-CC900BD90798}" srcOrd="3" destOrd="0" presId="urn:microsoft.com/office/officeart/2005/8/layout/hList7"/>
    <dgm:cxn modelId="{CE61DE42-4411-43B7-8A2C-55A4C8CA7E79}" type="presParOf" srcId="{B11142D8-729A-4253-94B1-0F04B461AF6D}" destId="{F9D15F39-DF14-4E55-BB48-F3EA096D39AD}" srcOrd="4" destOrd="0" presId="urn:microsoft.com/office/officeart/2005/8/layout/hList7"/>
    <dgm:cxn modelId="{B486B69B-B987-4E3D-B4DE-CA733C02C84B}" type="presParOf" srcId="{F9D15F39-DF14-4E55-BB48-F3EA096D39AD}" destId="{6BF9149E-A286-4E3D-BA5D-3E19DAAAC9D4}" srcOrd="0" destOrd="0" presId="urn:microsoft.com/office/officeart/2005/8/layout/hList7"/>
    <dgm:cxn modelId="{473B56D6-8D51-43BE-9965-A04BCE2328DA}" type="presParOf" srcId="{F9D15F39-DF14-4E55-BB48-F3EA096D39AD}" destId="{EF85CA83-0F0A-4CEF-B391-7D07F9491781}" srcOrd="1" destOrd="0" presId="urn:microsoft.com/office/officeart/2005/8/layout/hList7"/>
    <dgm:cxn modelId="{4600D10F-D141-4EE8-B0F5-52B0CA35CAA0}" type="presParOf" srcId="{F9D15F39-DF14-4E55-BB48-F3EA096D39AD}" destId="{2B30F38B-D3BA-41B5-B1B6-D20C9A34A183}" srcOrd="2" destOrd="0" presId="urn:microsoft.com/office/officeart/2005/8/layout/hList7"/>
    <dgm:cxn modelId="{BB431941-6D54-4B59-BF70-CAE34F52C2BA}" type="presParOf" srcId="{F9D15F39-DF14-4E55-BB48-F3EA096D39AD}" destId="{0603B0DC-7B2E-4662-ABD2-91BEA97BA901}" srcOrd="3" destOrd="0" presId="urn:microsoft.com/office/officeart/2005/8/layout/hList7"/>
    <dgm:cxn modelId="{B491F52F-4556-45C3-98D1-37DC19B9799A}" type="presParOf" srcId="{B11142D8-729A-4253-94B1-0F04B461AF6D}" destId="{6275D6C6-7FFC-414D-82CD-167B87D4C278}" srcOrd="5" destOrd="0" presId="urn:microsoft.com/office/officeart/2005/8/layout/hList7"/>
    <dgm:cxn modelId="{5E75CCC6-3CBE-40E5-BAAB-42EE790A1977}" type="presParOf" srcId="{B11142D8-729A-4253-94B1-0F04B461AF6D}" destId="{392FFC43-EA3E-4050-AB83-72C2D730BB4E}" srcOrd="6" destOrd="0" presId="urn:microsoft.com/office/officeart/2005/8/layout/hList7"/>
    <dgm:cxn modelId="{D9EBB771-80B7-494D-9FAA-83E2FF38EECD}" type="presParOf" srcId="{392FFC43-EA3E-4050-AB83-72C2D730BB4E}" destId="{A56DA7EA-2009-4C03-BB42-E4E6E789E73E}" srcOrd="0" destOrd="0" presId="urn:microsoft.com/office/officeart/2005/8/layout/hList7"/>
    <dgm:cxn modelId="{D83DB2F9-3C8E-48DA-8AFD-EBBC5CBA0C1E}" type="presParOf" srcId="{392FFC43-EA3E-4050-AB83-72C2D730BB4E}" destId="{6382DAAB-0BCE-4E17-BF5B-A13486E6067A}" srcOrd="1" destOrd="0" presId="urn:microsoft.com/office/officeart/2005/8/layout/hList7"/>
    <dgm:cxn modelId="{18FB8EFA-4302-46D9-BD43-88E4D836249C}" type="presParOf" srcId="{392FFC43-EA3E-4050-AB83-72C2D730BB4E}" destId="{9C092B8A-B8DC-49BA-B98E-62DC4B569842}" srcOrd="2" destOrd="0" presId="urn:microsoft.com/office/officeart/2005/8/layout/hList7"/>
    <dgm:cxn modelId="{8F28CB2D-1913-4295-AD8C-C0431B20585C}" type="presParOf" srcId="{392FFC43-EA3E-4050-AB83-72C2D730BB4E}" destId="{DD0DD93C-FDA1-4DBF-B188-893437D295A2}"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A7678-8100-4A40-A348-DCC2A6A4A8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3F33882E-39F3-489B-807C-C6E42F400E7E}">
      <dgm:prSet phldrT="[Text]"/>
      <dgm:spPr/>
      <dgm:t>
        <a:bodyPr/>
        <a:lstStyle/>
        <a:p>
          <a:r>
            <a:rPr lang="de-DE" dirty="0"/>
            <a:t>Faserproduktion</a:t>
          </a:r>
        </a:p>
      </dgm:t>
    </dgm:pt>
    <dgm:pt modelId="{FFFAFDA2-3C8A-4100-B89C-961110C3088F}" type="parTrans" cxnId="{0A2BEAB6-83FD-477D-B175-03763092CD7D}">
      <dgm:prSet/>
      <dgm:spPr/>
      <dgm:t>
        <a:bodyPr/>
        <a:lstStyle/>
        <a:p>
          <a:endParaRPr lang="de-DE"/>
        </a:p>
      </dgm:t>
    </dgm:pt>
    <dgm:pt modelId="{BEF43767-244A-4680-ACED-FEAD13476DA6}" type="sibTrans" cxnId="{0A2BEAB6-83FD-477D-B175-03763092CD7D}">
      <dgm:prSet/>
      <dgm:spPr/>
      <dgm:t>
        <a:bodyPr/>
        <a:lstStyle/>
        <a:p>
          <a:endParaRPr lang="de-DE"/>
        </a:p>
      </dgm:t>
    </dgm:pt>
    <dgm:pt modelId="{F2CBC263-DB90-46C6-910B-B9CE4FCBCCC3}">
      <dgm:prSet phldrT="[Text]"/>
      <dgm:spPr/>
      <dgm:t>
        <a:bodyPr/>
        <a:lstStyle/>
        <a:p>
          <a:r>
            <a:rPr lang="de-DE" dirty="0"/>
            <a:t>Textilerzeugung</a:t>
          </a:r>
        </a:p>
      </dgm:t>
    </dgm:pt>
    <dgm:pt modelId="{1DBD03C3-4A48-4423-BD58-54A4723DB817}" type="parTrans" cxnId="{7456C121-20F3-4BC7-B9A6-B57C498F051C}">
      <dgm:prSet/>
      <dgm:spPr/>
      <dgm:t>
        <a:bodyPr/>
        <a:lstStyle/>
        <a:p>
          <a:endParaRPr lang="de-DE"/>
        </a:p>
      </dgm:t>
    </dgm:pt>
    <dgm:pt modelId="{33DE12BF-256A-4771-8273-3DB736043E9A}" type="sibTrans" cxnId="{7456C121-20F3-4BC7-B9A6-B57C498F051C}">
      <dgm:prSet/>
      <dgm:spPr/>
      <dgm:t>
        <a:bodyPr/>
        <a:lstStyle/>
        <a:p>
          <a:endParaRPr lang="de-DE"/>
        </a:p>
      </dgm:t>
    </dgm:pt>
    <dgm:pt modelId="{8223756A-DEBB-4685-BAC6-A8F6E8DA4D4D}">
      <dgm:prSet phldrT="[Text]"/>
      <dgm:spPr/>
      <dgm:t>
        <a:bodyPr/>
        <a:lstStyle/>
        <a:p>
          <a:r>
            <a:rPr lang="de-DE" dirty="0"/>
            <a:t>Textilveredlung</a:t>
          </a:r>
        </a:p>
      </dgm:t>
    </dgm:pt>
    <dgm:pt modelId="{B0BC2BA7-BB4D-4C1E-9B99-7FCBFF3D6FD2}" type="parTrans" cxnId="{B23A0E53-A419-4E51-A543-687C92A51E5F}">
      <dgm:prSet/>
      <dgm:spPr/>
      <dgm:t>
        <a:bodyPr/>
        <a:lstStyle/>
        <a:p>
          <a:endParaRPr lang="de-DE"/>
        </a:p>
      </dgm:t>
    </dgm:pt>
    <dgm:pt modelId="{AB8048AE-94AD-4BCA-A036-4F200F1CB726}" type="sibTrans" cxnId="{B23A0E53-A419-4E51-A543-687C92A51E5F}">
      <dgm:prSet/>
      <dgm:spPr/>
      <dgm:t>
        <a:bodyPr/>
        <a:lstStyle/>
        <a:p>
          <a:endParaRPr lang="de-DE"/>
        </a:p>
      </dgm:t>
    </dgm:pt>
    <dgm:pt modelId="{83907B39-A85E-41B7-96FD-FE65EA78F703}">
      <dgm:prSet phldrT="[Text]"/>
      <dgm:spPr/>
      <dgm:t>
        <a:bodyPr/>
        <a:lstStyle/>
        <a:p>
          <a:r>
            <a:rPr lang="de-DE" dirty="0"/>
            <a:t>Konfektion</a:t>
          </a:r>
        </a:p>
      </dgm:t>
    </dgm:pt>
    <dgm:pt modelId="{4D79086B-1D48-4EB5-BE1B-5B4B1B1F32A2}" type="parTrans" cxnId="{98DE7984-081A-40DA-A553-C277BD6FC298}">
      <dgm:prSet/>
      <dgm:spPr/>
      <dgm:t>
        <a:bodyPr/>
        <a:lstStyle/>
        <a:p>
          <a:endParaRPr lang="de-DE"/>
        </a:p>
      </dgm:t>
    </dgm:pt>
    <dgm:pt modelId="{C45B3564-3908-4049-A470-7FDFFB2F60EE}" type="sibTrans" cxnId="{98DE7984-081A-40DA-A553-C277BD6FC298}">
      <dgm:prSet/>
      <dgm:spPr/>
      <dgm:t>
        <a:bodyPr/>
        <a:lstStyle/>
        <a:p>
          <a:endParaRPr lang="de-DE"/>
        </a:p>
      </dgm:t>
    </dgm:pt>
    <dgm:pt modelId="{011879ED-5665-453A-844F-5AFF0466CD77}">
      <dgm:prSet phldrT="[Text]"/>
      <dgm:spPr/>
      <dgm:t>
        <a:bodyPr/>
        <a:lstStyle/>
        <a:p>
          <a:r>
            <a:rPr lang="de-DE" dirty="0"/>
            <a:t>Handel</a:t>
          </a:r>
        </a:p>
      </dgm:t>
    </dgm:pt>
    <dgm:pt modelId="{64E00B9D-2A70-4F9D-B789-94F4F2A6F705}" type="parTrans" cxnId="{570E8A2D-7E30-47BA-AE46-9900B5191C20}">
      <dgm:prSet/>
      <dgm:spPr/>
      <dgm:t>
        <a:bodyPr/>
        <a:lstStyle/>
        <a:p>
          <a:endParaRPr lang="de-DE"/>
        </a:p>
      </dgm:t>
    </dgm:pt>
    <dgm:pt modelId="{43C1CA55-5737-4212-A631-45A4FF51CF5C}" type="sibTrans" cxnId="{570E8A2D-7E30-47BA-AE46-9900B5191C20}">
      <dgm:prSet/>
      <dgm:spPr/>
      <dgm:t>
        <a:bodyPr/>
        <a:lstStyle/>
        <a:p>
          <a:endParaRPr lang="de-DE"/>
        </a:p>
      </dgm:t>
    </dgm:pt>
    <dgm:pt modelId="{F74B6CDA-172A-417F-B332-F1DC07C60DE4}">
      <dgm:prSet phldrT="[Text]"/>
      <dgm:spPr/>
      <dgm:t>
        <a:bodyPr/>
        <a:lstStyle/>
        <a:p>
          <a:r>
            <a:rPr lang="de-DE" dirty="0"/>
            <a:t>Verbraucher</a:t>
          </a:r>
        </a:p>
      </dgm:t>
    </dgm:pt>
    <dgm:pt modelId="{EC07832C-756C-4509-8A55-EC4B8EB75DE1}" type="parTrans" cxnId="{7C6D2320-7530-469F-B29F-6C556D980568}">
      <dgm:prSet/>
      <dgm:spPr/>
      <dgm:t>
        <a:bodyPr/>
        <a:lstStyle/>
        <a:p>
          <a:endParaRPr lang="de-DE"/>
        </a:p>
      </dgm:t>
    </dgm:pt>
    <dgm:pt modelId="{464C6265-AC6A-45C1-8AB9-FD1B0EFF500B}" type="sibTrans" cxnId="{7C6D2320-7530-469F-B29F-6C556D980568}">
      <dgm:prSet/>
      <dgm:spPr/>
      <dgm:t>
        <a:bodyPr/>
        <a:lstStyle/>
        <a:p>
          <a:endParaRPr lang="de-DE"/>
        </a:p>
      </dgm:t>
    </dgm:pt>
    <dgm:pt modelId="{107E13A4-9799-4D9D-AD92-2F8A861B8D83}">
      <dgm:prSet phldrT="[Text]"/>
      <dgm:spPr/>
      <dgm:t>
        <a:bodyPr/>
        <a:lstStyle/>
        <a:p>
          <a:r>
            <a:rPr lang="de-DE" dirty="0"/>
            <a:t>Recycling</a:t>
          </a:r>
        </a:p>
      </dgm:t>
    </dgm:pt>
    <dgm:pt modelId="{61263E00-DF01-445F-BAF6-3E530848587A}" type="parTrans" cxnId="{A7DF2840-42CE-4D48-88B8-DB61001D2B31}">
      <dgm:prSet/>
      <dgm:spPr/>
      <dgm:t>
        <a:bodyPr/>
        <a:lstStyle/>
        <a:p>
          <a:endParaRPr lang="de-DE"/>
        </a:p>
      </dgm:t>
    </dgm:pt>
    <dgm:pt modelId="{51D2743C-E90B-40CE-A174-D2BAFD3CB69E}" type="sibTrans" cxnId="{A7DF2840-42CE-4D48-88B8-DB61001D2B31}">
      <dgm:prSet/>
      <dgm:spPr/>
      <dgm:t>
        <a:bodyPr/>
        <a:lstStyle/>
        <a:p>
          <a:endParaRPr lang="de-DE"/>
        </a:p>
      </dgm:t>
    </dgm:pt>
    <dgm:pt modelId="{6656583B-6B0C-4BF9-BCB2-1C931DF34033}" type="pres">
      <dgm:prSet presAssocID="{284A7678-8100-4A40-A348-DCC2A6A4A827}" presName="cycle" presStyleCnt="0">
        <dgm:presLayoutVars>
          <dgm:dir/>
          <dgm:resizeHandles val="exact"/>
        </dgm:presLayoutVars>
      </dgm:prSet>
      <dgm:spPr/>
      <dgm:t>
        <a:bodyPr/>
        <a:lstStyle/>
        <a:p>
          <a:endParaRPr lang="de-DE"/>
        </a:p>
      </dgm:t>
    </dgm:pt>
    <dgm:pt modelId="{E9ADD95D-62C6-4762-B176-DC57A0E488C4}" type="pres">
      <dgm:prSet presAssocID="{3F33882E-39F3-489B-807C-C6E42F400E7E}" presName="node" presStyleLbl="node1" presStyleIdx="0" presStyleCnt="7">
        <dgm:presLayoutVars>
          <dgm:bulletEnabled val="1"/>
        </dgm:presLayoutVars>
      </dgm:prSet>
      <dgm:spPr/>
      <dgm:t>
        <a:bodyPr/>
        <a:lstStyle/>
        <a:p>
          <a:endParaRPr lang="de-DE"/>
        </a:p>
      </dgm:t>
    </dgm:pt>
    <dgm:pt modelId="{DF22718B-7103-450B-8DC4-CED678EF31FD}" type="pres">
      <dgm:prSet presAssocID="{3F33882E-39F3-489B-807C-C6E42F400E7E}" presName="spNode" presStyleCnt="0"/>
      <dgm:spPr/>
    </dgm:pt>
    <dgm:pt modelId="{33F096DD-E783-4857-9E58-05F8B0164349}" type="pres">
      <dgm:prSet presAssocID="{BEF43767-244A-4680-ACED-FEAD13476DA6}" presName="sibTrans" presStyleLbl="sibTrans1D1" presStyleIdx="0" presStyleCnt="7"/>
      <dgm:spPr/>
      <dgm:t>
        <a:bodyPr/>
        <a:lstStyle/>
        <a:p>
          <a:endParaRPr lang="de-DE"/>
        </a:p>
      </dgm:t>
    </dgm:pt>
    <dgm:pt modelId="{BF1962F5-C6B4-4154-8927-C15A4AFC6BDC}" type="pres">
      <dgm:prSet presAssocID="{F2CBC263-DB90-46C6-910B-B9CE4FCBCCC3}" presName="node" presStyleLbl="node1" presStyleIdx="1" presStyleCnt="7">
        <dgm:presLayoutVars>
          <dgm:bulletEnabled val="1"/>
        </dgm:presLayoutVars>
      </dgm:prSet>
      <dgm:spPr/>
      <dgm:t>
        <a:bodyPr/>
        <a:lstStyle/>
        <a:p>
          <a:endParaRPr lang="de-DE"/>
        </a:p>
      </dgm:t>
    </dgm:pt>
    <dgm:pt modelId="{CC6006B3-603A-45A9-8825-25FAA037B4B2}" type="pres">
      <dgm:prSet presAssocID="{F2CBC263-DB90-46C6-910B-B9CE4FCBCCC3}" presName="spNode" presStyleCnt="0"/>
      <dgm:spPr/>
    </dgm:pt>
    <dgm:pt modelId="{4F3A8FD5-40A5-434B-8116-E284DB7B0FBC}" type="pres">
      <dgm:prSet presAssocID="{33DE12BF-256A-4771-8273-3DB736043E9A}" presName="sibTrans" presStyleLbl="sibTrans1D1" presStyleIdx="1" presStyleCnt="7"/>
      <dgm:spPr/>
      <dgm:t>
        <a:bodyPr/>
        <a:lstStyle/>
        <a:p>
          <a:endParaRPr lang="de-DE"/>
        </a:p>
      </dgm:t>
    </dgm:pt>
    <dgm:pt modelId="{2F9696EE-271A-473E-966F-868D662D1EF6}" type="pres">
      <dgm:prSet presAssocID="{8223756A-DEBB-4685-BAC6-A8F6E8DA4D4D}" presName="node" presStyleLbl="node1" presStyleIdx="2" presStyleCnt="7">
        <dgm:presLayoutVars>
          <dgm:bulletEnabled val="1"/>
        </dgm:presLayoutVars>
      </dgm:prSet>
      <dgm:spPr/>
      <dgm:t>
        <a:bodyPr/>
        <a:lstStyle/>
        <a:p>
          <a:endParaRPr lang="de-DE"/>
        </a:p>
      </dgm:t>
    </dgm:pt>
    <dgm:pt modelId="{CBD566B7-B6A3-40D7-863D-6DAF627AA402}" type="pres">
      <dgm:prSet presAssocID="{8223756A-DEBB-4685-BAC6-A8F6E8DA4D4D}" presName="spNode" presStyleCnt="0"/>
      <dgm:spPr/>
    </dgm:pt>
    <dgm:pt modelId="{B87A7141-0935-4F42-8DDE-0D48666A5227}" type="pres">
      <dgm:prSet presAssocID="{AB8048AE-94AD-4BCA-A036-4F200F1CB726}" presName="sibTrans" presStyleLbl="sibTrans1D1" presStyleIdx="2" presStyleCnt="7"/>
      <dgm:spPr/>
      <dgm:t>
        <a:bodyPr/>
        <a:lstStyle/>
        <a:p>
          <a:endParaRPr lang="de-DE"/>
        </a:p>
      </dgm:t>
    </dgm:pt>
    <dgm:pt modelId="{4F0B27D0-0453-4FC8-BC9D-452ECEEFE35A}" type="pres">
      <dgm:prSet presAssocID="{83907B39-A85E-41B7-96FD-FE65EA78F703}" presName="node" presStyleLbl="node1" presStyleIdx="3" presStyleCnt="7">
        <dgm:presLayoutVars>
          <dgm:bulletEnabled val="1"/>
        </dgm:presLayoutVars>
      </dgm:prSet>
      <dgm:spPr/>
      <dgm:t>
        <a:bodyPr/>
        <a:lstStyle/>
        <a:p>
          <a:endParaRPr lang="de-DE"/>
        </a:p>
      </dgm:t>
    </dgm:pt>
    <dgm:pt modelId="{604FFD0F-165B-4C2E-9684-582814997833}" type="pres">
      <dgm:prSet presAssocID="{83907B39-A85E-41B7-96FD-FE65EA78F703}" presName="spNode" presStyleCnt="0"/>
      <dgm:spPr/>
    </dgm:pt>
    <dgm:pt modelId="{C894BFF9-AAE4-450D-B8CD-1969ADA2053E}" type="pres">
      <dgm:prSet presAssocID="{C45B3564-3908-4049-A470-7FDFFB2F60EE}" presName="sibTrans" presStyleLbl="sibTrans1D1" presStyleIdx="3" presStyleCnt="7"/>
      <dgm:spPr/>
      <dgm:t>
        <a:bodyPr/>
        <a:lstStyle/>
        <a:p>
          <a:endParaRPr lang="de-DE"/>
        </a:p>
      </dgm:t>
    </dgm:pt>
    <dgm:pt modelId="{D31F8B11-08C0-4BA2-91D6-43D7245BAF35}" type="pres">
      <dgm:prSet presAssocID="{011879ED-5665-453A-844F-5AFF0466CD77}" presName="node" presStyleLbl="node1" presStyleIdx="4" presStyleCnt="7">
        <dgm:presLayoutVars>
          <dgm:bulletEnabled val="1"/>
        </dgm:presLayoutVars>
      </dgm:prSet>
      <dgm:spPr/>
      <dgm:t>
        <a:bodyPr/>
        <a:lstStyle/>
        <a:p>
          <a:endParaRPr lang="de-DE"/>
        </a:p>
      </dgm:t>
    </dgm:pt>
    <dgm:pt modelId="{23FB741C-1ED7-4F10-9263-232C13877FC1}" type="pres">
      <dgm:prSet presAssocID="{011879ED-5665-453A-844F-5AFF0466CD77}" presName="spNode" presStyleCnt="0"/>
      <dgm:spPr/>
    </dgm:pt>
    <dgm:pt modelId="{B461B3D8-4960-4202-95E8-12BFC4419452}" type="pres">
      <dgm:prSet presAssocID="{43C1CA55-5737-4212-A631-45A4FF51CF5C}" presName="sibTrans" presStyleLbl="sibTrans1D1" presStyleIdx="4" presStyleCnt="7"/>
      <dgm:spPr/>
      <dgm:t>
        <a:bodyPr/>
        <a:lstStyle/>
        <a:p>
          <a:endParaRPr lang="de-DE"/>
        </a:p>
      </dgm:t>
    </dgm:pt>
    <dgm:pt modelId="{1C6D9DF7-5589-4110-A3F1-89683CF46F74}" type="pres">
      <dgm:prSet presAssocID="{F74B6CDA-172A-417F-B332-F1DC07C60DE4}" presName="node" presStyleLbl="node1" presStyleIdx="5" presStyleCnt="7">
        <dgm:presLayoutVars>
          <dgm:bulletEnabled val="1"/>
        </dgm:presLayoutVars>
      </dgm:prSet>
      <dgm:spPr/>
      <dgm:t>
        <a:bodyPr/>
        <a:lstStyle/>
        <a:p>
          <a:endParaRPr lang="de-DE"/>
        </a:p>
      </dgm:t>
    </dgm:pt>
    <dgm:pt modelId="{CECADD75-4C4F-422B-AB0B-2421DE420171}" type="pres">
      <dgm:prSet presAssocID="{F74B6CDA-172A-417F-B332-F1DC07C60DE4}" presName="spNode" presStyleCnt="0"/>
      <dgm:spPr/>
    </dgm:pt>
    <dgm:pt modelId="{987D81BF-DC2E-441B-91ED-5B6924101063}" type="pres">
      <dgm:prSet presAssocID="{464C6265-AC6A-45C1-8AB9-FD1B0EFF500B}" presName="sibTrans" presStyleLbl="sibTrans1D1" presStyleIdx="5" presStyleCnt="7"/>
      <dgm:spPr/>
      <dgm:t>
        <a:bodyPr/>
        <a:lstStyle/>
        <a:p>
          <a:endParaRPr lang="de-DE"/>
        </a:p>
      </dgm:t>
    </dgm:pt>
    <dgm:pt modelId="{05524307-A5B6-4358-A8CB-D98190CC53E5}" type="pres">
      <dgm:prSet presAssocID="{107E13A4-9799-4D9D-AD92-2F8A861B8D83}" presName="node" presStyleLbl="node1" presStyleIdx="6" presStyleCnt="7">
        <dgm:presLayoutVars>
          <dgm:bulletEnabled val="1"/>
        </dgm:presLayoutVars>
      </dgm:prSet>
      <dgm:spPr/>
      <dgm:t>
        <a:bodyPr/>
        <a:lstStyle/>
        <a:p>
          <a:endParaRPr lang="de-DE"/>
        </a:p>
      </dgm:t>
    </dgm:pt>
    <dgm:pt modelId="{D0BDC9D1-E817-4139-94E0-9F513980BACB}" type="pres">
      <dgm:prSet presAssocID="{107E13A4-9799-4D9D-AD92-2F8A861B8D83}" presName="spNode" presStyleCnt="0"/>
      <dgm:spPr/>
    </dgm:pt>
    <dgm:pt modelId="{816C18F7-E0F4-4118-BB87-5186D5BD55B2}" type="pres">
      <dgm:prSet presAssocID="{51D2743C-E90B-40CE-A174-D2BAFD3CB69E}" presName="sibTrans" presStyleLbl="sibTrans1D1" presStyleIdx="6" presStyleCnt="7"/>
      <dgm:spPr/>
      <dgm:t>
        <a:bodyPr/>
        <a:lstStyle/>
        <a:p>
          <a:endParaRPr lang="de-DE"/>
        </a:p>
      </dgm:t>
    </dgm:pt>
  </dgm:ptLst>
  <dgm:cxnLst>
    <dgm:cxn modelId="{4AB409FC-EF5E-4932-B5D6-6F664B0E31C8}" type="presOf" srcId="{F74B6CDA-172A-417F-B332-F1DC07C60DE4}" destId="{1C6D9DF7-5589-4110-A3F1-89683CF46F74}" srcOrd="0" destOrd="0" presId="urn:microsoft.com/office/officeart/2005/8/layout/cycle5"/>
    <dgm:cxn modelId="{91809E6D-1A09-4AF4-994E-2B3572E63F18}" type="presOf" srcId="{011879ED-5665-453A-844F-5AFF0466CD77}" destId="{D31F8B11-08C0-4BA2-91D6-43D7245BAF35}" srcOrd="0" destOrd="0" presId="urn:microsoft.com/office/officeart/2005/8/layout/cycle5"/>
    <dgm:cxn modelId="{81CBC234-CDD2-48C3-9B54-2094838E8DBB}" type="presOf" srcId="{F2CBC263-DB90-46C6-910B-B9CE4FCBCCC3}" destId="{BF1962F5-C6B4-4154-8927-C15A4AFC6BDC}" srcOrd="0" destOrd="0" presId="urn:microsoft.com/office/officeart/2005/8/layout/cycle5"/>
    <dgm:cxn modelId="{9208F12C-A161-42A3-B21D-181E3D9C1676}" type="presOf" srcId="{43C1CA55-5737-4212-A631-45A4FF51CF5C}" destId="{B461B3D8-4960-4202-95E8-12BFC4419452}" srcOrd="0" destOrd="0" presId="urn:microsoft.com/office/officeart/2005/8/layout/cycle5"/>
    <dgm:cxn modelId="{D82E0F33-66EC-4E3C-B4B1-AD5678256E5E}" type="presOf" srcId="{83907B39-A85E-41B7-96FD-FE65EA78F703}" destId="{4F0B27D0-0453-4FC8-BC9D-452ECEEFE35A}" srcOrd="0" destOrd="0" presId="urn:microsoft.com/office/officeart/2005/8/layout/cycle5"/>
    <dgm:cxn modelId="{47BE7ECE-8BBF-431A-8A1E-78039B040078}" type="presOf" srcId="{AB8048AE-94AD-4BCA-A036-4F200F1CB726}" destId="{B87A7141-0935-4F42-8DDE-0D48666A5227}" srcOrd="0" destOrd="0" presId="urn:microsoft.com/office/officeart/2005/8/layout/cycle5"/>
    <dgm:cxn modelId="{0A2BEAB6-83FD-477D-B175-03763092CD7D}" srcId="{284A7678-8100-4A40-A348-DCC2A6A4A827}" destId="{3F33882E-39F3-489B-807C-C6E42F400E7E}" srcOrd="0" destOrd="0" parTransId="{FFFAFDA2-3C8A-4100-B89C-961110C3088F}" sibTransId="{BEF43767-244A-4680-ACED-FEAD13476DA6}"/>
    <dgm:cxn modelId="{FADE734A-B3CE-454E-81A1-904E65DB67D6}" type="presOf" srcId="{C45B3564-3908-4049-A470-7FDFFB2F60EE}" destId="{C894BFF9-AAE4-450D-B8CD-1969ADA2053E}" srcOrd="0" destOrd="0" presId="urn:microsoft.com/office/officeart/2005/8/layout/cycle5"/>
    <dgm:cxn modelId="{8AEBCFEC-CDC7-4870-AE29-F6276EED6382}" type="presOf" srcId="{284A7678-8100-4A40-A348-DCC2A6A4A827}" destId="{6656583B-6B0C-4BF9-BCB2-1C931DF34033}" srcOrd="0" destOrd="0" presId="urn:microsoft.com/office/officeart/2005/8/layout/cycle5"/>
    <dgm:cxn modelId="{39FA444D-CC94-44FA-8C64-72A274523BAF}" type="presOf" srcId="{BEF43767-244A-4680-ACED-FEAD13476DA6}" destId="{33F096DD-E783-4857-9E58-05F8B0164349}" srcOrd="0" destOrd="0" presId="urn:microsoft.com/office/officeart/2005/8/layout/cycle5"/>
    <dgm:cxn modelId="{A0AFB7FA-2A37-450C-8F6D-A1AB4D4674C4}" type="presOf" srcId="{107E13A4-9799-4D9D-AD92-2F8A861B8D83}" destId="{05524307-A5B6-4358-A8CB-D98190CC53E5}" srcOrd="0" destOrd="0" presId="urn:microsoft.com/office/officeart/2005/8/layout/cycle5"/>
    <dgm:cxn modelId="{B23A0E53-A419-4E51-A543-687C92A51E5F}" srcId="{284A7678-8100-4A40-A348-DCC2A6A4A827}" destId="{8223756A-DEBB-4685-BAC6-A8F6E8DA4D4D}" srcOrd="2" destOrd="0" parTransId="{B0BC2BA7-BB4D-4C1E-9B99-7FCBFF3D6FD2}" sibTransId="{AB8048AE-94AD-4BCA-A036-4F200F1CB726}"/>
    <dgm:cxn modelId="{7C6D2320-7530-469F-B29F-6C556D980568}" srcId="{284A7678-8100-4A40-A348-DCC2A6A4A827}" destId="{F74B6CDA-172A-417F-B332-F1DC07C60DE4}" srcOrd="5" destOrd="0" parTransId="{EC07832C-756C-4509-8A55-EC4B8EB75DE1}" sibTransId="{464C6265-AC6A-45C1-8AB9-FD1B0EFF500B}"/>
    <dgm:cxn modelId="{9CA59E6D-16DA-45D9-B2B1-0179B906A7E0}" type="presOf" srcId="{464C6265-AC6A-45C1-8AB9-FD1B0EFF500B}" destId="{987D81BF-DC2E-441B-91ED-5B6924101063}" srcOrd="0" destOrd="0" presId="urn:microsoft.com/office/officeart/2005/8/layout/cycle5"/>
    <dgm:cxn modelId="{1A0BD0D6-B861-4F87-960C-9EF14C617BFD}" type="presOf" srcId="{51D2743C-E90B-40CE-A174-D2BAFD3CB69E}" destId="{816C18F7-E0F4-4118-BB87-5186D5BD55B2}" srcOrd="0" destOrd="0" presId="urn:microsoft.com/office/officeart/2005/8/layout/cycle5"/>
    <dgm:cxn modelId="{98DE7984-081A-40DA-A553-C277BD6FC298}" srcId="{284A7678-8100-4A40-A348-DCC2A6A4A827}" destId="{83907B39-A85E-41B7-96FD-FE65EA78F703}" srcOrd="3" destOrd="0" parTransId="{4D79086B-1D48-4EB5-BE1B-5B4B1B1F32A2}" sibTransId="{C45B3564-3908-4049-A470-7FDFFB2F60EE}"/>
    <dgm:cxn modelId="{7456C121-20F3-4BC7-B9A6-B57C498F051C}" srcId="{284A7678-8100-4A40-A348-DCC2A6A4A827}" destId="{F2CBC263-DB90-46C6-910B-B9CE4FCBCCC3}" srcOrd="1" destOrd="0" parTransId="{1DBD03C3-4A48-4423-BD58-54A4723DB817}" sibTransId="{33DE12BF-256A-4771-8273-3DB736043E9A}"/>
    <dgm:cxn modelId="{D7722C77-07B9-4772-83F9-A79821B2D327}" type="presOf" srcId="{8223756A-DEBB-4685-BAC6-A8F6E8DA4D4D}" destId="{2F9696EE-271A-473E-966F-868D662D1EF6}" srcOrd="0" destOrd="0" presId="urn:microsoft.com/office/officeart/2005/8/layout/cycle5"/>
    <dgm:cxn modelId="{C8FD5485-DD04-43C5-8F80-7139C4AD24BC}" type="presOf" srcId="{3F33882E-39F3-489B-807C-C6E42F400E7E}" destId="{E9ADD95D-62C6-4762-B176-DC57A0E488C4}" srcOrd="0" destOrd="0" presId="urn:microsoft.com/office/officeart/2005/8/layout/cycle5"/>
    <dgm:cxn modelId="{570E8A2D-7E30-47BA-AE46-9900B5191C20}" srcId="{284A7678-8100-4A40-A348-DCC2A6A4A827}" destId="{011879ED-5665-453A-844F-5AFF0466CD77}" srcOrd="4" destOrd="0" parTransId="{64E00B9D-2A70-4F9D-B789-94F4F2A6F705}" sibTransId="{43C1CA55-5737-4212-A631-45A4FF51CF5C}"/>
    <dgm:cxn modelId="{20D325F8-1CE2-4D81-B0D2-4851163801AF}" type="presOf" srcId="{33DE12BF-256A-4771-8273-3DB736043E9A}" destId="{4F3A8FD5-40A5-434B-8116-E284DB7B0FBC}" srcOrd="0" destOrd="0" presId="urn:microsoft.com/office/officeart/2005/8/layout/cycle5"/>
    <dgm:cxn modelId="{A7DF2840-42CE-4D48-88B8-DB61001D2B31}" srcId="{284A7678-8100-4A40-A348-DCC2A6A4A827}" destId="{107E13A4-9799-4D9D-AD92-2F8A861B8D83}" srcOrd="6" destOrd="0" parTransId="{61263E00-DF01-445F-BAF6-3E530848587A}" sibTransId="{51D2743C-E90B-40CE-A174-D2BAFD3CB69E}"/>
    <dgm:cxn modelId="{E38EB005-E3F5-4C5F-B958-CAFA75C0B478}" type="presParOf" srcId="{6656583B-6B0C-4BF9-BCB2-1C931DF34033}" destId="{E9ADD95D-62C6-4762-B176-DC57A0E488C4}" srcOrd="0" destOrd="0" presId="urn:microsoft.com/office/officeart/2005/8/layout/cycle5"/>
    <dgm:cxn modelId="{CDE4A8E0-2380-47F0-8C76-8E2C8AFCB3D3}" type="presParOf" srcId="{6656583B-6B0C-4BF9-BCB2-1C931DF34033}" destId="{DF22718B-7103-450B-8DC4-CED678EF31FD}" srcOrd="1" destOrd="0" presId="urn:microsoft.com/office/officeart/2005/8/layout/cycle5"/>
    <dgm:cxn modelId="{F406DEA7-736F-439E-A0FB-AE7809DCBE02}" type="presParOf" srcId="{6656583B-6B0C-4BF9-BCB2-1C931DF34033}" destId="{33F096DD-E783-4857-9E58-05F8B0164349}" srcOrd="2" destOrd="0" presId="urn:microsoft.com/office/officeart/2005/8/layout/cycle5"/>
    <dgm:cxn modelId="{984FFDB6-C692-44AC-9728-915AFEA84135}" type="presParOf" srcId="{6656583B-6B0C-4BF9-BCB2-1C931DF34033}" destId="{BF1962F5-C6B4-4154-8927-C15A4AFC6BDC}" srcOrd="3" destOrd="0" presId="urn:microsoft.com/office/officeart/2005/8/layout/cycle5"/>
    <dgm:cxn modelId="{2AFC8112-5419-4093-97C9-71CF4867C0F4}" type="presParOf" srcId="{6656583B-6B0C-4BF9-BCB2-1C931DF34033}" destId="{CC6006B3-603A-45A9-8825-25FAA037B4B2}" srcOrd="4" destOrd="0" presId="urn:microsoft.com/office/officeart/2005/8/layout/cycle5"/>
    <dgm:cxn modelId="{6FBB2105-18D8-4388-B4FF-90C3B4540153}" type="presParOf" srcId="{6656583B-6B0C-4BF9-BCB2-1C931DF34033}" destId="{4F3A8FD5-40A5-434B-8116-E284DB7B0FBC}" srcOrd="5" destOrd="0" presId="urn:microsoft.com/office/officeart/2005/8/layout/cycle5"/>
    <dgm:cxn modelId="{F1CAC6D7-F376-4464-A072-781E99E044E9}" type="presParOf" srcId="{6656583B-6B0C-4BF9-BCB2-1C931DF34033}" destId="{2F9696EE-271A-473E-966F-868D662D1EF6}" srcOrd="6" destOrd="0" presId="urn:microsoft.com/office/officeart/2005/8/layout/cycle5"/>
    <dgm:cxn modelId="{70A8035E-9FC8-42AD-88B7-6435ABCB2A31}" type="presParOf" srcId="{6656583B-6B0C-4BF9-BCB2-1C931DF34033}" destId="{CBD566B7-B6A3-40D7-863D-6DAF627AA402}" srcOrd="7" destOrd="0" presId="urn:microsoft.com/office/officeart/2005/8/layout/cycle5"/>
    <dgm:cxn modelId="{601A3BC4-9DE9-4961-A4A4-3BD7907886A2}" type="presParOf" srcId="{6656583B-6B0C-4BF9-BCB2-1C931DF34033}" destId="{B87A7141-0935-4F42-8DDE-0D48666A5227}" srcOrd="8" destOrd="0" presId="urn:microsoft.com/office/officeart/2005/8/layout/cycle5"/>
    <dgm:cxn modelId="{173B5E30-EE06-459A-98B1-F3F1214156C0}" type="presParOf" srcId="{6656583B-6B0C-4BF9-BCB2-1C931DF34033}" destId="{4F0B27D0-0453-4FC8-BC9D-452ECEEFE35A}" srcOrd="9" destOrd="0" presId="urn:microsoft.com/office/officeart/2005/8/layout/cycle5"/>
    <dgm:cxn modelId="{A4935FAF-6390-4F58-8F8B-4D99D97CCA2F}" type="presParOf" srcId="{6656583B-6B0C-4BF9-BCB2-1C931DF34033}" destId="{604FFD0F-165B-4C2E-9684-582814997833}" srcOrd="10" destOrd="0" presId="urn:microsoft.com/office/officeart/2005/8/layout/cycle5"/>
    <dgm:cxn modelId="{C72CDABD-D52B-4AAF-8668-457A3D69F3B3}" type="presParOf" srcId="{6656583B-6B0C-4BF9-BCB2-1C931DF34033}" destId="{C894BFF9-AAE4-450D-B8CD-1969ADA2053E}" srcOrd="11" destOrd="0" presId="urn:microsoft.com/office/officeart/2005/8/layout/cycle5"/>
    <dgm:cxn modelId="{AD8C33D7-7052-4107-9959-C0DF7C2167B6}" type="presParOf" srcId="{6656583B-6B0C-4BF9-BCB2-1C931DF34033}" destId="{D31F8B11-08C0-4BA2-91D6-43D7245BAF35}" srcOrd="12" destOrd="0" presId="urn:microsoft.com/office/officeart/2005/8/layout/cycle5"/>
    <dgm:cxn modelId="{6160662D-2CF0-4528-9FD6-902150CEE384}" type="presParOf" srcId="{6656583B-6B0C-4BF9-BCB2-1C931DF34033}" destId="{23FB741C-1ED7-4F10-9263-232C13877FC1}" srcOrd="13" destOrd="0" presId="urn:microsoft.com/office/officeart/2005/8/layout/cycle5"/>
    <dgm:cxn modelId="{A6E0C7AA-9312-44ED-A2D7-F9683EE8DC86}" type="presParOf" srcId="{6656583B-6B0C-4BF9-BCB2-1C931DF34033}" destId="{B461B3D8-4960-4202-95E8-12BFC4419452}" srcOrd="14" destOrd="0" presId="urn:microsoft.com/office/officeart/2005/8/layout/cycle5"/>
    <dgm:cxn modelId="{68B3725D-6008-40D5-81D4-09D2D822623D}" type="presParOf" srcId="{6656583B-6B0C-4BF9-BCB2-1C931DF34033}" destId="{1C6D9DF7-5589-4110-A3F1-89683CF46F74}" srcOrd="15" destOrd="0" presId="urn:microsoft.com/office/officeart/2005/8/layout/cycle5"/>
    <dgm:cxn modelId="{6648A619-89D9-435B-A22B-CCBD50977BA8}" type="presParOf" srcId="{6656583B-6B0C-4BF9-BCB2-1C931DF34033}" destId="{CECADD75-4C4F-422B-AB0B-2421DE420171}" srcOrd="16" destOrd="0" presId="urn:microsoft.com/office/officeart/2005/8/layout/cycle5"/>
    <dgm:cxn modelId="{C5AA6D8C-16C8-4133-9FDC-C541F7114CF9}" type="presParOf" srcId="{6656583B-6B0C-4BF9-BCB2-1C931DF34033}" destId="{987D81BF-DC2E-441B-91ED-5B6924101063}" srcOrd="17" destOrd="0" presId="urn:microsoft.com/office/officeart/2005/8/layout/cycle5"/>
    <dgm:cxn modelId="{66121E3B-80EB-4B97-B912-73CDAA69645F}" type="presParOf" srcId="{6656583B-6B0C-4BF9-BCB2-1C931DF34033}" destId="{05524307-A5B6-4358-A8CB-D98190CC53E5}" srcOrd="18" destOrd="0" presId="urn:microsoft.com/office/officeart/2005/8/layout/cycle5"/>
    <dgm:cxn modelId="{E6BCF848-4A6B-4E9C-8246-6FFE3A824578}" type="presParOf" srcId="{6656583B-6B0C-4BF9-BCB2-1C931DF34033}" destId="{D0BDC9D1-E817-4139-94E0-9F513980BACB}" srcOrd="19" destOrd="0" presId="urn:microsoft.com/office/officeart/2005/8/layout/cycle5"/>
    <dgm:cxn modelId="{D69CDE2B-73D8-4FE0-A9E4-5DD640777537}" type="presParOf" srcId="{6656583B-6B0C-4BF9-BCB2-1C931DF34033}" destId="{816C18F7-E0F4-4118-BB87-5186D5BD55B2}"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C260DA-2AF6-4690-9C91-7A96D09BA490}" type="doc">
      <dgm:prSet loTypeId="urn:microsoft.com/office/officeart/2005/8/layout/process1" loCatId="process" qsTypeId="urn:microsoft.com/office/officeart/2005/8/quickstyle/simple1" qsCatId="simple" csTypeId="urn:microsoft.com/office/officeart/2005/8/colors/accent1_2" csCatId="accent1" phldr="1"/>
      <dgm:spPr/>
    </dgm:pt>
    <dgm:pt modelId="{83C87180-AC66-46AA-A276-77F574FD95AC}">
      <dgm:prSet phldrT="[Text]"/>
      <dgm:spPr/>
      <dgm:t>
        <a:bodyPr/>
        <a:lstStyle/>
        <a:p>
          <a:r>
            <a:rPr lang="de-DE" dirty="0"/>
            <a:t>Faserproduktion</a:t>
          </a:r>
        </a:p>
      </dgm:t>
    </dgm:pt>
    <dgm:pt modelId="{7123762A-CCDD-4B56-B630-FD2344B9E598}" type="parTrans" cxnId="{160C63AA-6D6A-4B53-BF39-5FCC685504D9}">
      <dgm:prSet/>
      <dgm:spPr/>
      <dgm:t>
        <a:bodyPr/>
        <a:lstStyle/>
        <a:p>
          <a:endParaRPr lang="de-DE"/>
        </a:p>
      </dgm:t>
    </dgm:pt>
    <dgm:pt modelId="{E1A1E738-3241-43F9-B049-CB8CF60686AD}" type="sibTrans" cxnId="{160C63AA-6D6A-4B53-BF39-5FCC685504D9}">
      <dgm:prSet/>
      <dgm:spPr/>
      <dgm:t>
        <a:bodyPr/>
        <a:lstStyle/>
        <a:p>
          <a:endParaRPr lang="de-DE"/>
        </a:p>
      </dgm:t>
    </dgm:pt>
    <dgm:pt modelId="{6F94E49A-EF5E-4BA1-9C0B-7E0D4F452DC7}">
      <dgm:prSet phldrT="[Text]"/>
      <dgm:spPr/>
      <dgm:t>
        <a:bodyPr/>
        <a:lstStyle/>
        <a:p>
          <a:r>
            <a:rPr lang="de-DE" dirty="0"/>
            <a:t>Textilproduktion</a:t>
          </a:r>
        </a:p>
      </dgm:t>
    </dgm:pt>
    <dgm:pt modelId="{D7C07D02-CFE3-4DF8-983C-67D7BB6E8DA6}" type="parTrans" cxnId="{780EA4AB-4ED2-4E52-B7BF-B676E78AE074}">
      <dgm:prSet/>
      <dgm:spPr/>
      <dgm:t>
        <a:bodyPr/>
        <a:lstStyle/>
        <a:p>
          <a:endParaRPr lang="de-DE"/>
        </a:p>
      </dgm:t>
    </dgm:pt>
    <dgm:pt modelId="{A13EBA1F-AEC9-4F73-B8F7-76A75F905FD8}" type="sibTrans" cxnId="{780EA4AB-4ED2-4E52-B7BF-B676E78AE074}">
      <dgm:prSet/>
      <dgm:spPr/>
      <dgm:t>
        <a:bodyPr/>
        <a:lstStyle/>
        <a:p>
          <a:endParaRPr lang="de-DE"/>
        </a:p>
      </dgm:t>
    </dgm:pt>
    <dgm:pt modelId="{13F8F543-E368-4F1F-A76F-6AC657F45FC3}">
      <dgm:prSet phldrT="[Text]"/>
      <dgm:spPr/>
      <dgm:t>
        <a:bodyPr/>
        <a:lstStyle/>
        <a:p>
          <a:r>
            <a:rPr lang="de-DE" dirty="0"/>
            <a:t>Gebrauch</a:t>
          </a:r>
        </a:p>
      </dgm:t>
    </dgm:pt>
    <dgm:pt modelId="{E6845F42-E949-41CE-941E-F215B767C755}" type="parTrans" cxnId="{A4E464BB-DD96-4C63-ADAC-2420A35E1254}">
      <dgm:prSet/>
      <dgm:spPr/>
      <dgm:t>
        <a:bodyPr/>
        <a:lstStyle/>
        <a:p>
          <a:endParaRPr lang="de-DE"/>
        </a:p>
      </dgm:t>
    </dgm:pt>
    <dgm:pt modelId="{5630CF0F-2090-4F29-845B-8B396C565483}" type="sibTrans" cxnId="{A4E464BB-DD96-4C63-ADAC-2420A35E1254}">
      <dgm:prSet/>
      <dgm:spPr/>
      <dgm:t>
        <a:bodyPr/>
        <a:lstStyle/>
        <a:p>
          <a:endParaRPr lang="de-DE"/>
        </a:p>
      </dgm:t>
    </dgm:pt>
    <dgm:pt modelId="{965D1A59-9E47-4E91-B51D-23A75742067A}">
      <dgm:prSet phldrT="[Text]"/>
      <dgm:spPr/>
      <dgm:t>
        <a:bodyPr/>
        <a:lstStyle/>
        <a:p>
          <a:r>
            <a:rPr lang="de-DE" dirty="0"/>
            <a:t>Entsorgung</a:t>
          </a:r>
        </a:p>
      </dgm:t>
    </dgm:pt>
    <dgm:pt modelId="{FEB213B3-1842-47D9-84C5-943FDE477D25}" type="parTrans" cxnId="{4C04BD97-2401-4A77-9744-02F809922397}">
      <dgm:prSet/>
      <dgm:spPr/>
      <dgm:t>
        <a:bodyPr/>
        <a:lstStyle/>
        <a:p>
          <a:endParaRPr lang="de-DE"/>
        </a:p>
      </dgm:t>
    </dgm:pt>
    <dgm:pt modelId="{AE4E0312-E0D0-47AA-BCDE-93E41264949A}" type="sibTrans" cxnId="{4C04BD97-2401-4A77-9744-02F809922397}">
      <dgm:prSet/>
      <dgm:spPr/>
      <dgm:t>
        <a:bodyPr/>
        <a:lstStyle/>
        <a:p>
          <a:endParaRPr lang="de-DE"/>
        </a:p>
      </dgm:t>
    </dgm:pt>
    <dgm:pt modelId="{A2B72897-21A5-43B4-B757-54EA890C7CEF}" type="pres">
      <dgm:prSet presAssocID="{93C260DA-2AF6-4690-9C91-7A96D09BA490}" presName="Name0" presStyleCnt="0">
        <dgm:presLayoutVars>
          <dgm:dir/>
          <dgm:resizeHandles val="exact"/>
        </dgm:presLayoutVars>
      </dgm:prSet>
      <dgm:spPr/>
    </dgm:pt>
    <dgm:pt modelId="{D4DD7478-E2EC-4005-A404-6B3BF7F4912B}" type="pres">
      <dgm:prSet presAssocID="{83C87180-AC66-46AA-A276-77F574FD95AC}" presName="node" presStyleLbl="node1" presStyleIdx="0" presStyleCnt="4">
        <dgm:presLayoutVars>
          <dgm:bulletEnabled val="1"/>
        </dgm:presLayoutVars>
      </dgm:prSet>
      <dgm:spPr/>
      <dgm:t>
        <a:bodyPr/>
        <a:lstStyle/>
        <a:p>
          <a:endParaRPr lang="de-DE"/>
        </a:p>
      </dgm:t>
    </dgm:pt>
    <dgm:pt modelId="{2705B253-30EA-4470-9ED2-98302E7ED90C}" type="pres">
      <dgm:prSet presAssocID="{E1A1E738-3241-43F9-B049-CB8CF60686AD}" presName="sibTrans" presStyleLbl="sibTrans2D1" presStyleIdx="0" presStyleCnt="3"/>
      <dgm:spPr/>
      <dgm:t>
        <a:bodyPr/>
        <a:lstStyle/>
        <a:p>
          <a:endParaRPr lang="de-DE"/>
        </a:p>
      </dgm:t>
    </dgm:pt>
    <dgm:pt modelId="{AEAFAC23-4715-4514-B493-692CE41F5048}" type="pres">
      <dgm:prSet presAssocID="{E1A1E738-3241-43F9-B049-CB8CF60686AD}" presName="connectorText" presStyleLbl="sibTrans2D1" presStyleIdx="0" presStyleCnt="3"/>
      <dgm:spPr/>
      <dgm:t>
        <a:bodyPr/>
        <a:lstStyle/>
        <a:p>
          <a:endParaRPr lang="de-DE"/>
        </a:p>
      </dgm:t>
    </dgm:pt>
    <dgm:pt modelId="{9AFB9BD4-1889-4981-8B4A-D6F01ED9DECF}" type="pres">
      <dgm:prSet presAssocID="{6F94E49A-EF5E-4BA1-9C0B-7E0D4F452DC7}" presName="node" presStyleLbl="node1" presStyleIdx="1" presStyleCnt="4">
        <dgm:presLayoutVars>
          <dgm:bulletEnabled val="1"/>
        </dgm:presLayoutVars>
      </dgm:prSet>
      <dgm:spPr/>
      <dgm:t>
        <a:bodyPr/>
        <a:lstStyle/>
        <a:p>
          <a:endParaRPr lang="de-DE"/>
        </a:p>
      </dgm:t>
    </dgm:pt>
    <dgm:pt modelId="{4DE6259D-0982-4EEA-99EA-065E09C32235}" type="pres">
      <dgm:prSet presAssocID="{A13EBA1F-AEC9-4F73-B8F7-76A75F905FD8}" presName="sibTrans" presStyleLbl="sibTrans2D1" presStyleIdx="1" presStyleCnt="3"/>
      <dgm:spPr/>
      <dgm:t>
        <a:bodyPr/>
        <a:lstStyle/>
        <a:p>
          <a:endParaRPr lang="de-DE"/>
        </a:p>
      </dgm:t>
    </dgm:pt>
    <dgm:pt modelId="{B6FA2423-9724-41B0-93B1-EF1FAE22A465}" type="pres">
      <dgm:prSet presAssocID="{A13EBA1F-AEC9-4F73-B8F7-76A75F905FD8}" presName="connectorText" presStyleLbl="sibTrans2D1" presStyleIdx="1" presStyleCnt="3"/>
      <dgm:spPr/>
      <dgm:t>
        <a:bodyPr/>
        <a:lstStyle/>
        <a:p>
          <a:endParaRPr lang="de-DE"/>
        </a:p>
      </dgm:t>
    </dgm:pt>
    <dgm:pt modelId="{B6A0FB44-9ADD-40D6-A25D-1B77F905A118}" type="pres">
      <dgm:prSet presAssocID="{13F8F543-E368-4F1F-A76F-6AC657F45FC3}" presName="node" presStyleLbl="node1" presStyleIdx="2" presStyleCnt="4">
        <dgm:presLayoutVars>
          <dgm:bulletEnabled val="1"/>
        </dgm:presLayoutVars>
      </dgm:prSet>
      <dgm:spPr/>
      <dgm:t>
        <a:bodyPr/>
        <a:lstStyle/>
        <a:p>
          <a:endParaRPr lang="de-DE"/>
        </a:p>
      </dgm:t>
    </dgm:pt>
    <dgm:pt modelId="{C39ED07B-EAE8-4B80-B53F-D0DE6E949E36}" type="pres">
      <dgm:prSet presAssocID="{5630CF0F-2090-4F29-845B-8B396C565483}" presName="sibTrans" presStyleLbl="sibTrans2D1" presStyleIdx="2" presStyleCnt="3"/>
      <dgm:spPr/>
      <dgm:t>
        <a:bodyPr/>
        <a:lstStyle/>
        <a:p>
          <a:endParaRPr lang="de-DE"/>
        </a:p>
      </dgm:t>
    </dgm:pt>
    <dgm:pt modelId="{88372B84-ABCB-4E0A-8E46-B76AD8E98675}" type="pres">
      <dgm:prSet presAssocID="{5630CF0F-2090-4F29-845B-8B396C565483}" presName="connectorText" presStyleLbl="sibTrans2D1" presStyleIdx="2" presStyleCnt="3"/>
      <dgm:spPr/>
      <dgm:t>
        <a:bodyPr/>
        <a:lstStyle/>
        <a:p>
          <a:endParaRPr lang="de-DE"/>
        </a:p>
      </dgm:t>
    </dgm:pt>
    <dgm:pt modelId="{06662B50-27D7-4C60-A125-36C8BE98320C}" type="pres">
      <dgm:prSet presAssocID="{965D1A59-9E47-4E91-B51D-23A75742067A}" presName="node" presStyleLbl="node1" presStyleIdx="3" presStyleCnt="4">
        <dgm:presLayoutVars>
          <dgm:bulletEnabled val="1"/>
        </dgm:presLayoutVars>
      </dgm:prSet>
      <dgm:spPr/>
      <dgm:t>
        <a:bodyPr/>
        <a:lstStyle/>
        <a:p>
          <a:endParaRPr lang="de-DE"/>
        </a:p>
      </dgm:t>
    </dgm:pt>
  </dgm:ptLst>
  <dgm:cxnLst>
    <dgm:cxn modelId="{7F07AD30-EEEC-484F-9EC3-FC69CC1E2395}" type="presOf" srcId="{965D1A59-9E47-4E91-B51D-23A75742067A}" destId="{06662B50-27D7-4C60-A125-36C8BE98320C}" srcOrd="0" destOrd="0" presId="urn:microsoft.com/office/officeart/2005/8/layout/process1"/>
    <dgm:cxn modelId="{3167AFA4-206E-4ABD-B748-3B267250EAB9}" type="presOf" srcId="{13F8F543-E368-4F1F-A76F-6AC657F45FC3}" destId="{B6A0FB44-9ADD-40D6-A25D-1B77F905A118}" srcOrd="0" destOrd="0" presId="urn:microsoft.com/office/officeart/2005/8/layout/process1"/>
    <dgm:cxn modelId="{CEB21B32-BEEE-4CC6-8E4E-8A70C3E5209F}" type="presOf" srcId="{A13EBA1F-AEC9-4F73-B8F7-76A75F905FD8}" destId="{B6FA2423-9724-41B0-93B1-EF1FAE22A465}" srcOrd="1" destOrd="0" presId="urn:microsoft.com/office/officeart/2005/8/layout/process1"/>
    <dgm:cxn modelId="{4FE9703E-BFDE-4F96-A2D5-8D2A550773EC}" type="presOf" srcId="{A13EBA1F-AEC9-4F73-B8F7-76A75F905FD8}" destId="{4DE6259D-0982-4EEA-99EA-065E09C32235}" srcOrd="0" destOrd="0" presId="urn:microsoft.com/office/officeart/2005/8/layout/process1"/>
    <dgm:cxn modelId="{64634D89-0460-4F55-9930-55D4B404CA82}" type="presOf" srcId="{6F94E49A-EF5E-4BA1-9C0B-7E0D4F452DC7}" destId="{9AFB9BD4-1889-4981-8B4A-D6F01ED9DECF}" srcOrd="0" destOrd="0" presId="urn:microsoft.com/office/officeart/2005/8/layout/process1"/>
    <dgm:cxn modelId="{AF42C3F6-F552-4B55-B201-C65C4D1313AD}" type="presOf" srcId="{5630CF0F-2090-4F29-845B-8B396C565483}" destId="{C39ED07B-EAE8-4B80-B53F-D0DE6E949E36}" srcOrd="0" destOrd="0" presId="urn:microsoft.com/office/officeart/2005/8/layout/process1"/>
    <dgm:cxn modelId="{540F7B0A-9379-45C5-9BB8-687751778087}" type="presOf" srcId="{E1A1E738-3241-43F9-B049-CB8CF60686AD}" destId="{AEAFAC23-4715-4514-B493-692CE41F5048}" srcOrd="1" destOrd="0" presId="urn:microsoft.com/office/officeart/2005/8/layout/process1"/>
    <dgm:cxn modelId="{780EA4AB-4ED2-4E52-B7BF-B676E78AE074}" srcId="{93C260DA-2AF6-4690-9C91-7A96D09BA490}" destId="{6F94E49A-EF5E-4BA1-9C0B-7E0D4F452DC7}" srcOrd="1" destOrd="0" parTransId="{D7C07D02-CFE3-4DF8-983C-67D7BB6E8DA6}" sibTransId="{A13EBA1F-AEC9-4F73-B8F7-76A75F905FD8}"/>
    <dgm:cxn modelId="{160C63AA-6D6A-4B53-BF39-5FCC685504D9}" srcId="{93C260DA-2AF6-4690-9C91-7A96D09BA490}" destId="{83C87180-AC66-46AA-A276-77F574FD95AC}" srcOrd="0" destOrd="0" parTransId="{7123762A-CCDD-4B56-B630-FD2344B9E598}" sibTransId="{E1A1E738-3241-43F9-B049-CB8CF60686AD}"/>
    <dgm:cxn modelId="{A4E464BB-DD96-4C63-ADAC-2420A35E1254}" srcId="{93C260DA-2AF6-4690-9C91-7A96D09BA490}" destId="{13F8F543-E368-4F1F-A76F-6AC657F45FC3}" srcOrd="2" destOrd="0" parTransId="{E6845F42-E949-41CE-941E-F215B767C755}" sibTransId="{5630CF0F-2090-4F29-845B-8B396C565483}"/>
    <dgm:cxn modelId="{62DDB398-832E-4E93-B67B-867E6A66134D}" type="presOf" srcId="{5630CF0F-2090-4F29-845B-8B396C565483}" destId="{88372B84-ABCB-4E0A-8E46-B76AD8E98675}" srcOrd="1" destOrd="0" presId="urn:microsoft.com/office/officeart/2005/8/layout/process1"/>
    <dgm:cxn modelId="{A4D08E64-3788-4D3C-BE76-EDF4930B481B}" type="presOf" srcId="{83C87180-AC66-46AA-A276-77F574FD95AC}" destId="{D4DD7478-E2EC-4005-A404-6B3BF7F4912B}" srcOrd="0" destOrd="0" presId="urn:microsoft.com/office/officeart/2005/8/layout/process1"/>
    <dgm:cxn modelId="{F1764CDA-6E52-43B2-81F4-EE8C9DF47D31}" type="presOf" srcId="{93C260DA-2AF6-4690-9C91-7A96D09BA490}" destId="{A2B72897-21A5-43B4-B757-54EA890C7CEF}" srcOrd="0" destOrd="0" presId="urn:microsoft.com/office/officeart/2005/8/layout/process1"/>
    <dgm:cxn modelId="{3E7E18F6-FF66-41AE-9AA6-A38059DA43CC}" type="presOf" srcId="{E1A1E738-3241-43F9-B049-CB8CF60686AD}" destId="{2705B253-30EA-4470-9ED2-98302E7ED90C}" srcOrd="0" destOrd="0" presId="urn:microsoft.com/office/officeart/2005/8/layout/process1"/>
    <dgm:cxn modelId="{4C04BD97-2401-4A77-9744-02F809922397}" srcId="{93C260DA-2AF6-4690-9C91-7A96D09BA490}" destId="{965D1A59-9E47-4E91-B51D-23A75742067A}" srcOrd="3" destOrd="0" parTransId="{FEB213B3-1842-47D9-84C5-943FDE477D25}" sibTransId="{AE4E0312-E0D0-47AA-BCDE-93E41264949A}"/>
    <dgm:cxn modelId="{D8AB2562-34DE-4C93-AB9A-A960EBED3675}" type="presParOf" srcId="{A2B72897-21A5-43B4-B757-54EA890C7CEF}" destId="{D4DD7478-E2EC-4005-A404-6B3BF7F4912B}" srcOrd="0" destOrd="0" presId="urn:microsoft.com/office/officeart/2005/8/layout/process1"/>
    <dgm:cxn modelId="{CF4A185A-5A5B-493D-B575-F19AE7616BE2}" type="presParOf" srcId="{A2B72897-21A5-43B4-B757-54EA890C7CEF}" destId="{2705B253-30EA-4470-9ED2-98302E7ED90C}" srcOrd="1" destOrd="0" presId="urn:microsoft.com/office/officeart/2005/8/layout/process1"/>
    <dgm:cxn modelId="{1653452B-E77C-473D-86B1-5C955094DFCC}" type="presParOf" srcId="{2705B253-30EA-4470-9ED2-98302E7ED90C}" destId="{AEAFAC23-4715-4514-B493-692CE41F5048}" srcOrd="0" destOrd="0" presId="urn:microsoft.com/office/officeart/2005/8/layout/process1"/>
    <dgm:cxn modelId="{7F580A39-F797-4C6B-AE40-D2851B475F33}" type="presParOf" srcId="{A2B72897-21A5-43B4-B757-54EA890C7CEF}" destId="{9AFB9BD4-1889-4981-8B4A-D6F01ED9DECF}" srcOrd="2" destOrd="0" presId="urn:microsoft.com/office/officeart/2005/8/layout/process1"/>
    <dgm:cxn modelId="{A82666C6-FCF7-4F71-A60D-4CFBD8BD54F4}" type="presParOf" srcId="{A2B72897-21A5-43B4-B757-54EA890C7CEF}" destId="{4DE6259D-0982-4EEA-99EA-065E09C32235}" srcOrd="3" destOrd="0" presId="urn:microsoft.com/office/officeart/2005/8/layout/process1"/>
    <dgm:cxn modelId="{370AD558-4C8F-4EF2-92B9-740451CCCBB8}" type="presParOf" srcId="{4DE6259D-0982-4EEA-99EA-065E09C32235}" destId="{B6FA2423-9724-41B0-93B1-EF1FAE22A465}" srcOrd="0" destOrd="0" presId="urn:microsoft.com/office/officeart/2005/8/layout/process1"/>
    <dgm:cxn modelId="{C5A33175-D778-4A7D-829D-037D8B8544AC}" type="presParOf" srcId="{A2B72897-21A5-43B4-B757-54EA890C7CEF}" destId="{B6A0FB44-9ADD-40D6-A25D-1B77F905A118}" srcOrd="4" destOrd="0" presId="urn:microsoft.com/office/officeart/2005/8/layout/process1"/>
    <dgm:cxn modelId="{6312FFC1-246B-4D05-85AF-6942B16B56DE}" type="presParOf" srcId="{A2B72897-21A5-43B4-B757-54EA890C7CEF}" destId="{C39ED07B-EAE8-4B80-B53F-D0DE6E949E36}" srcOrd="5" destOrd="0" presId="urn:microsoft.com/office/officeart/2005/8/layout/process1"/>
    <dgm:cxn modelId="{B65F3E1F-AA27-4632-AB75-8BB7395E1CF9}" type="presParOf" srcId="{C39ED07B-EAE8-4B80-B53F-D0DE6E949E36}" destId="{88372B84-ABCB-4E0A-8E46-B76AD8E98675}" srcOrd="0" destOrd="0" presId="urn:microsoft.com/office/officeart/2005/8/layout/process1"/>
    <dgm:cxn modelId="{79333B2D-4848-4097-AF12-F8F60A6629AB}" type="presParOf" srcId="{A2B72897-21A5-43B4-B757-54EA890C7CEF}" destId="{06662B50-27D7-4C60-A125-36C8BE98320C}"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4A7678-8100-4A40-A348-DCC2A6A4A8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3F33882E-39F3-489B-807C-C6E42F400E7E}">
      <dgm:prSet phldrT="[Text]"/>
      <dgm:spPr/>
      <dgm:t>
        <a:bodyPr/>
        <a:lstStyle/>
        <a:p>
          <a:r>
            <a:rPr lang="de-DE" dirty="0"/>
            <a:t>Faserproduktion</a:t>
          </a:r>
        </a:p>
      </dgm:t>
    </dgm:pt>
    <dgm:pt modelId="{FFFAFDA2-3C8A-4100-B89C-961110C3088F}" type="parTrans" cxnId="{0A2BEAB6-83FD-477D-B175-03763092CD7D}">
      <dgm:prSet/>
      <dgm:spPr/>
      <dgm:t>
        <a:bodyPr/>
        <a:lstStyle/>
        <a:p>
          <a:endParaRPr lang="de-DE"/>
        </a:p>
      </dgm:t>
    </dgm:pt>
    <dgm:pt modelId="{BEF43767-244A-4680-ACED-FEAD13476DA6}" type="sibTrans" cxnId="{0A2BEAB6-83FD-477D-B175-03763092CD7D}">
      <dgm:prSet/>
      <dgm:spPr/>
      <dgm:t>
        <a:bodyPr/>
        <a:lstStyle/>
        <a:p>
          <a:endParaRPr lang="de-DE"/>
        </a:p>
      </dgm:t>
    </dgm:pt>
    <dgm:pt modelId="{F2CBC263-DB90-46C6-910B-B9CE4FCBCCC3}">
      <dgm:prSet phldrT="[Text]"/>
      <dgm:spPr/>
      <dgm:t>
        <a:bodyPr/>
        <a:lstStyle/>
        <a:p>
          <a:r>
            <a:rPr lang="de-DE" dirty="0"/>
            <a:t>Textilerzeugung</a:t>
          </a:r>
        </a:p>
      </dgm:t>
    </dgm:pt>
    <dgm:pt modelId="{1DBD03C3-4A48-4423-BD58-54A4723DB817}" type="parTrans" cxnId="{7456C121-20F3-4BC7-B9A6-B57C498F051C}">
      <dgm:prSet/>
      <dgm:spPr/>
      <dgm:t>
        <a:bodyPr/>
        <a:lstStyle/>
        <a:p>
          <a:endParaRPr lang="de-DE"/>
        </a:p>
      </dgm:t>
    </dgm:pt>
    <dgm:pt modelId="{33DE12BF-256A-4771-8273-3DB736043E9A}" type="sibTrans" cxnId="{7456C121-20F3-4BC7-B9A6-B57C498F051C}">
      <dgm:prSet/>
      <dgm:spPr/>
      <dgm:t>
        <a:bodyPr/>
        <a:lstStyle/>
        <a:p>
          <a:endParaRPr lang="de-DE"/>
        </a:p>
      </dgm:t>
    </dgm:pt>
    <dgm:pt modelId="{8223756A-DEBB-4685-BAC6-A8F6E8DA4D4D}">
      <dgm:prSet phldrT="[Text]"/>
      <dgm:spPr/>
      <dgm:t>
        <a:bodyPr/>
        <a:lstStyle/>
        <a:p>
          <a:r>
            <a:rPr lang="de-DE" dirty="0"/>
            <a:t>Textilveredlung</a:t>
          </a:r>
        </a:p>
      </dgm:t>
    </dgm:pt>
    <dgm:pt modelId="{B0BC2BA7-BB4D-4C1E-9B99-7FCBFF3D6FD2}" type="parTrans" cxnId="{B23A0E53-A419-4E51-A543-687C92A51E5F}">
      <dgm:prSet/>
      <dgm:spPr/>
      <dgm:t>
        <a:bodyPr/>
        <a:lstStyle/>
        <a:p>
          <a:endParaRPr lang="de-DE"/>
        </a:p>
      </dgm:t>
    </dgm:pt>
    <dgm:pt modelId="{AB8048AE-94AD-4BCA-A036-4F200F1CB726}" type="sibTrans" cxnId="{B23A0E53-A419-4E51-A543-687C92A51E5F}">
      <dgm:prSet/>
      <dgm:spPr/>
      <dgm:t>
        <a:bodyPr/>
        <a:lstStyle/>
        <a:p>
          <a:endParaRPr lang="de-DE"/>
        </a:p>
      </dgm:t>
    </dgm:pt>
    <dgm:pt modelId="{83907B39-A85E-41B7-96FD-FE65EA78F703}">
      <dgm:prSet phldrT="[Text]"/>
      <dgm:spPr/>
      <dgm:t>
        <a:bodyPr/>
        <a:lstStyle/>
        <a:p>
          <a:r>
            <a:rPr lang="de-DE" dirty="0"/>
            <a:t>Konfektion</a:t>
          </a:r>
        </a:p>
      </dgm:t>
    </dgm:pt>
    <dgm:pt modelId="{4D79086B-1D48-4EB5-BE1B-5B4B1B1F32A2}" type="parTrans" cxnId="{98DE7984-081A-40DA-A553-C277BD6FC298}">
      <dgm:prSet/>
      <dgm:spPr/>
      <dgm:t>
        <a:bodyPr/>
        <a:lstStyle/>
        <a:p>
          <a:endParaRPr lang="de-DE"/>
        </a:p>
      </dgm:t>
    </dgm:pt>
    <dgm:pt modelId="{C45B3564-3908-4049-A470-7FDFFB2F60EE}" type="sibTrans" cxnId="{98DE7984-081A-40DA-A553-C277BD6FC298}">
      <dgm:prSet/>
      <dgm:spPr/>
      <dgm:t>
        <a:bodyPr/>
        <a:lstStyle/>
        <a:p>
          <a:endParaRPr lang="de-DE"/>
        </a:p>
      </dgm:t>
    </dgm:pt>
    <dgm:pt modelId="{011879ED-5665-453A-844F-5AFF0466CD77}">
      <dgm:prSet phldrT="[Text]"/>
      <dgm:spPr/>
      <dgm:t>
        <a:bodyPr/>
        <a:lstStyle/>
        <a:p>
          <a:r>
            <a:rPr lang="de-DE" dirty="0"/>
            <a:t>Handel</a:t>
          </a:r>
        </a:p>
      </dgm:t>
    </dgm:pt>
    <dgm:pt modelId="{64E00B9D-2A70-4F9D-B789-94F4F2A6F705}" type="parTrans" cxnId="{570E8A2D-7E30-47BA-AE46-9900B5191C20}">
      <dgm:prSet/>
      <dgm:spPr/>
      <dgm:t>
        <a:bodyPr/>
        <a:lstStyle/>
        <a:p>
          <a:endParaRPr lang="de-DE"/>
        </a:p>
      </dgm:t>
    </dgm:pt>
    <dgm:pt modelId="{43C1CA55-5737-4212-A631-45A4FF51CF5C}" type="sibTrans" cxnId="{570E8A2D-7E30-47BA-AE46-9900B5191C20}">
      <dgm:prSet/>
      <dgm:spPr/>
      <dgm:t>
        <a:bodyPr/>
        <a:lstStyle/>
        <a:p>
          <a:endParaRPr lang="de-DE"/>
        </a:p>
      </dgm:t>
    </dgm:pt>
    <dgm:pt modelId="{F74B6CDA-172A-417F-B332-F1DC07C60DE4}">
      <dgm:prSet phldrT="[Text]"/>
      <dgm:spPr/>
      <dgm:t>
        <a:bodyPr/>
        <a:lstStyle/>
        <a:p>
          <a:r>
            <a:rPr lang="de-DE" dirty="0"/>
            <a:t>Verbraucher</a:t>
          </a:r>
        </a:p>
      </dgm:t>
    </dgm:pt>
    <dgm:pt modelId="{EC07832C-756C-4509-8A55-EC4B8EB75DE1}" type="parTrans" cxnId="{7C6D2320-7530-469F-B29F-6C556D980568}">
      <dgm:prSet/>
      <dgm:spPr/>
      <dgm:t>
        <a:bodyPr/>
        <a:lstStyle/>
        <a:p>
          <a:endParaRPr lang="de-DE"/>
        </a:p>
      </dgm:t>
    </dgm:pt>
    <dgm:pt modelId="{464C6265-AC6A-45C1-8AB9-FD1B0EFF500B}" type="sibTrans" cxnId="{7C6D2320-7530-469F-B29F-6C556D980568}">
      <dgm:prSet/>
      <dgm:spPr/>
      <dgm:t>
        <a:bodyPr/>
        <a:lstStyle/>
        <a:p>
          <a:endParaRPr lang="de-DE"/>
        </a:p>
      </dgm:t>
    </dgm:pt>
    <dgm:pt modelId="{107E13A4-9799-4D9D-AD92-2F8A861B8D83}">
      <dgm:prSet phldrT="[Text]"/>
      <dgm:spPr/>
      <dgm:t>
        <a:bodyPr/>
        <a:lstStyle/>
        <a:p>
          <a:r>
            <a:rPr lang="de-DE" dirty="0"/>
            <a:t>Recycling</a:t>
          </a:r>
        </a:p>
      </dgm:t>
    </dgm:pt>
    <dgm:pt modelId="{61263E00-DF01-445F-BAF6-3E530848587A}" type="parTrans" cxnId="{A7DF2840-42CE-4D48-88B8-DB61001D2B31}">
      <dgm:prSet/>
      <dgm:spPr/>
      <dgm:t>
        <a:bodyPr/>
        <a:lstStyle/>
        <a:p>
          <a:endParaRPr lang="de-DE"/>
        </a:p>
      </dgm:t>
    </dgm:pt>
    <dgm:pt modelId="{51D2743C-E90B-40CE-A174-D2BAFD3CB69E}" type="sibTrans" cxnId="{A7DF2840-42CE-4D48-88B8-DB61001D2B31}">
      <dgm:prSet/>
      <dgm:spPr/>
      <dgm:t>
        <a:bodyPr/>
        <a:lstStyle/>
        <a:p>
          <a:endParaRPr lang="de-DE"/>
        </a:p>
      </dgm:t>
    </dgm:pt>
    <dgm:pt modelId="{6656583B-6B0C-4BF9-BCB2-1C931DF34033}" type="pres">
      <dgm:prSet presAssocID="{284A7678-8100-4A40-A348-DCC2A6A4A827}" presName="cycle" presStyleCnt="0">
        <dgm:presLayoutVars>
          <dgm:dir/>
          <dgm:resizeHandles val="exact"/>
        </dgm:presLayoutVars>
      </dgm:prSet>
      <dgm:spPr/>
      <dgm:t>
        <a:bodyPr/>
        <a:lstStyle/>
        <a:p>
          <a:endParaRPr lang="de-DE"/>
        </a:p>
      </dgm:t>
    </dgm:pt>
    <dgm:pt modelId="{E9ADD95D-62C6-4762-B176-DC57A0E488C4}" type="pres">
      <dgm:prSet presAssocID="{3F33882E-39F3-489B-807C-C6E42F400E7E}" presName="node" presStyleLbl="node1" presStyleIdx="0" presStyleCnt="7">
        <dgm:presLayoutVars>
          <dgm:bulletEnabled val="1"/>
        </dgm:presLayoutVars>
      </dgm:prSet>
      <dgm:spPr/>
      <dgm:t>
        <a:bodyPr/>
        <a:lstStyle/>
        <a:p>
          <a:endParaRPr lang="de-DE"/>
        </a:p>
      </dgm:t>
    </dgm:pt>
    <dgm:pt modelId="{DF22718B-7103-450B-8DC4-CED678EF31FD}" type="pres">
      <dgm:prSet presAssocID="{3F33882E-39F3-489B-807C-C6E42F400E7E}" presName="spNode" presStyleCnt="0"/>
      <dgm:spPr/>
    </dgm:pt>
    <dgm:pt modelId="{33F096DD-E783-4857-9E58-05F8B0164349}" type="pres">
      <dgm:prSet presAssocID="{BEF43767-244A-4680-ACED-FEAD13476DA6}" presName="sibTrans" presStyleLbl="sibTrans1D1" presStyleIdx="0" presStyleCnt="7"/>
      <dgm:spPr/>
      <dgm:t>
        <a:bodyPr/>
        <a:lstStyle/>
        <a:p>
          <a:endParaRPr lang="de-DE"/>
        </a:p>
      </dgm:t>
    </dgm:pt>
    <dgm:pt modelId="{BF1962F5-C6B4-4154-8927-C15A4AFC6BDC}" type="pres">
      <dgm:prSet presAssocID="{F2CBC263-DB90-46C6-910B-B9CE4FCBCCC3}" presName="node" presStyleLbl="node1" presStyleIdx="1" presStyleCnt="7">
        <dgm:presLayoutVars>
          <dgm:bulletEnabled val="1"/>
        </dgm:presLayoutVars>
      </dgm:prSet>
      <dgm:spPr/>
      <dgm:t>
        <a:bodyPr/>
        <a:lstStyle/>
        <a:p>
          <a:endParaRPr lang="de-DE"/>
        </a:p>
      </dgm:t>
    </dgm:pt>
    <dgm:pt modelId="{CC6006B3-603A-45A9-8825-25FAA037B4B2}" type="pres">
      <dgm:prSet presAssocID="{F2CBC263-DB90-46C6-910B-B9CE4FCBCCC3}" presName="spNode" presStyleCnt="0"/>
      <dgm:spPr/>
    </dgm:pt>
    <dgm:pt modelId="{4F3A8FD5-40A5-434B-8116-E284DB7B0FBC}" type="pres">
      <dgm:prSet presAssocID="{33DE12BF-256A-4771-8273-3DB736043E9A}" presName="sibTrans" presStyleLbl="sibTrans1D1" presStyleIdx="1" presStyleCnt="7"/>
      <dgm:spPr/>
      <dgm:t>
        <a:bodyPr/>
        <a:lstStyle/>
        <a:p>
          <a:endParaRPr lang="de-DE"/>
        </a:p>
      </dgm:t>
    </dgm:pt>
    <dgm:pt modelId="{2F9696EE-271A-473E-966F-868D662D1EF6}" type="pres">
      <dgm:prSet presAssocID="{8223756A-DEBB-4685-BAC6-A8F6E8DA4D4D}" presName="node" presStyleLbl="node1" presStyleIdx="2" presStyleCnt="7">
        <dgm:presLayoutVars>
          <dgm:bulletEnabled val="1"/>
        </dgm:presLayoutVars>
      </dgm:prSet>
      <dgm:spPr/>
      <dgm:t>
        <a:bodyPr/>
        <a:lstStyle/>
        <a:p>
          <a:endParaRPr lang="de-DE"/>
        </a:p>
      </dgm:t>
    </dgm:pt>
    <dgm:pt modelId="{CBD566B7-B6A3-40D7-863D-6DAF627AA402}" type="pres">
      <dgm:prSet presAssocID="{8223756A-DEBB-4685-BAC6-A8F6E8DA4D4D}" presName="spNode" presStyleCnt="0"/>
      <dgm:spPr/>
    </dgm:pt>
    <dgm:pt modelId="{B87A7141-0935-4F42-8DDE-0D48666A5227}" type="pres">
      <dgm:prSet presAssocID="{AB8048AE-94AD-4BCA-A036-4F200F1CB726}" presName="sibTrans" presStyleLbl="sibTrans1D1" presStyleIdx="2" presStyleCnt="7"/>
      <dgm:spPr/>
      <dgm:t>
        <a:bodyPr/>
        <a:lstStyle/>
        <a:p>
          <a:endParaRPr lang="de-DE"/>
        </a:p>
      </dgm:t>
    </dgm:pt>
    <dgm:pt modelId="{4F0B27D0-0453-4FC8-BC9D-452ECEEFE35A}" type="pres">
      <dgm:prSet presAssocID="{83907B39-A85E-41B7-96FD-FE65EA78F703}" presName="node" presStyleLbl="node1" presStyleIdx="3" presStyleCnt="7">
        <dgm:presLayoutVars>
          <dgm:bulletEnabled val="1"/>
        </dgm:presLayoutVars>
      </dgm:prSet>
      <dgm:spPr/>
      <dgm:t>
        <a:bodyPr/>
        <a:lstStyle/>
        <a:p>
          <a:endParaRPr lang="de-DE"/>
        </a:p>
      </dgm:t>
    </dgm:pt>
    <dgm:pt modelId="{604FFD0F-165B-4C2E-9684-582814997833}" type="pres">
      <dgm:prSet presAssocID="{83907B39-A85E-41B7-96FD-FE65EA78F703}" presName="spNode" presStyleCnt="0"/>
      <dgm:spPr/>
    </dgm:pt>
    <dgm:pt modelId="{C894BFF9-AAE4-450D-B8CD-1969ADA2053E}" type="pres">
      <dgm:prSet presAssocID="{C45B3564-3908-4049-A470-7FDFFB2F60EE}" presName="sibTrans" presStyleLbl="sibTrans1D1" presStyleIdx="3" presStyleCnt="7"/>
      <dgm:spPr/>
      <dgm:t>
        <a:bodyPr/>
        <a:lstStyle/>
        <a:p>
          <a:endParaRPr lang="de-DE"/>
        </a:p>
      </dgm:t>
    </dgm:pt>
    <dgm:pt modelId="{D31F8B11-08C0-4BA2-91D6-43D7245BAF35}" type="pres">
      <dgm:prSet presAssocID="{011879ED-5665-453A-844F-5AFF0466CD77}" presName="node" presStyleLbl="node1" presStyleIdx="4" presStyleCnt="7">
        <dgm:presLayoutVars>
          <dgm:bulletEnabled val="1"/>
        </dgm:presLayoutVars>
      </dgm:prSet>
      <dgm:spPr/>
      <dgm:t>
        <a:bodyPr/>
        <a:lstStyle/>
        <a:p>
          <a:endParaRPr lang="de-DE"/>
        </a:p>
      </dgm:t>
    </dgm:pt>
    <dgm:pt modelId="{23FB741C-1ED7-4F10-9263-232C13877FC1}" type="pres">
      <dgm:prSet presAssocID="{011879ED-5665-453A-844F-5AFF0466CD77}" presName="spNode" presStyleCnt="0"/>
      <dgm:spPr/>
    </dgm:pt>
    <dgm:pt modelId="{B461B3D8-4960-4202-95E8-12BFC4419452}" type="pres">
      <dgm:prSet presAssocID="{43C1CA55-5737-4212-A631-45A4FF51CF5C}" presName="sibTrans" presStyleLbl="sibTrans1D1" presStyleIdx="4" presStyleCnt="7"/>
      <dgm:spPr/>
      <dgm:t>
        <a:bodyPr/>
        <a:lstStyle/>
        <a:p>
          <a:endParaRPr lang="de-DE"/>
        </a:p>
      </dgm:t>
    </dgm:pt>
    <dgm:pt modelId="{1C6D9DF7-5589-4110-A3F1-89683CF46F74}" type="pres">
      <dgm:prSet presAssocID="{F74B6CDA-172A-417F-B332-F1DC07C60DE4}" presName="node" presStyleLbl="node1" presStyleIdx="5" presStyleCnt="7">
        <dgm:presLayoutVars>
          <dgm:bulletEnabled val="1"/>
        </dgm:presLayoutVars>
      </dgm:prSet>
      <dgm:spPr/>
      <dgm:t>
        <a:bodyPr/>
        <a:lstStyle/>
        <a:p>
          <a:endParaRPr lang="de-DE"/>
        </a:p>
      </dgm:t>
    </dgm:pt>
    <dgm:pt modelId="{CECADD75-4C4F-422B-AB0B-2421DE420171}" type="pres">
      <dgm:prSet presAssocID="{F74B6CDA-172A-417F-B332-F1DC07C60DE4}" presName="spNode" presStyleCnt="0"/>
      <dgm:spPr/>
    </dgm:pt>
    <dgm:pt modelId="{987D81BF-DC2E-441B-91ED-5B6924101063}" type="pres">
      <dgm:prSet presAssocID="{464C6265-AC6A-45C1-8AB9-FD1B0EFF500B}" presName="sibTrans" presStyleLbl="sibTrans1D1" presStyleIdx="5" presStyleCnt="7"/>
      <dgm:spPr/>
      <dgm:t>
        <a:bodyPr/>
        <a:lstStyle/>
        <a:p>
          <a:endParaRPr lang="de-DE"/>
        </a:p>
      </dgm:t>
    </dgm:pt>
    <dgm:pt modelId="{05524307-A5B6-4358-A8CB-D98190CC53E5}" type="pres">
      <dgm:prSet presAssocID="{107E13A4-9799-4D9D-AD92-2F8A861B8D83}" presName="node" presStyleLbl="node1" presStyleIdx="6" presStyleCnt="7">
        <dgm:presLayoutVars>
          <dgm:bulletEnabled val="1"/>
        </dgm:presLayoutVars>
      </dgm:prSet>
      <dgm:spPr/>
      <dgm:t>
        <a:bodyPr/>
        <a:lstStyle/>
        <a:p>
          <a:endParaRPr lang="de-DE"/>
        </a:p>
      </dgm:t>
    </dgm:pt>
    <dgm:pt modelId="{D0BDC9D1-E817-4139-94E0-9F513980BACB}" type="pres">
      <dgm:prSet presAssocID="{107E13A4-9799-4D9D-AD92-2F8A861B8D83}" presName="spNode" presStyleCnt="0"/>
      <dgm:spPr/>
    </dgm:pt>
    <dgm:pt modelId="{816C18F7-E0F4-4118-BB87-5186D5BD55B2}" type="pres">
      <dgm:prSet presAssocID="{51D2743C-E90B-40CE-A174-D2BAFD3CB69E}" presName="sibTrans" presStyleLbl="sibTrans1D1" presStyleIdx="6" presStyleCnt="7"/>
      <dgm:spPr/>
      <dgm:t>
        <a:bodyPr/>
        <a:lstStyle/>
        <a:p>
          <a:endParaRPr lang="de-DE"/>
        </a:p>
      </dgm:t>
    </dgm:pt>
  </dgm:ptLst>
  <dgm:cxnLst>
    <dgm:cxn modelId="{B3D0C0F3-121A-4152-A7B7-84A69C056C95}" type="presOf" srcId="{8223756A-DEBB-4685-BAC6-A8F6E8DA4D4D}" destId="{2F9696EE-271A-473E-966F-868D662D1EF6}" srcOrd="0" destOrd="0" presId="urn:microsoft.com/office/officeart/2005/8/layout/cycle5"/>
    <dgm:cxn modelId="{7D7D3AA2-5AAB-4275-89F8-860802D58972}" type="presOf" srcId="{51D2743C-E90B-40CE-A174-D2BAFD3CB69E}" destId="{816C18F7-E0F4-4118-BB87-5186D5BD55B2}" srcOrd="0" destOrd="0" presId="urn:microsoft.com/office/officeart/2005/8/layout/cycle5"/>
    <dgm:cxn modelId="{305C1DFD-3570-406B-BBE1-0E66CF7F545F}" type="presOf" srcId="{F2CBC263-DB90-46C6-910B-B9CE4FCBCCC3}" destId="{BF1962F5-C6B4-4154-8927-C15A4AFC6BDC}" srcOrd="0" destOrd="0" presId="urn:microsoft.com/office/officeart/2005/8/layout/cycle5"/>
    <dgm:cxn modelId="{F9920902-9AFE-4069-9C1D-C61B150A7D10}" type="presOf" srcId="{33DE12BF-256A-4771-8273-3DB736043E9A}" destId="{4F3A8FD5-40A5-434B-8116-E284DB7B0FBC}" srcOrd="0" destOrd="0" presId="urn:microsoft.com/office/officeart/2005/8/layout/cycle5"/>
    <dgm:cxn modelId="{87048280-4EA9-4A3B-90AA-DC0C9478856B}" type="presOf" srcId="{3F33882E-39F3-489B-807C-C6E42F400E7E}" destId="{E9ADD95D-62C6-4762-B176-DC57A0E488C4}" srcOrd="0" destOrd="0" presId="urn:microsoft.com/office/officeart/2005/8/layout/cycle5"/>
    <dgm:cxn modelId="{184411D4-44E8-4141-87EC-F9344E1A4018}" type="presOf" srcId="{BEF43767-244A-4680-ACED-FEAD13476DA6}" destId="{33F096DD-E783-4857-9E58-05F8B0164349}" srcOrd="0" destOrd="0" presId="urn:microsoft.com/office/officeart/2005/8/layout/cycle5"/>
    <dgm:cxn modelId="{7456C121-20F3-4BC7-B9A6-B57C498F051C}" srcId="{284A7678-8100-4A40-A348-DCC2A6A4A827}" destId="{F2CBC263-DB90-46C6-910B-B9CE4FCBCCC3}" srcOrd="1" destOrd="0" parTransId="{1DBD03C3-4A48-4423-BD58-54A4723DB817}" sibTransId="{33DE12BF-256A-4771-8273-3DB736043E9A}"/>
    <dgm:cxn modelId="{98DE7984-081A-40DA-A553-C277BD6FC298}" srcId="{284A7678-8100-4A40-A348-DCC2A6A4A827}" destId="{83907B39-A85E-41B7-96FD-FE65EA78F703}" srcOrd="3" destOrd="0" parTransId="{4D79086B-1D48-4EB5-BE1B-5B4B1B1F32A2}" sibTransId="{C45B3564-3908-4049-A470-7FDFFB2F60EE}"/>
    <dgm:cxn modelId="{5902277B-D631-48E4-8B19-A9831A2C4964}" type="presOf" srcId="{83907B39-A85E-41B7-96FD-FE65EA78F703}" destId="{4F0B27D0-0453-4FC8-BC9D-452ECEEFE35A}" srcOrd="0" destOrd="0" presId="urn:microsoft.com/office/officeart/2005/8/layout/cycle5"/>
    <dgm:cxn modelId="{0A2BEAB6-83FD-477D-B175-03763092CD7D}" srcId="{284A7678-8100-4A40-A348-DCC2A6A4A827}" destId="{3F33882E-39F3-489B-807C-C6E42F400E7E}" srcOrd="0" destOrd="0" parTransId="{FFFAFDA2-3C8A-4100-B89C-961110C3088F}" sibTransId="{BEF43767-244A-4680-ACED-FEAD13476DA6}"/>
    <dgm:cxn modelId="{570E8A2D-7E30-47BA-AE46-9900B5191C20}" srcId="{284A7678-8100-4A40-A348-DCC2A6A4A827}" destId="{011879ED-5665-453A-844F-5AFF0466CD77}" srcOrd="4" destOrd="0" parTransId="{64E00B9D-2A70-4F9D-B789-94F4F2A6F705}" sibTransId="{43C1CA55-5737-4212-A631-45A4FF51CF5C}"/>
    <dgm:cxn modelId="{0870DA2F-B52D-49E1-84D8-3EA4A8F231B7}" type="presOf" srcId="{43C1CA55-5737-4212-A631-45A4FF51CF5C}" destId="{B461B3D8-4960-4202-95E8-12BFC4419452}" srcOrd="0" destOrd="0" presId="urn:microsoft.com/office/officeart/2005/8/layout/cycle5"/>
    <dgm:cxn modelId="{B487D06E-311F-4382-9BBE-20843BF41F5A}" type="presOf" srcId="{464C6265-AC6A-45C1-8AB9-FD1B0EFF500B}" destId="{987D81BF-DC2E-441B-91ED-5B6924101063}" srcOrd="0" destOrd="0" presId="urn:microsoft.com/office/officeart/2005/8/layout/cycle5"/>
    <dgm:cxn modelId="{C870E5A0-21A2-4016-9C50-D962B2BF19D8}" type="presOf" srcId="{011879ED-5665-453A-844F-5AFF0466CD77}" destId="{D31F8B11-08C0-4BA2-91D6-43D7245BAF35}" srcOrd="0" destOrd="0" presId="urn:microsoft.com/office/officeart/2005/8/layout/cycle5"/>
    <dgm:cxn modelId="{E1D3054C-9692-4760-A1C2-14E7902B1E0B}" type="presOf" srcId="{C45B3564-3908-4049-A470-7FDFFB2F60EE}" destId="{C894BFF9-AAE4-450D-B8CD-1969ADA2053E}" srcOrd="0" destOrd="0" presId="urn:microsoft.com/office/officeart/2005/8/layout/cycle5"/>
    <dgm:cxn modelId="{906647A2-D74E-4035-BEF1-9A613CA830AC}" type="presOf" srcId="{284A7678-8100-4A40-A348-DCC2A6A4A827}" destId="{6656583B-6B0C-4BF9-BCB2-1C931DF34033}" srcOrd="0" destOrd="0" presId="urn:microsoft.com/office/officeart/2005/8/layout/cycle5"/>
    <dgm:cxn modelId="{F0D8466D-6E63-4E3F-A3E6-C13F2707FADE}" type="presOf" srcId="{AB8048AE-94AD-4BCA-A036-4F200F1CB726}" destId="{B87A7141-0935-4F42-8DDE-0D48666A5227}" srcOrd="0" destOrd="0" presId="urn:microsoft.com/office/officeart/2005/8/layout/cycle5"/>
    <dgm:cxn modelId="{A7DF2840-42CE-4D48-88B8-DB61001D2B31}" srcId="{284A7678-8100-4A40-A348-DCC2A6A4A827}" destId="{107E13A4-9799-4D9D-AD92-2F8A861B8D83}" srcOrd="6" destOrd="0" parTransId="{61263E00-DF01-445F-BAF6-3E530848587A}" sibTransId="{51D2743C-E90B-40CE-A174-D2BAFD3CB69E}"/>
    <dgm:cxn modelId="{C28E9088-28FD-4318-9B8D-65ACE5643C92}" type="presOf" srcId="{107E13A4-9799-4D9D-AD92-2F8A861B8D83}" destId="{05524307-A5B6-4358-A8CB-D98190CC53E5}" srcOrd="0" destOrd="0" presId="urn:microsoft.com/office/officeart/2005/8/layout/cycle5"/>
    <dgm:cxn modelId="{A3FFF844-F389-4BE5-B966-8632DDBA57D9}" type="presOf" srcId="{F74B6CDA-172A-417F-B332-F1DC07C60DE4}" destId="{1C6D9DF7-5589-4110-A3F1-89683CF46F74}" srcOrd="0" destOrd="0" presId="urn:microsoft.com/office/officeart/2005/8/layout/cycle5"/>
    <dgm:cxn modelId="{B23A0E53-A419-4E51-A543-687C92A51E5F}" srcId="{284A7678-8100-4A40-A348-DCC2A6A4A827}" destId="{8223756A-DEBB-4685-BAC6-A8F6E8DA4D4D}" srcOrd="2" destOrd="0" parTransId="{B0BC2BA7-BB4D-4C1E-9B99-7FCBFF3D6FD2}" sibTransId="{AB8048AE-94AD-4BCA-A036-4F200F1CB726}"/>
    <dgm:cxn modelId="{7C6D2320-7530-469F-B29F-6C556D980568}" srcId="{284A7678-8100-4A40-A348-DCC2A6A4A827}" destId="{F74B6CDA-172A-417F-B332-F1DC07C60DE4}" srcOrd="5" destOrd="0" parTransId="{EC07832C-756C-4509-8A55-EC4B8EB75DE1}" sibTransId="{464C6265-AC6A-45C1-8AB9-FD1B0EFF500B}"/>
    <dgm:cxn modelId="{6144BC4B-E264-4914-BDC7-97E32F7AE069}" type="presParOf" srcId="{6656583B-6B0C-4BF9-BCB2-1C931DF34033}" destId="{E9ADD95D-62C6-4762-B176-DC57A0E488C4}" srcOrd="0" destOrd="0" presId="urn:microsoft.com/office/officeart/2005/8/layout/cycle5"/>
    <dgm:cxn modelId="{04D0DB76-2229-4AD1-A90C-55D2B2BBA752}" type="presParOf" srcId="{6656583B-6B0C-4BF9-BCB2-1C931DF34033}" destId="{DF22718B-7103-450B-8DC4-CED678EF31FD}" srcOrd="1" destOrd="0" presId="urn:microsoft.com/office/officeart/2005/8/layout/cycle5"/>
    <dgm:cxn modelId="{FFCFCEA6-81C7-4482-8256-1A5126E7234C}" type="presParOf" srcId="{6656583B-6B0C-4BF9-BCB2-1C931DF34033}" destId="{33F096DD-E783-4857-9E58-05F8B0164349}" srcOrd="2" destOrd="0" presId="urn:microsoft.com/office/officeart/2005/8/layout/cycle5"/>
    <dgm:cxn modelId="{926FBA27-7A1A-4457-9D54-2977AD60C89F}" type="presParOf" srcId="{6656583B-6B0C-4BF9-BCB2-1C931DF34033}" destId="{BF1962F5-C6B4-4154-8927-C15A4AFC6BDC}" srcOrd="3" destOrd="0" presId="urn:microsoft.com/office/officeart/2005/8/layout/cycle5"/>
    <dgm:cxn modelId="{B598E366-990D-46B9-9D4F-97AA1C9E6080}" type="presParOf" srcId="{6656583B-6B0C-4BF9-BCB2-1C931DF34033}" destId="{CC6006B3-603A-45A9-8825-25FAA037B4B2}" srcOrd="4" destOrd="0" presId="urn:microsoft.com/office/officeart/2005/8/layout/cycle5"/>
    <dgm:cxn modelId="{999B869F-B542-4C2B-9E8F-F5F73F2FC130}" type="presParOf" srcId="{6656583B-6B0C-4BF9-BCB2-1C931DF34033}" destId="{4F3A8FD5-40A5-434B-8116-E284DB7B0FBC}" srcOrd="5" destOrd="0" presId="urn:microsoft.com/office/officeart/2005/8/layout/cycle5"/>
    <dgm:cxn modelId="{38C82144-288E-4ABB-8F96-D2995B5695F5}" type="presParOf" srcId="{6656583B-6B0C-4BF9-BCB2-1C931DF34033}" destId="{2F9696EE-271A-473E-966F-868D662D1EF6}" srcOrd="6" destOrd="0" presId="urn:microsoft.com/office/officeart/2005/8/layout/cycle5"/>
    <dgm:cxn modelId="{ACAAD726-1A8F-4B5C-AE64-BE11D2116819}" type="presParOf" srcId="{6656583B-6B0C-4BF9-BCB2-1C931DF34033}" destId="{CBD566B7-B6A3-40D7-863D-6DAF627AA402}" srcOrd="7" destOrd="0" presId="urn:microsoft.com/office/officeart/2005/8/layout/cycle5"/>
    <dgm:cxn modelId="{E5B70E5C-C39B-4CBF-AA79-12303EC24E21}" type="presParOf" srcId="{6656583B-6B0C-4BF9-BCB2-1C931DF34033}" destId="{B87A7141-0935-4F42-8DDE-0D48666A5227}" srcOrd="8" destOrd="0" presId="urn:microsoft.com/office/officeart/2005/8/layout/cycle5"/>
    <dgm:cxn modelId="{294E5C1F-7201-41EA-B989-FCDAE329E0F6}" type="presParOf" srcId="{6656583B-6B0C-4BF9-BCB2-1C931DF34033}" destId="{4F0B27D0-0453-4FC8-BC9D-452ECEEFE35A}" srcOrd="9" destOrd="0" presId="urn:microsoft.com/office/officeart/2005/8/layout/cycle5"/>
    <dgm:cxn modelId="{C5DF915A-A45E-43F0-81AF-7C4CA983C790}" type="presParOf" srcId="{6656583B-6B0C-4BF9-BCB2-1C931DF34033}" destId="{604FFD0F-165B-4C2E-9684-582814997833}" srcOrd="10" destOrd="0" presId="urn:microsoft.com/office/officeart/2005/8/layout/cycle5"/>
    <dgm:cxn modelId="{892D4E42-1719-4427-ACAD-7B31D9E8588E}" type="presParOf" srcId="{6656583B-6B0C-4BF9-BCB2-1C931DF34033}" destId="{C894BFF9-AAE4-450D-B8CD-1969ADA2053E}" srcOrd="11" destOrd="0" presId="urn:microsoft.com/office/officeart/2005/8/layout/cycle5"/>
    <dgm:cxn modelId="{9D361CA4-108E-4A4B-8174-BE52FFA91F7B}" type="presParOf" srcId="{6656583B-6B0C-4BF9-BCB2-1C931DF34033}" destId="{D31F8B11-08C0-4BA2-91D6-43D7245BAF35}" srcOrd="12" destOrd="0" presId="urn:microsoft.com/office/officeart/2005/8/layout/cycle5"/>
    <dgm:cxn modelId="{73E07200-090F-40CE-92A4-3F2CFB91B8AB}" type="presParOf" srcId="{6656583B-6B0C-4BF9-BCB2-1C931DF34033}" destId="{23FB741C-1ED7-4F10-9263-232C13877FC1}" srcOrd="13" destOrd="0" presId="urn:microsoft.com/office/officeart/2005/8/layout/cycle5"/>
    <dgm:cxn modelId="{26C67477-669B-430C-A94D-591A65856DDE}" type="presParOf" srcId="{6656583B-6B0C-4BF9-BCB2-1C931DF34033}" destId="{B461B3D8-4960-4202-95E8-12BFC4419452}" srcOrd="14" destOrd="0" presId="urn:microsoft.com/office/officeart/2005/8/layout/cycle5"/>
    <dgm:cxn modelId="{CB5E26F9-0AA0-43BC-8F35-47E023A08968}" type="presParOf" srcId="{6656583B-6B0C-4BF9-BCB2-1C931DF34033}" destId="{1C6D9DF7-5589-4110-A3F1-89683CF46F74}" srcOrd="15" destOrd="0" presId="urn:microsoft.com/office/officeart/2005/8/layout/cycle5"/>
    <dgm:cxn modelId="{197D43F3-7245-4862-9FAF-FBD035051438}" type="presParOf" srcId="{6656583B-6B0C-4BF9-BCB2-1C931DF34033}" destId="{CECADD75-4C4F-422B-AB0B-2421DE420171}" srcOrd="16" destOrd="0" presId="urn:microsoft.com/office/officeart/2005/8/layout/cycle5"/>
    <dgm:cxn modelId="{135FD82A-92A4-4513-96DC-792C85D9BA69}" type="presParOf" srcId="{6656583B-6B0C-4BF9-BCB2-1C931DF34033}" destId="{987D81BF-DC2E-441B-91ED-5B6924101063}" srcOrd="17" destOrd="0" presId="urn:microsoft.com/office/officeart/2005/8/layout/cycle5"/>
    <dgm:cxn modelId="{F03A2A92-497A-4D0F-8060-14063F863091}" type="presParOf" srcId="{6656583B-6B0C-4BF9-BCB2-1C931DF34033}" destId="{05524307-A5B6-4358-A8CB-D98190CC53E5}" srcOrd="18" destOrd="0" presId="urn:microsoft.com/office/officeart/2005/8/layout/cycle5"/>
    <dgm:cxn modelId="{290BF04E-4443-4519-941F-C08BB0573E9F}" type="presParOf" srcId="{6656583B-6B0C-4BF9-BCB2-1C931DF34033}" destId="{D0BDC9D1-E817-4139-94E0-9F513980BACB}" srcOrd="19" destOrd="0" presId="urn:microsoft.com/office/officeart/2005/8/layout/cycle5"/>
    <dgm:cxn modelId="{671FD4B3-ADEA-4DB6-8DD2-5BE7AD5386E0}" type="presParOf" srcId="{6656583B-6B0C-4BF9-BCB2-1C931DF34033}" destId="{816C18F7-E0F4-4118-BB87-5186D5BD55B2}"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BBC35-D9AB-4721-9F22-226E68993B83}">
      <dsp:nvSpPr>
        <dsp:cNvPr id="0" name=""/>
        <dsp:cNvSpPr/>
      </dsp:nvSpPr>
      <dsp:spPr>
        <a:xfrm>
          <a:off x="0"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Faserproduktion</a:t>
          </a:r>
        </a:p>
      </dsp:txBody>
      <dsp:txXfrm>
        <a:off x="362202" y="297620"/>
        <a:ext cx="1086608" cy="724404"/>
      </dsp:txXfrm>
    </dsp:sp>
    <dsp:sp modelId="{02C5FB16-6D5E-43CE-A787-BE543C958D29}">
      <dsp:nvSpPr>
        <dsp:cNvPr id="0" name=""/>
        <dsp:cNvSpPr/>
      </dsp:nvSpPr>
      <dsp:spPr>
        <a:xfrm>
          <a:off x="1629911"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Textilerzeugung</a:t>
          </a:r>
        </a:p>
      </dsp:txBody>
      <dsp:txXfrm>
        <a:off x="1992113" y="297620"/>
        <a:ext cx="1086608" cy="724404"/>
      </dsp:txXfrm>
    </dsp:sp>
    <dsp:sp modelId="{0F185FDC-15D5-4F0F-9F0C-867DDD819C3B}">
      <dsp:nvSpPr>
        <dsp:cNvPr id="0" name=""/>
        <dsp:cNvSpPr/>
      </dsp:nvSpPr>
      <dsp:spPr>
        <a:xfrm>
          <a:off x="3259822"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Textilveredlung</a:t>
          </a:r>
        </a:p>
      </dsp:txBody>
      <dsp:txXfrm>
        <a:off x="3622024" y="297620"/>
        <a:ext cx="1086608" cy="724404"/>
      </dsp:txXfrm>
    </dsp:sp>
    <dsp:sp modelId="{0DF0C078-882B-44BA-9890-5588C0F07233}">
      <dsp:nvSpPr>
        <dsp:cNvPr id="0" name=""/>
        <dsp:cNvSpPr/>
      </dsp:nvSpPr>
      <dsp:spPr>
        <a:xfrm>
          <a:off x="4889733"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Konfektion</a:t>
          </a:r>
        </a:p>
      </dsp:txBody>
      <dsp:txXfrm>
        <a:off x="5251935" y="297620"/>
        <a:ext cx="1086608" cy="724404"/>
      </dsp:txXfrm>
    </dsp:sp>
    <dsp:sp modelId="{E9DDBCE1-A647-4E61-AF4F-9EE67BDD0768}">
      <dsp:nvSpPr>
        <dsp:cNvPr id="0" name=""/>
        <dsp:cNvSpPr/>
      </dsp:nvSpPr>
      <dsp:spPr>
        <a:xfrm>
          <a:off x="6519644"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Handel</a:t>
          </a:r>
        </a:p>
      </dsp:txBody>
      <dsp:txXfrm>
        <a:off x="6881846" y="297620"/>
        <a:ext cx="1086608" cy="724404"/>
      </dsp:txXfrm>
    </dsp:sp>
    <dsp:sp modelId="{AF39E6F4-C44D-472D-B06E-35F08AE4A9BD}">
      <dsp:nvSpPr>
        <dsp:cNvPr id="0" name=""/>
        <dsp:cNvSpPr/>
      </dsp:nvSpPr>
      <dsp:spPr>
        <a:xfrm>
          <a:off x="8149555"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Gebrauch</a:t>
          </a:r>
        </a:p>
      </dsp:txBody>
      <dsp:txXfrm>
        <a:off x="8511757" y="297620"/>
        <a:ext cx="1086608" cy="724404"/>
      </dsp:txXfrm>
    </dsp:sp>
    <dsp:sp modelId="{924C06BE-DE92-467C-BE76-2D2AC11793F1}">
      <dsp:nvSpPr>
        <dsp:cNvPr id="0" name=""/>
        <dsp:cNvSpPr/>
      </dsp:nvSpPr>
      <dsp:spPr>
        <a:xfrm>
          <a:off x="9779466" y="297620"/>
          <a:ext cx="1811012" cy="72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a:t>Entsorgung</a:t>
          </a:r>
        </a:p>
      </dsp:txBody>
      <dsp:txXfrm>
        <a:off x="10141668" y="297620"/>
        <a:ext cx="1086608" cy="724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F6B93-1ED4-4339-81A6-696EB8F83D33}">
      <dsp:nvSpPr>
        <dsp:cNvPr id="0" name=""/>
        <dsp:cNvSpPr/>
      </dsp:nvSpPr>
      <dsp:spPr>
        <a:xfrm>
          <a:off x="0" y="0"/>
          <a:ext cx="1503312" cy="2885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Ökologie</a:t>
          </a:r>
        </a:p>
      </dsp:txBody>
      <dsp:txXfrm>
        <a:off x="0" y="1154391"/>
        <a:ext cx="1503312" cy="1154391"/>
      </dsp:txXfrm>
    </dsp:sp>
    <dsp:sp modelId="{DEADAE0E-261E-4D72-912E-2DF34868E764}">
      <dsp:nvSpPr>
        <dsp:cNvPr id="0" name=""/>
        <dsp:cNvSpPr/>
      </dsp:nvSpPr>
      <dsp:spPr>
        <a:xfrm>
          <a:off x="272575" y="173158"/>
          <a:ext cx="961030" cy="961030"/>
        </a:xfrm>
        <a:prstGeom prst="ellipse">
          <a:avLst/>
        </a:prstGeom>
        <a:blipFill rotWithShape="1">
          <a:blip xmlns:r="http://schemas.openxmlformats.org/officeDocument/2006/relationships" r:embed="rId1">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FA8A3-60BF-4A5A-94D1-0AF3F052F071}">
      <dsp:nvSpPr>
        <dsp:cNvPr id="0" name=""/>
        <dsp:cNvSpPr/>
      </dsp:nvSpPr>
      <dsp:spPr>
        <a:xfrm>
          <a:off x="1549846" y="0"/>
          <a:ext cx="1503312" cy="2885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Ökonomie</a:t>
          </a:r>
        </a:p>
      </dsp:txBody>
      <dsp:txXfrm>
        <a:off x="1549846" y="1154391"/>
        <a:ext cx="1503312" cy="1154391"/>
      </dsp:txXfrm>
    </dsp:sp>
    <dsp:sp modelId="{33C85CB4-908A-4D18-BF36-9B12D88C03F4}">
      <dsp:nvSpPr>
        <dsp:cNvPr id="0" name=""/>
        <dsp:cNvSpPr/>
      </dsp:nvSpPr>
      <dsp:spPr>
        <a:xfrm>
          <a:off x="1820987" y="173158"/>
          <a:ext cx="961030" cy="961030"/>
        </a:xfrm>
        <a:prstGeom prst="ellipse">
          <a:avLst/>
        </a:prstGeom>
        <a:blipFill rotWithShape="1">
          <a:blip xmlns:r="http://schemas.openxmlformats.org/officeDocument/2006/relationships" r:embed="rId2">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F9149E-A286-4E3D-BA5D-3E19DAAAC9D4}">
      <dsp:nvSpPr>
        <dsp:cNvPr id="0" name=""/>
        <dsp:cNvSpPr/>
      </dsp:nvSpPr>
      <dsp:spPr>
        <a:xfrm>
          <a:off x="3139825" y="0"/>
          <a:ext cx="1503312" cy="2885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Gesellschaft</a:t>
          </a:r>
        </a:p>
      </dsp:txBody>
      <dsp:txXfrm>
        <a:off x="3139825" y="1154391"/>
        <a:ext cx="1503312" cy="1154391"/>
      </dsp:txXfrm>
    </dsp:sp>
    <dsp:sp modelId="{0603B0DC-7B2E-4662-ABD2-91BEA97BA901}">
      <dsp:nvSpPr>
        <dsp:cNvPr id="0" name=""/>
        <dsp:cNvSpPr/>
      </dsp:nvSpPr>
      <dsp:spPr>
        <a:xfrm>
          <a:off x="3369399" y="173158"/>
          <a:ext cx="961030" cy="961030"/>
        </a:xfrm>
        <a:prstGeom prst="ellipse">
          <a:avLst/>
        </a:prstGeom>
        <a:blipFill rotWithShape="1">
          <a:blip xmlns:r="http://schemas.openxmlformats.org/officeDocument/2006/relationships" r:embed="rId3">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DA7EA-2009-4C03-BB42-E4E6E789E73E}">
      <dsp:nvSpPr>
        <dsp:cNvPr id="0" name=""/>
        <dsp:cNvSpPr/>
      </dsp:nvSpPr>
      <dsp:spPr>
        <a:xfrm>
          <a:off x="4646670" y="0"/>
          <a:ext cx="1503312" cy="2885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Gesundheit</a:t>
          </a:r>
        </a:p>
      </dsp:txBody>
      <dsp:txXfrm>
        <a:off x="4646670" y="1154391"/>
        <a:ext cx="1503312" cy="1154391"/>
      </dsp:txXfrm>
    </dsp:sp>
    <dsp:sp modelId="{DD0DD93C-FDA1-4DBF-B188-893437D295A2}">
      <dsp:nvSpPr>
        <dsp:cNvPr id="0" name=""/>
        <dsp:cNvSpPr/>
      </dsp:nvSpPr>
      <dsp:spPr>
        <a:xfrm>
          <a:off x="4897034" y="162769"/>
          <a:ext cx="961030" cy="961030"/>
        </a:xfrm>
        <a:prstGeom prst="ellipse">
          <a:avLst/>
        </a:prstGeom>
        <a:blipFill rotWithShape="1">
          <a:blip xmlns:r="http://schemas.openxmlformats.org/officeDocument/2006/relationships" r:embed="rId4">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1D9F8-068C-4571-A6A4-0C5BAEF587BC}">
      <dsp:nvSpPr>
        <dsp:cNvPr id="0" name=""/>
        <dsp:cNvSpPr/>
      </dsp:nvSpPr>
      <dsp:spPr>
        <a:xfrm>
          <a:off x="246056" y="2308782"/>
          <a:ext cx="5659304" cy="43289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DD95D-62C6-4762-B176-DC57A0E488C4}">
      <dsp:nvSpPr>
        <dsp:cNvPr id="0" name=""/>
        <dsp:cNvSpPr/>
      </dsp:nvSpPr>
      <dsp:spPr>
        <a:xfrm>
          <a:off x="3143835" y="1407"/>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Faserproduktion</a:t>
          </a:r>
        </a:p>
      </dsp:txBody>
      <dsp:txXfrm>
        <a:off x="3177675" y="35247"/>
        <a:ext cx="998818" cy="625543"/>
      </dsp:txXfrm>
    </dsp:sp>
    <dsp:sp modelId="{33F096DD-E783-4857-9E58-05F8B0164349}">
      <dsp:nvSpPr>
        <dsp:cNvPr id="0" name=""/>
        <dsp:cNvSpPr/>
      </dsp:nvSpPr>
      <dsp:spPr>
        <a:xfrm>
          <a:off x="1697144" y="348019"/>
          <a:ext cx="3959881" cy="3959881"/>
        </a:xfrm>
        <a:custGeom>
          <a:avLst/>
          <a:gdLst/>
          <a:ahLst/>
          <a:cxnLst/>
          <a:rect l="0" t="0" r="0" b="0"/>
          <a:pathLst>
            <a:path>
              <a:moveTo>
                <a:pt x="2653096" y="117945"/>
              </a:moveTo>
              <a:arcTo wR="1979940" hR="1979940" stAng="17392569" swAng="7727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1962F5-C6B4-4154-8927-C15A4AFC6BDC}">
      <dsp:nvSpPr>
        <dsp:cNvPr id="0" name=""/>
        <dsp:cNvSpPr/>
      </dsp:nvSpPr>
      <dsp:spPr>
        <a:xfrm>
          <a:off x="4691815" y="746875"/>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Textilerzeugung</a:t>
          </a:r>
        </a:p>
      </dsp:txBody>
      <dsp:txXfrm>
        <a:off x="4725655" y="780715"/>
        <a:ext cx="998818" cy="625543"/>
      </dsp:txXfrm>
    </dsp:sp>
    <dsp:sp modelId="{4F3A8FD5-40A5-434B-8116-E284DB7B0FBC}">
      <dsp:nvSpPr>
        <dsp:cNvPr id="0" name=""/>
        <dsp:cNvSpPr/>
      </dsp:nvSpPr>
      <dsp:spPr>
        <a:xfrm>
          <a:off x="1697144" y="348019"/>
          <a:ext cx="3959881" cy="3959881"/>
        </a:xfrm>
        <a:custGeom>
          <a:avLst/>
          <a:gdLst/>
          <a:ahLst/>
          <a:cxnLst/>
          <a:rect l="0" t="0" r="0" b="0"/>
          <a:pathLst>
            <a:path>
              <a:moveTo>
                <a:pt x="3830418" y="1275741"/>
              </a:moveTo>
              <a:arcTo wR="1979940" hR="1979940" stAng="20349942" swAng="10647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9696EE-271A-473E-966F-868D662D1EF6}">
      <dsp:nvSpPr>
        <dsp:cNvPr id="0" name=""/>
        <dsp:cNvSpPr/>
      </dsp:nvSpPr>
      <dsp:spPr>
        <a:xfrm>
          <a:off x="5074135" y="2421926"/>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Textilveredlung</a:t>
          </a:r>
        </a:p>
      </dsp:txBody>
      <dsp:txXfrm>
        <a:off x="5107975" y="2455766"/>
        <a:ext cx="998818" cy="625543"/>
      </dsp:txXfrm>
    </dsp:sp>
    <dsp:sp modelId="{B87A7141-0935-4F42-8DDE-0D48666A5227}">
      <dsp:nvSpPr>
        <dsp:cNvPr id="0" name=""/>
        <dsp:cNvSpPr/>
      </dsp:nvSpPr>
      <dsp:spPr>
        <a:xfrm>
          <a:off x="1697144" y="348019"/>
          <a:ext cx="3959881" cy="3959881"/>
        </a:xfrm>
        <a:custGeom>
          <a:avLst/>
          <a:gdLst/>
          <a:ahLst/>
          <a:cxnLst/>
          <a:rect l="0" t="0" r="0" b="0"/>
          <a:pathLst>
            <a:path>
              <a:moveTo>
                <a:pt x="3727811" y="2910055"/>
              </a:moveTo>
              <a:arcTo wR="1979940" hR="1979940" stAng="1681158" swAng="835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0B27D0-0453-4FC8-BC9D-452ECEEFE35A}">
      <dsp:nvSpPr>
        <dsp:cNvPr id="0" name=""/>
        <dsp:cNvSpPr/>
      </dsp:nvSpPr>
      <dsp:spPr>
        <a:xfrm>
          <a:off x="4002899" y="3765213"/>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Konfektion</a:t>
          </a:r>
        </a:p>
      </dsp:txBody>
      <dsp:txXfrm>
        <a:off x="4036739" y="3799053"/>
        <a:ext cx="998818" cy="625543"/>
      </dsp:txXfrm>
    </dsp:sp>
    <dsp:sp modelId="{C894BFF9-AAE4-450D-B8CD-1969ADA2053E}">
      <dsp:nvSpPr>
        <dsp:cNvPr id="0" name=""/>
        <dsp:cNvSpPr/>
      </dsp:nvSpPr>
      <dsp:spPr>
        <a:xfrm>
          <a:off x="1697144" y="348019"/>
          <a:ext cx="3959881" cy="3959881"/>
        </a:xfrm>
        <a:custGeom>
          <a:avLst/>
          <a:gdLst/>
          <a:ahLst/>
          <a:cxnLst/>
          <a:rect l="0" t="0" r="0" b="0"/>
          <a:pathLst>
            <a:path>
              <a:moveTo>
                <a:pt x="2176593" y="3950091"/>
              </a:moveTo>
              <a:arcTo wR="1979940" hR="1979940" stAng="5057990" swAng="68402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31F8B11-08C0-4BA2-91D6-43D7245BAF35}">
      <dsp:nvSpPr>
        <dsp:cNvPr id="0" name=""/>
        <dsp:cNvSpPr/>
      </dsp:nvSpPr>
      <dsp:spPr>
        <a:xfrm>
          <a:off x="2284771" y="3765213"/>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Handel</a:t>
          </a:r>
        </a:p>
      </dsp:txBody>
      <dsp:txXfrm>
        <a:off x="2318611" y="3799053"/>
        <a:ext cx="998818" cy="625543"/>
      </dsp:txXfrm>
    </dsp:sp>
    <dsp:sp modelId="{B461B3D8-4960-4202-95E8-12BFC4419452}">
      <dsp:nvSpPr>
        <dsp:cNvPr id="0" name=""/>
        <dsp:cNvSpPr/>
      </dsp:nvSpPr>
      <dsp:spPr>
        <a:xfrm>
          <a:off x="1697144" y="348019"/>
          <a:ext cx="3959881" cy="3959881"/>
        </a:xfrm>
        <a:custGeom>
          <a:avLst/>
          <a:gdLst/>
          <a:ahLst/>
          <a:cxnLst/>
          <a:rect l="0" t="0" r="0" b="0"/>
          <a:pathLst>
            <a:path>
              <a:moveTo>
                <a:pt x="507453" y="3303551"/>
              </a:moveTo>
              <a:arcTo wR="1979940" hR="1979940" stAng="8282867" swAng="835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6D9DF7-5589-4110-A3F1-89683CF46F74}">
      <dsp:nvSpPr>
        <dsp:cNvPr id="0" name=""/>
        <dsp:cNvSpPr/>
      </dsp:nvSpPr>
      <dsp:spPr>
        <a:xfrm>
          <a:off x="1213536" y="2421926"/>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Verbraucher</a:t>
          </a:r>
        </a:p>
      </dsp:txBody>
      <dsp:txXfrm>
        <a:off x="1247376" y="2455766"/>
        <a:ext cx="998818" cy="625543"/>
      </dsp:txXfrm>
    </dsp:sp>
    <dsp:sp modelId="{987D81BF-DC2E-441B-91ED-5B6924101063}">
      <dsp:nvSpPr>
        <dsp:cNvPr id="0" name=""/>
        <dsp:cNvSpPr/>
      </dsp:nvSpPr>
      <dsp:spPr>
        <a:xfrm>
          <a:off x="1697144" y="348019"/>
          <a:ext cx="3959881" cy="3959881"/>
        </a:xfrm>
        <a:custGeom>
          <a:avLst/>
          <a:gdLst/>
          <a:ahLst/>
          <a:cxnLst/>
          <a:rect l="0" t="0" r="0" b="0"/>
          <a:pathLst>
            <a:path>
              <a:moveTo>
                <a:pt x="2875" y="1873270"/>
              </a:moveTo>
              <a:arcTo wR="1979940" hR="1979940" stAng="10985300" swAng="10647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524307-A5B6-4358-A8CB-D98190CC53E5}">
      <dsp:nvSpPr>
        <dsp:cNvPr id="0" name=""/>
        <dsp:cNvSpPr/>
      </dsp:nvSpPr>
      <dsp:spPr>
        <a:xfrm>
          <a:off x="1595855" y="746875"/>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Recycling</a:t>
          </a:r>
        </a:p>
      </dsp:txBody>
      <dsp:txXfrm>
        <a:off x="1629695" y="780715"/>
        <a:ext cx="998818" cy="625543"/>
      </dsp:txXfrm>
    </dsp:sp>
    <dsp:sp modelId="{816C18F7-E0F4-4118-BB87-5186D5BD55B2}">
      <dsp:nvSpPr>
        <dsp:cNvPr id="0" name=""/>
        <dsp:cNvSpPr/>
      </dsp:nvSpPr>
      <dsp:spPr>
        <a:xfrm>
          <a:off x="1697144" y="348019"/>
          <a:ext cx="3959881" cy="3959881"/>
        </a:xfrm>
        <a:custGeom>
          <a:avLst/>
          <a:gdLst/>
          <a:ahLst/>
          <a:cxnLst/>
          <a:rect l="0" t="0" r="0" b="0"/>
          <a:pathLst>
            <a:path>
              <a:moveTo>
                <a:pt x="908668" y="314845"/>
              </a:moveTo>
              <a:arcTo wR="1979940" hR="1979940" stAng="14234640" swAng="7727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D7478-E2EC-4005-A404-6B3BF7F4912B}">
      <dsp:nvSpPr>
        <dsp:cNvPr id="0" name=""/>
        <dsp:cNvSpPr/>
      </dsp:nvSpPr>
      <dsp:spPr>
        <a:xfrm>
          <a:off x="2773" y="0"/>
          <a:ext cx="1212682" cy="421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Faserproduktion</a:t>
          </a:r>
        </a:p>
      </dsp:txBody>
      <dsp:txXfrm>
        <a:off x="15108" y="12335"/>
        <a:ext cx="1188012" cy="396488"/>
      </dsp:txXfrm>
    </dsp:sp>
    <dsp:sp modelId="{2705B253-30EA-4470-9ED2-98302E7ED90C}">
      <dsp:nvSpPr>
        <dsp:cNvPr id="0" name=""/>
        <dsp:cNvSpPr/>
      </dsp:nvSpPr>
      <dsp:spPr>
        <a:xfrm>
          <a:off x="1336724" y="60206"/>
          <a:ext cx="257088" cy="300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e-DE" sz="900" kern="1200"/>
        </a:p>
      </dsp:txBody>
      <dsp:txXfrm>
        <a:off x="1336724" y="120355"/>
        <a:ext cx="179962" cy="180447"/>
      </dsp:txXfrm>
    </dsp:sp>
    <dsp:sp modelId="{9AFB9BD4-1889-4981-8B4A-D6F01ED9DECF}">
      <dsp:nvSpPr>
        <dsp:cNvPr id="0" name=""/>
        <dsp:cNvSpPr/>
      </dsp:nvSpPr>
      <dsp:spPr>
        <a:xfrm>
          <a:off x="1700529" y="0"/>
          <a:ext cx="1212682" cy="421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Textilproduktion</a:t>
          </a:r>
        </a:p>
      </dsp:txBody>
      <dsp:txXfrm>
        <a:off x="1712864" y="12335"/>
        <a:ext cx="1188012" cy="396488"/>
      </dsp:txXfrm>
    </dsp:sp>
    <dsp:sp modelId="{4DE6259D-0982-4EEA-99EA-065E09C32235}">
      <dsp:nvSpPr>
        <dsp:cNvPr id="0" name=""/>
        <dsp:cNvSpPr/>
      </dsp:nvSpPr>
      <dsp:spPr>
        <a:xfrm>
          <a:off x="3034479" y="60206"/>
          <a:ext cx="257088" cy="300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e-DE" sz="900" kern="1200"/>
        </a:p>
      </dsp:txBody>
      <dsp:txXfrm>
        <a:off x="3034479" y="120355"/>
        <a:ext cx="179962" cy="180447"/>
      </dsp:txXfrm>
    </dsp:sp>
    <dsp:sp modelId="{B6A0FB44-9ADD-40D6-A25D-1B77F905A118}">
      <dsp:nvSpPr>
        <dsp:cNvPr id="0" name=""/>
        <dsp:cNvSpPr/>
      </dsp:nvSpPr>
      <dsp:spPr>
        <a:xfrm>
          <a:off x="3398284" y="0"/>
          <a:ext cx="1212682" cy="421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Gebrauch</a:t>
          </a:r>
        </a:p>
      </dsp:txBody>
      <dsp:txXfrm>
        <a:off x="3410619" y="12335"/>
        <a:ext cx="1188012" cy="396488"/>
      </dsp:txXfrm>
    </dsp:sp>
    <dsp:sp modelId="{C39ED07B-EAE8-4B80-B53F-D0DE6E949E36}">
      <dsp:nvSpPr>
        <dsp:cNvPr id="0" name=""/>
        <dsp:cNvSpPr/>
      </dsp:nvSpPr>
      <dsp:spPr>
        <a:xfrm>
          <a:off x="4732235" y="60206"/>
          <a:ext cx="257088" cy="300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de-DE" sz="900" kern="1200"/>
        </a:p>
      </dsp:txBody>
      <dsp:txXfrm>
        <a:off x="4732235" y="120355"/>
        <a:ext cx="179962" cy="180447"/>
      </dsp:txXfrm>
    </dsp:sp>
    <dsp:sp modelId="{06662B50-27D7-4C60-A125-36C8BE98320C}">
      <dsp:nvSpPr>
        <dsp:cNvPr id="0" name=""/>
        <dsp:cNvSpPr/>
      </dsp:nvSpPr>
      <dsp:spPr>
        <a:xfrm>
          <a:off x="5096039" y="0"/>
          <a:ext cx="1212682" cy="421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Entsorgung</a:t>
          </a:r>
        </a:p>
      </dsp:txBody>
      <dsp:txXfrm>
        <a:off x="5108374" y="12335"/>
        <a:ext cx="1188012" cy="396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DD95D-62C6-4762-B176-DC57A0E488C4}">
      <dsp:nvSpPr>
        <dsp:cNvPr id="0" name=""/>
        <dsp:cNvSpPr/>
      </dsp:nvSpPr>
      <dsp:spPr>
        <a:xfrm>
          <a:off x="3143835" y="1407"/>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Faserproduktion</a:t>
          </a:r>
        </a:p>
      </dsp:txBody>
      <dsp:txXfrm>
        <a:off x="3177675" y="35247"/>
        <a:ext cx="998818" cy="625543"/>
      </dsp:txXfrm>
    </dsp:sp>
    <dsp:sp modelId="{33F096DD-E783-4857-9E58-05F8B0164349}">
      <dsp:nvSpPr>
        <dsp:cNvPr id="0" name=""/>
        <dsp:cNvSpPr/>
      </dsp:nvSpPr>
      <dsp:spPr>
        <a:xfrm>
          <a:off x="1697144" y="348019"/>
          <a:ext cx="3959881" cy="3959881"/>
        </a:xfrm>
        <a:custGeom>
          <a:avLst/>
          <a:gdLst/>
          <a:ahLst/>
          <a:cxnLst/>
          <a:rect l="0" t="0" r="0" b="0"/>
          <a:pathLst>
            <a:path>
              <a:moveTo>
                <a:pt x="2653096" y="117945"/>
              </a:moveTo>
              <a:arcTo wR="1979940" hR="1979940" stAng="17392569" swAng="7727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1962F5-C6B4-4154-8927-C15A4AFC6BDC}">
      <dsp:nvSpPr>
        <dsp:cNvPr id="0" name=""/>
        <dsp:cNvSpPr/>
      </dsp:nvSpPr>
      <dsp:spPr>
        <a:xfrm>
          <a:off x="4691815" y="746875"/>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Textilerzeugung</a:t>
          </a:r>
        </a:p>
      </dsp:txBody>
      <dsp:txXfrm>
        <a:off x="4725655" y="780715"/>
        <a:ext cx="998818" cy="625543"/>
      </dsp:txXfrm>
    </dsp:sp>
    <dsp:sp modelId="{4F3A8FD5-40A5-434B-8116-E284DB7B0FBC}">
      <dsp:nvSpPr>
        <dsp:cNvPr id="0" name=""/>
        <dsp:cNvSpPr/>
      </dsp:nvSpPr>
      <dsp:spPr>
        <a:xfrm>
          <a:off x="1697144" y="348019"/>
          <a:ext cx="3959881" cy="3959881"/>
        </a:xfrm>
        <a:custGeom>
          <a:avLst/>
          <a:gdLst/>
          <a:ahLst/>
          <a:cxnLst/>
          <a:rect l="0" t="0" r="0" b="0"/>
          <a:pathLst>
            <a:path>
              <a:moveTo>
                <a:pt x="3830418" y="1275741"/>
              </a:moveTo>
              <a:arcTo wR="1979940" hR="1979940" stAng="20349942" swAng="10647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9696EE-271A-473E-966F-868D662D1EF6}">
      <dsp:nvSpPr>
        <dsp:cNvPr id="0" name=""/>
        <dsp:cNvSpPr/>
      </dsp:nvSpPr>
      <dsp:spPr>
        <a:xfrm>
          <a:off x="5074135" y="2421926"/>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Textilveredlung</a:t>
          </a:r>
        </a:p>
      </dsp:txBody>
      <dsp:txXfrm>
        <a:off x="5107975" y="2455766"/>
        <a:ext cx="998818" cy="625543"/>
      </dsp:txXfrm>
    </dsp:sp>
    <dsp:sp modelId="{B87A7141-0935-4F42-8DDE-0D48666A5227}">
      <dsp:nvSpPr>
        <dsp:cNvPr id="0" name=""/>
        <dsp:cNvSpPr/>
      </dsp:nvSpPr>
      <dsp:spPr>
        <a:xfrm>
          <a:off x="1697144" y="348019"/>
          <a:ext cx="3959881" cy="3959881"/>
        </a:xfrm>
        <a:custGeom>
          <a:avLst/>
          <a:gdLst/>
          <a:ahLst/>
          <a:cxnLst/>
          <a:rect l="0" t="0" r="0" b="0"/>
          <a:pathLst>
            <a:path>
              <a:moveTo>
                <a:pt x="3727811" y="2910055"/>
              </a:moveTo>
              <a:arcTo wR="1979940" hR="1979940" stAng="1681158" swAng="835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0B27D0-0453-4FC8-BC9D-452ECEEFE35A}">
      <dsp:nvSpPr>
        <dsp:cNvPr id="0" name=""/>
        <dsp:cNvSpPr/>
      </dsp:nvSpPr>
      <dsp:spPr>
        <a:xfrm>
          <a:off x="4002899" y="3765213"/>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Konfektion</a:t>
          </a:r>
        </a:p>
      </dsp:txBody>
      <dsp:txXfrm>
        <a:off x="4036739" y="3799053"/>
        <a:ext cx="998818" cy="625543"/>
      </dsp:txXfrm>
    </dsp:sp>
    <dsp:sp modelId="{C894BFF9-AAE4-450D-B8CD-1969ADA2053E}">
      <dsp:nvSpPr>
        <dsp:cNvPr id="0" name=""/>
        <dsp:cNvSpPr/>
      </dsp:nvSpPr>
      <dsp:spPr>
        <a:xfrm>
          <a:off x="1697144" y="348019"/>
          <a:ext cx="3959881" cy="3959881"/>
        </a:xfrm>
        <a:custGeom>
          <a:avLst/>
          <a:gdLst/>
          <a:ahLst/>
          <a:cxnLst/>
          <a:rect l="0" t="0" r="0" b="0"/>
          <a:pathLst>
            <a:path>
              <a:moveTo>
                <a:pt x="2176593" y="3950091"/>
              </a:moveTo>
              <a:arcTo wR="1979940" hR="1979940" stAng="5057990" swAng="68402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31F8B11-08C0-4BA2-91D6-43D7245BAF35}">
      <dsp:nvSpPr>
        <dsp:cNvPr id="0" name=""/>
        <dsp:cNvSpPr/>
      </dsp:nvSpPr>
      <dsp:spPr>
        <a:xfrm>
          <a:off x="2284771" y="3765213"/>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Handel</a:t>
          </a:r>
        </a:p>
      </dsp:txBody>
      <dsp:txXfrm>
        <a:off x="2318611" y="3799053"/>
        <a:ext cx="998818" cy="625543"/>
      </dsp:txXfrm>
    </dsp:sp>
    <dsp:sp modelId="{B461B3D8-4960-4202-95E8-12BFC4419452}">
      <dsp:nvSpPr>
        <dsp:cNvPr id="0" name=""/>
        <dsp:cNvSpPr/>
      </dsp:nvSpPr>
      <dsp:spPr>
        <a:xfrm>
          <a:off x="1697144" y="348019"/>
          <a:ext cx="3959881" cy="3959881"/>
        </a:xfrm>
        <a:custGeom>
          <a:avLst/>
          <a:gdLst/>
          <a:ahLst/>
          <a:cxnLst/>
          <a:rect l="0" t="0" r="0" b="0"/>
          <a:pathLst>
            <a:path>
              <a:moveTo>
                <a:pt x="507453" y="3303551"/>
              </a:moveTo>
              <a:arcTo wR="1979940" hR="1979940" stAng="8282867" swAng="8359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6D9DF7-5589-4110-A3F1-89683CF46F74}">
      <dsp:nvSpPr>
        <dsp:cNvPr id="0" name=""/>
        <dsp:cNvSpPr/>
      </dsp:nvSpPr>
      <dsp:spPr>
        <a:xfrm>
          <a:off x="1213536" y="2421926"/>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Verbraucher</a:t>
          </a:r>
        </a:p>
      </dsp:txBody>
      <dsp:txXfrm>
        <a:off x="1247376" y="2455766"/>
        <a:ext cx="998818" cy="625543"/>
      </dsp:txXfrm>
    </dsp:sp>
    <dsp:sp modelId="{987D81BF-DC2E-441B-91ED-5B6924101063}">
      <dsp:nvSpPr>
        <dsp:cNvPr id="0" name=""/>
        <dsp:cNvSpPr/>
      </dsp:nvSpPr>
      <dsp:spPr>
        <a:xfrm>
          <a:off x="1697144" y="348019"/>
          <a:ext cx="3959881" cy="3959881"/>
        </a:xfrm>
        <a:custGeom>
          <a:avLst/>
          <a:gdLst/>
          <a:ahLst/>
          <a:cxnLst/>
          <a:rect l="0" t="0" r="0" b="0"/>
          <a:pathLst>
            <a:path>
              <a:moveTo>
                <a:pt x="2875" y="1873270"/>
              </a:moveTo>
              <a:arcTo wR="1979940" hR="1979940" stAng="10985300" swAng="106475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524307-A5B6-4358-A8CB-D98190CC53E5}">
      <dsp:nvSpPr>
        <dsp:cNvPr id="0" name=""/>
        <dsp:cNvSpPr/>
      </dsp:nvSpPr>
      <dsp:spPr>
        <a:xfrm>
          <a:off x="1595855" y="746875"/>
          <a:ext cx="1066498" cy="693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t>Recycling</a:t>
          </a:r>
        </a:p>
      </dsp:txBody>
      <dsp:txXfrm>
        <a:off x="1629695" y="780715"/>
        <a:ext cx="998818" cy="625543"/>
      </dsp:txXfrm>
    </dsp:sp>
    <dsp:sp modelId="{816C18F7-E0F4-4118-BB87-5186D5BD55B2}">
      <dsp:nvSpPr>
        <dsp:cNvPr id="0" name=""/>
        <dsp:cNvSpPr/>
      </dsp:nvSpPr>
      <dsp:spPr>
        <a:xfrm>
          <a:off x="1697144" y="348019"/>
          <a:ext cx="3959881" cy="3959881"/>
        </a:xfrm>
        <a:custGeom>
          <a:avLst/>
          <a:gdLst/>
          <a:ahLst/>
          <a:cxnLst/>
          <a:rect l="0" t="0" r="0" b="0"/>
          <a:pathLst>
            <a:path>
              <a:moveTo>
                <a:pt x="908668" y="314845"/>
              </a:moveTo>
              <a:arcTo wR="1979940" hR="1979940" stAng="14234640" swAng="7727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2843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utopia.de/ratgeber/kleidung-aus-ozean-plastik-recyclingfaser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ecap.eu.com/wp-content/uploads/2019/12/Consumer-Research-for-ECAP.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mweltbundesamt.de/umwelttipps-fuer-den-alltag/elektrogeraete/dampfbuegeleisen#unsere-tipps" TargetMode="External"/><Relationship Id="rId4" Type="http://schemas.openxmlformats.org/officeDocument/2006/relationships/hyperlink" Target="https://www.umweltbundesamt.de/sites/default/files/medien/2546/publikationen/sp2016_web.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ecap.eu.com/wp-content/uploads/2019/12/Consumer-Research-for-ECAP.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eea.europa.eu/publications/textiles-in-europes-circular-economy/textiles-in-europe-s-circular-econom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uroparl.europa.eu/news/de/headlines/society/20201208STO93327/umweltauswirkungen-von-textilproduktion-und-abfallen-infografik" TargetMode="External"/><Relationship Id="rId4" Type="http://schemas.openxmlformats.org/officeDocument/2006/relationships/hyperlink" Target="http://www.greenpeace.de/publikationen/20151123_greenpeace_modekonsum_flyer.pdf" TargetMode="External"/><Relationship Id="rId5" Type="http://schemas.openxmlformats.org/officeDocument/2006/relationships/hyperlink" Target="http://www.umweltbundesamt.de/publikationen/evaluation-der-erfassungverwertung-ausgewaehlter"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eea.europa.eu/publications/textiles-in-europes-circular-economy/textiles-in-europe-s-circular-econom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mz.de/de/themen/textilwirtschaft" TargetMode="External"/><Relationship Id="rId4" Type="http://schemas.openxmlformats.org/officeDocument/2006/relationships/hyperlink" Target="https://textil-mode.de/de/verband/tarifpolitik/" TargetMode="External"/><Relationship Id="rId5" Type="http://schemas.openxmlformats.org/officeDocument/2006/relationships/hyperlink" Target="https://de.statista.com/statistik/daten/studie/209645/umfrage/beschaeftigte-in-der-deutschen-textil-bekleidungs-und-chemiefaserindustrie" TargetMode="External"/><Relationship Id="rId6" Type="http://schemas.openxmlformats.org/officeDocument/2006/relationships/hyperlink" Target="https://www.textilbuendnis.com/themen/sektorrisiken/loehne-sozialleistungen/"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6" y="3960000"/>
            <a:ext cx="6145212" cy="586195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sym typeface="Calibri"/>
              </a:rPr>
              <a:t>Ziel des Projektes ist die Gründung einer </a:t>
            </a:r>
            <a:r>
              <a:rPr lang="de-DE" sz="1100" b="0" i="1" u="none" strike="noStrike" cap="none" dirty="0">
                <a:solidFill>
                  <a:schemeClr val="dk1"/>
                </a:solidFill>
                <a:sym typeface="Calibri"/>
              </a:rPr>
              <a:t>Projektagentur Berufliche Bildung für Nachhaltige Entwicklung (PA-BBNE) des Partnernetzwerkes Berufliche Bildung am IZT. </a:t>
            </a:r>
            <a:r>
              <a:rPr lang="de-DE" sz="1100" b="0" i="0" u="none" strike="noStrike" cap="none" dirty="0">
                <a:solidFill>
                  <a:schemeClr val="dk1"/>
                </a:solidFill>
                <a:sym typeface="Calibri"/>
              </a:rPr>
              <a:t>Für eine Vielzahl von Ausbildungsberufen erstellt die Projektagentur Begleitmaterialien zur </a:t>
            </a:r>
            <a:r>
              <a:rPr lang="de-DE" sz="1100" b="0" i="1" u="none" strike="noStrike" cap="none" dirty="0">
                <a:solidFill>
                  <a:schemeClr val="dk1"/>
                </a:solidFill>
                <a:sym typeface="Calibri"/>
              </a:rPr>
              <a:t>Beruflichen Bildung für Nachhaltige Entwicklung </a:t>
            </a:r>
            <a:r>
              <a:rPr lang="de-DE" sz="1100" b="0" i="0" u="none" strike="noStrike" cap="none" dirty="0">
                <a:solidFill>
                  <a:schemeClr val="dk1"/>
                </a:solidFill>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sym typeface="Calibri"/>
              </a:rPr>
              <a:t>Pädagog</a:t>
            </a:r>
            <a:r>
              <a:rPr lang="de-DE" sz="1100" b="0" i="0" u="none" strike="noStrike" cap="none" dirty="0">
                <a:solidFill>
                  <a:schemeClr val="dk1"/>
                </a:solidFill>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a:t>
            </a:r>
            <a:r>
              <a:rPr lang="de-DE" sz="1100" b="0" i="0" u="none" strike="noStrike" cap="none" dirty="0" err="1">
                <a:solidFill>
                  <a:schemeClr val="dk1"/>
                </a:solidFill>
                <a:sym typeface="Calibri"/>
              </a:rPr>
              <a:t>Sustainable</a:t>
            </a:r>
            <a:r>
              <a:rPr lang="de-DE" sz="1100" b="0" i="0" u="none" strike="noStrike" cap="none" dirty="0">
                <a:solidFill>
                  <a:schemeClr val="dk1"/>
                </a:solidFill>
                <a:sym typeface="Calibri"/>
              </a:rPr>
              <a:t>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sym typeface="Calibri"/>
              </a:rPr>
              <a:t>für</a:t>
            </a:r>
            <a:r>
              <a:rPr lang="de-DE" sz="1100" b="0" i="0" u="none" strike="noStrike" cap="none" dirty="0">
                <a:solidFill>
                  <a:schemeClr val="dk1"/>
                </a:solidFill>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sym typeface="Calibri"/>
              </a:rPr>
              <a:t>Ressources</a:t>
            </a:r>
            <a:r>
              <a:rPr lang="de-DE" sz="1100" b="0" i="0" u="none" strike="noStrike" cap="none" dirty="0">
                <a:solidFill>
                  <a:schemeClr val="dk1"/>
                </a:solidFill>
                <a:sym typeface="Calibri"/>
              </a:rPr>
              <a:t> (OER-Materialien) im PDF-Format und als </a:t>
            </a:r>
            <a:r>
              <a:rPr lang="de-DE" sz="1100" b="0" i="0" u="none" strike="noStrike" cap="none" dirty="0" err="1">
                <a:solidFill>
                  <a:schemeClr val="dk1"/>
                </a:solidFill>
                <a:sym typeface="Calibri"/>
              </a:rPr>
              <a:t>Oce</a:t>
            </a:r>
            <a:r>
              <a:rPr lang="de-DE" sz="1100" b="0" i="0" u="none" strike="noStrike" cap="none" dirty="0">
                <a:solidFill>
                  <a:schemeClr val="dk1"/>
                </a:solidFill>
                <a:sym typeface="Calibri"/>
              </a:rPr>
              <a:t>-Dokumente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6" y="3887999"/>
            <a:ext cx="6143624"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050" b="0" i="0" u="none" strike="noStrike" cap="none" dirty="0">
                <a:solidFill>
                  <a:schemeClr val="dk1"/>
                </a:solidFill>
                <a:effectLst/>
                <a:sym typeface="Calibri"/>
              </a:rPr>
              <a:t>Recycling im Sinne des Kreislaufwirtschaftsgesetzes (</a:t>
            </a:r>
            <a:r>
              <a:rPr lang="de-DE" sz="1050" b="0" i="0" u="none" strike="noStrike" cap="none" dirty="0" err="1">
                <a:solidFill>
                  <a:schemeClr val="dk1"/>
                </a:solidFill>
                <a:effectLst/>
                <a:sym typeface="Calibri"/>
              </a:rPr>
              <a:t>KrWG</a:t>
            </a:r>
            <a:r>
              <a:rPr lang="de-DE" sz="1050" b="0" i="0" u="none" strike="noStrike" cap="none" dirty="0">
                <a:solidFill>
                  <a:schemeClr val="dk1"/>
                </a:solidFill>
                <a:effectLst/>
                <a:sym typeface="Calibri"/>
              </a:rPr>
              <a:t>) bezieht sich auf Verwertungsverfahren, durch die Abfälle zu Erzeugnissen, Materialien oder Stoffen entweder für den ursprünglichen Zweck oder für andere Zwecke aufbereitet werden. Das Recycling wird abgegrenzt von der Vorbereitung zur Wiederverwendung, von der energetischen Verwertung und der Aufbereitung von Materialien, die für die Verwendung als Brennstoff oder zur Verfüllung bestimmt sind (</a:t>
            </a:r>
            <a:r>
              <a:rPr lang="de-DE" sz="1050" b="0" i="0" u="none" strike="noStrike" cap="none" dirty="0" err="1">
                <a:solidFill>
                  <a:schemeClr val="dk1"/>
                </a:solidFill>
                <a:effectLst/>
                <a:sym typeface="Calibri"/>
              </a:rPr>
              <a:t>KrWG</a:t>
            </a:r>
            <a:r>
              <a:rPr lang="de-DE" sz="1050" b="0" i="0" u="none" strike="noStrike" cap="none" dirty="0">
                <a:solidFill>
                  <a:schemeClr val="dk1"/>
                </a:solidFill>
                <a:effectLst/>
                <a:sym typeface="Calibri"/>
              </a:rPr>
              <a:t> §3 Abs. 25).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sym typeface="Calibri"/>
              </a:rPr>
              <a:t>Secondhandware zählt im Rahmen der Vorbereitung zur Wiederverwendung ebenfalls zum Recycling.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sym typeface="Calibri"/>
              </a:rPr>
              <a:t>Im Vergleich zur Haltbarkeit von Frischfasern produziert das mechanische Recycling Fasern mit geringerer Haltbarkeit, daher werden</a:t>
            </a:r>
            <a:r>
              <a:rPr lang="de-DE" sz="1050" b="0" i="0" u="none" strike="noStrike" cap="none" baseline="0" dirty="0">
                <a:solidFill>
                  <a:schemeClr val="dk1"/>
                </a:solidFill>
                <a:effectLst/>
                <a:sym typeface="Calibri"/>
              </a:rPr>
              <a:t> Frischfasern beigemischt</a:t>
            </a:r>
            <a:r>
              <a:rPr lang="de-DE" sz="1050" b="0" i="0" u="none" strike="noStrike" cap="none" dirty="0">
                <a:solidFill>
                  <a:schemeClr val="dk1"/>
                </a:solidFill>
                <a:effectLst/>
                <a:sym typeface="Calibri"/>
              </a:rPr>
              <a:t>. Für das mechanische Recycling sind homogene Ausgangsmaterialien ohne Materialmix ideal. Störstoffe wie Labels, Reißverschlüsse, Knöpfe etc. müssen entfernt werden. Die Textil-zu-Textil-Recyclingquote in Europa liegt bei weniger als 1 Prozent. </a:t>
            </a:r>
            <a:r>
              <a:rPr lang="de-DE" sz="1050" dirty="0"/>
              <a:t>Aus diesem Grund weicht die Textilindustrie unter anderem auf Recyclingfasern aus PET-Flaschen aus, die dann aber im Produktkreislauf der PET-Flaschen fehlen. </a:t>
            </a:r>
            <a:endParaRPr lang="de-DE" sz="1050" b="0" i="0" u="none" strike="noStrike" cap="none" dirty="0">
              <a:solidFill>
                <a:schemeClr val="dk1"/>
              </a:solidFill>
              <a:effectLst/>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sym typeface="Calibri"/>
              </a:rPr>
              <a:t>Beim chemischen Recycling werden Polymere durch Lösemittel oder Enzyme extrahiert, so dass daraus von der Qualität her Neuware hergestellt werden kann. Dieses Trennverfahren ist mit hohen Kosten durch</a:t>
            </a:r>
            <a:r>
              <a:rPr lang="de-DE" sz="1050" b="0" i="0" u="none" strike="noStrike" cap="none" baseline="0" dirty="0">
                <a:solidFill>
                  <a:schemeClr val="dk1"/>
                </a:solidFill>
                <a:effectLst/>
                <a:sym typeface="Calibri"/>
              </a:rPr>
              <a:t> d</a:t>
            </a:r>
            <a:r>
              <a:rPr lang="de-DE" sz="1050" b="0" i="0" u="none" strike="noStrike" cap="none" dirty="0">
                <a:solidFill>
                  <a:schemeClr val="dk1"/>
                </a:solidFill>
                <a:effectLst/>
                <a:sym typeface="Calibri"/>
              </a:rPr>
              <a:t>en hohen Energieeinsatz verbunden, so</a:t>
            </a:r>
            <a:r>
              <a:rPr lang="de-DE" sz="1050" b="0" i="0" u="none" strike="noStrike" cap="none" baseline="0" dirty="0">
                <a:solidFill>
                  <a:schemeClr val="dk1"/>
                </a:solidFill>
                <a:effectLst/>
                <a:sym typeface="Calibri"/>
              </a:rPr>
              <a:t> dass es sich </a:t>
            </a:r>
            <a:r>
              <a:rPr lang="de-DE" sz="1050" b="0" i="0" u="none" strike="noStrike" cap="none" dirty="0">
                <a:solidFill>
                  <a:schemeClr val="dk1"/>
                </a:solidFill>
                <a:effectLst/>
                <a:sym typeface="Calibri"/>
              </a:rPr>
              <a:t>nicht im größeren industriellen Maßstab durchsetzen konnte. Zudem werden problematische Chemikalien verwendet. </a:t>
            </a:r>
          </a:p>
          <a:p>
            <a:pPr marL="171450" indent="-171450">
              <a:buFont typeface="Arial" panose="020B0604020202020204" pitchFamily="34" charset="0"/>
              <a:buChar char="•"/>
            </a:pPr>
            <a:r>
              <a:rPr lang="de-DE" sz="1050" b="0" i="0" u="none" strike="noStrike" cap="none" dirty="0">
                <a:solidFill>
                  <a:schemeClr val="dk1"/>
                </a:solidFill>
                <a:effectLst/>
                <a:sym typeface="Calibri"/>
              </a:rPr>
              <a:t>Beim Recycling</a:t>
            </a:r>
            <a:r>
              <a:rPr lang="de-DE" sz="1050" b="0" i="0" u="none" strike="noStrike" cap="none" baseline="0" dirty="0">
                <a:solidFill>
                  <a:schemeClr val="dk1"/>
                </a:solidFill>
                <a:effectLst/>
                <a:sym typeface="Calibri"/>
              </a:rPr>
              <a:t> von </a:t>
            </a:r>
            <a:r>
              <a:rPr lang="de-DE" sz="1050" b="0" i="0" u="none" strike="noStrike" cap="none" dirty="0">
                <a:solidFill>
                  <a:schemeClr val="dk1"/>
                </a:solidFill>
                <a:effectLst/>
                <a:sym typeface="Calibri"/>
              </a:rPr>
              <a:t>Plastikmüll aus dem </a:t>
            </a:r>
            <a:r>
              <a:rPr lang="de-DE" sz="1050" b="0" i="0" u="none" strike="noStrike" cap="none" baseline="0" dirty="0">
                <a:solidFill>
                  <a:schemeClr val="dk1"/>
                </a:solidFill>
                <a:effectLst/>
                <a:sym typeface="Calibri"/>
              </a:rPr>
              <a:t>Meer (z.B. Fischernetze) und an Land bieten </a:t>
            </a:r>
            <a:r>
              <a:rPr lang="de-DE" sz="1050" b="0" i="0" u="none" strike="noStrike" cap="none" dirty="0">
                <a:solidFill>
                  <a:schemeClr val="dk1"/>
                </a:solidFill>
                <a:effectLst/>
                <a:sym typeface="Calibri"/>
              </a:rPr>
              <a:t>Unternehmen Produkte</a:t>
            </a:r>
            <a:r>
              <a:rPr lang="de-DE" sz="1050" b="0" i="0" u="none" strike="noStrike" cap="none" baseline="0" dirty="0">
                <a:solidFill>
                  <a:schemeClr val="dk1"/>
                </a:solidFill>
                <a:effectLst/>
                <a:sym typeface="Calibri"/>
              </a:rPr>
              <a:t> an, die als besonders nachhaltig angepriesen werden. Doch R</a:t>
            </a:r>
            <a:r>
              <a:rPr lang="de-DE" sz="1050" b="0" i="0" u="none" strike="noStrike" cap="none" dirty="0">
                <a:solidFill>
                  <a:schemeClr val="dk1"/>
                </a:solidFill>
                <a:effectLst/>
                <a:sym typeface="Calibri"/>
              </a:rPr>
              <a:t>ecyclingfasern lassen sich</a:t>
            </a:r>
            <a:r>
              <a:rPr lang="de-DE" sz="1050" b="0" i="0" u="none" strike="noStrike" cap="none" baseline="0" dirty="0">
                <a:solidFill>
                  <a:schemeClr val="dk1"/>
                </a:solidFill>
                <a:effectLst/>
                <a:sym typeface="Calibri"/>
              </a:rPr>
              <a:t> nur </a:t>
            </a:r>
            <a:r>
              <a:rPr lang="de-DE" sz="1050" b="0" i="0" u="none" strike="noStrike" cap="none" dirty="0">
                <a:solidFill>
                  <a:schemeClr val="dk1"/>
                </a:solidFill>
                <a:effectLst/>
                <a:sym typeface="Calibri"/>
              </a:rPr>
              <a:t>zu einem geringen Anteil aus altem Plastikmüll herstellen.</a:t>
            </a:r>
            <a:r>
              <a:rPr lang="de-DE" sz="1050" b="0" i="0" u="none" strike="noStrike" cap="none" baseline="0" dirty="0">
                <a:solidFill>
                  <a:schemeClr val="dk1"/>
                </a:solidFill>
                <a:effectLst/>
                <a:sym typeface="Calibri"/>
              </a:rPr>
              <a:t> Der größte Anteil stammt aus sortenreinen Industrieabfällen aus der Faser- bzw. Textilproduktion.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sym typeface="Calibri"/>
              </a:rPr>
              <a:t>Das Recycling von Textilien hat technische Potenziale für die Zukunft und kann durch ein entsprechendes Design der Kleidung unterstützt werden. </a:t>
            </a:r>
          </a:p>
          <a:p>
            <a:pPr marL="171450" indent="-171450">
              <a:buFont typeface="Arial" panose="020B0604020202020204" pitchFamily="34" charset="0"/>
              <a:buChar char="•"/>
            </a:pPr>
            <a:endParaRPr lang="de-DE" sz="1050" b="0" i="0" u="none" strike="noStrike" cap="none" baseline="0" dirty="0">
              <a:solidFill>
                <a:schemeClr val="dk1"/>
              </a:solidFill>
              <a:effectLst/>
              <a:sym typeface="Calibri"/>
            </a:endParaRPr>
          </a:p>
          <a:p>
            <a:pPr marL="0" lvl="0" indent="0" algn="l" rtl="0">
              <a:lnSpc>
                <a:spcPct val="100000"/>
              </a:lnSpc>
              <a:spcBef>
                <a:spcPts val="0"/>
              </a:spcBef>
              <a:spcAft>
                <a:spcPts val="0"/>
              </a:spcAft>
              <a:buSzPts val="1100"/>
              <a:buFont typeface="Arial" panose="020B0604020202020204" pitchFamily="34" charset="0"/>
              <a:buNone/>
            </a:pPr>
            <a:r>
              <a:rPr lang="de-DE" sz="1050" b="1" dirty="0"/>
              <a:t>Aufgaben</a:t>
            </a:r>
          </a:p>
          <a:p>
            <a:pPr marL="171450" lvl="0" indent="-171450" algn="l" rtl="0">
              <a:lnSpc>
                <a:spcPct val="100000"/>
              </a:lnSpc>
              <a:spcBef>
                <a:spcPts val="0"/>
              </a:spcBef>
              <a:spcAft>
                <a:spcPts val="0"/>
              </a:spcAft>
              <a:buSzPts val="1100"/>
              <a:buFont typeface="Arial" panose="020B0604020202020204" pitchFamily="34" charset="0"/>
              <a:buChar char="•"/>
            </a:pPr>
            <a:r>
              <a:rPr lang="de-DE" sz="1050" dirty="0"/>
              <a:t>Was</a:t>
            </a:r>
            <a:r>
              <a:rPr lang="de-DE" sz="1050" baseline="0" dirty="0"/>
              <a:t> ist die Recyclinghierarchie? </a:t>
            </a:r>
            <a:r>
              <a:rPr lang="de-DE" sz="1050" dirty="0"/>
              <a:t>Wie ist die Verwendung</a:t>
            </a:r>
            <a:r>
              <a:rPr lang="de-DE" sz="1050" baseline="0" dirty="0"/>
              <a:t> von PET-Flaschen für Recyclingfasern nach </a:t>
            </a:r>
            <a:r>
              <a:rPr lang="de-DE" sz="1050" dirty="0"/>
              <a:t>der Recyclinghierarchie zu bewerten?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050" dirty="0">
                <a:solidFill>
                  <a:schemeClr val="tx1"/>
                </a:solidFill>
              </a:rPr>
              <a:t>Wie viele Treibhausgase entstehen beim Recycling von Fasern? </a:t>
            </a:r>
            <a:r>
              <a:rPr lang="de-DE" sz="1050" dirty="0"/>
              <a:t>Welche Möglichkeiten sind </a:t>
            </a:r>
            <a:r>
              <a:rPr lang="de-DE" sz="1050" baseline="0" dirty="0"/>
              <a:t>nachhaltiger als die Produktion von Recyclingfasern?</a:t>
            </a:r>
            <a:r>
              <a:rPr lang="de-DE" sz="1050" dirty="0"/>
              <a:t> </a:t>
            </a:r>
          </a:p>
          <a:p>
            <a:pPr marL="0" lvl="0" indent="0" algn="l" rtl="0">
              <a:lnSpc>
                <a:spcPct val="100000"/>
              </a:lnSpc>
              <a:spcBef>
                <a:spcPts val="0"/>
              </a:spcBef>
              <a:spcAft>
                <a:spcPts val="0"/>
              </a:spcAft>
              <a:buSzPts val="1400"/>
              <a:buNone/>
            </a:pPr>
            <a:endParaRPr lang="de-DE" sz="1050" b="1" dirty="0"/>
          </a:p>
          <a:p>
            <a:pPr marL="0" lvl="0" indent="0" algn="l" rtl="0">
              <a:lnSpc>
                <a:spcPct val="100000"/>
              </a:lnSpc>
              <a:spcBef>
                <a:spcPts val="0"/>
              </a:spcBef>
              <a:spcAft>
                <a:spcPts val="0"/>
              </a:spcAft>
              <a:buSzPts val="1400"/>
              <a:buNone/>
            </a:pPr>
            <a:r>
              <a:rPr lang="de-DE" sz="1050" b="1" dirty="0"/>
              <a:t>Bild und Quellen</a:t>
            </a:r>
          </a:p>
          <a:p>
            <a:pPr marL="171450" indent="-171450">
              <a:buFont typeface="Arial" panose="020B0604020202020204" pitchFamily="34" charset="0"/>
              <a:buChar char="•"/>
              <a:defRPr/>
            </a:pPr>
            <a:r>
              <a:rPr lang="de-DE" sz="950" dirty="0">
                <a:solidFill>
                  <a:schemeClr val="tx1"/>
                </a:solidFill>
              </a:rPr>
              <a:t>C. Voß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sym typeface="Calibri"/>
              </a:rPr>
              <a:t>Knappe et al. (2021): Technische Potenzialanalyse zur Steigerung des Kunststoffrecyclings und des </a:t>
            </a:r>
            <a:r>
              <a:rPr lang="de-DE" sz="950" b="0" i="0" u="none" strike="noStrike" cap="none" dirty="0" err="1">
                <a:solidFill>
                  <a:schemeClr val="dk1"/>
                </a:solidFill>
                <a:effectLst/>
                <a:sym typeface="Calibri"/>
              </a:rPr>
              <a:t>Rezyklateinsatzes</a:t>
            </a:r>
            <a:r>
              <a:rPr lang="de-DE" sz="950" b="0" i="0" u="none" strike="noStrike" cap="none" dirty="0">
                <a:solidFill>
                  <a:schemeClr val="dk1"/>
                </a:solidFill>
                <a:effectLst/>
                <a:sym typeface="Calibri"/>
              </a:rPr>
              <a:t>. Im Auftrag des Umweltbundesamtes. Dessau-Roßlau. 2021. Online: https://www.umweltbundesamt.de/sites/default/files/medien/5750/publikationen/2021-06-16_texte_92-2021_technische_potenzialanalyse_kunststoffrecycling_0.pdf</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err="1">
                <a:solidFill>
                  <a:schemeClr val="dk1"/>
                </a:solidFill>
                <a:effectLst/>
                <a:sym typeface="Calibri"/>
              </a:rPr>
              <a:t>Wahnbaeck</a:t>
            </a:r>
            <a:r>
              <a:rPr lang="de-DE" sz="950" b="0" i="0" u="none" strike="noStrike" cap="none" dirty="0">
                <a:solidFill>
                  <a:schemeClr val="dk1"/>
                </a:solidFill>
                <a:effectLst/>
                <a:sym typeface="Calibri"/>
              </a:rPr>
              <a:t> (2021): Carolin </a:t>
            </a:r>
            <a:r>
              <a:rPr lang="de-DE" sz="950" b="0" i="0" u="none" strike="noStrike" cap="none" dirty="0" err="1">
                <a:solidFill>
                  <a:schemeClr val="dk1"/>
                </a:solidFill>
                <a:effectLst/>
                <a:sym typeface="Calibri"/>
              </a:rPr>
              <a:t>Wahnbaeck</a:t>
            </a:r>
            <a:r>
              <a:rPr lang="de-DE" sz="950" b="0" i="0" u="none" strike="noStrike" cap="none" dirty="0">
                <a:solidFill>
                  <a:schemeClr val="dk1"/>
                </a:solidFill>
                <a:effectLst/>
                <a:sym typeface="Calibri"/>
              </a:rPr>
              <a:t>: Kleidung aus Ozean-Plastik – macht das Sinn? Utopia.de. Online: </a:t>
            </a:r>
            <a:r>
              <a:rPr lang="de-DE" sz="950" b="0" i="0" u="sng" strike="noStrike" cap="none" dirty="0">
                <a:solidFill>
                  <a:schemeClr val="dk1"/>
                </a:solidFill>
                <a:effectLst/>
                <a:sym typeface="Calibri"/>
                <a:hlinkClick r:id="rId3"/>
              </a:rPr>
              <a:t>https://utopia.de/ratgeber/kleidung-aus-ozean-plastik-recyclingfasern</a:t>
            </a:r>
            <a:endParaRPr lang="de-DE" sz="950" b="0" i="0" u="sng" strike="noStrike" cap="none" dirty="0">
              <a:solidFill>
                <a:schemeClr val="dk1"/>
              </a:solidFill>
              <a:effectLst/>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596379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tx1"/>
                </a:solidFill>
                <a:latin typeface="Calibri" panose="020F0502020204030204" pitchFamily="34" charset="0"/>
                <a:cs typeface="Calibri" panose="020F0502020204030204" pitchFamily="34" charset="0"/>
              </a:rPr>
              <a:t>Beschreibung</a:t>
            </a:r>
            <a:endParaRPr lang="de-DE" b="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0" i="0" u="none" strike="noStrike" cap="none" baseline="0" dirty="0">
                <a:solidFill>
                  <a:schemeClr val="tx1"/>
                </a:solidFill>
                <a:latin typeface="Calibri" panose="020F0502020204030204" pitchFamily="34" charset="0"/>
                <a:cs typeface="Calibri" panose="020F0502020204030204" pitchFamily="34" charset="0"/>
                <a:sym typeface="Calibri"/>
              </a:rPr>
              <a:t>Verbraucher*innen haben durch ihre Konsumentscheidung und beim Kauf großen Einfluss darauf, wie viele und welche Art von Produkten hergestellt werden und damit Einfluss auf die Umweltbelastungen in der textilen Kette (in der Produktionsphase und den Vorketten, in der Distributionsphase und in der Entsorgungsphase). Die Wahl langlebiger und qualitativ hochwertiger Produkte und die Inanspruchnahme von Reparaturen und Änderungen ermöglicht eine längere Nutzungsdauer, die wiederum dazu führt, dass weniger Produkte hergestellt werden müssen. Hier kann ein weiterer Konflikt entstehen: Ressourceneinsparung versus dem Erhaltung von Arbeitsplätzen. Während der Gebrauchsphase bestimmen die Verbraucher*innen durch ihr Nutzungsverhalten in relevantem Umfang über die Umweltauswirkungen durch Waschen, Trocknen und Bügeln der Kleidung (siehe auch HGM, SDG 13). Durch die Nutzungsdauer der Kleidungsstücke haben sie wiederum Einfluss auf produktions- und entsorgungsbedingte Umweltwirkungen. Zum Ende der Nutzungsphase beeinflussen Verbraucher*innen die Umweltbelastung dadurch, wie Produkte für eine weitere Nutzung weitergegeben (z. B. Kleiderspende an karitative Einrichtungen, Second-Hand, Kleidersammlung, Hausmüll). </a:t>
            </a: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endParaRPr lang="de-DE"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b="1" dirty="0">
                <a:solidFill>
                  <a:schemeClr val="tx1"/>
                </a:solidFill>
                <a:latin typeface="Calibri" panose="020F0502020204030204" pitchFamily="34" charset="0"/>
                <a:cs typeface="Calibri" panose="020F0502020204030204" pitchFamily="34" charset="0"/>
              </a:rPr>
              <a:t>Aufgaben</a:t>
            </a:r>
          </a:p>
          <a:p>
            <a:pPr marL="171450" lvl="0" indent="-171450">
              <a:buSzPts val="1100"/>
              <a:buFont typeface="Arial"/>
              <a:buChar char="•"/>
            </a:pPr>
            <a:r>
              <a:rPr lang="de-DE" b="0" i="0" u="none" strike="noStrike" cap="none" dirty="0">
                <a:solidFill>
                  <a:schemeClr val="tx1"/>
                </a:solidFill>
                <a:latin typeface="Calibri" panose="020F0502020204030204" pitchFamily="34" charset="0"/>
                <a:ea typeface="Arial"/>
                <a:cs typeface="Calibri" panose="020F0502020204030204" pitchFamily="34" charset="0"/>
                <a:sym typeface="Arial"/>
              </a:rPr>
              <a:t>Welche </a:t>
            </a:r>
            <a:r>
              <a:rPr lang="de-DE" dirty="0">
                <a:solidFill>
                  <a:schemeClr val="tx1"/>
                </a:solidFill>
                <a:latin typeface="Calibri" panose="020F0502020204030204" pitchFamily="34" charset="0"/>
                <a:cs typeface="Calibri" panose="020F0502020204030204" pitchFamily="34" charset="0"/>
              </a:rPr>
              <a:t>Handlungsmöglichkeiten gibt es, um Ressourcen einzusparen und weniger Kleidung zu kaufen</a:t>
            </a:r>
            <a:r>
              <a:rPr lang="de-DE" b="0" i="0" u="none" strike="noStrike" cap="none" dirty="0">
                <a:solidFill>
                  <a:schemeClr val="tx1"/>
                </a:solidFill>
                <a:latin typeface="Calibri" panose="020F0502020204030204" pitchFamily="34" charset="0"/>
                <a:ea typeface="Arial"/>
                <a:cs typeface="Calibri" panose="020F0502020204030204" pitchFamily="34" charset="0"/>
                <a:sym typeface="Arial"/>
              </a:rPr>
              <a:t>?</a:t>
            </a:r>
            <a:endParaRPr lang="de-DE" dirty="0">
              <a:solidFill>
                <a:schemeClr val="tx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100"/>
              <a:buFont typeface="Arial"/>
              <a:buChar char="•"/>
            </a:pPr>
            <a:r>
              <a:rPr lang="de-DE" b="0" i="0" u="none" strike="noStrike" cap="none" dirty="0">
                <a:solidFill>
                  <a:schemeClr val="tx1"/>
                </a:solidFill>
                <a:latin typeface="Calibri" panose="020F0502020204030204" pitchFamily="34" charset="0"/>
                <a:ea typeface="Arial"/>
                <a:cs typeface="Calibri" panose="020F0502020204030204" pitchFamily="34" charset="0"/>
                <a:sym typeface="Arial"/>
              </a:rPr>
              <a:t>Mit welchen Angeboten können Sie Verbraucher*innen dabei unterstützen? Stellen Sie verschiedene Möglichkeiten dar.</a:t>
            </a: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None/>
            </a:pP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1" dirty="0">
                <a:solidFill>
                  <a:schemeClr val="tx1"/>
                </a:solidFill>
                <a:latin typeface="Calibri" panose="020F0502020204030204" pitchFamily="34" charset="0"/>
                <a:cs typeface="Calibri" panose="020F0502020204030204" pitchFamily="34" charset="0"/>
              </a:rPr>
              <a:t>Quelle</a:t>
            </a:r>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solidFill>
                  <a:schemeClr val="tx1"/>
                </a:solidFill>
                <a:latin typeface="Calibri" panose="020F0502020204030204" pitchFamily="34" charset="0"/>
                <a:cs typeface="Calibri" panose="020F0502020204030204" pitchFamily="34" charset="0"/>
              </a:rPr>
              <a:t>Umweltbundesamt 2020: </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Dr. Florian Antony, Dr. Corinna Fischer, Tanja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Kenkmann</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Katja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Moch</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Siddharth</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Prakash, Dr. Dietlinde Quack, Dr. Manuela Weber: Big Points des ressourcenschonenden Konsums als Thema für die Verbraucherberatung – mehr als Energieeffizienz und Klimaschutz. Studie im Rahmen des Projekts „Verbraucherberatung als Baustein einer erfolgreichen Ressourcenpolitik. Öko-Institut e.V., Freiburg Im Auftrag des Umweltbundesamtes</a:t>
            </a: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4" y="3888000"/>
            <a:ext cx="6145213" cy="630188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Beschreibung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In der </a:t>
            </a:r>
            <a:r>
              <a:rPr lang="de-DE" sz="1050" b="0" dirty="0">
                <a:solidFill>
                  <a:schemeClr val="tx1"/>
                </a:solidFill>
                <a:latin typeface="Calibri" panose="020F0502020204030204" pitchFamily="34" charset="0"/>
                <a:cs typeface="Calibri" panose="020F0502020204030204" pitchFamily="34" charset="0"/>
              </a:rPr>
              <a:t>EU-Strategie für nachhaltige und kreislauffähige Textilien </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sind die Vision und konkrete Maßnahmen dargelegt, um sicherzustellen, dass in der EU in Verkehr gebrachte Textilerzeugnisse spätestens 2030 haltbarer sind und recycelt werden können, so weit wie möglich aus recycelten Fasern gemacht und frei von gefährlichen Stoffen sind und dass bei der Herstellung die sozialen Rechte und die Umwelt respektiert werden. Verbraucher können hochwertige Textilien länger nutzen, „Fast Fashion“ kommt aus der Mode und wirtschaftlich rentable Wiederverwendungs- und Reparaturdienste sollten allgemein zugänglich sein. In einem wettbewerbsfähigen, widerstandsfähigen und innovativen Textilsektor müssen die Hersteller die Verantwortung für ihre Produkte entlang der gesamten Wertschöpfungskette bis hin zur Entsorgung übernehmen. So wird das kreislauforientierte Textilökosystem florieren und über ausreichende Kapazitäten für innovatives Faser-zu-Faser-Recycling verfügen, während die Entsorgung von Textilien durch Verbrennung oder in Deponien auf ein Minimum reduziert werden muss.</a:t>
            </a:r>
          </a:p>
          <a:p>
            <a:pPr marL="0" indent="0"/>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Zu den spezifischen Maßnahmen zählen Ökodesign-Anforderungen für Textilien, verständlichere Informationen, ein digitaler Produktpass und eine verbindliche EU-Regelung für eine erweiterte Herstellerverantwortung. Ferner sind Maßnahmen vorgesehen, um gegen die unbeabsichtigte Freisetzung von Mikroplastik aus Textilien vorzugehen, die Richtigkeit umweltbezogener Angaben zu gewährleisten und kreislauforientierte Geschäftsmodelle einschließlich Wiederverwendungs- und Reparaturdiensten zu fördern. Um gegen „Fast Fashion“ vorzugehen, werden in der Strategie auch die Unternehmen aufgefordert, die Zahl der Kollektionen pro Jahr zu verringern, Verantwortung zu übernehmen und Maßnahmen zu ergreifen, um ihren CO</a:t>
            </a:r>
            <a:r>
              <a:rPr lang="de-DE" sz="1050" b="0" i="0" u="none" strike="noStrike" cap="none" baseline="-25000" dirty="0">
                <a:solidFill>
                  <a:schemeClr val="tx1"/>
                </a:solidFill>
                <a:effectLst/>
                <a:latin typeface="Calibri" panose="020F0502020204030204" pitchFamily="34" charset="0"/>
                <a:cs typeface="Calibri" panose="020F0502020204030204" pitchFamily="34" charset="0"/>
                <a:sym typeface="Calibri"/>
              </a:rPr>
              <a:t>2</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und ihren Umweltfußabdruck zu verringern, und die Mitgliedstaaten werden angehalten, den Wiederverwendungs- und Reparatursektor steuerlich zu begünstigen. </a:t>
            </a:r>
          </a:p>
          <a:p>
            <a:pPr marL="0" indent="0">
              <a:spcBef>
                <a:spcPts val="200"/>
              </a:spcBef>
            </a:pP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Die Schneiderberufe insbesondere die Änderungs- und Maßschneidereien tragen zum Teil schon zur EU-Strategie bei. Was bedeutet die EU-Strategie für ihren Beruf und was können sie noch tun, um die Strategie zu unterstützen?</a:t>
            </a:r>
          </a:p>
          <a:p>
            <a:pPr marL="0" indent="0">
              <a:spcBef>
                <a:spcPts val="400"/>
              </a:spcBef>
            </a:pPr>
            <a:r>
              <a:rPr lang="de-DE" sz="1050" b="1" dirty="0">
                <a:solidFill>
                  <a:schemeClr val="tx1"/>
                </a:solidFill>
                <a:latin typeface="Calibri" panose="020F0502020204030204" pitchFamily="34" charset="0"/>
                <a:cs typeface="Calibri" panose="020F0502020204030204" pitchFamily="34" charset="0"/>
              </a:rPr>
              <a:t>Aufgabe: Sammeln Sie Ideen in Ihrer Gruppe:</a:t>
            </a:r>
          </a:p>
          <a:p>
            <a:pPr marL="0" lvl="0" indent="0" algn="l" rtl="0">
              <a:lnSpc>
                <a:spcPct val="100000"/>
              </a:lnSpc>
              <a:spcBef>
                <a:spcPts val="0"/>
              </a:spcBef>
              <a:spcAft>
                <a:spcPts val="0"/>
              </a:spcAft>
              <a:buSzPts val="1100"/>
              <a:buFont typeface="Arial" panose="020B0604020202020204" pitchFamily="34" charset="0"/>
              <a:buNone/>
            </a:pPr>
            <a:r>
              <a:rPr lang="de-DE" sz="1050" b="0" dirty="0">
                <a:solidFill>
                  <a:schemeClr val="tx1"/>
                </a:solidFill>
                <a:latin typeface="Calibri" panose="020F0502020204030204" pitchFamily="34" charset="0"/>
                <a:cs typeface="Calibri" panose="020F0502020204030204" pitchFamily="34" charset="0"/>
              </a:rPr>
              <a:t>Was bedeutet die EU-Strategie für nachhaltige und kreislauffähige Textilien für Ihren Beruf?</a:t>
            </a:r>
          </a:p>
          <a:p>
            <a:pPr marL="0" indent="0"/>
            <a:r>
              <a:rPr lang="de-DE" sz="1050" b="1" dirty="0">
                <a:solidFill>
                  <a:schemeClr val="tx1"/>
                </a:solidFill>
              </a:rPr>
              <a:t>Maßnahmen: </a:t>
            </a:r>
            <a:r>
              <a:rPr lang="de-DE" sz="1050" dirty="0">
                <a:solidFill>
                  <a:schemeClr val="tx1"/>
                </a:solidFill>
              </a:rPr>
              <a:t>Ökodesign-Anforderungen für Textilien; verständlichere Informationen; ein digitaler Produktpass</a:t>
            </a:r>
          </a:p>
          <a:p>
            <a:pPr marL="0" indent="0"/>
            <a:r>
              <a:rPr lang="de-DE" sz="1050" b="1" dirty="0">
                <a:solidFill>
                  <a:schemeClr val="tx1"/>
                </a:solidFill>
              </a:rPr>
              <a:t>Textilien sollen: </a:t>
            </a:r>
            <a:r>
              <a:rPr lang="de-DE" sz="1050" dirty="0">
                <a:solidFill>
                  <a:schemeClr val="tx1"/>
                </a:solidFill>
              </a:rPr>
              <a:t>spätestens ab 2023 haltbarer sein und recycelt werden; so weit wie möglich aus recycelten Fasern hergestellt werden; frei von gefährlichen Stoffen sein; unter Respektieren der sozialen Rechte und der Umwelt hergestellt werden</a:t>
            </a:r>
          </a:p>
          <a:p>
            <a:pPr marL="0" indent="0"/>
            <a:r>
              <a:rPr lang="de-DE" sz="1050" b="1" dirty="0">
                <a:solidFill>
                  <a:schemeClr val="tx1"/>
                </a:solidFill>
              </a:rPr>
              <a:t>Hersteller sollen: </a:t>
            </a:r>
            <a:r>
              <a:rPr lang="de-DE" sz="1050" dirty="0">
                <a:solidFill>
                  <a:schemeClr val="tx1"/>
                </a:solidFill>
                <a:latin typeface="Calibri"/>
                <a:ea typeface="Calibri"/>
                <a:cs typeface="Calibri"/>
                <a:sym typeface="Calibri"/>
              </a:rPr>
              <a:t>die Verantwortung für ihre Produkte entlang der gesamten Wertschöpfungskette bis hin zur Entsorgung übernehmen</a:t>
            </a:r>
            <a:endParaRPr lang="de-DE" sz="105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400"/>
              </a:spcBef>
              <a:spcAft>
                <a:spcPts val="0"/>
              </a:spcAft>
              <a:buSzPts val="1400"/>
              <a:buNone/>
            </a:pPr>
            <a:r>
              <a:rPr lang="de-DE" sz="1050" b="1" dirty="0">
                <a:solidFill>
                  <a:schemeClr val="tx1"/>
                </a:solidFill>
                <a:latin typeface="Calibri" panose="020F0502020204030204" pitchFamily="34" charset="0"/>
                <a:cs typeface="Calibri" panose="020F0502020204030204" pitchFamily="34" charset="0"/>
              </a:rPr>
              <a:t>Quelle</a:t>
            </a:r>
          </a:p>
          <a:p>
            <a:pPr marL="171450" lvl="0" indent="-171450" algn="l" rtl="0">
              <a:lnSpc>
                <a:spcPct val="100000"/>
              </a:lnSpc>
              <a:spcBef>
                <a:spcPts val="0"/>
              </a:spcBef>
              <a:spcAft>
                <a:spcPts val="0"/>
              </a:spcAft>
              <a:buSzPts val="1400"/>
              <a:buFont typeface="Arial" panose="020B0604020202020204" pitchFamily="34" charset="0"/>
              <a:buChar char="•"/>
            </a:pPr>
            <a:r>
              <a:rPr lang="de-DE" sz="950" b="0" i="0" u="none" strike="noStrike" cap="none" dirty="0">
                <a:solidFill>
                  <a:schemeClr val="tx1"/>
                </a:solidFill>
                <a:effectLst/>
                <a:latin typeface="Calibri" panose="020F0502020204030204" pitchFamily="34" charset="0"/>
                <a:cs typeface="Calibri" panose="020F0502020204030204" pitchFamily="34" charset="0"/>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sz="950" dirty="0">
              <a:solidFill>
                <a:schemeClr val="tx1"/>
              </a:solidFill>
              <a:latin typeface="Calibri" panose="020F0502020204030204" pitchFamily="34" charset="0"/>
              <a:cs typeface="Calibri" panose="020F0502020204030204" pitchFamily="34" charset="0"/>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707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598207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tx1"/>
                </a:solidFill>
                <a:latin typeface="Calibri" panose="020F0502020204030204" pitchFamily="34" charset="0"/>
                <a:cs typeface="Calibri" panose="020F0502020204030204" pitchFamily="34" charset="0"/>
              </a:rPr>
              <a:t>Beschreibung</a:t>
            </a:r>
            <a:endParaRPr lang="de-DE"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In einer funktionierenden Kreislaufwirtschaft stehen Designer*innen nicht am Anfang einer linearen Produktionskette, sondern in der Mitte eines Kreislaufes und können auf jede Phase dieses Kreislaufes Einfluss ausüben. Dabei können sie folgende Ökodesign-Prinzipien berücksichtigen, die</a:t>
            </a:r>
            <a:r>
              <a:rPr lang="de-DE" b="0" i="0" u="none" strike="noStrike" cap="none" baseline="0" dirty="0">
                <a:solidFill>
                  <a:schemeClr val="tx1"/>
                </a:solidFill>
                <a:effectLst/>
                <a:latin typeface="Calibri" panose="020F0502020204030204" pitchFamily="34" charset="0"/>
                <a:cs typeface="Calibri" panose="020F0502020204030204" pitchFamily="34" charset="0"/>
                <a:sym typeface="Calibri"/>
              </a:rPr>
              <a:t> </a:t>
            </a: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die Lebensdauer eines Kleidungsstückes verlängern.</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de-DE"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tabLst/>
              <a:defRPr/>
            </a:pPr>
            <a:r>
              <a:rPr lang="de-DE" b="1" i="0" u="none" strike="noStrike" cap="none" dirty="0">
                <a:solidFill>
                  <a:schemeClr val="tx1"/>
                </a:solidFill>
                <a:effectLst/>
                <a:latin typeface="Calibri" panose="020F0502020204030204" pitchFamily="34" charset="0"/>
                <a:cs typeface="Calibri" panose="020F0502020204030204" pitchFamily="34" charset="0"/>
                <a:sym typeface="Calibri"/>
              </a:rPr>
              <a:t>Ökodesign-Prinzipien und ihre Umsetzungsmöglichkeiten beim Design</a:t>
            </a:r>
            <a:endParaRPr lang="de-DE"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langlebig: Schnitt und Passform</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reparierbar: veränderbare, anpassbare Kleidung</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materialeffizient: zeitloses Design</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energieeffizient: Orientierung an der zukünftigen Nutzung</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problemstoffarm: bedachter Einsatz von Chemikalien</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aus nachwachsenden Rohstoffen: Naturfasern und Viskose</a:t>
            </a:r>
          </a:p>
          <a:p>
            <a:pPr>
              <a:buFont typeface="Arial" panose="020B0604020202020204" pitchFamily="34" charset="0"/>
              <a:buChar char="•"/>
            </a:pPr>
            <a:r>
              <a:rPr lang="de-DE" b="0" i="0" u="none" strike="noStrike" cap="none" dirty="0">
                <a:solidFill>
                  <a:schemeClr val="tx1"/>
                </a:solidFill>
                <a:effectLst/>
                <a:latin typeface="Calibri" panose="020F0502020204030204" pitchFamily="34" charset="0"/>
                <a:cs typeface="Calibri" panose="020F0502020204030204" pitchFamily="34" charset="0"/>
                <a:sym typeface="Calibri"/>
              </a:rPr>
              <a:t>kreislauffähig: möglichst</a:t>
            </a:r>
            <a:r>
              <a:rPr lang="de-DE" b="0" i="0" u="none" strike="noStrike" cap="none" baseline="0" dirty="0">
                <a:solidFill>
                  <a:schemeClr val="tx1"/>
                </a:solidFill>
                <a:effectLst/>
                <a:latin typeface="Calibri" panose="020F0502020204030204" pitchFamily="34" charset="0"/>
                <a:cs typeface="Calibri" panose="020F0502020204030204" pitchFamily="34" charset="0"/>
                <a:sym typeface="Calibri"/>
              </a:rPr>
              <a:t> aus einer </a:t>
            </a:r>
            <a:r>
              <a:rPr lang="de-DE" b="0" i="0" u="none" strike="noStrike" cap="none" baseline="0" dirty="0" err="1">
                <a:solidFill>
                  <a:schemeClr val="tx1"/>
                </a:solidFill>
                <a:effectLst/>
                <a:latin typeface="Calibri" panose="020F0502020204030204" pitchFamily="34" charset="0"/>
                <a:cs typeface="Calibri" panose="020F0502020204030204" pitchFamily="34" charset="0"/>
                <a:sym typeface="Calibri"/>
              </a:rPr>
              <a:t>Faserart</a:t>
            </a:r>
            <a:r>
              <a:rPr lang="de-DE" b="0" i="0" u="none" strike="noStrike" cap="none" baseline="0" dirty="0">
                <a:solidFill>
                  <a:schemeClr val="tx1"/>
                </a:solidFill>
                <a:effectLst/>
                <a:latin typeface="Calibri" panose="020F0502020204030204" pitchFamily="34" charset="0"/>
                <a:cs typeface="Calibri" panose="020F0502020204030204" pitchFamily="34" charset="0"/>
                <a:sym typeface="Calibri"/>
              </a:rPr>
              <a:t> und nicht zu vielen Zutaten</a:t>
            </a:r>
            <a:endParaRPr lang="de-DE" b="0" i="0" u="none" strike="noStrike" cap="none" dirty="0">
              <a:solidFill>
                <a:schemeClr val="tx1"/>
              </a:solidFill>
              <a:effectLst/>
              <a:latin typeface="Calibri" panose="020F0502020204030204" pitchFamily="34" charset="0"/>
              <a:cs typeface="Calibri" panose="020F0502020204030204" pitchFamily="34" charset="0"/>
              <a:sym typeface="Calibri"/>
            </a:endParaRPr>
          </a:p>
          <a:p>
            <a:endParaRPr lang="de-DE"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100"/>
              <a:buFont typeface="Arial" panose="020B0604020202020204" pitchFamily="34" charset="0"/>
              <a:buNone/>
            </a:pPr>
            <a:r>
              <a:rPr lang="de-DE" b="1" dirty="0">
                <a:solidFill>
                  <a:schemeClr val="tx1"/>
                </a:solidFill>
                <a:latin typeface="Calibri" panose="020F0502020204030204" pitchFamily="34" charset="0"/>
                <a:cs typeface="Calibri" panose="020F0502020204030204" pitchFamily="34" charset="0"/>
              </a:rPr>
              <a:t>Aufgabe:</a:t>
            </a:r>
            <a:r>
              <a:rPr lang="de-DE" b="1" baseline="0" dirty="0">
                <a:solidFill>
                  <a:schemeClr val="tx1"/>
                </a:solidFill>
                <a:latin typeface="Calibri" panose="020F0502020204030204" pitchFamily="34" charset="0"/>
                <a:cs typeface="Calibri" panose="020F0502020204030204" pitchFamily="34" charset="0"/>
              </a:rPr>
              <a:t> </a:t>
            </a:r>
            <a:r>
              <a:rPr lang="de-DE" b="1" i="0" u="none" strike="noStrike" cap="none" dirty="0">
                <a:solidFill>
                  <a:schemeClr val="tx1"/>
                </a:solidFill>
                <a:latin typeface="Calibri" panose="020F0502020204030204" pitchFamily="34" charset="0"/>
                <a:ea typeface="Arial"/>
                <a:cs typeface="Calibri" panose="020F0502020204030204" pitchFamily="34" charset="0"/>
                <a:sym typeface="Arial"/>
              </a:rPr>
              <a:t>Sammeln Sie Ideen in Ihrer Gruppe:</a:t>
            </a:r>
          </a:p>
          <a:p>
            <a:pPr marL="171450" marR="0" lvl="0" indent="-171450" algn="l" rtl="0">
              <a:lnSpc>
                <a:spcPct val="100000"/>
              </a:lnSpc>
              <a:spcBef>
                <a:spcPts val="0"/>
              </a:spcBef>
              <a:spcAft>
                <a:spcPts val="0"/>
              </a:spcAft>
              <a:buClr>
                <a:srgbClr val="000000"/>
              </a:buClr>
              <a:buSzPts val="1100"/>
              <a:buFont typeface="Arial"/>
              <a:buChar char="•"/>
            </a:pPr>
            <a:r>
              <a:rPr lang="de-DE" b="0" i="0" u="none" strike="noStrike" cap="none" dirty="0">
                <a:solidFill>
                  <a:schemeClr val="tx1"/>
                </a:solidFill>
                <a:latin typeface="Calibri" panose="020F0502020204030204" pitchFamily="34" charset="0"/>
                <a:ea typeface="Arial"/>
                <a:cs typeface="Calibri" panose="020F0502020204030204" pitchFamily="34" charset="0"/>
                <a:sym typeface="Arial"/>
              </a:rPr>
              <a:t>Wie können die Ökodesign-Prinzipien: langlebig, reparierbar, materialeffizient, energieeffizient, problemstoffarm, aus nachwachsenden Rohstoffen, kreislauffähig von Schneidereien praktisch umgesetzt werden?</a:t>
            </a:r>
          </a:p>
          <a:p>
            <a:pPr marL="0" lvl="0" indent="0" algn="l" rtl="0">
              <a:lnSpc>
                <a:spcPct val="100000"/>
              </a:lnSpc>
              <a:spcBef>
                <a:spcPts val="0"/>
              </a:spcBef>
              <a:spcAft>
                <a:spcPts val="0"/>
              </a:spcAft>
              <a:buClr>
                <a:schemeClr val="dk1"/>
              </a:buClr>
              <a:buSzPts val="1100"/>
              <a:buNone/>
            </a:pP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1" dirty="0">
                <a:solidFill>
                  <a:schemeClr val="tx1"/>
                </a:solidFill>
                <a:latin typeface="Calibri" panose="020F0502020204030204" pitchFamily="34" charset="0"/>
                <a:cs typeface="Calibri" panose="020F0502020204030204" pitchFamily="34" charset="0"/>
              </a:rPr>
              <a:t>Quellen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UBA (2022): Jan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Gimkiewicz</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Dr. Sina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Depireux</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Dr. Laura Spengler, Brigitte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Zietlow</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Die Rolle der Langlebigkeit und der Nutzungsdauer für einen nachhaltigen Umgang mit Bekleidung Eine Studie zum aktuellen Forschungsstand,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Hrsg</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Uba</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Texte 112/2022</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u="none" strike="noStrike" cap="none" dirty="0">
                <a:solidFill>
                  <a:schemeClr val="tx1"/>
                </a:solidFill>
                <a:effectLst/>
                <a:latin typeface="Calibri" panose="020F0502020204030204" pitchFamily="34" charset="0"/>
                <a:cs typeface="Calibri" panose="020F0502020204030204" pitchFamily="34" charset="0"/>
                <a:sym typeface="Calibri"/>
              </a:rPr>
              <a:t>WRAP (2019): Consumer Research for ECAP 2016–2019. WRAP – Waste &amp; Resources Action </a:t>
            </a:r>
            <a:r>
              <a:rPr lang="en-US" sz="1100" b="0" i="0" u="none" strike="noStrike" cap="none" dirty="0" err="1">
                <a:solidFill>
                  <a:schemeClr val="tx1"/>
                </a:solidFill>
                <a:effectLst/>
                <a:latin typeface="Calibri" panose="020F0502020204030204" pitchFamily="34" charset="0"/>
                <a:cs typeface="Calibri" panose="020F0502020204030204" pitchFamily="34" charset="0"/>
                <a:sym typeface="Calibri"/>
              </a:rPr>
              <a:t>Programme</a:t>
            </a:r>
            <a:r>
              <a:rPr lang="en-US" sz="1100" b="0" i="0" u="none" strike="noStrike" cap="none" dirty="0">
                <a:solidFill>
                  <a:schemeClr val="tx1"/>
                </a:solidFill>
                <a:effectLst/>
                <a:latin typeface="Calibri" panose="020F0502020204030204" pitchFamily="34" charset="0"/>
                <a:cs typeface="Calibri" panose="020F0502020204030204" pitchFamily="34" charset="0"/>
                <a:sym typeface="Calibri"/>
              </a:rPr>
              <a:t>. </a:t>
            </a:r>
            <a:r>
              <a:rPr lang="de-DE" sz="1100" b="0" i="0" u="none" strike="noStrike" cap="none" dirty="0" err="1">
                <a:solidFill>
                  <a:schemeClr val="tx1"/>
                </a:solidFill>
                <a:effectLst/>
                <a:latin typeface="Calibri" panose="020F0502020204030204" pitchFamily="34" charset="0"/>
                <a:cs typeface="Calibri" panose="020F0502020204030204" pitchFamily="34" charset="0"/>
                <a:sym typeface="Calibri"/>
              </a:rPr>
              <a:t>Banbury.Online</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xmlns="" val="tx"/>
                    </a:ext>
                  </a:extLst>
                </a:hlinkClick>
              </a:rPr>
              <a:t> http://www.ecap.eu.com/wp-content/uploads/2019/12/Consumer-Research-for-ECAP.pdf</a:t>
            </a:r>
            <a:endParaRPr lang="de-DE" sz="1100" b="0" i="0" u="none" strike="noStrike" cap="none" dirty="0">
              <a:solidFill>
                <a:schemeClr val="tx1"/>
              </a:solidFill>
              <a:effectLst/>
              <a:latin typeface="Calibri" panose="020F0502020204030204" pitchFamily="34" charset="0"/>
              <a:cs typeface="Calibri" panose="020F0502020204030204" pitchFamily="34" charset="0"/>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82600" y="3888000"/>
            <a:ext cx="6143626" cy="6346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a:t>
            </a:r>
          </a:p>
          <a:p>
            <a:pPr marL="0" lvl="0" indent="0" algn="l" rtl="0">
              <a:lnSpc>
                <a:spcPct val="100000"/>
              </a:lnSpc>
              <a:spcBef>
                <a:spcPts val="0"/>
              </a:spcBef>
              <a:spcAft>
                <a:spcPts val="0"/>
              </a:spcAft>
              <a:buSzPts val="1400"/>
              <a:buNone/>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Möglichkeiten zur Energieeinsparung lassen sich durch Messung</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des</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Energieverbrauchs von einzelnen Geräten in der Schneiderei erkennen. Mit einem Energiekostenmessgerät kann man den Verbrauch im Standby-Betrieb und im Normalbetrieb ermitteln. Dabei kann man auch den Stromverbrauch für die Aufheiz- und Nachheizphasen von Bügeleisen</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und Dampferzeugern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vergleichen und so ein Konzept erstellen, wie in der Schneiderei energieeffizient gearbeitet werden kann. Manche Geräte haben einen besonders hohen Standby-Verbrauch. Durch abschaltbare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Steckerleisten</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und Zeitschaltuhren kann der Energieverbrauch ebenfalls vermindert werden.  </a:t>
            </a:r>
          </a:p>
          <a:p>
            <a:pPr marL="171450" indent="-171450">
              <a:buSzPct val="1200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Bügeleisen haben eine Leistung von 2 bis 3 Kilowatt (kW). Diese Leistung wird nicht während der ganzen Bügelzeit, sondern zum Aufheizen und Nachheizen gebraucht (1 Std. Stunde Bügeln verbraucht</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etwa 1 bis 1,5 Kilowattstunden (kWh)). Das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Uba</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empfiehlt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zügiges Bügeln ohne große Unterbrechungen, damit weniger Energie zum Nachheizen gebraucht wird.</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Ein Dampfbügeleisen benötigt Strom für das Erhitzen des Bügeleisens und zusätzlich zur Erzeugung von Wasserdampf. Die Umwandlung von Wasser in Dampf macht dabei rund 90 Prozent des Stromverbrauchs aus. </a:t>
            </a:r>
          </a:p>
          <a:p>
            <a:pPr marL="171450" indent="-171450">
              <a:buSzPct val="1200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Bügelstationen verbrauchen in der Regel mehr Strom als Dampfbügeleisen. Der hohe Stromverbrauch von Bügelstationen entsteht durch den separaten Dampfgenerator. Er hat ein größeres Fassungsvolumen als die Wassertanks von Dampfbügeleisen und erhitzt das Wasser schnell und mit viel Druck. Die Dampfleistung sowie der Druck sind ausschlaggebend für den Stromverbrauch. Bei Bügelstationen oft die gesamte Menge an Wasser erhitzt, auch wenn diese nicht benötigt wird. Die Wassertanks haben unterschiedliche Volumina, ebenso unterscheidet sich der Betriebsdruck und die Kesselleistung. </a:t>
            </a:r>
          </a:p>
          <a:p>
            <a:pPr marL="171450" indent="-171450">
              <a:buSzPct val="1200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Eine Nähmaschine kann zwischen 90 und 100 Watt verbrauchen, ältere Modelle verbrauchen</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weniger Strom und leistungsstärkere Industriemodelle bis zu 180 Watt, manche auch mehr als das Doppelte (https://krostrade.de). Nähmaschinen mit Kupplungsmotoren verbrauchen mehr Energie und mit Servomotor ausgestattete Nähmaschinen weniger Energie als Kupplungsmotoren, sie sind zudem leiser (https://guide.directindustry.com).</a:t>
            </a:r>
          </a:p>
          <a:p>
            <a:pPr marL="171450" indent="-171450">
              <a:buSzPct val="1200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Elektrische Rotationsschneider haben eine Leistung von 150 bis 250 Watt.</a:t>
            </a:r>
          </a:p>
          <a:p>
            <a:pPr marL="0" indent="0">
              <a:spcBef>
                <a:spcPts val="400"/>
              </a:spcBef>
            </a:pPr>
            <a:r>
              <a:rPr lang="de-DE" sz="1050" b="1" dirty="0">
                <a:latin typeface="Calibri" panose="020F0502020204030204" pitchFamily="34" charset="0"/>
                <a:cs typeface="Calibri" panose="020F0502020204030204" pitchFamily="34" charset="0"/>
              </a:rPr>
              <a:t>Aufgaben </a:t>
            </a:r>
          </a:p>
          <a:p>
            <a:pPr marL="171450" marR="0" lvl="0" indent="-171450" algn="l" rtl="0">
              <a:lnSpc>
                <a:spcPct val="100000"/>
              </a:lnSpc>
              <a:spcBef>
                <a:spcPts val="0"/>
              </a:spcBef>
              <a:spcAft>
                <a:spcPts val="0"/>
              </a:spcAft>
              <a:buClr>
                <a:srgbClr val="000000"/>
              </a:buClr>
              <a:buSzPct val="120000"/>
              <a:buFont typeface="Arial" panose="020B0604020202020204" pitchFamily="34" charset="0"/>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Messen Sie den Standby-Betrieb und den Normalbetrieb zwei Ihrer am häufigsten gebrauchten Geräte mit einem Energiekostenmessgerät über einen definierten Zeitraum?</a:t>
            </a:r>
          </a:p>
          <a:p>
            <a:pPr marL="171450" marR="0" lvl="0" indent="-171450" algn="l" rtl="0">
              <a:lnSpc>
                <a:spcPct val="100000"/>
              </a:lnSpc>
              <a:spcBef>
                <a:spcPts val="0"/>
              </a:spcBef>
              <a:spcAft>
                <a:spcPts val="0"/>
              </a:spcAft>
              <a:buClr>
                <a:srgbClr val="000000"/>
              </a:buClr>
              <a:buSzPct val="120000"/>
              <a:buFont typeface="Arial" panose="020B0604020202020204" pitchFamily="34" charset="0"/>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Welche Geräte können Sie zeitweise ausschalten ohne das es den Betriebsablauf stört. </a:t>
            </a:r>
          </a:p>
          <a:p>
            <a:pPr marL="171450" marR="0" lvl="0" indent="-171450" algn="l" rtl="0">
              <a:lnSpc>
                <a:spcPct val="100000"/>
              </a:lnSpc>
              <a:spcBef>
                <a:spcPts val="0"/>
              </a:spcBef>
              <a:spcAft>
                <a:spcPts val="0"/>
              </a:spcAft>
              <a:buClr>
                <a:srgbClr val="000000"/>
              </a:buClr>
              <a:buSzPct val="120000"/>
              <a:buFont typeface="Arial" panose="020B0604020202020204" pitchFamily="34" charset="0"/>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Wie können Sie Arbeitsprozesse umgestalten, um mehr Energie einzusparen?</a:t>
            </a:r>
            <a:r>
              <a:rPr lang="de-DE" sz="1050" dirty="0">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400"/>
              <a:buNone/>
            </a:pPr>
            <a:endParaRPr lang="de-DE" sz="1050"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Quellen</a:t>
            </a:r>
          </a:p>
          <a:p>
            <a:pPr marL="171450" lvl="0" indent="-171450" algn="l" rtl="0">
              <a:lnSpc>
                <a:spcPct val="100000"/>
              </a:lnSpc>
              <a:spcBef>
                <a:spcPts val="0"/>
              </a:spcBef>
              <a:spcAft>
                <a:spcPts val="0"/>
              </a:spcAft>
              <a:buSzPts val="1400"/>
              <a:buFont typeface="Arial" panose="020B0604020202020204" pitchFamily="34" charset="0"/>
              <a:buChar cha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UBA (2013): Umwelttipps für den Alltag.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akutalisiert</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2022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Online:</a:t>
            </a:r>
            <a:r>
              <a:rPr lang="de-DE" sz="950" b="0" i="0" u="sng" strike="noStrike" cap="none" dirty="0" err="1">
                <a:solidFill>
                  <a:schemeClr val="dk1"/>
                </a:solidFill>
                <a:effectLst/>
                <a:latin typeface="Calibri" panose="020F0502020204030204" pitchFamily="34" charset="0"/>
                <a:cs typeface="Calibri" panose="020F0502020204030204" pitchFamily="34" charset="0"/>
                <a:sym typeface="Calibri"/>
                <a:hlinkClick r:id="rId3"/>
              </a:rPr>
              <a:t>https</a:t>
            </a:r>
            <a:r>
              <a:rPr lang="de-DE" sz="950" b="0" i="0" u="sng" strike="noStrike" cap="none" dirty="0">
                <a:solidFill>
                  <a:schemeClr val="dk1"/>
                </a:solidFill>
                <a:effectLst/>
                <a:latin typeface="Calibri" panose="020F0502020204030204" pitchFamily="34" charset="0"/>
                <a:cs typeface="Calibri" panose="020F0502020204030204" pitchFamily="34" charset="0"/>
                <a:sym typeface="Calibri"/>
                <a:hlinkClick r:id="rId3"/>
              </a:rPr>
              <a:t>://www.umweltbundesamt.de/umwelttipps-fuer-den-alltag/elektrogeraete/dampfbuegeleisen#unsere-tipps</a:t>
            </a:r>
            <a:endParaRPr lang="de-DE" sz="950" b="0" i="0" u="sng"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UBA (2016): Schwerpunkte 2016. Jahrespublikation des Umweltbundesamtes. Online:</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hlinkClick r:id="rId4"/>
              </a:rPr>
              <a:t> </a:t>
            </a:r>
            <a:r>
              <a:rPr lang="de-DE" sz="950" b="0" i="0" u="sng" strike="noStrike" cap="none" dirty="0">
                <a:solidFill>
                  <a:schemeClr val="dk1"/>
                </a:solidFill>
                <a:effectLst/>
                <a:latin typeface="Calibri" panose="020F0502020204030204" pitchFamily="34" charset="0"/>
                <a:cs typeface="Calibri" panose="020F0502020204030204" pitchFamily="34" charset="0"/>
                <a:sym typeface="Calibri"/>
                <a:hlinkClick r:id="rId4"/>
              </a:rPr>
              <a:t>www.umweltbundesamt.de/sites/default/files/medien/2546/publikationen/sp2016_web.pdf</a:t>
            </a:r>
            <a:endParaRPr lang="de-DE" sz="950" b="0" i="0" u="sng" strike="noStrike" cap="none" dirty="0">
              <a:solidFill>
                <a:schemeClr val="dk1"/>
              </a:solidFill>
              <a:effectLst/>
              <a:latin typeface="Calibri" panose="020F0502020204030204" pitchFamily="34" charset="0"/>
              <a:cs typeface="Calibri" panose="020F0502020204030204" pitchFamily="34" charset="0"/>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598207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chemeClr val="tx1"/>
                </a:solidFill>
                <a:latin typeface="Calibri" panose="020F0502020204030204" pitchFamily="34" charset="0"/>
                <a:cs typeface="Calibri" panose="020F0502020204030204" pitchFamily="34" charset="0"/>
              </a:rPr>
              <a:t>Beschreibung</a:t>
            </a:r>
            <a:endParaRPr lang="de-DE" sz="11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Reparatur, Anpassungen</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und die richtige </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Pflege der Kleidung sind nachhaltige Dienstleistungen, die in der Kund*innen-Beratung und Kommunikation insgesamt (z.B. über Hinweistafeln)</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stärker herausgestellt werden könnten. </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Änderungsschneider*innen sind für die Nachhaltigkeitsstrategie</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wichtig und ihre Dienstleistungen werden gebraucht</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denn weniger als 20 % der Deutschen trauen</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sich </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einen Reißverschluss zu ersetzen oder die Größe abzuändern und haben auch kein Interesse dies zu lernen.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Im Sinne der Nachhaltigkeit</a:t>
            </a: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 eröffnen sich</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weitere Dienstleistungsangebote wie z.B. das kreative Abändern defekter Kleidung zu anderen Produkten (Taschen, etc. oder Kinderkleidung aus Erwachsenenkleidung). So wird Kleidung einer neuen Verwendung zugeführt und der Lebenszyklus verlängert.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sz="1100" b="0" i="0" u="none" strike="noStrike" cap="none" dirty="0">
                <a:solidFill>
                  <a:schemeClr val="tx1"/>
                </a:solidFill>
                <a:effectLst/>
                <a:latin typeface="Calibri" panose="020F0502020204030204" pitchFamily="34" charset="0"/>
                <a:cs typeface="Calibri" panose="020F0502020204030204" pitchFamily="34" charset="0"/>
                <a:sym typeface="Calibri"/>
              </a:rPr>
              <a:t>Die Pflegesymbole sind nicht allen geläufig, doch die richtige Pflege trägt ebenso zur Langlebigkeit bei wie die Reparatur von Kleidung. Dies kann beim Abholen des</a:t>
            </a:r>
            <a:r>
              <a:rPr lang="de-DE" sz="1100" b="0" i="0" u="none" strike="noStrike" cap="none" baseline="0" dirty="0">
                <a:solidFill>
                  <a:schemeClr val="tx1"/>
                </a:solidFill>
                <a:effectLst/>
                <a:latin typeface="Calibri" panose="020F0502020204030204" pitchFamily="34" charset="0"/>
                <a:cs typeface="Calibri" panose="020F0502020204030204" pitchFamily="34" charset="0"/>
                <a:sym typeface="Calibri"/>
              </a:rPr>
              <a:t> reparierten oder abgeänderten Kleidungsstück den Kund*innen mitkommuniziert werden.</a:t>
            </a:r>
            <a:endParaRPr lang="de-DE" sz="1100"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de-DE" sz="1100"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sz="1100" b="1" i="0" u="none" strike="noStrike" cap="none" baseline="0" dirty="0">
                <a:solidFill>
                  <a:schemeClr val="tx1"/>
                </a:solidFill>
                <a:latin typeface="Calibri" panose="020F0502020204030204" pitchFamily="34" charset="0"/>
                <a:cs typeface="Calibri" panose="020F0502020204030204" pitchFamily="34" charset="0"/>
                <a:sym typeface="Calibri"/>
              </a:rPr>
              <a:t>Herausforderungen: </a:t>
            </a:r>
            <a:r>
              <a:rPr lang="de-DE" sz="1100" b="0" i="0" u="none" strike="noStrike" cap="none" baseline="0" dirty="0">
                <a:solidFill>
                  <a:schemeClr val="tx1"/>
                </a:solidFill>
                <a:latin typeface="Calibri" panose="020F0502020204030204" pitchFamily="34" charset="0"/>
                <a:cs typeface="Calibri" panose="020F0502020204030204" pitchFamily="34" charset="0"/>
                <a:sym typeface="Calibri"/>
              </a:rPr>
              <a:t>Langlebigkeit und eine verlängerte Nutzungsdauer verringern den Konsum und sind ein zentraler Bestandteil einer sinnvollen und funktionierenden Kreislaufwirtschaft. Zwischen den Zielen der Kreislaufführung und der langen Nutzung von Kleidung bestehen jedoch auch Zielkonflikte, für die ein Ausgleich gefunden werden muss: Wie zum Beispiel umgehen mit defekter Kleidung, für die die Reparatur bislang kostenintensiver ist als der Erwerb eines neuen Kleidungsstücks? Sollte ein Kleidungsstück eher aus haltbaren Fasern bestehen oder aus welchen, die sich gut recyceln lassen? </a:t>
            </a:r>
            <a:endParaRPr lang="de-DE" sz="1100" b="0" i="0" u="none" strike="noStrike" cap="none" dirty="0">
              <a:solidFill>
                <a:schemeClr val="tx1"/>
              </a:solidFill>
              <a:effectLst/>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100"/>
              <a:buFont typeface="Arial" panose="020B0604020202020204" pitchFamily="34" charset="0"/>
              <a:buNone/>
            </a:pPr>
            <a:endParaRPr lang="de-DE" sz="1100" b="1"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sz="1100" b="1" dirty="0">
                <a:solidFill>
                  <a:schemeClr val="tx1"/>
                </a:solidFill>
                <a:latin typeface="Calibri" panose="020F0502020204030204" pitchFamily="34" charset="0"/>
                <a:cs typeface="Calibri" panose="020F0502020204030204" pitchFamily="34" charset="0"/>
              </a:rPr>
              <a:t>Aufgabe:</a:t>
            </a:r>
            <a:r>
              <a:rPr lang="de-DE" sz="1100" b="1" baseline="0" dirty="0">
                <a:solidFill>
                  <a:schemeClr val="tx1"/>
                </a:solidFill>
                <a:latin typeface="Calibri" panose="020F0502020204030204" pitchFamily="34" charset="0"/>
                <a:cs typeface="Calibri" panose="020F0502020204030204" pitchFamily="34" charset="0"/>
              </a:rPr>
              <a:t> </a:t>
            </a:r>
            <a:r>
              <a:rPr lang="de-DE" sz="1100" b="1" i="0" u="none" strike="noStrike" cap="none" dirty="0">
                <a:solidFill>
                  <a:schemeClr val="tx1"/>
                </a:solidFill>
                <a:latin typeface="Calibri" panose="020F0502020204030204" pitchFamily="34" charset="0"/>
                <a:ea typeface="Arial"/>
                <a:cs typeface="Calibri" panose="020F0502020204030204" pitchFamily="34" charset="0"/>
                <a:sym typeface="Arial"/>
              </a:rPr>
              <a:t>Sammeln Sie Ideen in Ihrer Gruppe:</a:t>
            </a:r>
          </a:p>
          <a:p>
            <a:pPr marL="171450" marR="0" lvl="0" indent="-171450" algn="l" rtl="0">
              <a:lnSpc>
                <a:spcPct val="100000"/>
              </a:lnSpc>
              <a:spcBef>
                <a:spcPts val="0"/>
              </a:spcBef>
              <a:spcAft>
                <a:spcPts val="0"/>
              </a:spcAft>
              <a:buClr>
                <a:srgbClr val="000000"/>
              </a:buClr>
              <a:buSzPts val="1100"/>
              <a:buFont typeface="Arial"/>
              <a:buChar char="•"/>
            </a:pPr>
            <a:r>
              <a:rPr lang="de-DE" sz="1100" dirty="0">
                <a:solidFill>
                  <a:schemeClr val="tx1"/>
                </a:solidFill>
                <a:latin typeface="Calibri" panose="020F0502020204030204" pitchFamily="34" charset="0"/>
                <a:cs typeface="Calibri" panose="020F0502020204030204" pitchFamily="34" charset="0"/>
              </a:rPr>
              <a:t>Wie können Sie Kunden*innen auf Ihre nachhaltigen Aktivitäten aufmerksam machen?</a:t>
            </a:r>
          </a:p>
          <a:p>
            <a:pPr marL="171450" marR="0" lvl="0" indent="-171450" algn="l" rtl="0">
              <a:lnSpc>
                <a:spcPct val="100000"/>
              </a:lnSpc>
              <a:spcBef>
                <a:spcPts val="0"/>
              </a:spcBef>
              <a:spcAft>
                <a:spcPts val="0"/>
              </a:spcAft>
              <a:buClr>
                <a:srgbClr val="000000"/>
              </a:buClr>
              <a:buSzPts val="1100"/>
              <a:buFont typeface="Arial"/>
              <a:buChar char="•"/>
            </a:pPr>
            <a:r>
              <a:rPr lang="de-DE" sz="1100" dirty="0">
                <a:solidFill>
                  <a:schemeClr val="tx1"/>
                </a:solidFill>
                <a:latin typeface="Calibri" panose="020F0502020204030204" pitchFamily="34" charset="0"/>
                <a:cs typeface="Calibri" panose="020F0502020204030204" pitchFamily="34" charset="0"/>
              </a:rPr>
              <a:t>Was können Sie zusätzlich anbieten?</a:t>
            </a: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dirty="0">
                <a:solidFill>
                  <a:schemeClr val="tx1"/>
                </a:solidFill>
                <a:latin typeface="Calibri" panose="020F0502020204030204" pitchFamily="34" charset="0"/>
                <a:ea typeface="Arial"/>
                <a:cs typeface="Calibri" panose="020F0502020204030204" pitchFamily="34" charset="0"/>
                <a:sym typeface="Arial"/>
              </a:rPr>
              <a:t>Wie können Pflegehinweise, die ebenfalls zur Langlebigkeit beitragen den Kund*innen vermittelt werden?</a:t>
            </a:r>
            <a:endParaRPr lang="de-DE" sz="110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None/>
            </a:pPr>
            <a:endParaRPr lang="de-DE" sz="110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100" b="1" dirty="0">
                <a:solidFill>
                  <a:schemeClr val="tx1"/>
                </a:solidFill>
                <a:latin typeface="Calibri" panose="020F0502020204030204" pitchFamily="34" charset="0"/>
                <a:cs typeface="Calibri" panose="020F0502020204030204" pitchFamily="34" charset="0"/>
              </a:rPr>
              <a:t>Quellen</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UBA (2022): Jan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Gimkiewicz</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Dr. Sina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Depireux</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Dr. Laura Spengler, Brigitte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Zietlow</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Die Rolle der Langlebigkeit und der Nutzungsdauer für einen nachhaltigen Umgang mit Bekleidung Eine Studie zum aktuellen Forschungsstand,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Hrsg</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Uba</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 Texte 112/2022</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en-US" sz="1050" b="0" i="0" u="none" strike="noStrike" cap="none" dirty="0">
                <a:solidFill>
                  <a:schemeClr val="tx1"/>
                </a:solidFill>
                <a:effectLst/>
                <a:latin typeface="Calibri" panose="020F0502020204030204" pitchFamily="34" charset="0"/>
                <a:cs typeface="Calibri" panose="020F0502020204030204" pitchFamily="34" charset="0"/>
                <a:sym typeface="Calibri"/>
              </a:rPr>
              <a:t>WRAP (2019): Consumer Research for ECAP 2016–2019. WRAP – Waste &amp; Resources Action </a:t>
            </a:r>
            <a:r>
              <a:rPr lang="en-US" sz="1050" b="0" i="0" u="none" strike="noStrike" cap="none" dirty="0" err="1">
                <a:solidFill>
                  <a:schemeClr val="tx1"/>
                </a:solidFill>
                <a:effectLst/>
                <a:latin typeface="Calibri" panose="020F0502020204030204" pitchFamily="34" charset="0"/>
                <a:cs typeface="Calibri" panose="020F0502020204030204" pitchFamily="34" charset="0"/>
                <a:sym typeface="Calibri"/>
              </a:rPr>
              <a:t>Programme</a:t>
            </a:r>
            <a:r>
              <a:rPr lang="en-US" sz="1050" b="0" i="0" u="none" strike="noStrike" cap="none" dirty="0">
                <a:solidFill>
                  <a:schemeClr val="tx1"/>
                </a:solidFill>
                <a:effectLst/>
                <a:latin typeface="Calibri" panose="020F0502020204030204" pitchFamily="34" charset="0"/>
                <a:cs typeface="Calibri" panose="020F0502020204030204" pitchFamily="34" charset="0"/>
                <a:sym typeface="Calibri"/>
              </a:rPr>
              <a:t>. </a:t>
            </a:r>
            <a:r>
              <a:rPr lang="de-DE" sz="1050" b="0" i="0" u="none" strike="noStrike" cap="none" dirty="0" err="1">
                <a:solidFill>
                  <a:schemeClr val="tx1"/>
                </a:solidFill>
                <a:effectLst/>
                <a:latin typeface="Calibri" panose="020F0502020204030204" pitchFamily="34" charset="0"/>
                <a:cs typeface="Calibri" panose="020F0502020204030204" pitchFamily="34" charset="0"/>
                <a:sym typeface="Calibri"/>
              </a:rPr>
              <a:t>Banbury.Online</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rPr>
              <a:t>:</a:t>
            </a:r>
            <a:r>
              <a:rPr lang="de-DE" sz="1050" b="0" i="0" u="none" strike="noStrike" cap="none" dirty="0">
                <a:solidFill>
                  <a:schemeClr val="tx1"/>
                </a:solidFill>
                <a:effectLst/>
                <a:latin typeface="Calibri" panose="020F0502020204030204" pitchFamily="34" charset="0"/>
                <a:cs typeface="Calibri" panose="020F0502020204030204" pitchFamily="34" charset="0"/>
                <a:sym typeface="Calibri"/>
                <a:hlinkClick r:id="rId3"/>
              </a:rPr>
              <a:t> http://www.ecap.eu.com/wp-content/uploads/2019/12/Consumer-Research-for-ECAP.pdf</a:t>
            </a:r>
            <a:endParaRPr lang="de-DE" sz="1050" b="0" i="0" u="none" strike="noStrike" cap="none" dirty="0">
              <a:solidFill>
                <a:schemeClr val="tx1"/>
              </a:solidFill>
              <a:effectLst/>
              <a:latin typeface="Calibri" panose="020F0502020204030204" pitchFamily="34" charset="0"/>
              <a:cs typeface="Calibri" panose="020F0502020204030204" pitchFamily="34" charset="0"/>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2" cy="59820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latin typeface="Calibri" panose="020F0502020204030204" pitchFamily="34" charset="0"/>
                <a:cs typeface="Calibri" panose="020F0502020204030204" pitchFamily="34" charset="0"/>
              </a:rPr>
              <a:t>Beschreibung</a:t>
            </a:r>
            <a:endParaRPr lang="de-DE"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Maßschneidereien können zur Nachhaltigkeit von Textilien beitragen, in dem sie Kleidung herstellen, die langlebig, reparierbar und möglichst recycelbar ist und diese und weitere Aspekte schon beim Design einplanen. Auch das Reparieren und Anpassen von Kleidung zählt zu den beruflichen Tätigkeiten der Maßschneiderin und des Maßschneiders, damit unterstützen sie die EU </a:t>
            </a:r>
            <a:r>
              <a:rPr lang="de-DE" sz="1200" b="0" i="0" u="none" strike="noStrike" cap="none" dirty="0" err="1">
                <a:solidFill>
                  <a:schemeClr val="dk1"/>
                </a:solidFill>
                <a:effectLst/>
                <a:latin typeface="Calibri" panose="020F0502020204030204" pitchFamily="34" charset="0"/>
                <a:cs typeface="Calibri" panose="020F0502020204030204" pitchFamily="34" charset="0"/>
                <a:sym typeface="Calibri"/>
              </a:rPr>
              <a:t>Strategy</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200" b="0" i="0" u="none" strike="noStrike" cap="none" dirty="0" err="1">
                <a:solidFill>
                  <a:schemeClr val="dk1"/>
                </a:solidFill>
                <a:effectLst/>
                <a:latin typeface="Calibri" panose="020F0502020204030204" pitchFamily="34" charset="0"/>
                <a:cs typeface="Calibri" panose="020F0502020204030204" pitchFamily="34" charset="0"/>
                <a:sym typeface="Calibri"/>
              </a:rPr>
              <a:t>for</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200" b="0" i="0" u="none" strike="noStrike" cap="none" dirty="0" err="1">
                <a:solidFill>
                  <a:schemeClr val="dk1"/>
                </a:solidFill>
                <a:effectLst/>
                <a:latin typeface="Calibri" panose="020F0502020204030204" pitchFamily="34" charset="0"/>
                <a:cs typeface="Calibri" panose="020F0502020204030204" pitchFamily="34" charset="0"/>
                <a:sym typeface="Calibri"/>
              </a:rPr>
              <a:t>Sustainable</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 and </a:t>
            </a:r>
            <a:r>
              <a:rPr lang="de-DE" sz="1200" b="0" i="0" u="none" strike="noStrike" cap="none" dirty="0" err="1">
                <a:solidFill>
                  <a:schemeClr val="dk1"/>
                </a:solidFill>
                <a:effectLst/>
                <a:latin typeface="Calibri" panose="020F0502020204030204" pitchFamily="34" charset="0"/>
                <a:cs typeface="Calibri" panose="020F0502020204030204" pitchFamily="34" charset="0"/>
                <a:sym typeface="Calibri"/>
              </a:rPr>
              <a:t>Circular</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 Textiles (Textilstrategie) bzw. die Ökodesign-Verordnung. </a:t>
            </a:r>
          </a:p>
          <a:p>
            <a:pPr marL="0" lvl="0" indent="0" algn="l" rtl="0">
              <a:lnSpc>
                <a:spcPct val="100000"/>
              </a:lnSpc>
              <a:spcBef>
                <a:spcPts val="0"/>
              </a:spcBef>
              <a:spcAft>
                <a:spcPts val="0"/>
              </a:spcAft>
              <a:buSzPts val="1400"/>
              <a:buNone/>
            </a:pPr>
            <a:endParaRPr lang="de-DE"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sz="1200" b="1" dirty="0">
                <a:solidFill>
                  <a:schemeClr val="tx1"/>
                </a:solidFill>
                <a:latin typeface="Calibri" panose="020F0502020204030204" pitchFamily="34" charset="0"/>
                <a:cs typeface="Calibri" panose="020F0502020204030204" pitchFamily="34" charset="0"/>
              </a:rPr>
              <a:t>Aufgabe: </a:t>
            </a:r>
            <a:r>
              <a:rPr lang="de-DE" sz="1200" b="1" i="0" u="none" strike="noStrike" cap="none" dirty="0">
                <a:solidFill>
                  <a:schemeClr val="tx1"/>
                </a:solidFill>
                <a:latin typeface="Calibri" panose="020F0502020204030204" pitchFamily="34" charset="0"/>
                <a:cs typeface="Calibri" panose="020F0502020204030204" pitchFamily="34" charset="0"/>
                <a:sym typeface="Arial"/>
              </a:rPr>
              <a:t>Sammeln Sie Ideen in Ihrer Gruppe</a:t>
            </a:r>
          </a:p>
          <a:p>
            <a:pPr marL="171450" marR="0" lvl="0" indent="-171450" algn="l" rtl="0">
              <a:lnSpc>
                <a:spcPct val="100000"/>
              </a:lnSpc>
              <a:spcBef>
                <a:spcPts val="0"/>
              </a:spcBef>
              <a:spcAft>
                <a:spcPts val="0"/>
              </a:spcAft>
              <a:buClr>
                <a:srgbClr val="000000"/>
              </a:buClr>
              <a:buSzPts val="1100"/>
              <a:buFont typeface="Arial"/>
              <a:buChar char="•"/>
            </a:pPr>
            <a:r>
              <a:rPr lang="de-DE" sz="1200" dirty="0">
                <a:solidFill>
                  <a:schemeClr val="tx1"/>
                </a:solidFill>
                <a:latin typeface="Calibri" panose="020F0502020204030204" pitchFamily="34" charset="0"/>
                <a:cs typeface="Calibri" panose="020F0502020204030204" pitchFamily="34" charset="0"/>
              </a:rPr>
              <a:t>Wie können Sie Kunden*innen auf Ihre nachhaltigen Aktivitäten aufmerksam machen?</a:t>
            </a:r>
          </a:p>
          <a:p>
            <a:pPr marL="171450" marR="0" lvl="0" indent="-171450" algn="l" rtl="0">
              <a:lnSpc>
                <a:spcPct val="100000"/>
              </a:lnSpc>
              <a:spcBef>
                <a:spcPts val="0"/>
              </a:spcBef>
              <a:spcAft>
                <a:spcPts val="0"/>
              </a:spcAft>
              <a:buClr>
                <a:srgbClr val="000000"/>
              </a:buClr>
              <a:buSzPts val="1100"/>
              <a:buFont typeface="Arial"/>
              <a:buChar char="•"/>
            </a:pPr>
            <a:r>
              <a:rPr lang="de-DE" sz="1200" dirty="0">
                <a:solidFill>
                  <a:schemeClr val="tx1"/>
                </a:solidFill>
                <a:latin typeface="Calibri" panose="020F0502020204030204" pitchFamily="34" charset="0"/>
                <a:cs typeface="Calibri" panose="020F0502020204030204" pitchFamily="34" charset="0"/>
              </a:rPr>
              <a:t>Was können Sie zusätzlich anbieten?</a:t>
            </a:r>
            <a:endParaRPr lang="de-DE" dirty="0">
              <a:solidFill>
                <a:schemeClr val="tx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Wie können Pflegehinweise, die ebenfalls zur Langlebigkeit beitragen den Kund*innen vermittelt werden?</a:t>
            </a:r>
          </a:p>
          <a:p>
            <a:pPr marL="171450" marR="0" lvl="0" indent="-171450" algn="l" rtl="0">
              <a:lnSpc>
                <a:spcPct val="100000"/>
              </a:lnSpc>
              <a:spcBef>
                <a:spcPts val="0"/>
              </a:spcBef>
              <a:spcAft>
                <a:spcPts val="0"/>
              </a:spcAft>
              <a:buClr>
                <a:srgbClr val="000000"/>
              </a:buClr>
              <a:buSzPts val="1100"/>
              <a:buFont typeface="Arial"/>
              <a:buChar char="•"/>
            </a:pPr>
            <a:r>
              <a:rPr lang="de-DE" sz="1200" dirty="0">
                <a:solidFill>
                  <a:schemeClr val="tx1"/>
                </a:solidFill>
                <a:latin typeface="Calibri" panose="020F0502020204030204" pitchFamily="34" charset="0"/>
                <a:cs typeface="Calibri" panose="020F0502020204030204" pitchFamily="34" charset="0"/>
              </a:rPr>
              <a:t>Wie kann die spezielle Kleidung (historische Kostüme, z.B. für Film und Fernsehen, Kleidung für besondere Anlässe, z.B. Hochzeit) nachhaltiger genutzt werden?</a:t>
            </a: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None/>
            </a:pPr>
            <a:endParaRPr lang="de-DE"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200" b="1" dirty="0">
                <a:latin typeface="Calibri" panose="020F0502020204030204" pitchFamily="34" charset="0"/>
                <a:cs typeface="Calibri" panose="020F0502020204030204" pitchFamily="34" charset="0"/>
              </a:rPr>
              <a:t>Quelle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lang="de-DE" sz="1100" dirty="0">
              <a:latin typeface="Calibri" panose="020F0502020204030204" pitchFamily="34" charset="0"/>
              <a:cs typeface="Calibri" panose="020F0502020204030204" pitchFamily="34" charset="0"/>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538009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b="0" i="0" u="none" strike="noStrike" cap="none" dirty="0">
                <a:solidFill>
                  <a:schemeClr val="dk1"/>
                </a:solidFill>
                <a:effectLst/>
                <a:latin typeface="Calibri"/>
                <a:ea typeface="Calibri"/>
                <a:cs typeface="Calibri"/>
                <a:sym typeface="Calibri"/>
              </a:rPr>
              <a:t>Der Modeschneider und die Modeschneiderin arbeiten an der Schnittstelle zur industriellen Fertigung und organisieren die entsprechenden Arbeitsschritte für die industrielle Fertigung. Hier gibt es Möglichkeiten, Textilien nachhaltiger zu produzieren, auch wenn es Einschränkungen bei den Aufträgen durch spezielle Vorgaben z.B. den Kostenrahmen gibt. An dieser Schnittstelle machen sich Entscheidungen für mehr nachhaltige Produkte aufgrund der Serienproduktion in größerem Umfang bemerkbar als bei Einzelfertigungen wie in den Maßschneidereien. In der EU ist der Textilkonsum die viertgrößte Quelle negativer Auswirkungen auf Umwelt und Klima und die drittgrößte Quelle bei der Wasser- und Landnutzung. Beim Einsatz von Primärrohstoffen nimmt der europäische Textilkonsum den fünften Platz ein.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p>
          <a:p>
            <a:pPr marL="0" lvl="0" indent="0" algn="l" rtl="0">
              <a:lnSpc>
                <a:spcPct val="100000"/>
              </a:lnSpc>
              <a:spcBef>
                <a:spcPts val="0"/>
              </a:spcBef>
              <a:spcAft>
                <a:spcPts val="0"/>
              </a:spcAft>
              <a:buSzPts val="1100"/>
              <a:buFont typeface="Arial" panose="020B0604020202020204" pitchFamily="34" charset="0"/>
              <a:buNone/>
            </a:pPr>
            <a:r>
              <a:rPr lang="de-DE" b="1" dirty="0">
                <a:solidFill>
                  <a:schemeClr val="tx1"/>
                </a:solidFill>
              </a:rPr>
              <a:t>Aufgabe: Sammeln Sie Ideen in Ihrer Gruppe:</a:t>
            </a:r>
          </a:p>
          <a:p>
            <a:pPr marL="285750" indent="-285750" fontAlgn="base">
              <a:buFont typeface="Arial" panose="020B0604020202020204" pitchFamily="34" charset="0"/>
              <a:buChar char="•"/>
            </a:pPr>
            <a:r>
              <a:rPr lang="de-DE" dirty="0">
                <a:solidFill>
                  <a:schemeClr val="tx1"/>
                </a:solidFill>
              </a:rPr>
              <a:t>Wie können Sie Ihr Unternehmen/externe Auftraggeber*innen und die Ausführenden in der Serienproduktion auf nachhaltige Textilien aufmerksam machen?</a:t>
            </a:r>
          </a:p>
          <a:p>
            <a:pPr marL="285750" indent="-285750" fontAlgn="base">
              <a:buFont typeface="Arial" panose="020B0604020202020204" pitchFamily="34" charset="0"/>
              <a:buChar char="•"/>
            </a:pPr>
            <a:r>
              <a:rPr lang="de-DE" dirty="0">
                <a:solidFill>
                  <a:schemeClr val="tx1"/>
                </a:solidFill>
              </a:rPr>
              <a:t>An welchen Stellen Ihres Aufgabenbereiches ergeben sich Möglichkeiten, auf eine nachhaltige Serienproduktion hinzuwirken?</a:t>
            </a:r>
          </a:p>
          <a:p>
            <a:pPr marL="285750" indent="-285750" fontAlgn="base">
              <a:buFont typeface="Arial" panose="020B0604020202020204" pitchFamily="34" charset="0"/>
              <a:buChar char="•"/>
            </a:pPr>
            <a:r>
              <a:rPr lang="de-DE" dirty="0">
                <a:solidFill>
                  <a:schemeClr val="tx1"/>
                </a:solidFill>
              </a:rPr>
              <a:t>Wie können Sie zu mehr Nachhaltigkeit in Ihrer Näh- und Musterabteilung beitragen?</a:t>
            </a:r>
          </a:p>
          <a:p>
            <a:pPr marL="285750" indent="-285750" fontAlgn="base">
              <a:buFont typeface="Arial" panose="020B0604020202020204" pitchFamily="34" charset="0"/>
              <a:buChar char="•"/>
            </a:pPr>
            <a:r>
              <a:rPr lang="de-DE" dirty="0">
                <a:solidFill>
                  <a:schemeClr val="tx1"/>
                </a:solidFill>
              </a:rPr>
              <a:t>Wie können Pflegehinweise, die ebenfalls zur Langlebigkeit beitragen, verständlich und kurz für die Endverbraucher*innen vermittelt werden?</a:t>
            </a:r>
          </a:p>
          <a:p>
            <a:pPr marL="285750" indent="-285750" fontAlgn="base">
              <a:buFont typeface="Arial" panose="020B0604020202020204" pitchFamily="34" charset="0"/>
              <a:buChar char="•"/>
            </a:pPr>
            <a:r>
              <a:rPr lang="de-DE" dirty="0">
                <a:solidFill>
                  <a:schemeClr val="tx1"/>
                </a:solidFill>
              </a:rPr>
              <a:t>Welche Möglichkeiten eröffnet hierzu der Produktpass?</a:t>
            </a:r>
          </a:p>
          <a:p>
            <a:pPr marL="0" lvl="0" indent="0" algn="l" rtl="0">
              <a:lnSpc>
                <a:spcPct val="100000"/>
              </a:lnSpc>
              <a:spcBef>
                <a:spcPts val="0"/>
              </a:spcBef>
              <a:spcAft>
                <a:spcPts val="0"/>
              </a:spcAft>
              <a:buClr>
                <a:schemeClr val="dk1"/>
              </a:buClr>
              <a:buSzPts val="1100"/>
              <a:buNone/>
            </a:pPr>
            <a:endParaRPr lang="de-DE" dirty="0"/>
          </a:p>
          <a:p>
            <a:pPr marL="0" lvl="0" indent="0" algn="l" rtl="0">
              <a:lnSpc>
                <a:spcPct val="100000"/>
              </a:lnSpc>
              <a:spcBef>
                <a:spcPts val="0"/>
              </a:spcBef>
              <a:spcAft>
                <a:spcPts val="0"/>
              </a:spcAft>
              <a:buSzPts val="1400"/>
              <a:buNone/>
            </a:pPr>
            <a:r>
              <a:rPr lang="de-DE" b="1" dirty="0"/>
              <a:t>Quelle</a:t>
            </a:r>
          </a:p>
          <a:p>
            <a:pPr marL="171450" lvl="0" indent="-171450" algn="l" rtl="0">
              <a:lnSpc>
                <a:spcPct val="100000"/>
              </a:lnSpc>
              <a:spcBef>
                <a:spcPts val="0"/>
              </a:spcBef>
              <a:spcAft>
                <a:spcPts val="0"/>
              </a:spcAft>
              <a:buSzPts val="1400"/>
              <a:buFont typeface="Arial" panose="020B0604020202020204" pitchFamily="34" charset="0"/>
              <a:buChar char="•"/>
            </a:pPr>
            <a:r>
              <a:rPr lang="de-DE" sz="1100" b="0" i="0" u="none" strike="noStrike" cap="none" dirty="0">
                <a:solidFill>
                  <a:schemeClr val="dk1"/>
                </a:solidFill>
                <a:effectLst/>
                <a:latin typeface="Calibri"/>
                <a:ea typeface="Calibri"/>
                <a:cs typeface="Calibri"/>
                <a:sym typeface="Calibri"/>
              </a:rPr>
              <a:t>Europäische Kommission 2022 b: Der Grüne Deal: Neue Vorschläge, um nachhaltige Produkte zur Norm zu machen und Europas Ressourcenunabhängigkeit zu stärken, Pressemitteilung der Europäischen Kommission, Brüssel 30. März 2022, Online: https://ec.europa.eu/commission/presscorner/detail/de/ip_22_2013</a:t>
            </a:r>
            <a:endParaRPr lang="de-DE" sz="1100" dirty="0"/>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3625" cy="62389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lang="de-DE" sz="1100" dirty="0"/>
          </a:p>
          <a:p>
            <a:pPr marL="0" lvl="0" indent="0" algn="l" rtl="0">
              <a:lnSpc>
                <a:spcPct val="100000"/>
              </a:lnSpc>
              <a:spcBef>
                <a:spcPts val="0"/>
              </a:spcBef>
              <a:spcAft>
                <a:spcPts val="0"/>
              </a:spcAft>
              <a:buSzPts val="1400"/>
              <a:buNone/>
            </a:pPr>
            <a:r>
              <a:rPr lang="de-DE" sz="11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100" baseline="-25000" dirty="0"/>
              <a:t>2</a:t>
            </a:r>
            <a:r>
              <a:rPr lang="de-DE" sz="1100" dirty="0"/>
              <a:t>-Äq) verantwortlich sind, so zeigen sich 5 Bereiche: Das Wohnen, die Stromnutzung, die Mobilität, die Ernährung, die öffentliche Infrastruktur und der Konsum. Am meisten trägt unser Konsum, zu dem auch Textilien und Bekleidung gehören, zum Klimawandel bei. Bei den ersten 4 Bereichen kann man leicht einen Beitrag leisten, um die Emissionen durch Verhaltensänderungen zu mindern:</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Wohnen mit 18%: Hier kann Heizwärme eingespart werden durch ein Herunterdrehen der Heizung oder durch eine Wärmedämmung des Gebäudes.</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Strom mit 6%: Durch die Nutzung möglichst stromsparender Geräte (hohe Energieeffizienzklassen wie B oder A) kann eine gleiche Leistung erbracht werden, die aber viel weniger Strom verbraucht.</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Mobilität mit 19%: Einfach weniger Autofahren und stattdessen Bahn, Bus oder Fahrrad nutzen oder viele Strecken zu Fuß zurücklegen. Den Urlaub lieber mit der Bahn oder dem </a:t>
            </a:r>
            <a:r>
              <a:rPr lang="de-DE" sz="1100" dirty="0" err="1"/>
              <a:t>Fernbus</a:t>
            </a:r>
            <a:r>
              <a:rPr lang="de-DE" sz="1100" dirty="0"/>
              <a:t> antreten.</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Ernährung mit 15%: Man muss nicht Veganer werden, es bringt schon viel wenn man den Konsum von Rindfleisch reduziert,</a:t>
            </a:r>
            <a:r>
              <a:rPr lang="de-DE" sz="1100" baseline="0" dirty="0"/>
              <a:t> </a:t>
            </a:r>
            <a:r>
              <a:rPr lang="de-DE" sz="1100" dirty="0"/>
              <a:t> insgesamt weniger Fleisch und Reis isst sowie den Anteil an hochfetthaltigen Milchprodukten (vor allem Käse und Butter) verringert.</a:t>
            </a:r>
            <a:br>
              <a:rPr lang="de-DE" sz="1100" dirty="0"/>
            </a:br>
            <a:r>
              <a:rPr lang="de-DE" sz="1100" dirty="0"/>
              <a:t>Sonstiger</a:t>
            </a:r>
            <a:r>
              <a:rPr lang="de-DE" sz="1100" baseline="0" dirty="0"/>
              <a:t> Konsum, darunter </a:t>
            </a:r>
            <a:r>
              <a:rPr lang="de-DE" sz="1100" dirty="0"/>
              <a:t>Textilien: Bekleidung ist mit</a:t>
            </a:r>
            <a:r>
              <a:rPr lang="de-DE" sz="1100" b="0" i="0" u="none" strike="noStrike" cap="none" baseline="0" dirty="0">
                <a:solidFill>
                  <a:schemeClr val="dk1"/>
                </a:solidFill>
                <a:latin typeface="Calibri"/>
                <a:ea typeface="Calibri"/>
                <a:cs typeface="Calibri"/>
                <a:sym typeface="Calibri"/>
              </a:rPr>
              <a:t> mehr als 1 % an den weltweit verursachten Treibhausgas-Emissionen beteiligt. Pro Kopf verursacht der deutsche Konsum an Kleidung einen Ausstoß von 135 kg Treibhausgasen – so viel wie eine PKW-Fahrt vom Bodensee bis Flensburg.</a:t>
            </a:r>
            <a:r>
              <a:rPr lang="de-DE" sz="1100" baseline="0" dirty="0"/>
              <a:t> Pro Tonne produzierter Textilien entstehen </a:t>
            </a:r>
            <a:r>
              <a:rPr lang="de-DE" sz="1100" b="0" i="0" u="none" strike="noStrike" cap="none" dirty="0">
                <a:solidFill>
                  <a:schemeClr val="dk1"/>
                </a:solidFill>
                <a:effectLst/>
                <a:latin typeface="Calibri"/>
                <a:ea typeface="Calibri"/>
                <a:cs typeface="Calibri"/>
                <a:sym typeface="Calibri"/>
              </a:rPr>
              <a:t>15-35 Tonnen CO </a:t>
            </a:r>
            <a:r>
              <a:rPr lang="de-DE" sz="1100" b="0" i="0" u="none" strike="noStrike" cap="none" baseline="-25000" dirty="0">
                <a:solidFill>
                  <a:schemeClr val="dk1"/>
                </a:solidFill>
                <a:effectLst/>
                <a:latin typeface="Calibri"/>
                <a:ea typeface="Calibri"/>
                <a:cs typeface="Calibri"/>
                <a:sym typeface="Calibri"/>
              </a:rPr>
              <a:t>2</a:t>
            </a:r>
            <a:r>
              <a:rPr lang="de-DE" sz="1100" b="0" i="0" u="none" strike="noStrike" cap="none" dirty="0">
                <a:solidFill>
                  <a:schemeClr val="dk1"/>
                </a:solidFill>
                <a:effectLst/>
                <a:latin typeface="Calibri"/>
                <a:ea typeface="Calibri"/>
                <a:cs typeface="Calibri"/>
                <a:sym typeface="Calibri"/>
              </a:rPr>
              <a:t>. </a:t>
            </a:r>
            <a:endParaRPr lang="de-DE" sz="1100" dirty="0"/>
          </a:p>
          <a:p>
            <a:pPr marL="171450" lvl="0" indent="-171450" algn="l" rtl="0">
              <a:lnSpc>
                <a:spcPct val="100000"/>
              </a:lnSpc>
              <a:spcBef>
                <a:spcPts val="0"/>
              </a:spcBef>
              <a:spcAft>
                <a:spcPts val="0"/>
              </a:spcAft>
              <a:buSzPts val="1100"/>
              <a:buFont typeface="Arial" panose="020B0604020202020204" pitchFamily="34" charset="0"/>
              <a:buChar char="•"/>
            </a:pPr>
            <a:endParaRPr lang="de-DE" sz="1100" dirty="0"/>
          </a:p>
          <a:p>
            <a:pPr marL="0" lvl="0" indent="0" algn="l" rtl="0">
              <a:lnSpc>
                <a:spcPct val="100000"/>
              </a:lnSpc>
              <a:spcBef>
                <a:spcPts val="0"/>
              </a:spcBef>
              <a:spcAft>
                <a:spcPts val="0"/>
              </a:spcAft>
              <a:buSzPts val="1100"/>
              <a:buFont typeface="Arial" panose="020B0604020202020204" pitchFamily="34" charset="0"/>
              <a:buNone/>
            </a:pPr>
            <a:r>
              <a:rPr lang="de-DE" sz="1100" b="1" dirty="0"/>
              <a:t>Aufgabe</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Welchen Beitrag leistet Ihr Betrieb zum Klimawandel?</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Was unternehmen Sie in Ihrem Betrieb, um CO</a:t>
            </a:r>
            <a:r>
              <a:rPr lang="de-DE" sz="1100" baseline="-25000" dirty="0"/>
              <a:t>2</a:t>
            </a:r>
            <a:r>
              <a:rPr lang="de-DE" sz="1100" dirty="0"/>
              <a:t>-Emissionen zu verringern?</a:t>
            </a:r>
          </a:p>
          <a:p>
            <a:pPr marL="171450" lvl="0" indent="-171450" algn="l" rtl="0">
              <a:lnSpc>
                <a:spcPct val="100000"/>
              </a:lnSpc>
              <a:spcBef>
                <a:spcPts val="0"/>
              </a:spcBef>
              <a:spcAft>
                <a:spcPts val="0"/>
              </a:spcAft>
              <a:buSzPts val="1100"/>
              <a:buFont typeface="Arial" panose="020B0604020202020204" pitchFamily="34" charset="0"/>
              <a:buChar char="•"/>
            </a:pPr>
            <a:r>
              <a:rPr lang="de-DE" sz="1100" dirty="0"/>
              <a:t>In welchen Bereichen sehen Sie besonderen</a:t>
            </a:r>
            <a:r>
              <a:rPr lang="de-DE" sz="1100" baseline="0" dirty="0"/>
              <a:t> Handlungsbedarf und Möglichkeiten zur Einsparung von Emissionen?</a:t>
            </a:r>
            <a:endParaRPr lang="de-DE" sz="1100" dirty="0"/>
          </a:p>
          <a:p>
            <a:pPr marL="0" lvl="0" indent="0" algn="l" rtl="0">
              <a:lnSpc>
                <a:spcPct val="100000"/>
              </a:lnSpc>
              <a:spcBef>
                <a:spcPts val="0"/>
              </a:spcBef>
              <a:spcAft>
                <a:spcPts val="0"/>
              </a:spcAft>
              <a:buClr>
                <a:schemeClr val="dk1"/>
              </a:buClr>
              <a:buSzPts val="1100"/>
              <a:buNone/>
            </a:pPr>
            <a:endParaRPr lang="de-DE" sz="1100" dirty="0"/>
          </a:p>
          <a:p>
            <a:pPr marL="0" lvl="0" indent="0" algn="l" rtl="0">
              <a:lnSpc>
                <a:spcPct val="100000"/>
              </a:lnSpc>
              <a:spcBef>
                <a:spcPts val="0"/>
              </a:spcBef>
              <a:spcAft>
                <a:spcPts val="0"/>
              </a:spcAft>
              <a:buSzPts val="1400"/>
              <a:buNone/>
            </a:pPr>
            <a:r>
              <a:rPr lang="de-DE" sz="1100" b="1" dirty="0"/>
              <a:t>Quellen</a:t>
            </a:r>
          </a:p>
          <a:p>
            <a:pPr marL="171450" lvl="0" indent="-171450" algn="l" rtl="0">
              <a:lnSpc>
                <a:spcPct val="100000"/>
              </a:lnSpc>
              <a:spcBef>
                <a:spcPts val="0"/>
              </a:spcBef>
              <a:spcAft>
                <a:spcPts val="0"/>
              </a:spcAft>
              <a:buSzPts val="1400"/>
              <a:buFont typeface="Arial" panose="020B0604020202020204" pitchFamily="34" charset="0"/>
              <a:buChar char="•"/>
            </a:pPr>
            <a:r>
              <a:rPr lang="de-DE" sz="1000" dirty="0"/>
              <a:t>Umweltbundesamt 2021: Konsum und Umwelt: Zentrale Handlungsfelder. Online: https://www.umweltbundesamt.de/themen/wirtschaft-konsum/konsum-umwelt-zentrale-handlungsfelder#bedarfsfelder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00" b="0" i="0" u="none" strike="noStrike" cap="none" dirty="0">
                <a:solidFill>
                  <a:schemeClr val="dk1"/>
                </a:solidFill>
                <a:effectLst/>
                <a:latin typeface="Calibri"/>
                <a:ea typeface="Calibri"/>
                <a:cs typeface="Calibri"/>
                <a:sym typeface="Calibri"/>
              </a:rPr>
              <a:t>Umweltbundesamt 2021: Kleider mit Haken - Fallstudie zur globalen Umweltinanspruchnahme durch die Herstellung unserer Kleidung, Norbert </a:t>
            </a:r>
            <a:r>
              <a:rPr lang="de-DE" sz="1000" b="0" i="0" u="none" strike="noStrike" cap="none" dirty="0" err="1">
                <a:solidFill>
                  <a:schemeClr val="dk1"/>
                </a:solidFill>
                <a:effectLst/>
                <a:latin typeface="Calibri"/>
                <a:ea typeface="Calibri"/>
                <a:cs typeface="Calibri"/>
                <a:sym typeface="Calibri"/>
              </a:rPr>
              <a:t>Jungmichel</a:t>
            </a:r>
            <a:r>
              <a:rPr lang="de-DE" sz="1000" b="0" i="0" u="none" strike="noStrike" cap="none" dirty="0">
                <a:solidFill>
                  <a:schemeClr val="dk1"/>
                </a:solidFill>
                <a:effectLst/>
                <a:latin typeface="Calibri"/>
                <a:ea typeface="Calibri"/>
                <a:cs typeface="Calibri"/>
                <a:sym typeface="Calibri"/>
              </a:rPr>
              <a:t>, Kordula Wick, Kordula,  Dr. Moritz </a:t>
            </a:r>
            <a:r>
              <a:rPr lang="de-DE" sz="1000" b="0" i="0" u="none" strike="noStrike" cap="none" dirty="0" err="1">
                <a:solidFill>
                  <a:schemeClr val="dk1"/>
                </a:solidFill>
                <a:effectLst/>
                <a:latin typeface="Calibri"/>
                <a:ea typeface="Calibri"/>
                <a:cs typeface="Calibri"/>
                <a:sym typeface="Calibri"/>
              </a:rPr>
              <a:t>Nill</a:t>
            </a:r>
            <a:endParaRPr lang="de-DE" sz="1000" dirty="0"/>
          </a:p>
          <a:p>
            <a:pPr marL="171450" lvl="0" indent="-171450" algn="l" rtl="0">
              <a:lnSpc>
                <a:spcPct val="100000"/>
              </a:lnSpc>
              <a:spcBef>
                <a:spcPts val="0"/>
              </a:spcBef>
              <a:spcAft>
                <a:spcPts val="0"/>
              </a:spcAft>
              <a:buSzPts val="1400"/>
              <a:buFont typeface="Arial" panose="020B0604020202020204" pitchFamily="34" charset="0"/>
              <a:buChar char="•"/>
            </a:pPr>
            <a:r>
              <a:rPr lang="de-DE" sz="1000" b="0" i="0" u="none" strike="noStrike" cap="none" dirty="0">
                <a:solidFill>
                  <a:schemeClr val="dk1"/>
                </a:solidFill>
                <a:effectLst/>
                <a:latin typeface="Calibri"/>
                <a:ea typeface="Calibri"/>
                <a:cs typeface="Calibri"/>
                <a:sym typeface="Calibri"/>
              </a:rPr>
              <a:t>Europäische Umweltagentur (2022): Umweltauswirkungen von Textilproduktion und -abfällen.  Online: </a:t>
            </a:r>
            <a:r>
              <a:rPr lang="de-DE" sz="1000" b="0" i="0" u="sng" strike="noStrike" cap="none" dirty="0">
                <a:solidFill>
                  <a:schemeClr val="dk1"/>
                </a:solidFill>
                <a:effectLst/>
                <a:latin typeface="Calibri"/>
                <a:ea typeface="Calibri"/>
                <a:cs typeface="Calibri"/>
                <a:sym typeface="Calibri"/>
                <a:hlinkClick r:id="rId3"/>
              </a:rPr>
              <a:t>https://www.eea.europa.eu/publications/textiles-in-europes-circular-economy/textiles-in-europe-s-circular-economy</a:t>
            </a:r>
            <a:endParaRPr lang="de-DE" sz="1000" dirty="0"/>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latin typeface="Calibri" panose="020F0502020204030204" pitchFamily="34" charset="0"/>
                <a:cs typeface="Calibri" panose="020F0502020204030204" pitchFamily="34" charset="0"/>
              </a:rPr>
              <a:t>Beschreibung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200" b="0" i="0" u="none" strike="noStrike" cap="none" baseline="0" dirty="0">
                <a:solidFill>
                  <a:schemeClr val="dk1"/>
                </a:solidFill>
                <a:latin typeface="Calibri" panose="020F0502020204030204" pitchFamily="34" charset="0"/>
                <a:cs typeface="Calibri" panose="020F0502020204030204" pitchFamily="34" charset="0"/>
                <a:sym typeface="Calibri"/>
              </a:rPr>
              <a:t>Kleidung besitzt neben der Schutzfunktion zahlreiche weitere Aufgaben, insbesondere im sozialen und kulturellen Bereich. Sie ist ein Merkmal von Gruppenzugehörigkeit (Polizei, Bundeswehr, einer Firma, einer bestimmten sozialen Gruppe, wie z.B. Sportler*innen oder </a:t>
            </a:r>
            <a:r>
              <a:rPr lang="de-DE" sz="1200" b="0" i="0" u="none" strike="noStrike" cap="none" baseline="0" dirty="0" err="1">
                <a:solidFill>
                  <a:schemeClr val="dk1"/>
                </a:solidFill>
                <a:latin typeface="Calibri" panose="020F0502020204030204" pitchFamily="34" charset="0"/>
                <a:cs typeface="Calibri" panose="020F0502020204030204" pitchFamily="34" charset="0"/>
                <a:sym typeface="Calibri"/>
              </a:rPr>
              <a:t>Goths</a:t>
            </a:r>
            <a:r>
              <a:rPr lang="de-DE" sz="1200" b="0" i="0" u="none" strike="noStrike" cap="none" baseline="0" dirty="0">
                <a:solidFill>
                  <a:schemeClr val="dk1"/>
                </a:solidFill>
                <a:latin typeface="Calibri" panose="020F0502020204030204" pitchFamily="34" charset="0"/>
                <a:cs typeface="Calibri" panose="020F0502020204030204" pitchFamily="34" charset="0"/>
                <a:sym typeface="Calibri"/>
              </a:rPr>
              <a:t>) aber auch von Individualität. Die Kaufkriterien unterscheiden sich je nach Käufer*innen-Gruppen und Textilarten. </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Neben den wichtigsten Kaufkriterien (Preis, Qualität und Trage- und Nutzungskomfort) wird der Einkauf auch von psychologischen Aspekten beeinflusst, wie dem Spaß am Konsum, der Zugehörigkeit zu einer sozialen Gruppe oder den Werteeinstellungen.</a:t>
            </a:r>
            <a:r>
              <a:rPr lang="de-DE" sz="12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200" b="0" i="0" u="none" strike="noStrike" cap="none" baseline="0" dirty="0">
                <a:solidFill>
                  <a:schemeClr val="dk1"/>
                </a:solidFill>
                <a:latin typeface="Calibri" panose="020F0502020204030204" pitchFamily="34" charset="0"/>
                <a:cs typeface="Calibri" panose="020F0502020204030204" pitchFamily="34" charset="0"/>
                <a:sym typeface="Calibri"/>
              </a:rPr>
              <a:t>In verschiedenen Befragungen zeigten sich Qualität und Langlebigkeit ebenfalls als wichtige Kriterien</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 Langlebigkeit und Qualität verbunden mit entsprechenden</a:t>
            </a:r>
            <a:r>
              <a:rPr lang="de-DE" sz="1200" b="0" i="0" u="none" strike="noStrike" cap="none" baseline="0" dirty="0">
                <a:solidFill>
                  <a:schemeClr val="dk1"/>
                </a:solidFill>
                <a:effectLst/>
                <a:latin typeface="Calibri" panose="020F0502020204030204" pitchFamily="34" charset="0"/>
                <a:cs typeface="Calibri" panose="020F0502020204030204" pitchFamily="34" charset="0"/>
                <a:sym typeface="Calibri"/>
              </a:rPr>
              <a:t> Dienstleistungen zur Reparierbarkeit, Änderungen und kreativen Verwertung fördern die Ressourcenschonung, indem weniger Textilien gebraucht werden bzw. neu hergestellt werden müssen (</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Ökodesign-Verordnung).</a:t>
            </a:r>
            <a:endParaRPr lang="de-DE" sz="1200" b="0" baseline="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Font typeface="Arial" panose="020B0604020202020204" pitchFamily="34" charset="0"/>
              <a:buNone/>
            </a:pPr>
            <a:r>
              <a:rPr lang="de-DE" sz="1200" b="1" baseline="0" dirty="0">
                <a:latin typeface="Calibri" panose="020F0502020204030204" pitchFamily="34" charset="0"/>
                <a:cs typeface="Calibri" panose="020F0502020204030204" pitchFamily="34" charset="0"/>
              </a:rPr>
              <a:t>Kriterien: </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Preis/Preis-Leistung, Tragekomfort,</a:t>
            </a:r>
            <a:r>
              <a:rPr lang="de-DE" sz="12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200" b="0" i="0" u="none" strike="noStrike" cap="none" dirty="0">
                <a:solidFill>
                  <a:schemeClr val="dk1"/>
                </a:solidFill>
                <a:effectLst/>
                <a:latin typeface="Calibri" panose="020F0502020204030204" pitchFamily="34" charset="0"/>
                <a:cs typeface="Calibri" panose="020F0502020204030204" pitchFamily="34" charset="0"/>
                <a:sym typeface="Calibri"/>
              </a:rPr>
              <a:t>Qualität, Funktionalität, Reparierbarkeit, Mode, Haltbarkeit/Strapazierfähigkeit, zeitlos/lange tragbar, Marke, faire Herstellung, Umweltverträglich, pflegeleicht</a:t>
            </a:r>
          </a:p>
          <a:p>
            <a:pPr marL="0" lvl="0" indent="0" algn="l" rtl="0">
              <a:lnSpc>
                <a:spcPct val="100000"/>
              </a:lnSpc>
              <a:spcBef>
                <a:spcPts val="0"/>
              </a:spcBef>
              <a:spcAft>
                <a:spcPts val="0"/>
              </a:spcAft>
              <a:buSzPts val="1400"/>
              <a:buNone/>
            </a:pPr>
            <a:endParaRPr lang="de-DE" sz="1200" b="0" baseline="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sz="1200" b="1" dirty="0">
                <a:solidFill>
                  <a:schemeClr val="tx1"/>
                </a:solidFill>
                <a:latin typeface="Calibri" panose="020F0502020204030204" pitchFamily="34" charset="0"/>
                <a:cs typeface="Calibri" panose="020F0502020204030204" pitchFamily="34" charset="0"/>
              </a:rPr>
              <a:t>Aufgaben</a:t>
            </a: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Was ist Ihnen beim Kleiderkauf wichtig? </a:t>
            </a:r>
            <a:r>
              <a:rPr lang="de-DE" sz="1200" dirty="0">
                <a:solidFill>
                  <a:schemeClr val="tx1"/>
                </a:solidFill>
                <a:latin typeface="Calibri" panose="020F0502020204030204" pitchFamily="34" charset="0"/>
                <a:cs typeface="Calibri" panose="020F0502020204030204" pitchFamily="34" charset="0"/>
              </a:rPr>
              <a:t>Wie würden Sie die Aspekte gewichten?</a:t>
            </a:r>
            <a:endParaRPr lang="de-DE" dirty="0">
              <a:solidFill>
                <a:schemeClr val="tx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100"/>
              <a:buFont typeface="Arial"/>
              <a:buChar char="•"/>
            </a:pP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Welchen Zusammenhang gibt es </a:t>
            </a:r>
            <a:r>
              <a:rPr lang="de-DE" sz="1200" dirty="0">
                <a:solidFill>
                  <a:schemeClr val="tx1"/>
                </a:solidFill>
                <a:latin typeface="Calibri" panose="020F0502020204030204" pitchFamily="34" charset="0"/>
                <a:cs typeface="Calibri" panose="020F0502020204030204" pitchFamily="34" charset="0"/>
              </a:rPr>
              <a:t>zur </a:t>
            </a: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Nachhaltigkeit?</a:t>
            </a:r>
          </a:p>
          <a:p>
            <a:pPr marL="171450" marR="0" lvl="0" indent="-171450" algn="l" rtl="0">
              <a:lnSpc>
                <a:spcPct val="100000"/>
              </a:lnSpc>
              <a:spcBef>
                <a:spcPts val="0"/>
              </a:spcBef>
              <a:spcAft>
                <a:spcPts val="0"/>
              </a:spcAft>
              <a:buClr>
                <a:srgbClr val="000000"/>
              </a:buClr>
              <a:buSzPts val="1100"/>
              <a:buFont typeface="Arial"/>
              <a:buChar char="•"/>
            </a:pPr>
            <a:r>
              <a:rPr lang="de-DE" sz="1200" dirty="0">
                <a:solidFill>
                  <a:schemeClr val="tx1"/>
                </a:solidFill>
                <a:latin typeface="Calibri" panose="020F0502020204030204" pitchFamily="34" charset="0"/>
                <a:cs typeface="Calibri" panose="020F0502020204030204" pitchFamily="34" charset="0"/>
              </a:rPr>
              <a:t>Diskutieren Sie mit den anderen Auszubildenden den Widerspruch zwischen Ressourcenschonung und Konsum als soziale Teilhabe und Event!</a:t>
            </a:r>
            <a:endParaRPr lang="de-DE"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None/>
            </a:pPr>
            <a:endParaRPr lang="de-DE"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200" b="1" dirty="0">
                <a:latin typeface="Calibri" panose="020F0502020204030204" pitchFamily="34" charset="0"/>
                <a:cs typeface="Calibri" panose="020F0502020204030204" pitchFamily="34" charset="0"/>
              </a:rPr>
              <a:t>Quellen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DESTATIS (2020): Konsumausgaben privater Haushalte in Deutschland. Online: https://www.destatis.de/DE/Themen/Gesellschaft-Umwelt/Einkommen-Konsum-Lebensbedingungen/Konsumausgaben-Lebenshaltungskosten/Tabellen/privater-konsum-d-lwr.html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UBA (2022): Jan </a:t>
            </a:r>
            <a:r>
              <a:rPr lang="de-DE" sz="1100" b="0" i="0" u="none" strike="noStrike" cap="none" dirty="0" err="1">
                <a:solidFill>
                  <a:schemeClr val="dk1"/>
                </a:solidFill>
                <a:effectLst/>
                <a:latin typeface="Calibri" panose="020F0502020204030204" pitchFamily="34" charset="0"/>
                <a:cs typeface="Calibri" panose="020F0502020204030204" pitchFamily="34" charset="0"/>
                <a:sym typeface="Calibri"/>
              </a:rPr>
              <a:t>Gimkiewicz</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 et al.: Die Rolle der Langlebigkeit und der Nutzungsdauer für einen nachhaltigen Umgang mit Bekleidung Eine Studie zum aktuellen Forschungsstand, </a:t>
            </a:r>
            <a:r>
              <a:rPr lang="de-DE" sz="1100" b="0" i="0" u="none" strike="noStrike" cap="none" dirty="0" err="1">
                <a:solidFill>
                  <a:schemeClr val="dk1"/>
                </a:solidFill>
                <a:effectLst/>
                <a:latin typeface="Calibri" panose="020F0502020204030204" pitchFamily="34" charset="0"/>
                <a:cs typeface="Calibri" panose="020F0502020204030204" pitchFamily="34" charset="0"/>
                <a:sym typeface="Calibri"/>
              </a:rPr>
              <a:t>Hrsg</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100" b="0" i="0" u="none" strike="noStrike" cap="none" dirty="0" err="1">
                <a:solidFill>
                  <a:schemeClr val="dk1"/>
                </a:solidFill>
                <a:effectLst/>
                <a:latin typeface="Calibri" panose="020F0502020204030204" pitchFamily="34" charset="0"/>
                <a:cs typeface="Calibri" panose="020F0502020204030204" pitchFamily="34" charset="0"/>
                <a:sym typeface="Calibri"/>
              </a:rPr>
              <a:t>Uba</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 Texte 112/2022</a:t>
            </a:r>
          </a:p>
          <a:p>
            <a:pPr marL="0" lvl="0" indent="0" algn="l" rtl="0">
              <a:lnSpc>
                <a:spcPct val="100000"/>
              </a:lnSpc>
              <a:spcBef>
                <a:spcPts val="0"/>
              </a:spcBef>
              <a:spcAft>
                <a:spcPts val="0"/>
              </a:spcAft>
              <a:buSzPts val="1400"/>
              <a:buNone/>
            </a:pPr>
            <a:r>
              <a:rPr lang="de-DE" sz="1100" b="1" dirty="0">
                <a:latin typeface="Calibri" panose="020F0502020204030204" pitchFamily="34" charset="0"/>
                <a:cs typeface="Calibri" panose="020F0502020204030204" pitchFamily="34" charset="0"/>
              </a:rPr>
              <a:t>Bildquelle</a:t>
            </a:r>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latin typeface="Calibri" panose="020F0502020204030204" pitchFamily="34" charset="0"/>
                <a:cs typeface="Calibri" panose="020F0502020204030204" pitchFamily="34" charset="0"/>
              </a:rPr>
              <a:t>C. Voß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de-DE" sz="120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400"/>
              <a:buNone/>
            </a:pPr>
            <a:endParaRPr sz="1200" dirty="0">
              <a:latin typeface="Calibri" panose="020F0502020204030204" pitchFamily="34" charset="0"/>
              <a:cs typeface="Calibri" panose="020F0502020204030204" pitchFamily="34" charset="0"/>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7999"/>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latin typeface="Calibri" panose="020F0502020204030204" pitchFamily="34" charset="0"/>
                <a:cs typeface="Calibri" panose="020F0502020204030204" pitchFamily="34" charset="0"/>
              </a:rPr>
              <a:t>Beschreibung</a:t>
            </a:r>
            <a:endParaRPr lang="de-DE"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Nachhaltigkeit und Mode ist ein Paradoxon. Insbesondere Fast Fashion und Ultrafast Fashion sorgen für einen noch höheren Konsum mit dem entsprechenden Verbrauch an Ressourcen und für noch mehr ausrangierte Kleidung, die meist noch tragbar ist. Das ist nicht nachhaltig</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und erhöht die Treibhausgasemissionen.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Seit 1996 sind die Preise</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für Textilien stark gefallen und </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der</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Konsum </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in der EU pro Person um 40 Prozent gestiegen. Die Folge ist eine Verkürzung der Nutzungsdauer.</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Europäer kaufen fast 26 kg Textilien pro Jahr und entsorgen 11 kg.</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Nach Bundesverbandes für</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Sekundärrohstoffe (</a:t>
            </a:r>
            <a:r>
              <a:rPr lang="de-DE" sz="1100" b="0" i="0" u="none" strike="noStrike" cap="none" dirty="0" err="1">
                <a:solidFill>
                  <a:schemeClr val="dk1"/>
                </a:solidFill>
                <a:effectLst/>
                <a:latin typeface="Calibri" panose="020F0502020204030204" pitchFamily="34" charset="0"/>
                <a:cs typeface="Calibri" panose="020F0502020204030204" pitchFamily="34" charset="0"/>
                <a:sym typeface="Calibri"/>
              </a:rPr>
              <a:t>bvse</a:t>
            </a: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 haben die Deutschen 18 kg Kleidung und  3,5 kg Heimtextilien pro Person und Jahr gekauft.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Im Durchschnitt besitzt jede erwachsene Person in Deutschland 95 Kleidungsstücke (ohne Unterwäsche und Socken). Jedes fünfte Kleidungsstück davon wird so gut wie nie getragen. Dennoch sind die Angebote verlockend, die neueste Mode schnell zu bestellen oder im Laden sofort zuzugreifen.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100" b="0" i="0" u="none" strike="noStrike" cap="none" dirty="0">
                <a:solidFill>
                  <a:schemeClr val="dk1"/>
                </a:solidFill>
                <a:effectLst/>
                <a:latin typeface="Calibri" panose="020F0502020204030204" pitchFamily="34" charset="0"/>
                <a:cs typeface="Calibri" panose="020F0502020204030204" pitchFamily="34" charset="0"/>
                <a:sym typeface="Calibri"/>
              </a:rPr>
              <a:t>Insbesondere der Textil-Onlinehandel hat in Deutschland seit 2014 mit 14 % am Gesamtumsatz der Branche stark zugenommen und liegt 2020 bei 79 %.</a:t>
            </a:r>
            <a:r>
              <a:rPr lang="de-DE" sz="110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endParaRPr lang="de-DE" sz="1100" b="1" dirty="0">
              <a:latin typeface="Calibri" panose="020F0502020204030204" pitchFamily="34" charset="0"/>
              <a:cs typeface="Calibri" panose="020F0502020204030204" pitchFamily="34" charset="0"/>
            </a:endParaRPr>
          </a:p>
          <a:p>
            <a:pPr marL="0" lvl="0" indent="0" algn="l" rtl="0">
              <a:lnSpc>
                <a:spcPct val="100000"/>
              </a:lnSpc>
              <a:spcBef>
                <a:spcPts val="400"/>
              </a:spcBef>
              <a:spcAft>
                <a:spcPts val="0"/>
              </a:spcAft>
              <a:buSzPts val="1100"/>
              <a:buFont typeface="Arial" panose="020B0604020202020204" pitchFamily="34" charset="0"/>
              <a:buNone/>
            </a:pPr>
            <a:r>
              <a:rPr lang="de-DE" sz="1100" b="1" dirty="0">
                <a:latin typeface="Calibri" panose="020F0502020204030204" pitchFamily="34" charset="0"/>
                <a:cs typeface="Calibri" panose="020F0502020204030204" pitchFamily="34" charset="0"/>
              </a:rPr>
              <a:t>Aufgaben</a:t>
            </a: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dirty="0">
                <a:solidFill>
                  <a:schemeClr val="tx1"/>
                </a:solidFill>
                <a:latin typeface="Calibri" panose="020F0502020204030204" pitchFamily="34" charset="0"/>
                <a:ea typeface="Arial"/>
                <a:cs typeface="Calibri" panose="020F0502020204030204" pitchFamily="34" charset="0"/>
                <a:sym typeface="Arial"/>
              </a:rPr>
              <a:t>Wie viele Kleidungsstücke tragen Sie oft, wie viele kaum?</a:t>
            </a:r>
          </a:p>
          <a:p>
            <a:pPr marL="171450" lvl="0" indent="-171450">
              <a:buSzPts val="1100"/>
              <a:buFont typeface="Arial"/>
              <a:buChar char="•"/>
            </a:pPr>
            <a:r>
              <a:rPr lang="de-DE" sz="1100" dirty="0">
                <a:solidFill>
                  <a:schemeClr val="tx1"/>
                </a:solidFill>
                <a:latin typeface="Calibri" panose="020F0502020204030204" pitchFamily="34" charset="0"/>
                <a:cs typeface="Calibri" panose="020F0502020204030204" pitchFamily="34" charset="0"/>
              </a:rPr>
              <a:t>Beschreiben Sie Ihr Lieblingsstück? Warum ist dies Ihr Lieblingsstück?</a:t>
            </a:r>
          </a:p>
          <a:p>
            <a:pPr marL="171450" lvl="0" indent="-171450">
              <a:buSzPts val="1100"/>
              <a:buFont typeface="Arial"/>
              <a:buChar char="•"/>
            </a:pPr>
            <a:r>
              <a:rPr lang="de-DE" sz="1100" b="0" i="0" u="none" strike="noStrike" cap="none" dirty="0">
                <a:solidFill>
                  <a:schemeClr val="tx1"/>
                </a:solidFill>
                <a:latin typeface="Calibri" panose="020F0502020204030204" pitchFamily="34" charset="0"/>
                <a:ea typeface="Arial"/>
                <a:cs typeface="Calibri" panose="020F0502020204030204" pitchFamily="34" charset="0"/>
                <a:sym typeface="Arial"/>
              </a:rPr>
              <a:t>Welche Kleidungsstücke gehören zu einer Basisgarderobe?</a:t>
            </a:r>
          </a:p>
          <a:p>
            <a:pPr marL="171450" marR="0" lvl="0" indent="-171450" algn="l" rtl="0">
              <a:lnSpc>
                <a:spcPct val="100000"/>
              </a:lnSpc>
              <a:spcBef>
                <a:spcPts val="0"/>
              </a:spcBef>
              <a:spcAft>
                <a:spcPts val="0"/>
              </a:spcAft>
              <a:buClr>
                <a:srgbClr val="000000"/>
              </a:buClr>
              <a:buSzPts val="1100"/>
              <a:buFont typeface="Arial"/>
              <a:buChar char="•"/>
            </a:pPr>
            <a:r>
              <a:rPr lang="de-DE" sz="1100" dirty="0">
                <a:solidFill>
                  <a:schemeClr val="tx1"/>
                </a:solidFill>
                <a:latin typeface="Calibri" panose="020F0502020204030204" pitchFamily="34" charset="0"/>
                <a:cs typeface="Calibri" panose="020F0502020204030204" pitchFamily="34" charset="0"/>
              </a:rPr>
              <a:t>Wie würde Ihre Basisgarderobe aussehen?</a:t>
            </a:r>
          </a:p>
          <a:p>
            <a:pPr marL="171450" marR="0" lvl="0" indent="-171450" algn="l" rtl="0">
              <a:lnSpc>
                <a:spcPct val="100000"/>
              </a:lnSpc>
              <a:spcBef>
                <a:spcPts val="0"/>
              </a:spcBef>
              <a:spcAft>
                <a:spcPts val="0"/>
              </a:spcAft>
              <a:buClr>
                <a:srgbClr val="000000"/>
              </a:buClr>
              <a:buSzPts val="1100"/>
              <a:buFont typeface="Arial"/>
              <a:buChar char="•"/>
            </a:pPr>
            <a:r>
              <a:rPr lang="de-DE" sz="1100" dirty="0">
                <a:solidFill>
                  <a:schemeClr val="tx1"/>
                </a:solidFill>
                <a:latin typeface="Calibri" panose="020F0502020204030204" pitchFamily="34" charset="0"/>
                <a:cs typeface="Calibri" panose="020F0502020204030204" pitchFamily="34" charset="0"/>
              </a:rPr>
              <a:t>Wie könnten Sie dazu beitragen, die Nutzungsdauer von Textilien zu erhöhen? Welche Angebote würden</a:t>
            </a:r>
            <a:r>
              <a:rPr lang="de-DE" sz="1100" baseline="0" dirty="0">
                <a:solidFill>
                  <a:schemeClr val="tx1"/>
                </a:solidFill>
                <a:latin typeface="Calibri" panose="020F0502020204030204" pitchFamily="34" charset="0"/>
                <a:cs typeface="Calibri" panose="020F0502020204030204" pitchFamily="34" charset="0"/>
              </a:rPr>
              <a:t> Sie entwickeln?</a:t>
            </a:r>
            <a:endParaRPr lang="de-DE" sz="1050" b="1" dirty="0">
              <a:latin typeface="Calibri" panose="020F0502020204030204" pitchFamily="34" charset="0"/>
              <a:cs typeface="Calibri" panose="020F0502020204030204" pitchFamily="34" charset="0"/>
            </a:endParaRPr>
          </a:p>
          <a:p>
            <a:pPr marL="0" lvl="0" indent="0" algn="l" rtl="0">
              <a:lnSpc>
                <a:spcPct val="100000"/>
              </a:lnSpc>
              <a:spcBef>
                <a:spcPts val="400"/>
              </a:spcBef>
              <a:spcAft>
                <a:spcPts val="0"/>
              </a:spcAft>
              <a:buSzPts val="1400"/>
              <a:buNone/>
            </a:pPr>
            <a:r>
              <a:rPr lang="de-DE" sz="1050" b="1" dirty="0">
                <a:latin typeface="Calibri" panose="020F0502020204030204" pitchFamily="34" charset="0"/>
                <a:cs typeface="Calibri" panose="020F0502020204030204" pitchFamily="34" charset="0"/>
              </a:rPr>
              <a:t>Bild und Quellen</a:t>
            </a:r>
          </a:p>
          <a:p>
            <a:pPr marL="171450" indent="-171450">
              <a:buFont typeface="Arial" panose="020B0604020202020204" pitchFamily="34" charset="0"/>
              <a:buChar char="•"/>
              <a:defRPr/>
            </a:pPr>
            <a:r>
              <a:rPr lang="de-DE" sz="950" dirty="0">
                <a:latin typeface="Calibri" panose="020F0502020204030204" pitchFamily="34" charset="0"/>
                <a:cs typeface="Calibri" panose="020F0502020204030204" pitchFamily="34" charset="0"/>
              </a:rPr>
              <a:t>C. Voß</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Europäisches Parlament (2022): Umweltauswirkungen von Textilproduktion und -abfällen (Infografik).  Online:</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hlinkClick r:id="rId3"/>
              </a:rPr>
              <a:t> www.europarl.europa.eu/news/de/headlines/society/20201208STO93327/umweltauswirkungen-von-textilproduktion-und-abfallen-infografik</a:t>
            </a:r>
            <a:endParaRPr lang="de-DE" sz="95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Greenpeace (2015): Wegwerfware Kleidung. Repräsentative Greenpeace-Umfrage zu Kaufverhalten, Tragedauer und der Entsorgung von Mode. </a:t>
            </a:r>
            <a:r>
              <a:rPr lang="en-US" sz="950" b="0" i="0" u="none" strike="noStrike" cap="none" dirty="0">
                <a:solidFill>
                  <a:schemeClr val="dk1"/>
                </a:solidFill>
                <a:effectLst/>
                <a:latin typeface="Calibri" panose="020F0502020204030204" pitchFamily="34" charset="0"/>
                <a:cs typeface="Calibri" panose="020F0502020204030204" pitchFamily="34" charset="0"/>
                <a:sym typeface="Calibri"/>
              </a:rPr>
              <a:t>Greenpeace September 2015. Online:</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hlinkClick r:id="rId4"/>
              </a:rPr>
              <a:t> </a:t>
            </a:r>
            <a:r>
              <a:rPr lang="en-US" sz="950" b="0" i="0" u="none" strike="noStrike" cap="none" dirty="0">
                <a:solidFill>
                  <a:schemeClr val="dk1"/>
                </a:solidFill>
                <a:effectLst/>
                <a:latin typeface="Calibri" panose="020F0502020204030204" pitchFamily="34" charset="0"/>
                <a:cs typeface="Calibri" panose="020F0502020204030204" pitchFamily="34" charset="0"/>
                <a:sym typeface="Calibri"/>
                <a:hlinkClick r:id="rId4"/>
              </a:rPr>
              <a:t>www.greenpeace.de/publikationen/20151123_greenpeace_modekonsum_flyer.pdf</a:t>
            </a:r>
            <a:endParaRPr lang="de-DE" sz="95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statista</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(2022): Umsatzanteil des E-Commerce im Versand- und Interneteinzelhandel mit Textilien und Bekleidung in Deutschland in den Jahren 2005 bis 2020. Online: https://de.statista.com/statistik/daten/studie/260302/umfrage/e-commerce-anteil-im-interaktiven-handel-mit-textilien-und-bekleidung-in-deutschland/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Wagner et al (2022): J. Wagner, S. Steinmetzer, L. Theophil, L.;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Strues</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A.-S.;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Kösegi</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N.; Hoyer, S.: Evaluation der Erfassung und Verwertung ausgewählter Abfallströme zur Fortentwicklung der Kreislaufwirtschaft. Im Auftrag des Umweltbundesamtes. Texte 31/2022. Dessau-Roßlau. Online:</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hlinkClick r:id="rId5"/>
              </a:rPr>
              <a:t> www.umweltbundesamt.de/publikationen/evaluation-der-erfassungverwertung-ausgewaehlter</a:t>
            </a:r>
            <a:endParaRPr lang="de-DE" sz="950" b="0" i="0" u="none" strike="noStrike" cap="none" dirty="0">
              <a:solidFill>
                <a:schemeClr val="dk1"/>
              </a:solidFill>
              <a:effectLst/>
              <a:latin typeface="Calibri" panose="020F0502020204030204" pitchFamily="34" charset="0"/>
              <a:cs typeface="Calibri" panose="020F0502020204030204" pitchFamily="34" charset="0"/>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a:t>
            </a:r>
            <a:endParaRPr lang="de-DE" sz="105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sz="1050" dirty="0">
                <a:latin typeface="Calibri" panose="020F0502020204030204" pitchFamily="34" charset="0"/>
                <a:cs typeface="Calibri" panose="020F0502020204030204" pitchFamily="34" charset="0"/>
              </a:rPr>
              <a:t>Textilien und Bekleidung sind ein wesentlicher Bestandteil des täglichen Lebens. Die</a:t>
            </a:r>
            <a:r>
              <a:rPr lang="de-DE" sz="1050" baseline="0" dirty="0">
                <a:latin typeface="Calibri" panose="020F0502020204030204" pitchFamily="34" charset="0"/>
                <a:cs typeface="Calibri" panose="020F0502020204030204" pitchFamily="34" charset="0"/>
              </a:rPr>
              <a:t> Anforderungen an die Kleidung variieren individuell und sind auch abhängig vom Zweck und Trageanlass. Naturfasern sind nachwachsende Rohstoffe, die biologisch abbaubar sind. Sie beanspruchen Flächen und je nach Ort und Art des Anbaus auch Dünger, Pflanzenschutz und Bewässerung. Chemiefasern werden aus Erdöl (endliche Ressource) oder Holz hergestellt (nachwachsender Rohstoff auch für Papier). Chemiefasern aus Erdöl sind nicht einfach biologisch abbaubar und führen zum Eintrag von Mikroplastik in Gewässer. So gilt es jeweils für den Einzelfall, die unterschiedlichen Aspekte abzuwägen. </a:t>
            </a:r>
          </a:p>
          <a:p>
            <a:pPr marL="0" lvl="0" indent="0" algn="l" rtl="0">
              <a:lnSpc>
                <a:spcPct val="100000"/>
              </a:lnSpc>
              <a:spcBef>
                <a:spcPts val="0"/>
              </a:spcBef>
              <a:spcAft>
                <a:spcPts val="0"/>
              </a:spcAft>
              <a:buSzPts val="1100"/>
              <a:buFont typeface="Arial" panose="020B0604020202020204" pitchFamily="34" charset="0"/>
              <a:buNone/>
            </a:pPr>
            <a:r>
              <a:rPr lang="de-DE" sz="1050" baseline="0" dirty="0">
                <a:latin typeface="Calibri" panose="020F0502020204030204" pitchFamily="34" charset="0"/>
                <a:cs typeface="Calibri" panose="020F0502020204030204" pitchFamily="34" charset="0"/>
              </a:rPr>
              <a:t>Fasereigenschaften: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de-DE" sz="1050" baseline="0" dirty="0">
                <a:latin typeface="Calibri" panose="020F0502020204030204" pitchFamily="34" charset="0"/>
                <a:cs typeface="Calibri" panose="020F0502020204030204" pitchFamily="34" charset="0"/>
              </a:rPr>
              <a:t>Baumwolle: weich, hautsympathisch, sehr saugfähig, strapazierfähig, pflegeleicht, knittert (insbesondere Webware); Vorteile: Naturfaser, die ohne chemische Extraktion genutzt werden kann, biologisch abbaubar; Nachteile: wasserintensiver Anbau, Dünger und Pflanzenschutz, Monokultur </a:t>
            </a: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mit Auswirkungen auf die Biodiversität</a:t>
            </a:r>
            <a:endParaRPr lang="de-DE" sz="1050" baseline="0"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de-DE" sz="1050" baseline="0" dirty="0">
                <a:latin typeface="Calibri" panose="020F0502020204030204" pitchFamily="34" charset="0"/>
                <a:cs typeface="Calibri" panose="020F0502020204030204" pitchFamily="34" charset="0"/>
              </a:rPr>
              <a:t>Schafwolle: wärmend, wasseraufnehmend, wasserabweisend, knittert kaum, wenig schmutzanfällig, kann filzen, nicht strapazierfähig (außer Filz); Vorteile: Naturfaser, biologisch abbaubar; Nachteile: Schafe produzieren Klimagase, problematische Tierhaltung (Massentierhaltung) und Methoden (</a:t>
            </a:r>
            <a:r>
              <a:rPr lang="de-DE" sz="1050" baseline="0" dirty="0" err="1">
                <a:latin typeface="Calibri" panose="020F0502020204030204" pitchFamily="34" charset="0"/>
                <a:cs typeface="Calibri" panose="020F0502020204030204" pitchFamily="34" charset="0"/>
              </a:rPr>
              <a:t>Mulesing</a:t>
            </a:r>
            <a:r>
              <a:rPr lang="de-DE" sz="1050" baseline="0" dirty="0">
                <a:latin typeface="Calibri" panose="020F0502020204030204" pitchFamily="34" charset="0"/>
                <a:cs typeface="Calibri" panose="020F0502020204030204" pitchFamily="34" charset="0"/>
              </a:rPr>
              <a:t>)</a:t>
            </a:r>
          </a:p>
          <a:p>
            <a:pPr marL="171450" lvl="0" indent="-171450" algn="l" rtl="0">
              <a:lnSpc>
                <a:spcPct val="100000"/>
              </a:lnSpc>
              <a:spcBef>
                <a:spcPts val="0"/>
              </a:spcBef>
              <a:spcAft>
                <a:spcPts val="0"/>
              </a:spcAft>
              <a:buSzPts val="1100"/>
              <a:buFont typeface="Arial" panose="020B0604020202020204" pitchFamily="34" charset="0"/>
              <a:buChar char="•"/>
            </a:pPr>
            <a:r>
              <a:rPr lang="de-DE" sz="1050" baseline="0" dirty="0">
                <a:latin typeface="Calibri" panose="020F0502020204030204" pitchFamily="34" charset="0"/>
                <a:cs typeface="Calibri" panose="020F0502020204030204" pitchFamily="34" charset="0"/>
              </a:rPr>
              <a:t>Viskose: leicht und angenehm zu tragen, ähnliches Aussehen und Griff wie Seide; Vorteil: aus nachwachsenden Rohstoffen u.a</a:t>
            </a: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 Holz oder Bambus gewonnen; Nachteil: bei einigen Verfahren ist der Einsatz an Lösemittel sehr hoch, hoher Energie-, Wasser- und Chemikalienbedarf bei der Verarbeitung, Rohstoffkonkurrenz Papierherstellung, Gefahr von Raubbau beim Holz bzw. Holz aus Monokulturen mit Auswirkungen auf die Biodiversität</a:t>
            </a:r>
          </a:p>
          <a:p>
            <a:pPr marL="171450" lvl="0" indent="-171450" algn="l" rtl="0">
              <a:lnSpc>
                <a:spcPct val="100000"/>
              </a:lnSpc>
              <a:spcBef>
                <a:spcPts val="0"/>
              </a:spcBef>
              <a:spcAft>
                <a:spcPts val="0"/>
              </a:spcAft>
              <a:buSzPts val="1100"/>
              <a:buFont typeface="Arial" panose="020B0604020202020204" pitchFamily="34" charset="0"/>
              <a:buChar char="•"/>
            </a:pP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Polyester: strapazierfähig, formbeständig, trocknet schnell, nimmt wenig Feuchtigkeit auf, vielseitig einsetzbar; Vorteil: geringes Gewicht, geringer Wassereinsatz, kann auch aus recycelten PET-Flaschen gewonnen werden; Nachteil: elektrostatische Aufladung, nicht biologisch abbaubar, Abrieb von Mikrofasern beim Tragen und Waschen (Mikroplastik), Herstellung braucht Energie und die nicht erneuerbare Ressource Erdöl (Mengeneinsatz allerdings gering im Vergleich zum Heizen etc.)  </a:t>
            </a:r>
          </a:p>
          <a:p>
            <a:pPr marL="0" lvl="0" indent="0" algn="l" rtl="0">
              <a:lnSpc>
                <a:spcPct val="100000"/>
              </a:lnSpc>
              <a:spcBef>
                <a:spcPts val="200"/>
              </a:spcBef>
              <a:spcAft>
                <a:spcPts val="0"/>
              </a:spcAft>
              <a:buSzPts val="1100"/>
              <a:buFont typeface="Arial" panose="020B0604020202020204" pitchFamily="34" charset="0"/>
              <a:buNone/>
            </a:pPr>
            <a:r>
              <a:rPr lang="de-DE" sz="1050" b="1" dirty="0">
                <a:latin typeface="Calibri" panose="020F0502020204030204" pitchFamily="34" charset="0"/>
                <a:cs typeface="Calibri" panose="020F0502020204030204" pitchFamily="34" charset="0"/>
              </a:rPr>
              <a:t>Aufgaben</a:t>
            </a:r>
          </a:p>
          <a:p>
            <a:pPr marL="171450" indent="-171450">
              <a:buSzPts val="1100"/>
              <a:buFont typeface="Arial"/>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Welche </a:t>
            </a:r>
            <a:r>
              <a:rPr lang="de-DE" sz="1050" dirty="0">
                <a:solidFill>
                  <a:schemeClr val="tx1"/>
                </a:solidFill>
                <a:latin typeface="Calibri" panose="020F0502020204030204" pitchFamily="34" charset="0"/>
                <a:cs typeface="Calibri" panose="020F0502020204030204" pitchFamily="34" charset="0"/>
              </a:rPr>
              <a:t>Eigenschaften haben Baumwolle, Wolle, Viskose und Polyester? Listen Sie die Eigenschaften auf.</a:t>
            </a:r>
            <a:endPar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endParaRPr>
          </a:p>
          <a:p>
            <a:pPr marL="171450" indent="-171450">
              <a:buSzPts val="1100"/>
              <a:buFont typeface="Arial"/>
              <a:buChar char="•"/>
            </a:pPr>
            <a:r>
              <a:rPr lang="de-DE" sz="1050" dirty="0">
                <a:solidFill>
                  <a:schemeClr val="tx1"/>
                </a:solidFill>
                <a:latin typeface="Calibri" panose="020F0502020204030204" pitchFamily="34" charset="0"/>
                <a:cs typeface="Calibri" panose="020F0502020204030204" pitchFamily="34" charset="0"/>
              </a:rPr>
              <a:t>Welche Vor- und Nachteile haben diese Natur- und Chemiefasern für die Umwelt? </a:t>
            </a: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Listen Sie Vor- und Nachteile auf.</a:t>
            </a:r>
          </a:p>
          <a:p>
            <a:pPr marL="171450" indent="-171450">
              <a:buSzPts val="1100"/>
              <a:buFont typeface="Arial"/>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Diskutieren Sie </a:t>
            </a:r>
            <a:r>
              <a:rPr lang="de-DE" sz="1050" dirty="0">
                <a:solidFill>
                  <a:schemeClr val="tx1"/>
                </a:solidFill>
                <a:latin typeface="Calibri" panose="020F0502020204030204" pitchFamily="34" charset="0"/>
                <a:cs typeface="Calibri" panose="020F0502020204030204" pitchFamily="34" charset="0"/>
              </a:rPr>
              <a:t>den Widerspruch</a:t>
            </a: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 Haltbarkeit synthetischer Fasern kontra Gesundheit/Umweltschutz und Recyclingfähigkeit.</a:t>
            </a:r>
            <a:endParaRPr lang="de-DE" sz="105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de-DE" sz="1050"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Bild und Quellen</a:t>
            </a:r>
          </a:p>
          <a:p>
            <a:pPr marL="171450" indent="-171450">
              <a:buFont typeface="Arial" panose="020B0604020202020204" pitchFamily="34" charset="0"/>
              <a:buChar char="•"/>
              <a:defRPr/>
            </a:pPr>
            <a:r>
              <a:rPr lang="de-DE" sz="950" dirty="0">
                <a:latin typeface="Calibri" panose="020F0502020204030204" pitchFamily="34" charset="0"/>
                <a:cs typeface="Calibri" panose="020F0502020204030204" pitchFamily="34" charset="0"/>
              </a:rPr>
              <a:t>C. Voß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UBA (2021): Norbert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Jungmichel</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Kordula Wick, Kordula,  Dr. Moritz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Nill</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Kleider mit Haken - Fallstudie zur globalen Umweltinanspruchnahme durch die Herstellung unserer Kleidung,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Hrsg</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950" b="0" i="0" u="none" strike="noStrike" cap="none" dirty="0" err="1">
                <a:solidFill>
                  <a:schemeClr val="dk1"/>
                </a:solidFill>
                <a:effectLst/>
                <a:latin typeface="Calibri" panose="020F0502020204030204" pitchFamily="34" charset="0"/>
                <a:cs typeface="Calibri" panose="020F0502020204030204" pitchFamily="34" charset="0"/>
                <a:sym typeface="Calibri"/>
              </a:rPr>
              <a:t>Uba</a:t>
            </a: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 Dessau-Roßlau, Mai 2021</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50" b="0" i="0" u="none" strike="noStrike" cap="none" dirty="0">
                <a:solidFill>
                  <a:schemeClr val="dk1"/>
                </a:solidFill>
                <a:effectLst/>
                <a:latin typeface="Calibri" panose="020F0502020204030204" pitchFamily="34" charset="0"/>
                <a:cs typeface="Calibri" panose="020F0502020204030204" pitchFamily="34" charset="0"/>
                <a:sym typeface="Calibri"/>
              </a:rPr>
              <a:t>Voß (2000): Textiltechnik, in Brockhaus-Reihe „Mensch-Natur-Technik“, Band: Mensch, Maschinen, Mechanismen. Seite 115-177.</a:t>
            </a: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5213" cy="6246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50" b="1" dirty="0">
                <a:latin typeface="Calibri" panose="020F0502020204030204" pitchFamily="34" charset="0"/>
                <a:cs typeface="Calibri" panose="020F0502020204030204" pitchFamily="34" charset="0"/>
              </a:rPr>
              <a:t>Beschreibung</a:t>
            </a:r>
          </a:p>
          <a:p>
            <a:pPr marL="0" lvl="0" indent="0" algn="l" rtl="0">
              <a:lnSpc>
                <a:spcPct val="100000"/>
              </a:lnSpc>
              <a:spcBef>
                <a:spcPts val="0"/>
              </a:spcBef>
              <a:spcAft>
                <a:spcPts val="0"/>
              </a:spcAft>
              <a:buSzPts val="1400"/>
              <a:buNone/>
            </a:pP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Die Herstellung von Kleidung verbraucht Energie und Rohstoffe (Wasser,</a:t>
            </a: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 Chemikalien, Erdöl, landwirtschaftliche Produkte) und produziert </a:t>
            </a: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klimaschädliche Treibhausgasemissionen entlang der gesamten Produktionskette.</a:t>
            </a: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Textilien und Bekleidung sind sehr komplexe Produkte, die sich durch </a:t>
            </a:r>
            <a:r>
              <a:rPr lang="de-DE" sz="1150" b="0" i="0" u="none" strike="noStrike" cap="none" dirty="0" err="1">
                <a:solidFill>
                  <a:schemeClr val="dk1"/>
                </a:solidFill>
                <a:effectLst/>
                <a:latin typeface="Calibri" panose="020F0502020204030204" pitchFamily="34" charset="0"/>
                <a:cs typeface="Calibri" panose="020F0502020204030204" pitchFamily="34" charset="0"/>
                <a:sym typeface="Calibri"/>
              </a:rPr>
              <a:t>Faserart</a:t>
            </a: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 Herstellungsart, Verarbeitungsgrad und Verarbeitungsort stark unterscheiden und daher auch unterschiedlich stark die Umwelt und Gesundheit belasten.</a:t>
            </a: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In der Konsumphase entstehen durch Waschen und Trocknen der Textilien und bei der Entsorgung über die Abfallverbrennung Treibhausgasemissionen. Insbesondere der hohe Konsum und die geringe</a:t>
            </a: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 Tragedauer verbunden mit einem hohen Alttextilaufkommen haben in den vergangenen Jahren zu größeren Umweltbelastungen geführt. Neben den Auswirkungen auf die Ökosysteme, müssen insbesondere auch die Einflussfaktoren auf den Menschen betrachtet werden. Zur  Nachhaltigkeit gehören Ökonomie und Gesellschaft dazu. Viele Aspekte und Einflussfaktoren sind mit der Herstellungs- bzw. Wertschöpfungskette verbunden:</a:t>
            </a:r>
            <a:endParaRPr lang="de-DE" sz="115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Ökologie: Energie,</a:t>
            </a: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 Chemikalien, Abfall, Wasser, Luft, Boden, Artenvielfalt, Landnutzung, Ressourcenverbrauch, Ressourcenschutz, Klimaschutz,  …</a:t>
            </a:r>
          </a:p>
          <a:p>
            <a:pPr marL="171450" lvl="0" indent="-171450" algn="l" rtl="0">
              <a:lnSpc>
                <a:spcPct val="100000"/>
              </a:lnSpc>
              <a:spcBef>
                <a:spcPts val="0"/>
              </a:spcBef>
              <a:spcAft>
                <a:spcPts val="0"/>
              </a:spcAft>
              <a:buSzPts val="1400"/>
              <a:buFont typeface="Arial" panose="020B0604020202020204" pitchFamily="34" charset="0"/>
              <a:buChar char="•"/>
            </a:pP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Ökonomie: Preis, Kaufkraft, Handel, Globalisierung, Arbeitsplätze, Wirtschaftlichkeit ….</a:t>
            </a:r>
          </a:p>
          <a:p>
            <a:pPr marL="171450" lvl="0" indent="-171450" algn="l" rtl="0">
              <a:lnSpc>
                <a:spcPct val="100000"/>
              </a:lnSpc>
              <a:spcBef>
                <a:spcPts val="0"/>
              </a:spcBef>
              <a:spcAft>
                <a:spcPts val="0"/>
              </a:spcAft>
              <a:buSzPts val="1400"/>
              <a:buFont typeface="Arial" panose="020B0604020202020204" pitchFamily="34" charset="0"/>
              <a:buChar char="•"/>
            </a:pP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Gesellschaft: Kleidung als Statussymbol, Kleidung als Ausdruck von Individualität und Persönlichkeit, Modetrends, Lebensqualität, soziale Aspekte wie gerechte Entlohnung, soziale Absicherung, soziale Gerechtigkeit, menschenwürdige Arbeitsbedingungen, keine Kinderarbeit, kulturelle Werte, …</a:t>
            </a:r>
          </a:p>
          <a:p>
            <a:pPr marL="171450" lvl="0" indent="-171450" algn="l" rtl="0">
              <a:lnSpc>
                <a:spcPct val="100000"/>
              </a:lnSpc>
              <a:spcBef>
                <a:spcPts val="0"/>
              </a:spcBef>
              <a:spcAft>
                <a:spcPts val="0"/>
              </a:spcAft>
              <a:buSzPts val="1400"/>
              <a:buFont typeface="Arial" panose="020B0604020202020204" pitchFamily="34" charset="0"/>
              <a:buChar char="•"/>
            </a:pPr>
            <a:r>
              <a:rPr lang="de-DE" sz="1150" b="0" i="0" u="none" strike="noStrike" cap="none" baseline="0" dirty="0">
                <a:solidFill>
                  <a:schemeClr val="dk1"/>
                </a:solidFill>
                <a:effectLst/>
                <a:latin typeface="Calibri" panose="020F0502020204030204" pitchFamily="34" charset="0"/>
                <a:cs typeface="Calibri" panose="020F0502020204030204" pitchFamily="34" charset="0"/>
                <a:sym typeface="Calibri"/>
              </a:rPr>
              <a:t>Gesundheit: Hautfunktionen, Wohlbefinden, Erkrankungen bei Verbraucher*innen und Textilarbeiter*innen, Farbstoffe, Textilchemikalien, … </a:t>
            </a:r>
            <a:r>
              <a:rPr lang="de-DE" sz="1150" b="0" i="0" u="none" strike="noStrike" cap="none" dirty="0">
                <a:solidFill>
                  <a:schemeClr val="dk1"/>
                </a:solidFill>
                <a:effectLst/>
                <a:latin typeface="Calibri" panose="020F0502020204030204" pitchFamily="34" charset="0"/>
                <a:cs typeface="Calibri" panose="020F0502020204030204" pitchFamily="34" charset="0"/>
                <a:sym typeface="Calibri"/>
              </a:rPr>
              <a:t> </a:t>
            </a:r>
          </a:p>
          <a:p>
            <a:pPr marL="0" lvl="0" indent="0" algn="l" rtl="0">
              <a:lnSpc>
                <a:spcPct val="100000"/>
              </a:lnSpc>
              <a:spcBef>
                <a:spcPts val="0"/>
              </a:spcBef>
              <a:spcAft>
                <a:spcPts val="0"/>
              </a:spcAft>
              <a:buSzPts val="1400"/>
              <a:buNone/>
            </a:pPr>
            <a:endParaRPr lang="de-DE" sz="115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de-DE" sz="1150" b="1" dirty="0">
                <a:latin typeface="Calibri" panose="020F0502020204030204" pitchFamily="34" charset="0"/>
                <a:cs typeface="Calibri" panose="020F0502020204030204" pitchFamily="34" charset="0"/>
              </a:rPr>
              <a:t>Aufgaben</a:t>
            </a:r>
          </a:p>
          <a:p>
            <a:pPr marL="171450" marR="0" lvl="0" indent="-171450" algn="l" rtl="0">
              <a:lnSpc>
                <a:spcPct val="100000"/>
              </a:lnSpc>
              <a:spcBef>
                <a:spcPts val="0"/>
              </a:spcBef>
              <a:spcAft>
                <a:spcPts val="0"/>
              </a:spcAft>
              <a:buClr>
                <a:srgbClr val="000000"/>
              </a:buClr>
              <a:buSzPts val="1100"/>
              <a:buFont typeface="Arial"/>
              <a:buChar char="•"/>
            </a:pPr>
            <a:r>
              <a:rPr lang="de-DE" sz="1150" b="0" i="0" u="none" strike="noStrike" cap="none" dirty="0">
                <a:solidFill>
                  <a:schemeClr val="tx1"/>
                </a:solidFill>
                <a:latin typeface="Calibri" panose="020F0502020204030204" pitchFamily="34" charset="0"/>
                <a:ea typeface="Arial"/>
                <a:cs typeface="Calibri" panose="020F0502020204030204" pitchFamily="34" charset="0"/>
                <a:sym typeface="Arial"/>
              </a:rPr>
              <a:t>Welche Auswirkungen der textilen Kette sind Ihnen auf den </a:t>
            </a:r>
            <a:r>
              <a:rPr lang="de-DE" sz="1150" dirty="0">
                <a:solidFill>
                  <a:schemeClr val="tx1"/>
                </a:solidFill>
                <a:latin typeface="Calibri" panose="020F0502020204030204" pitchFamily="34" charset="0"/>
                <a:cs typeface="Calibri" panose="020F0502020204030204" pitchFamily="34" charset="0"/>
              </a:rPr>
              <a:t>verschieden Herstellungsstufen </a:t>
            </a:r>
            <a:r>
              <a:rPr lang="de-DE" sz="1150" b="0" i="0" u="none" strike="noStrike" cap="none" dirty="0">
                <a:solidFill>
                  <a:schemeClr val="tx1"/>
                </a:solidFill>
                <a:latin typeface="Calibri" panose="020F0502020204030204" pitchFamily="34" charset="0"/>
                <a:ea typeface="Arial"/>
                <a:cs typeface="Calibri" panose="020F0502020204030204" pitchFamily="34" charset="0"/>
                <a:sym typeface="Arial"/>
              </a:rPr>
              <a:t>bekannt?</a:t>
            </a:r>
          </a:p>
          <a:p>
            <a:pPr marL="171450" marR="0" lvl="0" indent="-171450" algn="l" rtl="0">
              <a:lnSpc>
                <a:spcPct val="100000"/>
              </a:lnSpc>
              <a:spcBef>
                <a:spcPts val="0"/>
              </a:spcBef>
              <a:spcAft>
                <a:spcPts val="0"/>
              </a:spcAft>
              <a:buClr>
                <a:srgbClr val="000000"/>
              </a:buClr>
              <a:buSzPts val="1100"/>
              <a:buFont typeface="Arial"/>
              <a:buChar char="•"/>
            </a:pPr>
            <a:r>
              <a:rPr lang="de-DE" sz="1150" b="0" i="0" u="none" strike="noStrike" cap="none" dirty="0">
                <a:solidFill>
                  <a:schemeClr val="tx1"/>
                </a:solidFill>
                <a:latin typeface="Calibri" panose="020F0502020204030204" pitchFamily="34" charset="0"/>
                <a:ea typeface="Arial"/>
                <a:cs typeface="Calibri" panose="020F0502020204030204" pitchFamily="34" charset="0"/>
                <a:sym typeface="Arial"/>
              </a:rPr>
              <a:t>Sammeln Sie die verschiedenen Aspekte und ordnen Sie sie den Bereichen: Ökologie, Ökonomie, Gesellschaft und Gesundheit zu.</a:t>
            </a:r>
            <a:endParaRPr lang="de-DE" sz="1150" dirty="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None/>
            </a:pPr>
            <a:endParaRPr lang="de-DE"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sz="1100" b="1" dirty="0">
                <a:latin typeface="Calibri" panose="020F0502020204030204" pitchFamily="34" charset="0"/>
                <a:cs typeface="Calibri" panose="020F0502020204030204" pitchFamily="34" charset="0"/>
              </a:rPr>
              <a:t>Quellen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UBA (2021): Norbert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Jungmichel</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Kordula Wick, Kordula,  Dr. Moritz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Nill</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Kleider mit Haken - Fallstudie zur globalen Umweltinanspruchnahme durch die Herstellung unserer Kleidung,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Hrsg</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Uba</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Dessau-Roßlau, Mai 2021</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Voß (2000): Textiltechnik, in Brockhaus-Reihe „Mensch-Natur-Technik“, Band: Mensch, Maschinen, Mechanismen. Seite 115-177.</a:t>
            </a:r>
          </a:p>
          <a:p>
            <a:pPr marL="0" lvl="0" indent="0" algn="l" rtl="0">
              <a:lnSpc>
                <a:spcPct val="100000"/>
              </a:lnSpc>
              <a:spcBef>
                <a:spcPts val="0"/>
              </a:spcBef>
              <a:spcAft>
                <a:spcPts val="0"/>
              </a:spcAft>
              <a:buSzPts val="1400"/>
              <a:buNone/>
            </a:pPr>
            <a:endParaRPr sz="1200" dirty="0"/>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4" y="3888000"/>
            <a:ext cx="6145213" cy="54250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p>
          <a:p>
            <a:pPr marL="0" lvl="0" indent="0" algn="l" rtl="0">
              <a:lnSpc>
                <a:spcPct val="100000"/>
              </a:lnSpc>
              <a:spcBef>
                <a:spcPts val="0"/>
              </a:spcBef>
              <a:spcAft>
                <a:spcPts val="0"/>
              </a:spcAft>
              <a:buSzPts val="1400"/>
              <a:buNone/>
            </a:pPr>
            <a:r>
              <a:rPr lang="de-DE" sz="1200" b="0" i="0" u="none" strike="noStrike" cap="none" baseline="0" dirty="0">
                <a:solidFill>
                  <a:schemeClr val="dk1"/>
                </a:solidFill>
                <a:latin typeface="Calibri"/>
                <a:ea typeface="Calibri"/>
                <a:cs typeface="Calibri"/>
                <a:sym typeface="Calibri"/>
              </a:rPr>
              <a:t>Im März 2022 veröffentlichte die EU mehrere Strategien und Maßnahmenpakete für die Förderung der Kreislaufwirtschaft und von nachhaltigen Produkten im Binnenmarkt, darunter die EU </a:t>
            </a:r>
            <a:r>
              <a:rPr lang="de-DE" sz="1200" b="0" i="0" u="none" strike="noStrike" cap="none" baseline="0" dirty="0" err="1">
                <a:solidFill>
                  <a:schemeClr val="dk1"/>
                </a:solidFill>
                <a:latin typeface="Calibri"/>
                <a:ea typeface="Calibri"/>
                <a:cs typeface="Calibri"/>
                <a:sym typeface="Calibri"/>
              </a:rPr>
              <a:t>Strategy</a:t>
            </a:r>
            <a:r>
              <a:rPr lang="de-DE" sz="1200" b="0" i="0" u="none" strike="noStrike" cap="none" baseline="0" dirty="0">
                <a:solidFill>
                  <a:schemeClr val="dk1"/>
                </a:solidFill>
                <a:latin typeface="Calibri"/>
                <a:ea typeface="Calibri"/>
                <a:cs typeface="Calibri"/>
                <a:sym typeface="Calibri"/>
              </a:rPr>
              <a:t> </a:t>
            </a:r>
            <a:r>
              <a:rPr lang="de-DE" sz="1200" b="0" i="0" u="none" strike="noStrike" cap="none" baseline="0" dirty="0" err="1">
                <a:solidFill>
                  <a:schemeClr val="dk1"/>
                </a:solidFill>
                <a:latin typeface="Calibri"/>
                <a:ea typeface="Calibri"/>
                <a:cs typeface="Calibri"/>
                <a:sym typeface="Calibri"/>
              </a:rPr>
              <a:t>for</a:t>
            </a:r>
            <a:r>
              <a:rPr lang="de-DE" sz="1200" b="0" i="0" u="none" strike="noStrike" cap="none" baseline="0" dirty="0">
                <a:solidFill>
                  <a:schemeClr val="dk1"/>
                </a:solidFill>
                <a:latin typeface="Calibri"/>
                <a:ea typeface="Calibri"/>
                <a:cs typeface="Calibri"/>
                <a:sym typeface="Calibri"/>
              </a:rPr>
              <a:t> </a:t>
            </a:r>
            <a:r>
              <a:rPr lang="de-DE" sz="1200" b="0" i="0" u="none" strike="noStrike" cap="none" baseline="0" dirty="0" err="1">
                <a:solidFill>
                  <a:schemeClr val="dk1"/>
                </a:solidFill>
                <a:latin typeface="Calibri"/>
                <a:ea typeface="Calibri"/>
                <a:cs typeface="Calibri"/>
                <a:sym typeface="Calibri"/>
              </a:rPr>
              <a:t>Sustainable</a:t>
            </a:r>
            <a:r>
              <a:rPr lang="de-DE" sz="1200" b="0" i="0" u="none" strike="noStrike" cap="none" baseline="0" dirty="0">
                <a:solidFill>
                  <a:schemeClr val="dk1"/>
                </a:solidFill>
                <a:latin typeface="Calibri"/>
                <a:ea typeface="Calibri"/>
                <a:cs typeface="Calibri"/>
                <a:sym typeface="Calibri"/>
              </a:rPr>
              <a:t> </a:t>
            </a:r>
            <a:r>
              <a:rPr lang="de-DE" sz="1200" b="0" i="0" u="none" strike="noStrike" cap="none" baseline="0" dirty="0" err="1">
                <a:solidFill>
                  <a:schemeClr val="dk1"/>
                </a:solidFill>
                <a:latin typeface="Calibri"/>
                <a:ea typeface="Calibri"/>
                <a:cs typeface="Calibri"/>
                <a:sym typeface="Calibri"/>
              </a:rPr>
              <a:t>and</a:t>
            </a:r>
            <a:r>
              <a:rPr lang="de-DE" sz="1200" b="0" i="0" u="none" strike="noStrike" cap="none" baseline="0" dirty="0">
                <a:solidFill>
                  <a:schemeClr val="dk1"/>
                </a:solidFill>
                <a:latin typeface="Calibri"/>
                <a:ea typeface="Calibri"/>
                <a:cs typeface="Calibri"/>
                <a:sym typeface="Calibri"/>
              </a:rPr>
              <a:t> </a:t>
            </a:r>
            <a:r>
              <a:rPr lang="de-DE" sz="1200" b="0" i="0" u="none" strike="noStrike" cap="none" baseline="0" dirty="0" err="1">
                <a:solidFill>
                  <a:schemeClr val="dk1"/>
                </a:solidFill>
                <a:latin typeface="Calibri"/>
                <a:ea typeface="Calibri"/>
                <a:cs typeface="Calibri"/>
                <a:sym typeface="Calibri"/>
              </a:rPr>
              <a:t>Circular</a:t>
            </a:r>
            <a:r>
              <a:rPr lang="de-DE" sz="1200" b="0" i="0" u="none" strike="noStrike" cap="none" baseline="0" dirty="0">
                <a:solidFill>
                  <a:schemeClr val="dk1"/>
                </a:solidFill>
                <a:latin typeface="Calibri"/>
                <a:ea typeface="Calibri"/>
                <a:cs typeface="Calibri"/>
                <a:sym typeface="Calibri"/>
              </a:rPr>
              <a:t> Textiles (Textilstrategie). </a:t>
            </a:r>
            <a:r>
              <a:rPr lang="de-DE" sz="1200" b="0" i="0" u="none" strike="noStrike" cap="none" dirty="0">
                <a:solidFill>
                  <a:schemeClr val="dk1"/>
                </a:solidFill>
                <a:effectLst/>
                <a:latin typeface="Calibri"/>
                <a:ea typeface="Calibri"/>
                <a:cs typeface="Calibri"/>
                <a:sym typeface="Calibri"/>
              </a:rPr>
              <a:t>Die Strategie hat zum Ziel, die textile Wertschöpfungskette nachhaltiger zu gestalten. Textilien sollen demnach qualitativ hochwertiger werden – Wiederverwendung, Reparatur und Recycling stehen im Fokus, um eine textile Kreislaufwirtschaft in Europa aufzubauen. </a:t>
            </a:r>
          </a:p>
          <a:p>
            <a:pPr marL="0" lvl="0" indent="0" algn="l" rtl="0">
              <a:lnSpc>
                <a:spcPct val="100000"/>
              </a:lnSpc>
              <a:spcBef>
                <a:spcPts val="0"/>
              </a:spcBef>
              <a:spcAft>
                <a:spcPts val="0"/>
              </a:spcAft>
              <a:buSzPts val="1400"/>
              <a:buNone/>
            </a:pPr>
            <a:endParaRPr lang="de-D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100"/>
              <a:buFont typeface="Arial" panose="020B0604020202020204" pitchFamily="34" charset="0"/>
              <a:buNone/>
            </a:pPr>
            <a:r>
              <a:rPr lang="de-DE" sz="1200" b="1" dirty="0"/>
              <a:t>Aufgaben</a:t>
            </a:r>
          </a:p>
          <a:p>
            <a:pPr marL="171450" marR="0" lvl="0" indent="-171450" algn="l" rtl="0">
              <a:lnSpc>
                <a:spcPct val="100000"/>
              </a:lnSpc>
              <a:spcBef>
                <a:spcPts val="0"/>
              </a:spcBef>
              <a:spcAft>
                <a:spcPts val="0"/>
              </a:spcAft>
              <a:buClr>
                <a:srgbClr val="000000"/>
              </a:buClr>
              <a:buSzPts val="1100"/>
              <a:buFont typeface="Arial"/>
              <a:buChar char="•"/>
            </a:pPr>
            <a:r>
              <a:rPr lang="de-DE" sz="1200" dirty="0">
                <a:solidFill>
                  <a:schemeClr val="tx1"/>
                </a:solidFill>
              </a:rPr>
              <a:t>Beschreiben Sie den Kreislauf und diskutieren Sie mit den anderen Auszubildenden die Unterschiede zur linearen Kette.</a:t>
            </a:r>
          </a:p>
          <a:p>
            <a:pPr marL="171450" indent="-171450">
              <a:buSzPts val="1100"/>
              <a:buFont typeface="Arial"/>
              <a:buChar char="•"/>
            </a:pPr>
            <a:r>
              <a:rPr lang="de-DE" sz="1200" dirty="0">
                <a:solidFill>
                  <a:schemeClr val="tx1"/>
                </a:solidFill>
              </a:rPr>
              <a:t>Was bedeutet die Textilstrategie der EU für die Textilherstellung?</a:t>
            </a:r>
          </a:p>
          <a:p>
            <a:pPr marL="0" lvl="0" indent="0" algn="l" rtl="0">
              <a:lnSpc>
                <a:spcPct val="100000"/>
              </a:lnSpc>
              <a:spcBef>
                <a:spcPts val="0"/>
              </a:spcBef>
              <a:spcAft>
                <a:spcPts val="0"/>
              </a:spcAft>
              <a:buClr>
                <a:schemeClr val="dk1"/>
              </a:buClr>
              <a:buSzPts val="1100"/>
              <a:buNone/>
            </a:pPr>
            <a:endParaRPr lang="de-DE" sz="1200" dirty="0"/>
          </a:p>
          <a:p>
            <a:pPr marL="0" lvl="0" indent="0" algn="l" rtl="0">
              <a:lnSpc>
                <a:spcPct val="100000"/>
              </a:lnSpc>
              <a:spcBef>
                <a:spcPts val="0"/>
              </a:spcBef>
              <a:spcAft>
                <a:spcPts val="0"/>
              </a:spcAft>
              <a:buSzPts val="1400"/>
              <a:buNone/>
            </a:pPr>
            <a:r>
              <a:rPr lang="de-DE" sz="1200" b="1" dirty="0"/>
              <a:t>Quellen</a:t>
            </a:r>
            <a:endParaRPr lang="de-DE" b="1"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t>Umweltbundesamt 2021: Konsum und Umwelt: Zentrale Handlungsfelder. Online: https://www.umweltbundesamt.de/themen/wirtschaft-konsum/konsum-umwelt-zentrale-handlungsfelder#bedarfsfelder</a:t>
            </a:r>
          </a:p>
          <a:p>
            <a:pPr marL="171450" lvl="0" indent="-171450" algn="l" rtl="0">
              <a:lnSpc>
                <a:spcPct val="100000"/>
              </a:lnSpc>
              <a:spcBef>
                <a:spcPts val="0"/>
              </a:spcBef>
              <a:spcAft>
                <a:spcPts val="0"/>
              </a:spcAft>
              <a:buSzPts val="1400"/>
              <a:buFont typeface="Arial" panose="020B0604020202020204" pitchFamily="34" charset="0"/>
              <a:buChar char="•"/>
            </a:pPr>
            <a:r>
              <a:rPr lang="de-DE" sz="1100" b="0" i="0" u="none" strike="noStrike" cap="none" dirty="0">
                <a:solidFill>
                  <a:schemeClr val="dk1"/>
                </a:solidFill>
                <a:effectLst/>
                <a:latin typeface="Calibri"/>
                <a:ea typeface="Calibri"/>
                <a:cs typeface="Calibri"/>
                <a:sym typeface="Calibri"/>
              </a:rPr>
              <a:t>Europäische Umweltagentur (2022): Umweltauswirkungen von Textilproduktion und -abfällen.  Online: </a:t>
            </a:r>
            <a:r>
              <a:rPr lang="de-DE" sz="1100" b="0" i="0" u="sng" strike="noStrike" cap="none" dirty="0">
                <a:solidFill>
                  <a:schemeClr val="dk1"/>
                </a:solidFill>
                <a:effectLst/>
                <a:latin typeface="Calibri"/>
                <a:ea typeface="Calibri"/>
                <a:cs typeface="Calibri"/>
                <a:sym typeface="Calibri"/>
                <a:hlinkClick r:id="rId3"/>
              </a:rPr>
              <a:t>https://www.eea.europa.eu/publications/textiles-in-europes-circular-economy/textiles-in-europe-s-circular-economy</a:t>
            </a:r>
            <a:endParaRPr lang="de-DE" sz="1100" b="0" i="0" u="sng" strike="noStrike" cap="none" dirty="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endParaRPr lang="de-DE" sz="1100" dirty="0"/>
          </a:p>
          <a:p>
            <a:pPr marL="0" lvl="0" indent="0" algn="l" rtl="0">
              <a:lnSpc>
                <a:spcPct val="100000"/>
              </a:lnSpc>
              <a:spcBef>
                <a:spcPts val="0"/>
              </a:spcBef>
              <a:spcAft>
                <a:spcPts val="0"/>
              </a:spcAft>
              <a:buSzPts val="1400"/>
              <a:buNone/>
            </a:pPr>
            <a:endParaRPr sz="1200" dirty="0"/>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6" y="3888000"/>
            <a:ext cx="6142038"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latin typeface="Calibri" panose="020F0502020204030204" pitchFamily="34" charset="0"/>
                <a:cs typeface="Calibri" panose="020F0502020204030204" pitchFamily="34" charset="0"/>
              </a:rPr>
              <a:t>Beschreibung</a:t>
            </a:r>
          </a:p>
          <a:p>
            <a:pPr marL="0" lvl="0" indent="0" algn="l" rtl="0">
              <a:lnSpc>
                <a:spcPct val="100000"/>
              </a:lnSpc>
              <a:spcBef>
                <a:spcPts val="0"/>
              </a:spcBef>
              <a:spcAft>
                <a:spcPts val="0"/>
              </a:spcAft>
              <a:buSzPts val="1400"/>
              <a:buNone/>
            </a:pPr>
            <a:r>
              <a:rPr lang="de-DE" sz="1050" b="0" dirty="0">
                <a:latin typeface="Calibri" panose="020F0502020204030204" pitchFamily="34" charset="0"/>
                <a:cs typeface="Calibri" panose="020F0502020204030204" pitchFamily="34" charset="0"/>
              </a:rPr>
              <a:t>Auf allen Stufen</a:t>
            </a:r>
            <a:r>
              <a:rPr lang="de-DE" sz="1050" b="0" baseline="0" dirty="0">
                <a:latin typeface="Calibri" panose="020F0502020204030204" pitchFamily="34" charset="0"/>
                <a:cs typeface="Calibri" panose="020F0502020204030204" pitchFamily="34" charset="0"/>
              </a:rPr>
              <a:t> der Textilherstellung entstehen Umwelt- und Gesundheitsbelastungen sowie Klimagase.</a:t>
            </a:r>
            <a:endParaRPr lang="de-DE" sz="1050" b="0"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Faserproduktion: Für</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synthetische Fasern wird Rohöl</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eingesetzt</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dessen Abbau mit Zerstörung von Ökosystemen und Bedrohung angrenzender Ökosysteme verbunden ist. Für</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die Textilherstellung ist der Rohöleinsatz mengenmäßig gering. Für</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Naturfasern werden Flächen, Bewässerung, Dünger und Pflanzenschutzmittel gebraucht.</a:t>
            </a: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 Dies führt zur Belastung von </a:t>
            </a:r>
            <a:r>
              <a:rPr lang="de-DE" sz="1050" dirty="0">
                <a:latin typeface="Calibri" panose="020F0502020204030204" pitchFamily="34" charset="0"/>
                <a:cs typeface="Calibri" panose="020F0502020204030204" pitchFamily="34" charset="0"/>
              </a:rPr>
              <a:t>Gewässern</a:t>
            </a: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 hat Auswirkungen auf die Biodiversität und auch auf die menschliche Gesundheit. Insbesondere Baumwolle hat einen hohen Wasserbedarf, für den deutschen Textilkonsum werden erhebliche Wasserressourcen im Ausland in Anspruch genommen werden. Bei Rohfasern tierischen Ursprungs geht es um Haltungsformen, Tiergesundheit und </a:t>
            </a:r>
            <a:r>
              <a:rPr lang="de-DE" sz="1050" dirty="0">
                <a:latin typeface="Calibri" panose="020F0502020204030204" pitchFamily="34" charset="0"/>
                <a:cs typeface="Calibri" panose="020F0502020204030204" pitchFamily="34" charset="0"/>
              </a:rPr>
              <a:t>-w</a:t>
            </a:r>
            <a:r>
              <a:rPr lang="de-DE" sz="1050" b="0" i="0" u="none" strike="noStrike" cap="none" baseline="0" dirty="0">
                <a:solidFill>
                  <a:schemeClr val="dk1"/>
                </a:solidFill>
                <a:latin typeface="Calibri" panose="020F0502020204030204" pitchFamily="34" charset="0"/>
                <a:cs typeface="Calibri" panose="020F0502020204030204" pitchFamily="34" charset="0"/>
                <a:sym typeface="Calibri"/>
              </a:rPr>
              <a:t>ohl und den Ausstoß von Treibhausgasen bei Wiederkäuern. </a:t>
            </a:r>
            <a:endPar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Vorprodukte und Textilveredelung: Chemiefasern verursachen umweltrelevante Emissionen in die Luft und ins Abwasser (insbesondere durch Restlösemittel im Nass- oder Trockenspinnverfahren). Bei der Textilveredlung besteht das größte Umweltproblem in der Menge der Abwässer und deren chemischer Belastung. In der Textilherstellung und -veredlung können Substanzen mit umwelt- und gesundheitsgefährdenden Eigenschaften eingesetzt werden. Dazu gehören krebserzeugende, erbgutverändernde oder fortpflanzungsgefährdende Substanzen, persistente und bioakkumulierende Substanzen und solche mit </a:t>
            </a:r>
            <a:r>
              <a:rPr lang="de-DE" sz="1050" b="0" i="0" u="none" strike="noStrike" cap="none" dirty="0" err="1">
                <a:solidFill>
                  <a:schemeClr val="dk1"/>
                </a:solidFill>
                <a:effectLst/>
                <a:latin typeface="Calibri" panose="020F0502020204030204" pitchFamily="34" charset="0"/>
                <a:cs typeface="Calibri" panose="020F0502020204030204" pitchFamily="34" charset="0"/>
                <a:sym typeface="Calibri"/>
              </a:rPr>
              <a:t>allergenen</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 Eigenschaften. Weitere wichtige Umweltaspekte sind der Energieverbrauch, die Abgasemissionen und die festen Abfälle.</a:t>
            </a:r>
          </a:p>
          <a:p>
            <a:pPr marL="171450" lvl="0" indent="-171450" algn="l" rtl="0">
              <a:lnSpc>
                <a:spcPct val="100000"/>
              </a:lnSpc>
              <a:spcBef>
                <a:spcPts val="0"/>
              </a:spcBef>
              <a:spcAft>
                <a:spcPts val="0"/>
              </a:spcAft>
              <a:buSzPts val="14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Konfektion: Die Belastungen sind hier vor allem sozialer Art. Problematisch sind die ungesicherten Arbeitsbedingungen, mangelnder Arbeitsschutz und lange Arbeitszeiten. </a:t>
            </a:r>
          </a:p>
          <a:p>
            <a:pPr marL="171450" lvl="0" indent="-171450" algn="l" rtl="0">
              <a:lnSpc>
                <a:spcPct val="100000"/>
              </a:lnSpc>
              <a:spcBef>
                <a:spcPts val="0"/>
              </a:spcBef>
              <a:spcAft>
                <a:spcPts val="0"/>
              </a:spcAft>
              <a:buSzPts val="1400"/>
              <a:buFont typeface="Arial" panose="020B0604020202020204" pitchFamily="34" charset="0"/>
              <a:buChar cha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Gebrauch: Hier stehen</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der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Waschmittel- und Energieverbrauch sowie Mikroplastikemissionen beim Waschen von synthetischen Fasern im Vordergrund.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Entsorgung: Aufgrund des hohen Textilkonsums wird viel</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ausrangiert.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Seit Mitte der 1990er ist das jährliche Sammelaufkommen an Textilien um mehr als 20 % gestiegen. Jedes Jahr werden in Deutschland ca. eine Million Tonnen Altkleider in Altkleidercontainer oder Sammlungen gegeben. Diese Menge füllt 62.000 LKW, die</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aneinandergereiht von Flensburg bis Innsbruck reichen würden. Die Altkleider</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werden sortiert, weiterverkauft, exportiert und unbrauchbare Reste verbrannt. </a:t>
            </a:r>
            <a:r>
              <a:rPr lang="de-DE" sz="1050" b="0" i="0" u="none" strike="noStrike" cap="none" dirty="0">
                <a:solidFill>
                  <a:schemeClr val="dk1"/>
                </a:solidFill>
                <a:effectLst/>
                <a:latin typeface="Calibri" panose="020F0502020204030204" pitchFamily="34" charset="0"/>
                <a:cs typeface="Calibri" panose="020F0502020204030204" pitchFamily="34" charset="0"/>
                <a:sym typeface="Calibri"/>
              </a:rPr>
              <a:t>Das Recycling ist mengenmäßig</a:t>
            </a:r>
            <a:r>
              <a:rPr lang="de-DE" sz="1050" b="0" i="0" u="none" strike="noStrike" cap="none" baseline="0" dirty="0">
                <a:solidFill>
                  <a:schemeClr val="dk1"/>
                </a:solidFill>
                <a:effectLst/>
                <a:latin typeface="Calibri" panose="020F0502020204030204" pitchFamily="34" charset="0"/>
                <a:cs typeface="Calibri" panose="020F0502020204030204" pitchFamily="34" charset="0"/>
                <a:sym typeface="Calibri"/>
              </a:rPr>
              <a:t> noch unbedeutend.</a:t>
            </a:r>
            <a:endParaRPr lang="de-DE" sz="1050" b="0" i="0" u="none" strike="noStrike" cap="none" dirty="0">
              <a:solidFill>
                <a:schemeClr val="dk1"/>
              </a:solidFill>
              <a:effectLst/>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100"/>
            </a:pPr>
            <a:r>
              <a:rPr lang="de-DE" sz="1050" b="1" dirty="0">
                <a:solidFill>
                  <a:schemeClr val="tx1"/>
                </a:solidFill>
                <a:latin typeface="Calibri" panose="020F0502020204030204" pitchFamily="34" charset="0"/>
                <a:cs typeface="Calibri" panose="020F0502020204030204" pitchFamily="34" charset="0"/>
              </a:rPr>
              <a:t>Aufgaben</a:t>
            </a:r>
          </a:p>
          <a:p>
            <a:pPr marL="171450" marR="0" lvl="0" indent="-171450" algn="l" rtl="0">
              <a:lnSpc>
                <a:spcPct val="100000"/>
              </a:lnSpc>
              <a:spcBef>
                <a:spcPts val="0"/>
              </a:spcBef>
              <a:spcAft>
                <a:spcPts val="0"/>
              </a:spcAft>
              <a:buClr>
                <a:srgbClr val="000000"/>
              </a:buClr>
              <a:buSzPts val="1100"/>
              <a:buFont typeface="Arial"/>
              <a:buChar char="•"/>
            </a:pP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Recherchieren</a:t>
            </a:r>
            <a:r>
              <a:rPr lang="de-DE" sz="1050" b="0" i="0" u="none" strike="noStrike" cap="none" baseline="0" dirty="0">
                <a:solidFill>
                  <a:schemeClr val="tx1"/>
                </a:solidFill>
                <a:latin typeface="Calibri" panose="020F0502020204030204" pitchFamily="34" charset="0"/>
                <a:ea typeface="Arial"/>
                <a:cs typeface="Calibri" panose="020F0502020204030204" pitchFamily="34" charset="0"/>
                <a:sym typeface="Arial"/>
              </a:rPr>
              <a:t> und b</a:t>
            </a: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eschreiben Sie die Herkunft des CO</a:t>
            </a:r>
            <a:r>
              <a:rPr lang="de-DE" sz="1050" b="0" i="0" u="none" strike="noStrike" cap="none" baseline="-25000" dirty="0">
                <a:solidFill>
                  <a:schemeClr val="tx1"/>
                </a:solidFill>
                <a:latin typeface="Calibri" panose="020F0502020204030204" pitchFamily="34" charset="0"/>
                <a:ea typeface="Arial"/>
                <a:cs typeface="Calibri" panose="020F0502020204030204" pitchFamily="34" charset="0"/>
                <a:sym typeface="Arial"/>
              </a:rPr>
              <a:t>2</a:t>
            </a:r>
            <a:r>
              <a:rPr lang="de-DE" sz="1050" b="0" i="0" u="none" strike="noStrike" cap="none" dirty="0">
                <a:solidFill>
                  <a:schemeClr val="tx1"/>
                </a:solidFill>
                <a:latin typeface="Calibri" panose="020F0502020204030204" pitchFamily="34" charset="0"/>
                <a:ea typeface="Arial"/>
                <a:cs typeface="Calibri" panose="020F0502020204030204" pitchFamily="34" charset="0"/>
                <a:sym typeface="Arial"/>
              </a:rPr>
              <a:t>-Ausstoßes in den verschiedenen Stufen der Textilherstellung.</a:t>
            </a:r>
          </a:p>
          <a:p>
            <a:pPr marL="171450" lvl="0" indent="-171450">
              <a:buSzPts val="1100"/>
              <a:buFont typeface="Arial"/>
              <a:buChar char="•"/>
            </a:pPr>
            <a:r>
              <a:rPr lang="de-DE" sz="1050" dirty="0">
                <a:solidFill>
                  <a:schemeClr val="tx1"/>
                </a:solidFill>
                <a:latin typeface="Calibri" panose="020F0502020204030204" pitchFamily="34" charset="0"/>
                <a:cs typeface="Calibri" panose="020F0502020204030204" pitchFamily="34" charset="0"/>
              </a:rPr>
              <a:t>Wobei wird besonders viel Wasser verbraucht und verschmutzt?</a:t>
            </a:r>
            <a:endParaRPr lang="de-DE" sz="1000" b="1"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sz="1000" b="1" dirty="0">
                <a:latin typeface="Calibri" panose="020F0502020204030204" pitchFamily="34" charset="0"/>
                <a:cs typeface="Calibri" panose="020F0502020204030204" pitchFamily="34" charset="0"/>
              </a:rPr>
              <a:t>Quellen</a:t>
            </a:r>
          </a:p>
          <a:p>
            <a:pPr marL="171450" lvl="0" indent="-171450" algn="l" rtl="0">
              <a:lnSpc>
                <a:spcPct val="100000"/>
              </a:lnSpc>
              <a:spcAft>
                <a:spcPts val="0"/>
              </a:spcAft>
              <a:buSzPct val="120000"/>
              <a:buFont typeface="Arial" panose="020B0604020202020204" pitchFamily="34" charset="0"/>
              <a:buChar char="•"/>
            </a:pPr>
            <a:r>
              <a:rPr lang="de-DE" sz="900" b="0" i="0" u="none" strike="noStrike" cap="none" dirty="0">
                <a:solidFill>
                  <a:schemeClr val="dk1"/>
                </a:solidFill>
                <a:effectLst/>
                <a:sym typeface="Calibri"/>
              </a:rPr>
              <a:t>UBA 2020:  Big Points des ressourcenschonenden Konsums als Thema für die Verbraucherberatung – mehr als Energieeffizienz und Klimaschutz. Studie im Rahmen des Projekts „Verbraucherberatung als Baustein einer erfolgreichen Ressourcenpolitik. Öko-Institut e.V., Freiburg Im Auftrag des Umweltbundesamtes</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900" b="0" i="0" u="none" strike="noStrike" cap="none" dirty="0" err="1">
                <a:solidFill>
                  <a:schemeClr val="dk1"/>
                </a:solidFill>
                <a:effectLst/>
                <a:sym typeface="Calibri"/>
              </a:rPr>
              <a:t>Fairwertung</a:t>
            </a:r>
            <a:r>
              <a:rPr lang="de-DE" sz="900" b="0" i="0" u="none" strike="noStrike" cap="none" dirty="0">
                <a:solidFill>
                  <a:schemeClr val="dk1"/>
                </a:solidFill>
                <a:effectLst/>
                <a:sym typeface="Calibri"/>
              </a:rPr>
              <a:t> o.J.:</a:t>
            </a:r>
            <a:r>
              <a:rPr lang="de-DE" sz="900" b="0" i="0" u="none" strike="noStrike" cap="none" baseline="0" dirty="0">
                <a:solidFill>
                  <a:schemeClr val="dk1"/>
                </a:solidFill>
                <a:effectLst/>
                <a:sym typeface="Calibri"/>
              </a:rPr>
              <a:t> </a:t>
            </a:r>
            <a:r>
              <a:rPr lang="de-DE" sz="900" b="0" i="0" u="none" strike="noStrike" cap="none" dirty="0">
                <a:solidFill>
                  <a:schemeClr val="dk1"/>
                </a:solidFill>
                <a:effectLst/>
                <a:sym typeface="Calibri"/>
              </a:rPr>
              <a:t>https://fairwertung.de/altkleidersammlungen-in-deutschland/</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900" b="0" i="0" u="none" strike="noStrike" cap="none" baseline="0" dirty="0" err="1">
                <a:solidFill>
                  <a:schemeClr val="dk1"/>
                </a:solidFill>
                <a:latin typeface="Calibri"/>
                <a:ea typeface="Calibri"/>
                <a:cs typeface="Calibri"/>
                <a:sym typeface="Calibri"/>
              </a:rPr>
              <a:t>Uba</a:t>
            </a:r>
            <a:r>
              <a:rPr lang="de-DE" sz="900" b="0" i="0" u="none" strike="noStrike" cap="none" baseline="0" dirty="0">
                <a:solidFill>
                  <a:schemeClr val="dk1"/>
                </a:solidFill>
                <a:latin typeface="Calibri"/>
                <a:ea typeface="Calibri"/>
                <a:cs typeface="Calibri"/>
                <a:sym typeface="Calibri"/>
              </a:rPr>
              <a:t> 2014: Nachhaltiger Konsum: Entwicklung eines deutschen </a:t>
            </a:r>
            <a:r>
              <a:rPr lang="de-DE" sz="900" b="0" i="0" u="none" strike="noStrike" cap="none" baseline="0" dirty="0" err="1">
                <a:solidFill>
                  <a:schemeClr val="dk1"/>
                </a:solidFill>
                <a:latin typeface="Calibri"/>
                <a:ea typeface="Calibri"/>
                <a:cs typeface="Calibri"/>
                <a:sym typeface="Calibri"/>
              </a:rPr>
              <a:t>Indikatorensatzes</a:t>
            </a:r>
            <a:r>
              <a:rPr lang="de-DE" sz="900" b="0" i="0" u="none" strike="noStrike" cap="none" baseline="0" dirty="0">
                <a:solidFill>
                  <a:schemeClr val="dk1"/>
                </a:solidFill>
                <a:latin typeface="Calibri"/>
                <a:ea typeface="Calibri"/>
                <a:cs typeface="Calibri"/>
                <a:sym typeface="Calibri"/>
              </a:rPr>
              <a:t> als Beitrag zu einer thematischen Erweiterung der deutschen Nachhaltigkeitsstrategie, Umweltbundesamt Texte, 17/2014.</a:t>
            </a:r>
            <a:endParaRPr lang="de-DE" sz="900" b="0" i="0" u="none" strike="noStrike" cap="none" dirty="0">
              <a:solidFill>
                <a:schemeClr val="dk1"/>
              </a:solidFill>
              <a:effectLst/>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479425" y="3888000"/>
            <a:ext cx="6143625" cy="6346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solidFill>
                  <a:schemeClr val="tx1"/>
                </a:solidFill>
              </a:rPr>
              <a:t>Beschreibung</a:t>
            </a:r>
            <a:endParaRPr lang="de-DE" sz="1050" dirty="0">
              <a:solidFill>
                <a:schemeClr val="tx1"/>
              </a:solidFill>
            </a:endParaRPr>
          </a:p>
          <a:p>
            <a:pPr marL="0" lvl="0" indent="0" algn="l" rtl="0">
              <a:lnSpc>
                <a:spcPct val="100000"/>
              </a:lnSpc>
              <a:spcBef>
                <a:spcPts val="0"/>
              </a:spcBef>
              <a:spcAft>
                <a:spcPts val="0"/>
              </a:spcAft>
              <a:buSzPts val="1400"/>
              <a:buNone/>
            </a:pPr>
            <a:r>
              <a:rPr lang="de-DE" sz="1050" b="0" i="0" u="none" strike="noStrike" cap="none" dirty="0">
                <a:solidFill>
                  <a:schemeClr val="tx1"/>
                </a:solidFill>
                <a:effectLst/>
                <a:sym typeface="Calibri"/>
              </a:rPr>
              <a:t>Der Textilsektor ist im Vergleich zu anderen Bereichen sehr arbeitsintensiv</a:t>
            </a:r>
            <a:r>
              <a:rPr lang="de-DE" sz="1050" b="0" i="0" u="none" strike="noStrike" cap="none" baseline="0" dirty="0">
                <a:solidFill>
                  <a:schemeClr val="tx1"/>
                </a:solidFill>
                <a:effectLst/>
                <a:sym typeface="Calibri"/>
              </a:rPr>
              <a:t> und </a:t>
            </a:r>
            <a:r>
              <a:rPr lang="de-DE" sz="1050" b="0" i="0" u="none" strike="noStrike" cap="none" dirty="0">
                <a:solidFill>
                  <a:schemeClr val="tx1"/>
                </a:solidFill>
                <a:effectLst/>
                <a:sym typeface="Calibri"/>
              </a:rPr>
              <a:t>weltweit der drittgrößte Arbeitgeber nach Nahrung und Wohnen.</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Im Jahr 2020 waren in der deutschen Textilindustrie insgesamt etwa 59.800 Beschäftigte tätig, in der Bekleidungsindustrie 26.200. </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1050" b="0" i="0" u="none" strike="noStrike" cap="none" dirty="0">
                <a:solidFill>
                  <a:schemeClr val="tx1"/>
                </a:solidFill>
                <a:effectLst/>
                <a:sym typeface="Calibri"/>
              </a:rPr>
              <a:t>Der größte Teil der Produktion findet in Asien und Afrika statt, wo die Produktionskosten niedrig sind. Dies </a:t>
            </a:r>
            <a:r>
              <a:rPr lang="de-DE" sz="1050" b="0" i="0" u="none" strike="noStrike" cap="none" baseline="0" dirty="0">
                <a:solidFill>
                  <a:schemeClr val="tx1"/>
                </a:solidFill>
                <a:effectLst/>
                <a:sym typeface="Calibri"/>
              </a:rPr>
              <a:t>bedroht die Löhne und damit die Existenz</a:t>
            </a:r>
            <a:r>
              <a:rPr lang="de-DE" sz="1050" b="0" i="0" u="none" strike="noStrike" cap="none" dirty="0">
                <a:solidFill>
                  <a:schemeClr val="tx1"/>
                </a:solidFill>
                <a:effectLst/>
                <a:sym typeface="Calibri"/>
              </a:rPr>
              <a:t>, Gesundheit und Sicherheit der Arbeiter*innen. In Bangladesch erhalten ungelernte Näherinnen zum Beispiel nur einen Mindestlohn von ungefähr 85 Euro im Monat. In Deutschland kostete 2015 eine Arbeitsstunde in der Bekleidungsindustrie 30,80 Euro.</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In anderen EU-Ländern ist das Lohnniveau ähnlich. </a:t>
            </a:r>
          </a:p>
          <a:p>
            <a:pPr marL="171450" lvl="0" indent="-171450" algn="l" rtl="0">
              <a:lnSpc>
                <a:spcPct val="100000"/>
              </a:lnSpc>
              <a:spcBef>
                <a:spcPts val="0"/>
              </a:spcBef>
              <a:spcAft>
                <a:spcPts val="0"/>
              </a:spcAft>
              <a:buSzPct val="120000"/>
              <a:buFont typeface="Arial" panose="020B0604020202020204" pitchFamily="34" charset="0"/>
              <a:buChar char="•"/>
            </a:pPr>
            <a:r>
              <a:rPr lang="de-DE" sz="1050" b="0" i="0" u="none" strike="noStrike" cap="none" dirty="0">
                <a:solidFill>
                  <a:schemeClr val="tx1"/>
                </a:solidFill>
                <a:effectLst/>
                <a:sym typeface="Calibri"/>
              </a:rPr>
              <a:t>Niedrige Löhne, Überstunden und Kinderarbeit hängen zusammen und sind ein strukturelles Problem im Textilsektor. Existenzsichernde Löhne sollen die Lebenshaltungskosten der Arbeiter*innen und ihrer Familienangehörigen decken und eine angemessene Rücklage für Notsituationen ermöglichen.</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Dieser Lohn muss laut ILO in einer Standardarbeitswoche von maximal 48 Stunden erreicht werden. </a:t>
            </a:r>
          </a:p>
          <a:p>
            <a:pPr marL="171450" lvl="0" indent="-171450" algn="l" rtl="0">
              <a:lnSpc>
                <a:spcPct val="100000"/>
              </a:lnSpc>
              <a:spcBef>
                <a:spcPts val="0"/>
              </a:spcBef>
              <a:spcAft>
                <a:spcPts val="0"/>
              </a:spcAft>
              <a:buSzPct val="120000"/>
              <a:buFont typeface="Arial" panose="020B0604020202020204" pitchFamily="34" charset="0"/>
              <a:buChar char="•"/>
            </a:pPr>
            <a:r>
              <a:rPr lang="de-DE" sz="1050" b="0" i="0" u="none" strike="noStrike" cap="none" dirty="0">
                <a:solidFill>
                  <a:schemeClr val="tx1"/>
                </a:solidFill>
                <a:effectLst/>
                <a:sym typeface="Calibri"/>
              </a:rPr>
              <a:t>Die Politik will mit dem Lieferkettengesetz</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von 2021 den Schutz der Menschenrechte in globalen Lieferketten verbessern.</a:t>
            </a:r>
            <a:endParaRPr lang="de-DE" sz="1050" dirty="0">
              <a:solidFill>
                <a:schemeClr val="tx1"/>
              </a:solidFill>
            </a:endParaRPr>
          </a:p>
          <a:p>
            <a:pPr marL="0" lvl="0" indent="0" algn="l" rtl="0">
              <a:lnSpc>
                <a:spcPct val="100000"/>
              </a:lnSpc>
              <a:spcBef>
                <a:spcPts val="0"/>
              </a:spcBef>
              <a:spcAft>
                <a:spcPts val="0"/>
              </a:spcAft>
              <a:buSzPts val="1100"/>
              <a:buFont typeface="Arial" panose="020B0604020202020204" pitchFamily="34" charset="0"/>
              <a:buNone/>
            </a:pPr>
            <a:r>
              <a:rPr lang="de-DE" sz="1050" b="1" dirty="0">
                <a:solidFill>
                  <a:schemeClr val="tx1"/>
                </a:solidFill>
              </a:rPr>
              <a:t>Aufgaben</a:t>
            </a:r>
          </a:p>
          <a:p>
            <a:pPr marL="171450" lvl="0" indent="-171450" algn="l" rtl="0">
              <a:lnSpc>
                <a:spcPct val="100000"/>
              </a:lnSpc>
              <a:spcBef>
                <a:spcPts val="0"/>
              </a:spcBef>
              <a:spcAft>
                <a:spcPts val="0"/>
              </a:spcAft>
              <a:buSzPct val="120000"/>
              <a:buFont typeface="Arial" panose="020B0604020202020204" pitchFamily="34" charset="0"/>
              <a:buChar char="•"/>
            </a:pPr>
            <a:r>
              <a:rPr lang="de-DE" sz="1050" dirty="0">
                <a:solidFill>
                  <a:schemeClr val="tx1"/>
                </a:solidFill>
              </a:rPr>
              <a:t>Wo fließen die Erlöse der Jeans hin? Welche Anteile der Jeans verteilen sich auf die Bereiche: </a:t>
            </a:r>
            <a:r>
              <a:rPr lang="de-DE" sz="1050" b="0" dirty="0">
                <a:solidFill>
                  <a:schemeClr val="tx1"/>
                </a:solidFill>
              </a:rPr>
              <a:t>Materialkosten</a:t>
            </a:r>
            <a:r>
              <a:rPr lang="de-DE" sz="1050" b="1" dirty="0">
                <a:solidFill>
                  <a:schemeClr val="tx1"/>
                </a:solidFill>
              </a:rPr>
              <a:t> </a:t>
            </a:r>
            <a:r>
              <a:rPr lang="de-DE" sz="1050" b="0" dirty="0">
                <a:solidFill>
                  <a:schemeClr val="tx1"/>
                </a:solidFill>
              </a:rPr>
              <a:t>(13 %); Transportkosten</a:t>
            </a:r>
            <a:r>
              <a:rPr lang="de-DE" sz="1050" dirty="0">
                <a:solidFill>
                  <a:schemeClr val="tx1"/>
                </a:solidFill>
              </a:rPr>
              <a:t> (11 %) und Gebühren, wie Zölle, Steuern; </a:t>
            </a:r>
            <a:r>
              <a:rPr lang="de-DE" sz="1050" b="0" dirty="0">
                <a:solidFill>
                  <a:schemeClr val="tx1"/>
                </a:solidFill>
              </a:rPr>
              <a:t>Lohn</a:t>
            </a:r>
            <a:r>
              <a:rPr lang="de-DE" sz="1050" dirty="0">
                <a:solidFill>
                  <a:schemeClr val="tx1"/>
                </a:solidFill>
              </a:rPr>
              <a:t> (1 %) für alle an der Produktion beteiligten; Arbeiter*innen; </a:t>
            </a:r>
            <a:r>
              <a:rPr lang="de-DE" sz="1050" b="0" dirty="0">
                <a:solidFill>
                  <a:schemeClr val="tx1"/>
                </a:solidFill>
              </a:rPr>
              <a:t>Markenfirma</a:t>
            </a:r>
            <a:r>
              <a:rPr lang="de-DE" sz="1050" b="1" dirty="0">
                <a:solidFill>
                  <a:schemeClr val="tx1"/>
                </a:solidFill>
              </a:rPr>
              <a:t> </a:t>
            </a:r>
            <a:r>
              <a:rPr lang="de-DE" sz="1050" b="0" dirty="0">
                <a:solidFill>
                  <a:schemeClr val="tx1"/>
                </a:solidFill>
              </a:rPr>
              <a:t>(25 %); Einzelhandel (50 %)</a:t>
            </a:r>
          </a:p>
          <a:p>
            <a:pPr marL="171450" lvl="0" indent="-171450">
              <a:buSzPct val="120000"/>
              <a:buFont typeface="Arial" panose="020B0604020202020204" pitchFamily="34" charset="0"/>
              <a:buChar char="•"/>
            </a:pPr>
            <a:r>
              <a:rPr lang="de-DE" sz="1050" dirty="0">
                <a:solidFill>
                  <a:schemeClr val="tx1"/>
                </a:solidFill>
              </a:rPr>
              <a:t>Sind die Erlöse gerecht verteilt? Sind die Löhne angemessen?</a:t>
            </a:r>
          </a:p>
          <a:p>
            <a:pPr marL="171450" lvl="0" indent="-171450">
              <a:buSzPct val="120000"/>
              <a:buFont typeface="Arial" panose="020B0604020202020204" pitchFamily="34" charset="0"/>
              <a:buChar char="•"/>
            </a:pPr>
            <a:r>
              <a:rPr lang="de-DE" sz="1050" dirty="0">
                <a:solidFill>
                  <a:schemeClr val="tx1"/>
                </a:solidFill>
              </a:rPr>
              <a:t>Recherchieren Sie die Arbeitsbedingungen von Schneider*innen in der EU, in Indien und Bangladesch und vergleichen Sie diese!</a:t>
            </a:r>
          </a:p>
          <a:p>
            <a:pPr marL="171450" lvl="0" indent="-171450">
              <a:buSzPct val="120000"/>
              <a:buFont typeface="Arial" panose="020B0604020202020204" pitchFamily="34" charset="0"/>
              <a:buChar char="•"/>
            </a:pPr>
            <a:r>
              <a:rPr lang="de-DE" sz="1050" dirty="0">
                <a:solidFill>
                  <a:schemeClr val="tx1"/>
                </a:solidFill>
              </a:rPr>
              <a:t>Wie können menschenunwürdige Arbeitsbedingungen verbessert werden?</a:t>
            </a:r>
            <a:endParaRPr lang="de-DE" sz="1050" b="0" dirty="0">
              <a:solidFill>
                <a:schemeClr val="tx1"/>
              </a:solidFill>
            </a:endParaRPr>
          </a:p>
          <a:p>
            <a:pPr marL="0" marR="0" lvl="2" indent="0" algn="l" defTabSz="914400" rtl="0" eaLnBrk="1" fontAlgn="auto" latinLnBrk="0" hangingPunct="1">
              <a:lnSpc>
                <a:spcPct val="100000"/>
              </a:lnSpc>
              <a:spcBef>
                <a:spcPts val="200"/>
              </a:spcBef>
              <a:spcAft>
                <a:spcPts val="0"/>
              </a:spcAft>
              <a:buClr>
                <a:srgbClr val="000000"/>
              </a:buClr>
              <a:buSzPts val="1400"/>
              <a:buFont typeface="Arial" panose="020B0604020202020204" pitchFamily="34" charset="0"/>
              <a:buNone/>
              <a:tabLst/>
              <a:defRPr/>
            </a:pPr>
            <a:r>
              <a:rPr lang="de-DE" sz="1050" b="1" i="0" u="none" strike="noStrike" cap="none" dirty="0">
                <a:solidFill>
                  <a:schemeClr val="tx1"/>
                </a:solidFill>
                <a:effectLst/>
                <a:sym typeface="Calibri"/>
              </a:rPr>
              <a:t>Fairer</a:t>
            </a:r>
            <a:r>
              <a:rPr lang="de-DE" sz="1050" b="1" i="0" u="none" strike="noStrike" cap="none" baseline="0" dirty="0">
                <a:solidFill>
                  <a:schemeClr val="tx1"/>
                </a:solidFill>
                <a:effectLst/>
                <a:sym typeface="Calibri"/>
              </a:rPr>
              <a:t> Handel: </a:t>
            </a:r>
            <a:r>
              <a:rPr lang="de-DE" sz="1050" b="0" i="0" u="none" strike="noStrike" cap="none" dirty="0">
                <a:solidFill>
                  <a:schemeClr val="tx1"/>
                </a:solidFill>
                <a:effectLst/>
                <a:sym typeface="Calibri"/>
              </a:rPr>
              <a:t>Eine Möglichkeit, die Arbeitsbedingungen im Ausland zu verbessern, ist der Kauf von Produkten aus Fairem Handel und die Beachtung von Siegeln, die Vorgaben an die Arbeitsbedingungen mindestens nach ILO vorschreiben.</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Das Siegel wird von Fair</a:t>
            </a:r>
            <a:r>
              <a:rPr lang="de-DE" sz="1050" b="0" i="0" u="none" strike="noStrike" cap="none" baseline="0" dirty="0">
                <a:solidFill>
                  <a:schemeClr val="tx1"/>
                </a:solidFill>
                <a:effectLst/>
                <a:sym typeface="Calibri"/>
              </a:rPr>
              <a:t> </a:t>
            </a:r>
            <a:r>
              <a:rPr lang="de-DE" sz="1050" b="0" i="0" u="none" strike="noStrike" cap="none" dirty="0">
                <a:solidFill>
                  <a:schemeClr val="tx1"/>
                </a:solidFill>
                <a:effectLst/>
                <a:sym typeface="Calibri"/>
              </a:rPr>
              <a:t>Trade Deutschland vergeben. Der Faire Handel schafft für viele Menschen in Entwicklungsländern zukunftsfähige Arbeitsplätze und unterstützt den wirtschaftlichen Aufbauprozess. </a:t>
            </a:r>
          </a:p>
          <a:p>
            <a:pPr marL="0" lvl="0" indent="0" algn="l" rtl="0">
              <a:lnSpc>
                <a:spcPct val="100000"/>
              </a:lnSpc>
              <a:spcBef>
                <a:spcPts val="300"/>
              </a:spcBef>
              <a:spcAft>
                <a:spcPts val="0"/>
              </a:spcAft>
              <a:buSzPts val="1400"/>
              <a:buNone/>
            </a:pPr>
            <a:r>
              <a:rPr lang="de-DE" sz="1000" b="1" dirty="0">
                <a:solidFill>
                  <a:schemeClr val="tx1"/>
                </a:solidFill>
              </a:rPr>
              <a:t>Bild und Quellen</a:t>
            </a:r>
          </a:p>
          <a:p>
            <a:pPr marL="171450" indent="-171450">
              <a:buSzPct val="120000"/>
              <a:buFont typeface="Arial" panose="020B0604020202020204" pitchFamily="34" charset="0"/>
              <a:buChar char="•"/>
            </a:pPr>
            <a:r>
              <a:rPr lang="de-DE" sz="900" dirty="0">
                <a:solidFill>
                  <a:schemeClr val="tx1"/>
                </a:solidFill>
              </a:rPr>
              <a:t>BMZ o. J.: Bundesministerium für wirtschaftliche Zusammenarbeit und Entwicklung: Umwelt- und Sozialstandards in der Textilproduktion verbessern, Online:</a:t>
            </a:r>
            <a:r>
              <a:rPr lang="de-DE" sz="900" dirty="0">
                <a:solidFill>
                  <a:schemeClr val="tx1"/>
                </a:solidFill>
                <a:hlinkClick r:id="rId3"/>
              </a:rPr>
              <a:t> www.bmz.de/de/themen/textilwirtschaft</a:t>
            </a:r>
            <a:endParaRPr lang="de-DE" sz="900" dirty="0">
              <a:solidFill>
                <a:schemeClr val="tx1"/>
              </a:solidFill>
            </a:endParaRPr>
          </a:p>
          <a:p>
            <a:pPr marL="171450" indent="-171450">
              <a:buSzPct val="120000"/>
              <a:buFont typeface="Arial" panose="020B0604020202020204" pitchFamily="34" charset="0"/>
              <a:buChar char="•"/>
            </a:pPr>
            <a:r>
              <a:rPr lang="de-DE" sz="900" dirty="0">
                <a:solidFill>
                  <a:schemeClr val="tx1"/>
                </a:solidFill>
              </a:rPr>
              <a:t>C. Voß </a:t>
            </a:r>
            <a:endParaRPr lang="de-DE" sz="1000" dirty="0">
              <a:solidFill>
                <a:schemeClr val="tx1"/>
              </a:solidFill>
            </a:endParaRPr>
          </a:p>
          <a:p>
            <a:pPr marL="171450" indent="-171450">
              <a:buSzPct val="120000"/>
              <a:buFont typeface="Arial" panose="020B0604020202020204" pitchFamily="34" charset="0"/>
              <a:buChar char="•"/>
            </a:pPr>
            <a:r>
              <a:rPr lang="de-DE" sz="900" dirty="0">
                <a:solidFill>
                  <a:schemeClr val="tx1"/>
                </a:solidFill>
              </a:rPr>
              <a:t>Gesamtverband der deutschen Textil- und Modeindustrie e. V. - textil + </a:t>
            </a:r>
            <a:r>
              <a:rPr lang="de-DE" sz="900" dirty="0" err="1">
                <a:solidFill>
                  <a:schemeClr val="tx1"/>
                </a:solidFill>
              </a:rPr>
              <a:t>mode</a:t>
            </a:r>
            <a:r>
              <a:rPr lang="de-DE" sz="900" dirty="0">
                <a:solidFill>
                  <a:schemeClr val="tx1"/>
                </a:solidFill>
              </a:rPr>
              <a:t> (o.J.): Tarifpolitik: Online:</a:t>
            </a:r>
            <a:r>
              <a:rPr lang="de-DE" sz="900" dirty="0">
                <a:solidFill>
                  <a:schemeClr val="tx1"/>
                </a:solidFill>
                <a:hlinkClick r:id="rId4"/>
              </a:rPr>
              <a:t> https://textil-mode.de/de/verband/tarifpolitik/</a:t>
            </a:r>
            <a:endParaRPr lang="de-DE" sz="900" dirty="0">
              <a:solidFill>
                <a:schemeClr val="tx1"/>
              </a:solidFill>
            </a:endParaRPr>
          </a:p>
          <a:p>
            <a:pPr marL="171450" lvl="0" indent="-171450" algn="l" rtl="0">
              <a:lnSpc>
                <a:spcPct val="100000"/>
              </a:lnSpc>
              <a:spcBef>
                <a:spcPts val="0"/>
              </a:spcBef>
              <a:spcAft>
                <a:spcPts val="0"/>
              </a:spcAft>
              <a:buSzPct val="120000"/>
              <a:buFont typeface="Arial" panose="020B0604020202020204" pitchFamily="34" charset="0"/>
              <a:buChar char="•"/>
            </a:pPr>
            <a:r>
              <a:rPr lang="de-DE" sz="900" dirty="0">
                <a:solidFill>
                  <a:schemeClr val="tx1"/>
                </a:solidFill>
              </a:rPr>
              <a:t>Schmitt 2001: Prof. Dr. Schmitt, Universität Bremen (Hrsg.): Eine Welt in der Schule, Klasse 1-10. Projekt des Grundschulverbandes – Arbeitskreis Grundschule e. V. Heft 3,</a:t>
            </a:r>
            <a:r>
              <a:rPr lang="de-DE" sz="900" baseline="0" dirty="0">
                <a:solidFill>
                  <a:schemeClr val="tx1"/>
                </a:solidFill>
              </a:rPr>
              <a:t> </a:t>
            </a:r>
            <a:r>
              <a:rPr lang="de-DE" sz="900" dirty="0">
                <a:solidFill>
                  <a:schemeClr val="tx1"/>
                </a:solidFill>
              </a:rPr>
              <a:t>Hannover 2001</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900" b="0" i="0" u="none" strike="noStrike" cap="none" dirty="0" err="1">
                <a:solidFill>
                  <a:schemeClr val="tx1"/>
                </a:solidFill>
                <a:effectLst/>
                <a:sym typeface="Calibri"/>
              </a:rPr>
              <a:t>Statista</a:t>
            </a:r>
            <a:r>
              <a:rPr lang="de-DE" sz="900" b="0" i="0" u="none" strike="noStrike" cap="none" dirty="0">
                <a:solidFill>
                  <a:schemeClr val="tx1"/>
                </a:solidFill>
                <a:effectLst/>
                <a:sym typeface="Calibri"/>
              </a:rPr>
              <a:t> (2022): </a:t>
            </a:r>
            <a:r>
              <a:rPr lang="de-DE" sz="900" b="0" i="0" u="none" strike="noStrike" cap="none" dirty="0" err="1">
                <a:solidFill>
                  <a:schemeClr val="tx1"/>
                </a:solidFill>
                <a:effectLst/>
                <a:sym typeface="Calibri"/>
              </a:rPr>
              <a:t>Statista</a:t>
            </a:r>
            <a:r>
              <a:rPr lang="de-DE" sz="900" b="0" i="0" u="none" strike="noStrike" cap="none" dirty="0">
                <a:solidFill>
                  <a:schemeClr val="tx1"/>
                </a:solidFill>
                <a:effectLst/>
                <a:sym typeface="Calibri"/>
              </a:rPr>
              <a:t>: Anzahl der Beschäftigten in der deutschen Textil- und Bekleidungsindustrie in den Jahren 2008 bis 2021. Online:</a:t>
            </a:r>
            <a:r>
              <a:rPr lang="de-DE" sz="900" b="0" i="0" u="none" strike="noStrike" cap="none" dirty="0">
                <a:solidFill>
                  <a:schemeClr val="tx1"/>
                </a:solidFill>
                <a:effectLst/>
                <a:sym typeface="Calibri"/>
                <a:hlinkClick r:id="rId5"/>
              </a:rPr>
              <a:t> https://de.statista.com/statistik/daten/studie/209645/umfrage/beschaeftigte-in-der-deutschen-textil-bekleidungs-und-chemiefaserindustrie</a:t>
            </a:r>
            <a:r>
              <a:rPr lang="de-DE" sz="900" b="0" i="0" u="none" strike="noStrike" cap="none" dirty="0">
                <a:solidFill>
                  <a:schemeClr val="tx1"/>
                </a:solidFill>
                <a:effectLst/>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lang="de-DE" sz="900" b="0" i="0" u="none" strike="noStrike" cap="none" dirty="0">
                <a:solidFill>
                  <a:schemeClr val="tx1"/>
                </a:solidFill>
                <a:effectLst/>
                <a:sym typeface="Calibri"/>
              </a:rPr>
              <a:t>Textilbündnis o.J. Online:</a:t>
            </a:r>
            <a:r>
              <a:rPr lang="de-DE" sz="900" b="0" i="0" u="none" strike="noStrike" cap="none" dirty="0">
                <a:solidFill>
                  <a:schemeClr val="tx1"/>
                </a:solidFill>
                <a:effectLst/>
                <a:sym typeface="Calibri"/>
                <a:hlinkClick r:id="rId6"/>
              </a:rPr>
              <a:t> https://www.textilbuendnis.com/themen/sektorrisiken/loehne-sozialleistungen/</a:t>
            </a:r>
            <a:endParaRPr lang="de-DE" sz="900" b="0" i="0" u="none" strike="noStrike" cap="none" dirty="0">
              <a:solidFill>
                <a:schemeClr val="tx1"/>
              </a:solidFill>
              <a:effectLst/>
              <a:sym typeface="Calibri"/>
            </a:endParaRPr>
          </a:p>
        </p:txBody>
      </p:sp>
      <p:sp>
        <p:nvSpPr>
          <p:cNvPr id="99" name="Google Shape;99;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5.jpeg"/><Relationship Id="rId1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5.jpeg"/><Relationship Id="rId1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s>
</file>

<file path=ppt/slides/_rels/slide8.xml.rels><?xml version="1.0" encoding="UTF-8" standalone="yes"?>
<Relationships xmlns="http://schemas.openxmlformats.org/package/2006/relationships"><Relationship Id="rId9" Type="http://schemas.openxmlformats.org/officeDocument/2006/relationships/image" Target="../media/image33.svg"/><Relationship Id="rId20" Type="http://schemas.openxmlformats.org/officeDocument/2006/relationships/image" Target="../media/image39.svg"/><Relationship Id="rId21" Type="http://schemas.openxmlformats.org/officeDocument/2006/relationships/image" Target="../media/image36.jpeg"/><Relationship Id="rId22" Type="http://schemas.openxmlformats.org/officeDocument/2006/relationships/image" Target="../media/image37.png"/><Relationship Id="rId23" Type="http://schemas.openxmlformats.org/officeDocument/2006/relationships/image" Target="../media/image42.svg"/><Relationship Id="rId24" Type="http://schemas.openxmlformats.org/officeDocument/2006/relationships/image" Target="../media/image38.jpeg"/><Relationship Id="rId10" Type="http://schemas.openxmlformats.org/officeDocument/2006/relationships/image" Target="../media/image32.png"/><Relationship Id="rId11" Type="http://schemas.openxmlformats.org/officeDocument/2006/relationships/image" Target="../media/image35.svg"/><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image" Target="../media/image33.jpeg"/><Relationship Id="rId18" Type="http://schemas.openxmlformats.org/officeDocument/2006/relationships/image" Target="../media/image34.jpeg"/><Relationship Id="rId19"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sv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lvl="0">
              <a:buSzPct val="92592"/>
            </a:pPr>
            <a:r>
              <a:rPr lang="de-DE" b="1" dirty="0"/>
              <a:t>Textil-und Modenäher/in</a:t>
            </a:r>
            <a:br>
              <a:rPr lang="de-DE" b="1" dirty="0"/>
            </a:br>
            <a:r>
              <a:rPr lang="de-DE" b="1" dirty="0"/>
              <a:t>Maßschneider/in</a:t>
            </a:r>
            <a:br>
              <a:rPr lang="de-DE" b="1" dirty="0"/>
            </a:br>
            <a:r>
              <a:rPr lang="de-DE" b="1" dirty="0"/>
              <a:t>Änderungsschneiderin</a:t>
            </a:r>
            <a:endParaRPr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dirty="0"/>
              <a:t>Folien zur Diskussion von Zielkonflikten in Schneiderberufen</a:t>
            </a:r>
            <a:endParaRPr dirty="0"/>
          </a:p>
        </p:txBody>
      </p:sp>
      <p:sp>
        <p:nvSpPr>
          <p:cNvPr id="81" name="Google Shape;81;p38"/>
          <p:cNvSpPr txBox="1">
            <a:spLocks noGrp="1"/>
          </p:cNvSpPr>
          <p:nvPr>
            <p:ph type="ftr" idx="11"/>
          </p:nvPr>
        </p:nvSpPr>
        <p:spPr>
          <a:xfrm>
            <a:off x="720592" y="6258560"/>
            <a:ext cx="2687626"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Dr. Cornelia Voß/ Wissenschaftsladen Bonn e.V.</a:t>
            </a:r>
            <a:endParaRPr dirty="0"/>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7"/>
              <a:buNone/>
            </a:pPr>
            <a:r>
              <a:rPr lang="de-DE"/>
              <a:t>IZT – Institut für Zukunftsstudien und Technologiebewertung</a:t>
            </a:r>
            <a:endParaRPr/>
          </a:p>
          <a:p>
            <a:pPr marL="50800" lvl="0" indent="0" algn="l" rtl="0">
              <a:lnSpc>
                <a:spcPct val="90000"/>
              </a:lnSpc>
              <a:spcBef>
                <a:spcPts val="1000"/>
              </a:spcBef>
              <a:spcAft>
                <a:spcPts val="0"/>
              </a:spcAft>
              <a:buSzPct val="248887"/>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7"/>
              <a:buNone/>
            </a:pPr>
            <a:r>
              <a:rPr lang="de-DE"/>
              <a:t>Dr. Michael Scharp (</a:t>
            </a:r>
            <a:r>
              <a:rPr lang="de-DE" u="sng">
                <a:solidFill>
                  <a:schemeClr val="hlink"/>
                </a:solidFill>
                <a:hlinkClick r:id="rId4"/>
              </a:rPr>
              <a:t>m.scharp@izt.de</a:t>
            </a:r>
            <a:r>
              <a:rPr lang="de-DE"/>
              <a:t>)</a:t>
            </a:r>
            <a:endParaRPr/>
          </a:p>
        </p:txBody>
      </p:sp>
      <p:pic>
        <p:nvPicPr>
          <p:cNvPr id="84" name="Google Shape;84;p3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Recyclingfasern aus PET-Flaschen?</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a:t>
            </a:r>
            <a:r>
              <a:rPr lang="de-DE" dirty="0" err="1"/>
              <a:t>Wahnbaeck</a:t>
            </a:r>
            <a:r>
              <a:rPr lang="de-DE" dirty="0"/>
              <a:t> 2021, Fotos: C. Voß </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8192852" y="1535905"/>
            <a:ext cx="3884848" cy="442198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lvl="0" indent="-171450">
              <a:buSzPts val="1100"/>
              <a:buFont typeface="Arial" panose="020B0604020202020204" pitchFamily="34" charset="0"/>
              <a:buChar char="•"/>
            </a:pPr>
            <a:r>
              <a:rPr lang="de-DE" sz="1800" dirty="0">
                <a:solidFill>
                  <a:srgbClr val="C00000"/>
                </a:solidFill>
              </a:rPr>
              <a:t>Was ist die Recyclinghierarchie?</a:t>
            </a:r>
          </a:p>
          <a:p>
            <a:pPr marL="171450" lvl="0" indent="-171450">
              <a:buSzPts val="1100"/>
              <a:buFont typeface="Arial" panose="020B0604020202020204" pitchFamily="34" charset="0"/>
              <a:buChar char="•"/>
            </a:pPr>
            <a:r>
              <a:rPr lang="de-DE" sz="1800" dirty="0">
                <a:solidFill>
                  <a:srgbClr val="C00000"/>
                </a:solidFill>
              </a:rPr>
              <a:t>Wie ist die Verwendung von PET-Flaschen für Recyclingfasern nach der Recyclinghierarchie zu bewerten?</a:t>
            </a:r>
          </a:p>
          <a:p>
            <a:pPr marL="171450" lvl="0" indent="-171450">
              <a:buSzPts val="1100"/>
              <a:buFont typeface="Arial" panose="020B0604020202020204" pitchFamily="34" charset="0"/>
              <a:buChar char="•"/>
            </a:pPr>
            <a:endParaRPr lang="de-DE" sz="1800" dirty="0">
              <a:solidFill>
                <a:srgbClr val="C00000"/>
              </a:solidFill>
            </a:endParaRPr>
          </a:p>
          <a:p>
            <a:pPr marL="171450" lvl="0" indent="-171450">
              <a:buSzPts val="1100"/>
              <a:buFont typeface="Arial" panose="020B0604020202020204" pitchFamily="34" charset="0"/>
              <a:buChar char="•"/>
            </a:pPr>
            <a:r>
              <a:rPr lang="de-DE" sz="1800" dirty="0">
                <a:solidFill>
                  <a:srgbClr val="C00000"/>
                </a:solidFill>
              </a:rPr>
              <a:t>Wie viele Treibhausgase entstehen beim Recycling von Fasern?</a:t>
            </a:r>
          </a:p>
          <a:p>
            <a:pPr marL="171450" lvl="0" indent="-171450">
              <a:buSzPts val="1100"/>
              <a:buFont typeface="Arial" panose="020B0604020202020204" pitchFamily="34" charset="0"/>
              <a:buChar char="•"/>
            </a:pPr>
            <a:r>
              <a:rPr lang="de-DE" sz="1800" dirty="0">
                <a:solidFill>
                  <a:srgbClr val="C00000"/>
                </a:solidFill>
              </a:rPr>
              <a:t>Welche Möglichkeiten sind nachhaltiger als die Produktion von Recyclingfasern</a:t>
            </a:r>
            <a:r>
              <a:rPr lang="de-DE" sz="1800" b="0" i="0" u="none" strike="noStrike" cap="none" dirty="0">
                <a:solidFill>
                  <a:srgbClr val="C00000"/>
                </a:solidFill>
                <a:latin typeface="Arial"/>
                <a:ea typeface="Arial"/>
                <a:cs typeface="Arial"/>
                <a:sym typeface="Arial"/>
              </a:rPr>
              <a:t>?</a:t>
            </a:r>
            <a:endParaRPr sz="1600" dirty="0">
              <a:solidFill>
                <a:srgbClr val="C00000"/>
              </a:solidFill>
            </a:endParaRPr>
          </a:p>
        </p:txBody>
      </p:sp>
      <p:sp>
        <p:nvSpPr>
          <p:cNvPr id="2" name="Pfeil nach rechts 1"/>
          <p:cNvSpPr/>
          <p:nvPr/>
        </p:nvSpPr>
        <p:spPr>
          <a:xfrm>
            <a:off x="1851397" y="3416084"/>
            <a:ext cx="705583" cy="661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1" y="2089131"/>
            <a:ext cx="1571658" cy="3315530"/>
          </a:xfrm>
          <a:prstGeom prst="rect">
            <a:avLst/>
          </a:prstGeom>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2418" y="2162058"/>
            <a:ext cx="5304996" cy="3169677"/>
          </a:xfrm>
          <a:prstGeom prst="rect">
            <a:avLst/>
          </a:prstGeom>
        </p:spPr>
      </p:pic>
    </p:spTree>
    <p:extLst>
      <p:ext uri="{BB962C8B-B14F-4D97-AF65-F5344CB8AC3E}">
        <p14:creationId xmlns:p14="http://schemas.microsoft.com/office/powerpoint/2010/main" val="74415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Textilien:</a:t>
            </a:r>
            <a:br>
              <a:rPr lang="de-DE" dirty="0"/>
            </a:br>
            <a:r>
              <a:rPr lang="de-DE" dirty="0"/>
              <a:t>Konsum versus Ressourceneinsparung?</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2020</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8706956" y="1881809"/>
            <a:ext cx="3314076" cy="40989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lvl="0" indent="-171450">
              <a:buSzPts val="1100"/>
              <a:buFont typeface="Arial"/>
              <a:buChar char="•"/>
            </a:pPr>
            <a:r>
              <a:rPr lang="de-DE" sz="1800" b="0" i="0" u="none" strike="noStrike" cap="none" dirty="0">
                <a:solidFill>
                  <a:srgbClr val="C00000"/>
                </a:solidFill>
                <a:latin typeface="Arial"/>
                <a:ea typeface="Arial"/>
                <a:cs typeface="Arial"/>
                <a:sym typeface="Arial"/>
              </a:rPr>
              <a:t>Welche </a:t>
            </a:r>
            <a:r>
              <a:rPr lang="de-DE" sz="1800" dirty="0">
                <a:solidFill>
                  <a:srgbClr val="C00000"/>
                </a:solidFill>
              </a:rPr>
              <a:t>Handlungsmöglichkeiten gibt es, um Ressourcen einzusparen und weniger Kleidung zu kaufen</a:t>
            </a:r>
            <a:r>
              <a:rPr lang="de-DE" sz="1800" b="0" i="0" u="none" strike="noStrike" cap="none" dirty="0">
                <a:solidFill>
                  <a:srgbClr val="C00000"/>
                </a:solidFill>
                <a:latin typeface="Arial"/>
                <a:ea typeface="Arial"/>
                <a:cs typeface="Arial"/>
                <a:sym typeface="Arial"/>
              </a:rPr>
              <a:t>?</a:t>
            </a:r>
            <a:endParaRPr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endParaRPr lang="de-DE"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Mit welchen Angeboten können Sie Verbraucher*innen dabei unterstützen? Stellen Sie verschiedene Möglichkeiten dar.</a:t>
            </a:r>
            <a:endParaRPr sz="1800" dirty="0">
              <a:solidFill>
                <a:srgbClr val="C0000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3922779999"/>
              </p:ext>
            </p:extLst>
          </p:nvPr>
        </p:nvGraphicFramePr>
        <p:xfrm>
          <a:off x="309690" y="1804645"/>
          <a:ext cx="8169941" cy="4253255"/>
        </p:xfrm>
        <a:graphic>
          <a:graphicData uri="http://schemas.openxmlformats.org/drawingml/2006/table">
            <a:tbl>
              <a:tblPr firstRow="1" firstCol="1" bandRow="1">
                <a:tableStyleId>{A8BCED17-03D8-49A0-9C63-A2ADBDBB4C7E}</a:tableStyleId>
              </a:tblPr>
              <a:tblGrid>
                <a:gridCol w="1770325">
                  <a:extLst>
                    <a:ext uri="{9D8B030D-6E8A-4147-A177-3AD203B41FA5}">
                      <a16:colId xmlns:a16="http://schemas.microsoft.com/office/drawing/2014/main" xmlns="" val="20000"/>
                    </a:ext>
                  </a:extLst>
                </a:gridCol>
                <a:gridCol w="1524252">
                  <a:extLst>
                    <a:ext uri="{9D8B030D-6E8A-4147-A177-3AD203B41FA5}">
                      <a16:colId xmlns:a16="http://schemas.microsoft.com/office/drawing/2014/main" xmlns="" val="20001"/>
                    </a:ext>
                  </a:extLst>
                </a:gridCol>
                <a:gridCol w="4875364">
                  <a:extLst>
                    <a:ext uri="{9D8B030D-6E8A-4147-A177-3AD203B41FA5}">
                      <a16:colId xmlns:a16="http://schemas.microsoft.com/office/drawing/2014/main" xmlns="" val="20002"/>
                    </a:ext>
                  </a:extLst>
                </a:gridCol>
              </a:tblGrid>
              <a:tr h="212663">
                <a:tc>
                  <a:txBody>
                    <a:bodyPr/>
                    <a:lstStyle/>
                    <a:p>
                      <a:pPr>
                        <a:spcAft>
                          <a:spcPts val="0"/>
                        </a:spcAft>
                      </a:pPr>
                      <a:r>
                        <a:rPr lang="de-DE" sz="1300" dirty="0">
                          <a:effectLst/>
                          <a:latin typeface="+mn-lt"/>
                        </a:rPr>
                        <a:t>Konsumphase</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a:effectLst/>
                          <a:latin typeface="+mn-lt"/>
                        </a:rPr>
                        <a:t>Ansatzpunkt</a:t>
                      </a:r>
                      <a:endParaRPr lang="de-DE" sz="1300">
                        <a:solidFill>
                          <a:srgbClr val="000000"/>
                        </a:solidFill>
                        <a:effectLst/>
                        <a:latin typeface="+mn-lt"/>
                        <a:ea typeface="Calibri"/>
                        <a:cs typeface="Calibri"/>
                      </a:endParaRPr>
                    </a:p>
                  </a:txBody>
                  <a:tcPr marL="68580" marR="68580" marT="0" marB="0"/>
                </a:tc>
                <a:tc>
                  <a:txBody>
                    <a:bodyPr/>
                    <a:lstStyle/>
                    <a:p>
                      <a:pPr>
                        <a:spcAft>
                          <a:spcPts val="0"/>
                        </a:spcAft>
                      </a:pPr>
                      <a:r>
                        <a:rPr lang="de-DE" sz="1300">
                          <a:effectLst/>
                          <a:latin typeface="+mn-lt"/>
                        </a:rPr>
                        <a:t>Handlungsmöglichkeit</a:t>
                      </a:r>
                      <a:endParaRPr lang="de-DE" sz="1300">
                        <a:solidFill>
                          <a:srgbClr val="000000"/>
                        </a:solidFill>
                        <a:effectLst/>
                        <a:latin typeface="+mn-lt"/>
                        <a:ea typeface="Calibri"/>
                        <a:cs typeface="Calibri"/>
                      </a:endParaRPr>
                    </a:p>
                  </a:txBody>
                  <a:tcPr marL="68580" marR="68580" marT="0" marB="0"/>
                </a:tc>
                <a:extLst>
                  <a:ext uri="{0D108BD9-81ED-4DB2-BD59-A6C34878D82A}">
                    <a16:rowId xmlns:a16="http://schemas.microsoft.com/office/drawing/2014/main" xmlns="" val="10000"/>
                  </a:ext>
                </a:extLst>
              </a:tr>
              <a:tr h="425325">
                <a:tc>
                  <a:txBody>
                    <a:bodyPr/>
                    <a:lstStyle/>
                    <a:p>
                      <a:pPr>
                        <a:spcAft>
                          <a:spcPts val="0"/>
                        </a:spcAft>
                      </a:pPr>
                      <a:r>
                        <a:rPr lang="de-DE" sz="1300" dirty="0">
                          <a:effectLst/>
                          <a:latin typeface="+mn-lt"/>
                        </a:rPr>
                        <a:t>Konsumentscheidung</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Bedarf hinterfragen</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a:effectLst/>
                          <a:latin typeface="+mn-lt"/>
                        </a:rPr>
                        <a:t>Konsummenge verringern, z. B. durch Wahl von zeitlosen Kleidungsstücken (Farbe und Schnitt) </a:t>
                      </a:r>
                      <a:endParaRPr lang="de-DE" sz="1300">
                        <a:solidFill>
                          <a:srgbClr val="000000"/>
                        </a:solidFill>
                        <a:effectLst/>
                        <a:latin typeface="+mn-lt"/>
                        <a:ea typeface="Calibri"/>
                        <a:cs typeface="Calibri"/>
                      </a:endParaRPr>
                    </a:p>
                  </a:txBody>
                  <a:tcPr marL="68580" marR="68580" marT="0" marB="0"/>
                </a:tc>
                <a:extLst>
                  <a:ext uri="{0D108BD9-81ED-4DB2-BD59-A6C34878D82A}">
                    <a16:rowId xmlns:a16="http://schemas.microsoft.com/office/drawing/2014/main" xmlns="" val="10001"/>
                  </a:ext>
                </a:extLst>
              </a:tr>
              <a:tr h="1701303">
                <a:tc>
                  <a:txBody>
                    <a:bodyPr/>
                    <a:lstStyle/>
                    <a:p>
                      <a:pPr>
                        <a:spcAft>
                          <a:spcPts val="0"/>
                        </a:spcAft>
                      </a:pPr>
                      <a:r>
                        <a:rPr lang="de-DE" sz="1300">
                          <a:effectLst/>
                          <a:latin typeface="+mn-lt"/>
                        </a:rPr>
                        <a:t>Kaufen</a:t>
                      </a:r>
                      <a:endParaRPr lang="de-DE" sz="130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Bewusst kaufen</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Kaufen von Produkten mit Umweltkennzeichnung, die generell Anforderungen an die Qualität stellen (z. B. Blauer Engel, GOTS, </a:t>
                      </a:r>
                      <a:r>
                        <a:rPr lang="de-DE" sz="1300" dirty="0" err="1">
                          <a:effectLst/>
                          <a:latin typeface="+mn-lt"/>
                        </a:rPr>
                        <a:t>bluesign</a:t>
                      </a:r>
                      <a:r>
                        <a:rPr lang="de-DE" sz="1300" dirty="0">
                          <a:effectLst/>
                          <a:latin typeface="+mn-lt"/>
                        </a:rPr>
                        <a:t>®, EU-Umweltzeichen) </a:t>
                      </a:r>
                    </a:p>
                    <a:p>
                      <a:pPr>
                        <a:spcAft>
                          <a:spcPts val="0"/>
                        </a:spcAft>
                      </a:pPr>
                      <a:r>
                        <a:rPr lang="de-DE" sz="1300" dirty="0">
                          <a:effectLst/>
                          <a:latin typeface="+mn-lt"/>
                        </a:rPr>
                        <a:t>Lange nutzbare Kleidung kaufen (Qualität, Verarbeitung, zeitloses Design, gegebenenfalls Herstellergarantie) </a:t>
                      </a:r>
                    </a:p>
                    <a:p>
                      <a:pPr>
                        <a:spcAft>
                          <a:spcPts val="0"/>
                        </a:spcAft>
                      </a:pPr>
                      <a:r>
                        <a:rPr lang="de-DE" sz="1300" dirty="0">
                          <a:effectLst/>
                          <a:latin typeface="+mn-lt"/>
                        </a:rPr>
                        <a:t>Wahl von schadstoffarmen bzw. -freien Textilien (erkennbar durch Umweltkennzeichnung) </a:t>
                      </a:r>
                    </a:p>
                    <a:p>
                      <a:pPr>
                        <a:spcAft>
                          <a:spcPts val="0"/>
                        </a:spcAft>
                      </a:pPr>
                      <a:r>
                        <a:rPr lang="de-DE" sz="1300" dirty="0">
                          <a:effectLst/>
                          <a:latin typeface="+mn-lt"/>
                        </a:rPr>
                        <a:t>Second-Hand-Angebote</a:t>
                      </a:r>
                      <a:r>
                        <a:rPr lang="de-DE" sz="1300" baseline="0" dirty="0">
                          <a:effectLst/>
                          <a:latin typeface="+mn-lt"/>
                        </a:rPr>
                        <a:t> vor Ort </a:t>
                      </a:r>
                      <a:r>
                        <a:rPr lang="de-DE" sz="1300" dirty="0">
                          <a:effectLst/>
                          <a:latin typeface="+mn-lt"/>
                        </a:rPr>
                        <a:t>und </a:t>
                      </a:r>
                      <a:r>
                        <a:rPr lang="de-DE" sz="1300" baseline="0" dirty="0">
                          <a:effectLst/>
                          <a:latin typeface="+mn-lt"/>
                        </a:rPr>
                        <a:t> über </a:t>
                      </a:r>
                      <a:r>
                        <a:rPr lang="de-DE" sz="1300" dirty="0">
                          <a:effectLst/>
                          <a:latin typeface="+mn-lt"/>
                        </a:rPr>
                        <a:t>Plattformen nutzen</a:t>
                      </a:r>
                    </a:p>
                  </a:txBody>
                  <a:tcPr marL="68580" marR="68580" marT="0" marB="0"/>
                </a:tc>
                <a:extLst>
                  <a:ext uri="{0D108BD9-81ED-4DB2-BD59-A6C34878D82A}">
                    <a16:rowId xmlns:a16="http://schemas.microsoft.com/office/drawing/2014/main" xmlns="" val="10002"/>
                  </a:ext>
                </a:extLst>
              </a:tr>
              <a:tr h="425325">
                <a:tc>
                  <a:txBody>
                    <a:bodyPr/>
                    <a:lstStyle/>
                    <a:p>
                      <a:pPr>
                        <a:spcAft>
                          <a:spcPts val="0"/>
                        </a:spcAft>
                      </a:pPr>
                      <a:r>
                        <a:rPr lang="de-DE" sz="1300" dirty="0">
                          <a:solidFill>
                            <a:srgbClr val="000000"/>
                          </a:solidFill>
                          <a:effectLst/>
                          <a:latin typeface="+mn-lt"/>
                          <a:ea typeface="Calibri"/>
                          <a:cs typeface="Calibri"/>
                        </a:rPr>
                        <a:t>Nicht kaufen</a:t>
                      </a:r>
                    </a:p>
                  </a:txBody>
                  <a:tcPr marL="68580" marR="68580" marT="0" marB="0"/>
                </a:tc>
                <a:tc>
                  <a:txBody>
                    <a:bodyPr/>
                    <a:lstStyle/>
                    <a:p>
                      <a:pPr>
                        <a:spcAft>
                          <a:spcPts val="0"/>
                        </a:spcAft>
                      </a:pPr>
                      <a:r>
                        <a:rPr lang="de-DE" sz="1300" dirty="0">
                          <a:solidFill>
                            <a:srgbClr val="000000"/>
                          </a:solidFill>
                          <a:effectLst/>
                          <a:latin typeface="+mn-lt"/>
                          <a:ea typeface="Calibri"/>
                          <a:cs typeface="Calibri"/>
                        </a:rPr>
                        <a:t>Konsum hinterfragen</a:t>
                      </a:r>
                    </a:p>
                  </a:txBody>
                  <a:tcPr marL="68580" marR="68580" marT="0" marB="0"/>
                </a:tc>
                <a:tc>
                  <a:txBody>
                    <a:bodyPr/>
                    <a:lstStyle/>
                    <a:p>
                      <a:pPr>
                        <a:spcAft>
                          <a:spcPts val="0"/>
                        </a:spcAft>
                      </a:pPr>
                      <a:r>
                        <a:rPr lang="de-DE" sz="1300" dirty="0">
                          <a:solidFill>
                            <a:srgbClr val="000000"/>
                          </a:solidFill>
                          <a:effectLst/>
                          <a:latin typeface="+mn-lt"/>
                          <a:ea typeface="Calibri"/>
                          <a:cs typeface="Calibri"/>
                        </a:rPr>
                        <a:t>Ausleihen und tauschen (auch</a:t>
                      </a:r>
                      <a:r>
                        <a:rPr lang="de-DE" sz="1300" baseline="0" dirty="0">
                          <a:solidFill>
                            <a:srgbClr val="000000"/>
                          </a:solidFill>
                          <a:effectLst/>
                          <a:latin typeface="+mn-lt"/>
                          <a:ea typeface="Calibri"/>
                          <a:cs typeface="Calibri"/>
                        </a:rPr>
                        <a:t> privat)</a:t>
                      </a:r>
                      <a:endParaRPr lang="de-DE" sz="1300" dirty="0">
                        <a:solidFill>
                          <a:srgbClr val="000000"/>
                        </a:solidFill>
                        <a:effectLst/>
                        <a:latin typeface="+mn-lt"/>
                        <a:ea typeface="Calibri"/>
                        <a:cs typeface="Calibri"/>
                      </a:endParaRPr>
                    </a:p>
                  </a:txBody>
                  <a:tcPr marL="68580" marR="68580" marT="0" marB="0"/>
                </a:tc>
                <a:extLst>
                  <a:ext uri="{0D108BD9-81ED-4DB2-BD59-A6C34878D82A}">
                    <a16:rowId xmlns:a16="http://schemas.microsoft.com/office/drawing/2014/main" xmlns="" val="10003"/>
                  </a:ext>
                </a:extLst>
              </a:tr>
              <a:tr h="1063314">
                <a:tc>
                  <a:txBody>
                    <a:bodyPr/>
                    <a:lstStyle/>
                    <a:p>
                      <a:pPr>
                        <a:spcAft>
                          <a:spcPts val="0"/>
                        </a:spcAft>
                      </a:pPr>
                      <a:r>
                        <a:rPr lang="de-DE" sz="1300" dirty="0">
                          <a:effectLst/>
                          <a:latin typeface="+mn-lt"/>
                        </a:rPr>
                        <a:t>Nutzen</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Länger nutzen</a:t>
                      </a:r>
                      <a:endParaRPr lang="de-DE" sz="1300" dirty="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Pflege der Kleidung </a:t>
                      </a:r>
                    </a:p>
                    <a:p>
                      <a:pPr>
                        <a:spcAft>
                          <a:spcPts val="0"/>
                        </a:spcAft>
                      </a:pPr>
                      <a:r>
                        <a:rPr lang="de-DE" sz="1300" dirty="0">
                          <a:effectLst/>
                          <a:latin typeface="+mn-lt"/>
                        </a:rPr>
                        <a:t>Schadhafte Kleidung reparieren oder abändern lassen (z. B. in Änderungsschneidereien),</a:t>
                      </a:r>
                      <a:r>
                        <a:rPr lang="de-DE" sz="1300" baseline="0" dirty="0">
                          <a:effectLst/>
                          <a:latin typeface="+mn-lt"/>
                        </a:rPr>
                        <a:t> selbst kreativ werden und aus alten Kleidungsstücken etwas Neues nähen, defekte Stücke als Putzlappen verwenden</a:t>
                      </a:r>
                      <a:r>
                        <a:rPr lang="de-DE" sz="1300" dirty="0">
                          <a:effectLst/>
                          <a:latin typeface="+mn-lt"/>
                        </a:rPr>
                        <a:t> </a:t>
                      </a:r>
                      <a:endParaRPr lang="de-DE" sz="1300" dirty="0">
                        <a:solidFill>
                          <a:srgbClr val="000000"/>
                        </a:solidFill>
                        <a:effectLst/>
                        <a:latin typeface="+mn-lt"/>
                        <a:ea typeface="Calibri"/>
                        <a:cs typeface="Calibri"/>
                      </a:endParaRPr>
                    </a:p>
                  </a:txBody>
                  <a:tcPr marL="68580" marR="68580" marT="0" marB="0"/>
                </a:tc>
                <a:extLst>
                  <a:ext uri="{0D108BD9-81ED-4DB2-BD59-A6C34878D82A}">
                    <a16:rowId xmlns:a16="http://schemas.microsoft.com/office/drawing/2014/main" xmlns="" val="10004"/>
                  </a:ext>
                </a:extLst>
              </a:tr>
              <a:tr h="425325">
                <a:tc>
                  <a:txBody>
                    <a:bodyPr/>
                    <a:lstStyle/>
                    <a:p>
                      <a:pPr>
                        <a:spcAft>
                          <a:spcPts val="0"/>
                        </a:spcAft>
                      </a:pPr>
                      <a:r>
                        <a:rPr lang="de-DE" sz="1300">
                          <a:effectLst/>
                          <a:latin typeface="+mn-lt"/>
                        </a:rPr>
                        <a:t>Entsorgen</a:t>
                      </a:r>
                      <a:endParaRPr lang="de-DE" sz="1300">
                        <a:solidFill>
                          <a:srgbClr val="000000"/>
                        </a:solidFill>
                        <a:effectLst/>
                        <a:latin typeface="+mn-lt"/>
                        <a:ea typeface="Calibri"/>
                        <a:cs typeface="Calibri"/>
                      </a:endParaRPr>
                    </a:p>
                  </a:txBody>
                  <a:tcPr marL="68580" marR="68580" marT="0" marB="0"/>
                </a:tc>
                <a:tc>
                  <a:txBody>
                    <a:bodyPr/>
                    <a:lstStyle/>
                    <a:p>
                      <a:pPr>
                        <a:spcAft>
                          <a:spcPts val="0"/>
                        </a:spcAft>
                      </a:pPr>
                      <a:r>
                        <a:rPr lang="de-DE" sz="1300">
                          <a:effectLst/>
                          <a:latin typeface="+mn-lt"/>
                        </a:rPr>
                        <a:t>Wieder-/ weiterverwenden</a:t>
                      </a:r>
                      <a:endParaRPr lang="de-DE" sz="1300">
                        <a:solidFill>
                          <a:srgbClr val="000000"/>
                        </a:solidFill>
                        <a:effectLst/>
                        <a:latin typeface="+mn-lt"/>
                        <a:ea typeface="Calibri"/>
                        <a:cs typeface="Calibri"/>
                      </a:endParaRPr>
                    </a:p>
                  </a:txBody>
                  <a:tcPr marL="68580" marR="68580" marT="0" marB="0"/>
                </a:tc>
                <a:tc>
                  <a:txBody>
                    <a:bodyPr/>
                    <a:lstStyle/>
                    <a:p>
                      <a:pPr>
                        <a:spcAft>
                          <a:spcPts val="0"/>
                        </a:spcAft>
                      </a:pPr>
                      <a:r>
                        <a:rPr lang="de-DE" sz="1300" dirty="0">
                          <a:effectLst/>
                          <a:latin typeface="+mn-lt"/>
                        </a:rPr>
                        <a:t>An (vertrauenswürdige) Stellen für die Weiterverwendung oder ins Recycling geben</a:t>
                      </a:r>
                      <a:endParaRPr lang="de-DE" sz="1300" dirty="0">
                        <a:solidFill>
                          <a:srgbClr val="000000"/>
                        </a:solidFill>
                        <a:effectLst/>
                        <a:latin typeface="+mn-lt"/>
                        <a:ea typeface="Calibri"/>
                        <a:cs typeface="Calibri"/>
                      </a:endParaRPr>
                    </a:p>
                  </a:txBody>
                  <a:tcPr marL="68580" marR="68580"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3195638" y="1687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rgbClr val="000000"/>
                </a:solidFill>
                <a:effectLst/>
                <a:latin typeface="Arial" pitchFamily="34" charset="0"/>
                <a:ea typeface="Calibri" pitchFamily="34" charset="0"/>
                <a:cs typeface="Cambria" pitchFamily="18" charset="0"/>
              </a:rPr>
              <a:t>	</a:t>
            </a:r>
            <a:endParaRPr kumimoji="0" lang="de-DE" altLang="de-DE"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6" name="Textfeld 5"/>
          <p:cNvSpPr txBox="1"/>
          <p:nvPr/>
        </p:nvSpPr>
        <p:spPr>
          <a:xfrm>
            <a:off x="212555" y="1466091"/>
            <a:ext cx="7168356" cy="338554"/>
          </a:xfrm>
          <a:prstGeom prst="rect">
            <a:avLst/>
          </a:prstGeom>
          <a:noFill/>
        </p:spPr>
        <p:txBody>
          <a:bodyPr wrap="square" rtlCol="0">
            <a:spAutoFit/>
          </a:bodyPr>
          <a:lstStyle/>
          <a:p>
            <a:r>
              <a:rPr lang="de-DE" sz="1600" dirty="0"/>
              <a:t>Handlungsmöglichkeiten für Verbraucher*innen; ergänzt nach UBA 2020</a:t>
            </a:r>
          </a:p>
        </p:txBody>
      </p:sp>
    </p:spTree>
    <p:extLst>
      <p:ext uri="{BB962C8B-B14F-4D97-AF65-F5344CB8AC3E}">
        <p14:creationId xmlns:p14="http://schemas.microsoft.com/office/powerpoint/2010/main" val="421524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lvl="0"/>
            <a:r>
              <a:rPr lang="de-DE" dirty="0"/>
              <a:t>Nachhaltigkeit und Textilien:</a:t>
            </a:r>
            <a:br>
              <a:rPr lang="de-DE" dirty="0"/>
            </a:br>
            <a:r>
              <a:rPr lang="de-DE" dirty="0"/>
              <a:t>EU-Strategie: Fast Fashion contra Nachhaltigkeit</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EU Kommission 2022 b, Illustrationen: </a:t>
            </a:r>
            <a:r>
              <a:rPr lang="de-DE" dirty="0" err="1"/>
              <a:t>C.Voß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7619251" y="2314465"/>
            <a:ext cx="4260749" cy="290353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r>
              <a:rPr lang="de-DE" sz="1800" b="1" dirty="0">
                <a:solidFill>
                  <a:srgbClr val="C00000"/>
                </a:solidFill>
              </a:rPr>
              <a:t>Was bedeutet die EU-Strategie für Ihren Beruf?</a:t>
            </a:r>
          </a:p>
          <a:p>
            <a:endParaRPr lang="de-DE" sz="1800" dirty="0">
              <a:solidFill>
                <a:srgbClr val="C00000"/>
              </a:solidFill>
            </a:endParaRPr>
          </a:p>
          <a:p>
            <a:pPr marL="285750" indent="-285750">
              <a:buFont typeface="Arial" panose="020B0604020202020204" pitchFamily="34" charset="0"/>
              <a:buChar char="•"/>
            </a:pPr>
            <a:r>
              <a:rPr lang="de-DE" sz="1800" dirty="0">
                <a:solidFill>
                  <a:srgbClr val="C00000"/>
                </a:solidFill>
              </a:rPr>
              <a:t>Maßnahmen:</a:t>
            </a:r>
            <a:endParaRPr lang="de-DE" sz="1800" dirty="0">
              <a:solidFill>
                <a:srgbClr val="C00000"/>
              </a:solidFill>
              <a:latin typeface="Calibri"/>
              <a:ea typeface="Calibri"/>
              <a:cs typeface="Calibri"/>
              <a:sym typeface="Calibri"/>
            </a:endParaRPr>
          </a:p>
          <a:p>
            <a:endParaRPr lang="de-DE" sz="1800" dirty="0">
              <a:solidFill>
                <a:srgbClr val="C00000"/>
              </a:solidFill>
            </a:endParaRPr>
          </a:p>
          <a:p>
            <a:pPr marL="285750" indent="-285750">
              <a:buFont typeface="Arial" panose="020B0604020202020204" pitchFamily="34" charset="0"/>
              <a:buChar char="•"/>
            </a:pPr>
            <a:r>
              <a:rPr lang="de-DE" sz="1800" dirty="0">
                <a:solidFill>
                  <a:srgbClr val="C00000"/>
                </a:solidFill>
              </a:rPr>
              <a:t>Textilien sollen: </a:t>
            </a:r>
          </a:p>
          <a:p>
            <a:pPr marL="285750" indent="-285750">
              <a:buFont typeface="Arial" panose="020B0604020202020204" pitchFamily="34" charset="0"/>
              <a:buChar char="•"/>
            </a:pPr>
            <a:endParaRPr lang="de-DE" sz="1800" dirty="0">
              <a:solidFill>
                <a:srgbClr val="C00000"/>
              </a:solidFill>
            </a:endParaRPr>
          </a:p>
          <a:p>
            <a:pPr marL="285750" indent="-285750">
              <a:buFont typeface="Arial" panose="020B0604020202020204" pitchFamily="34" charset="0"/>
              <a:buChar char="•"/>
            </a:pPr>
            <a:r>
              <a:rPr lang="de-DE" sz="1800" dirty="0">
                <a:solidFill>
                  <a:srgbClr val="C00000"/>
                </a:solidFill>
              </a:rPr>
              <a:t>Hersteller sollen:</a:t>
            </a:r>
          </a:p>
          <a:p>
            <a:pPr marL="285750" indent="-285750">
              <a:buFont typeface="Arial" panose="020B0604020202020204" pitchFamily="34" charset="0"/>
              <a:buChar char="•"/>
            </a:pPr>
            <a:endParaRPr lang="de-DE" sz="1800" dirty="0">
              <a:solidFill>
                <a:srgbClr val="C00000"/>
              </a:solidFill>
            </a:endParaRPr>
          </a:p>
        </p:txBody>
      </p:sp>
      <p:pic>
        <p:nvPicPr>
          <p:cNvPr id="9" name="Grafik 8">
            <a:extLst>
              <a:ext uri="{FF2B5EF4-FFF2-40B4-BE49-F238E27FC236}">
                <a16:creationId xmlns:a16="http://schemas.microsoft.com/office/drawing/2014/main" xmlns="" id="{E42DB6EC-54D1-485A-BAC7-C3AE8B4867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5883" y="5257802"/>
            <a:ext cx="765653" cy="725739"/>
          </a:xfrm>
          <a:prstGeom prst="rect">
            <a:avLst/>
          </a:prstGeom>
        </p:spPr>
      </p:pic>
      <p:pic>
        <p:nvPicPr>
          <p:cNvPr id="10" name="Grafik 9">
            <a:extLst>
              <a:ext uri="{FF2B5EF4-FFF2-40B4-BE49-F238E27FC236}">
                <a16:creationId xmlns:a16="http://schemas.microsoft.com/office/drawing/2014/main" xmlns="" id="{8163FD24-9CFC-4722-8D07-16820EA1CA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9754" y="5367938"/>
            <a:ext cx="706582" cy="627191"/>
          </a:xfrm>
          <a:prstGeom prst="rect">
            <a:avLst/>
          </a:prstGeom>
        </p:spPr>
      </p:pic>
      <p:pic>
        <p:nvPicPr>
          <p:cNvPr id="11" name="Grafik 10">
            <a:extLst>
              <a:ext uri="{FF2B5EF4-FFF2-40B4-BE49-F238E27FC236}">
                <a16:creationId xmlns:a16="http://schemas.microsoft.com/office/drawing/2014/main" xmlns="" id="{D6D73BB6-54E2-41A6-8317-8E7267ED8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8454" y="4020884"/>
            <a:ext cx="754992" cy="640625"/>
          </a:xfrm>
          <a:prstGeom prst="rect">
            <a:avLst/>
          </a:prstGeom>
        </p:spPr>
      </p:pic>
      <p:pic>
        <p:nvPicPr>
          <p:cNvPr id="12" name="Grafik 11">
            <a:extLst>
              <a:ext uri="{FF2B5EF4-FFF2-40B4-BE49-F238E27FC236}">
                <a16:creationId xmlns:a16="http://schemas.microsoft.com/office/drawing/2014/main" xmlns="" id="{2938F168-7D1D-46B3-9705-AB34C1B991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259" y="4008887"/>
            <a:ext cx="677120" cy="652622"/>
          </a:xfrm>
          <a:prstGeom prst="rect">
            <a:avLst/>
          </a:prstGeom>
        </p:spPr>
      </p:pic>
      <p:pic>
        <p:nvPicPr>
          <p:cNvPr id="13" name="Grafik 12">
            <a:extLst>
              <a:ext uri="{FF2B5EF4-FFF2-40B4-BE49-F238E27FC236}">
                <a16:creationId xmlns:a16="http://schemas.microsoft.com/office/drawing/2014/main" xmlns="" id="{C399522D-B033-4DCD-9615-C850A367D4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4382" y="2254656"/>
            <a:ext cx="518900" cy="750505"/>
          </a:xfrm>
          <a:prstGeom prst="rect">
            <a:avLst/>
          </a:prstGeom>
        </p:spPr>
      </p:pic>
      <p:pic>
        <p:nvPicPr>
          <p:cNvPr id="14" name="Grafik 13">
            <a:extLst>
              <a:ext uri="{FF2B5EF4-FFF2-40B4-BE49-F238E27FC236}">
                <a16:creationId xmlns:a16="http://schemas.microsoft.com/office/drawing/2014/main" xmlns="" id="{662CB79F-F4BE-4370-AC71-DC9EA78993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43454" y="2310963"/>
            <a:ext cx="606468" cy="643250"/>
          </a:xfrm>
          <a:prstGeom prst="rect">
            <a:avLst/>
          </a:prstGeom>
        </p:spPr>
      </p:pic>
      <p:pic>
        <p:nvPicPr>
          <p:cNvPr id="15" name="Grafik 14">
            <a:extLst>
              <a:ext uri="{FF2B5EF4-FFF2-40B4-BE49-F238E27FC236}">
                <a16:creationId xmlns:a16="http://schemas.microsoft.com/office/drawing/2014/main" xmlns="" id="{E8F358A0-71A2-42B9-ACCA-377E3D0E1E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9532" y="2310963"/>
            <a:ext cx="739869" cy="659036"/>
          </a:xfrm>
          <a:prstGeom prst="rect">
            <a:avLst/>
          </a:prstGeom>
        </p:spPr>
      </p:pic>
      <p:sp>
        <p:nvSpPr>
          <p:cNvPr id="16" name="Textfeld 15">
            <a:extLst>
              <a:ext uri="{FF2B5EF4-FFF2-40B4-BE49-F238E27FC236}">
                <a16:creationId xmlns:a16="http://schemas.microsoft.com/office/drawing/2014/main" xmlns="" id="{12C1ACCE-4164-4D46-A0D9-58051C321545}"/>
              </a:ext>
            </a:extLst>
          </p:cNvPr>
          <p:cNvSpPr txBox="1"/>
          <p:nvPr/>
        </p:nvSpPr>
        <p:spPr>
          <a:xfrm>
            <a:off x="2987964" y="3657601"/>
            <a:ext cx="1787236" cy="738664"/>
          </a:xfrm>
          <a:prstGeom prst="rect">
            <a:avLst/>
          </a:prstGeom>
          <a:noFill/>
        </p:spPr>
        <p:txBody>
          <a:bodyPr wrap="square" rtlCol="0">
            <a:spAutoFit/>
          </a:bodyPr>
          <a:lstStyle/>
          <a:p>
            <a:pPr algn="ctr"/>
            <a:r>
              <a:rPr lang="de-DE" sz="1800" b="1" dirty="0">
                <a:solidFill>
                  <a:srgbClr val="941651"/>
                </a:solidFill>
              </a:rPr>
              <a:t>EU-Strategie </a:t>
            </a:r>
          </a:p>
          <a:p>
            <a:pPr algn="ctr"/>
            <a:r>
              <a:rPr lang="de-DE" sz="1200" dirty="0">
                <a:solidFill>
                  <a:srgbClr val="941651"/>
                </a:solidFill>
              </a:rPr>
              <a:t>für nachhaltige und kreislauffähige Textilien</a:t>
            </a:r>
          </a:p>
        </p:txBody>
      </p:sp>
      <p:grpSp>
        <p:nvGrpSpPr>
          <p:cNvPr id="2" name="Gruppieren 1">
            <a:extLst>
              <a:ext uri="{FF2B5EF4-FFF2-40B4-BE49-F238E27FC236}">
                <a16:creationId xmlns:a16="http://schemas.microsoft.com/office/drawing/2014/main" xmlns="" id="{D996EB76-812B-46CD-B6CB-8F1AD85CE042}"/>
              </a:ext>
            </a:extLst>
          </p:cNvPr>
          <p:cNvGrpSpPr/>
          <p:nvPr/>
        </p:nvGrpSpPr>
        <p:grpSpPr>
          <a:xfrm>
            <a:off x="1325131" y="1568997"/>
            <a:ext cx="4927097" cy="4457029"/>
            <a:chOff x="1325131" y="1568997"/>
            <a:chExt cx="4927097" cy="4457029"/>
          </a:xfrm>
        </p:grpSpPr>
        <p:sp>
          <p:nvSpPr>
            <p:cNvPr id="3" name="Freihandform: Form 2">
              <a:extLst>
                <a:ext uri="{FF2B5EF4-FFF2-40B4-BE49-F238E27FC236}">
                  <a16:creationId xmlns:a16="http://schemas.microsoft.com/office/drawing/2014/main" xmlns="" id="{252FFE7E-C8D7-42E6-A9CC-A605779EC558}"/>
                </a:ext>
              </a:extLst>
            </p:cNvPr>
            <p:cNvSpPr/>
            <p:nvPr/>
          </p:nvSpPr>
          <p:spPr>
            <a:xfrm>
              <a:off x="3255430" y="1568997"/>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Faserproduktion</a:t>
              </a:r>
            </a:p>
          </p:txBody>
        </p:sp>
        <p:sp>
          <p:nvSpPr>
            <p:cNvPr id="4" name="Freihandform: Form 3">
              <a:extLst>
                <a:ext uri="{FF2B5EF4-FFF2-40B4-BE49-F238E27FC236}">
                  <a16:creationId xmlns:a16="http://schemas.microsoft.com/office/drawing/2014/main" xmlns="" id="{FFF1EFA0-B94C-47E3-BB97-27D0CC2338A1}"/>
                </a:ext>
              </a:extLst>
            </p:cNvPr>
            <p:cNvSpPr/>
            <p:nvPr/>
          </p:nvSpPr>
          <p:spPr>
            <a:xfrm>
              <a:off x="1808739" y="1915609"/>
              <a:ext cx="3959881" cy="3959881"/>
            </a:xfrm>
            <a:custGeom>
              <a:avLst/>
              <a:gdLst/>
              <a:ahLst/>
              <a:cxnLst/>
              <a:rect l="0" t="0" r="0" b="0"/>
              <a:pathLst>
                <a:path>
                  <a:moveTo>
                    <a:pt x="2653096" y="117945"/>
                  </a:moveTo>
                  <a:arcTo wR="1979940" hR="1979940" stAng="17392569" swAng="77279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ihandform: Form 4">
              <a:extLst>
                <a:ext uri="{FF2B5EF4-FFF2-40B4-BE49-F238E27FC236}">
                  <a16:creationId xmlns:a16="http://schemas.microsoft.com/office/drawing/2014/main" xmlns="" id="{CC8CD206-E425-4B8A-886F-6CC0824FEA49}"/>
                </a:ext>
              </a:extLst>
            </p:cNvPr>
            <p:cNvSpPr/>
            <p:nvPr/>
          </p:nvSpPr>
          <p:spPr>
            <a:xfrm>
              <a:off x="4803410" y="2314465"/>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Textilerzeugung</a:t>
              </a:r>
            </a:p>
          </p:txBody>
        </p:sp>
        <p:sp>
          <p:nvSpPr>
            <p:cNvPr id="6" name="Freihandform: Form 5">
              <a:extLst>
                <a:ext uri="{FF2B5EF4-FFF2-40B4-BE49-F238E27FC236}">
                  <a16:creationId xmlns:a16="http://schemas.microsoft.com/office/drawing/2014/main" xmlns="" id="{7A523ADB-72B3-4B26-9FE9-520061D91D75}"/>
                </a:ext>
              </a:extLst>
            </p:cNvPr>
            <p:cNvSpPr/>
            <p:nvPr/>
          </p:nvSpPr>
          <p:spPr>
            <a:xfrm>
              <a:off x="1808739" y="1915609"/>
              <a:ext cx="3959881" cy="3959881"/>
            </a:xfrm>
            <a:custGeom>
              <a:avLst/>
              <a:gdLst/>
              <a:ahLst/>
              <a:cxnLst/>
              <a:rect l="0" t="0" r="0" b="0"/>
              <a:pathLst>
                <a:path>
                  <a:moveTo>
                    <a:pt x="3830418" y="1275741"/>
                  </a:moveTo>
                  <a:arcTo wR="1979940" hR="1979940" stAng="20349942" swAng="1064758"/>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ihandform: Form 6">
              <a:extLst>
                <a:ext uri="{FF2B5EF4-FFF2-40B4-BE49-F238E27FC236}">
                  <a16:creationId xmlns:a16="http://schemas.microsoft.com/office/drawing/2014/main" xmlns="" id="{9D9B922B-E34E-4496-A2C8-2BC40A13DEC7}"/>
                </a:ext>
              </a:extLst>
            </p:cNvPr>
            <p:cNvSpPr/>
            <p:nvPr/>
          </p:nvSpPr>
          <p:spPr>
            <a:xfrm>
              <a:off x="5185730" y="3989516"/>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Textilveredlung</a:t>
              </a:r>
            </a:p>
          </p:txBody>
        </p:sp>
        <p:sp>
          <p:nvSpPr>
            <p:cNvPr id="21" name="Freihandform: Form 20">
              <a:extLst>
                <a:ext uri="{FF2B5EF4-FFF2-40B4-BE49-F238E27FC236}">
                  <a16:creationId xmlns:a16="http://schemas.microsoft.com/office/drawing/2014/main" xmlns="" id="{35976A2E-02C8-4B43-8231-654DD9ED8C80}"/>
                </a:ext>
              </a:extLst>
            </p:cNvPr>
            <p:cNvSpPr/>
            <p:nvPr/>
          </p:nvSpPr>
          <p:spPr>
            <a:xfrm>
              <a:off x="1808739" y="1915609"/>
              <a:ext cx="3959881" cy="3959881"/>
            </a:xfrm>
            <a:custGeom>
              <a:avLst/>
              <a:gdLst/>
              <a:ahLst/>
              <a:cxnLst/>
              <a:rect l="0" t="0" r="0" b="0"/>
              <a:pathLst>
                <a:path>
                  <a:moveTo>
                    <a:pt x="3727811" y="2910055"/>
                  </a:moveTo>
                  <a:arcTo wR="1979940" hR="1979940" stAng="1681158" swAng="83597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ihandform: Form 21">
              <a:extLst>
                <a:ext uri="{FF2B5EF4-FFF2-40B4-BE49-F238E27FC236}">
                  <a16:creationId xmlns:a16="http://schemas.microsoft.com/office/drawing/2014/main" xmlns="" id="{559DEDB4-7928-46A7-A3C2-034E87099EC5}"/>
                </a:ext>
              </a:extLst>
            </p:cNvPr>
            <p:cNvSpPr/>
            <p:nvPr/>
          </p:nvSpPr>
          <p:spPr>
            <a:xfrm>
              <a:off x="4114494" y="5332803"/>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Konfektion</a:t>
              </a:r>
            </a:p>
          </p:txBody>
        </p:sp>
        <p:sp>
          <p:nvSpPr>
            <p:cNvPr id="23" name="Freihandform: Form 22">
              <a:extLst>
                <a:ext uri="{FF2B5EF4-FFF2-40B4-BE49-F238E27FC236}">
                  <a16:creationId xmlns:a16="http://schemas.microsoft.com/office/drawing/2014/main" xmlns="" id="{EBBF228A-FA57-4586-B5B9-6AEF257A1F78}"/>
                </a:ext>
              </a:extLst>
            </p:cNvPr>
            <p:cNvSpPr/>
            <p:nvPr/>
          </p:nvSpPr>
          <p:spPr>
            <a:xfrm>
              <a:off x="1808739" y="1915609"/>
              <a:ext cx="3959881" cy="3959881"/>
            </a:xfrm>
            <a:custGeom>
              <a:avLst/>
              <a:gdLst/>
              <a:ahLst/>
              <a:cxnLst/>
              <a:rect l="0" t="0" r="0" b="0"/>
              <a:pathLst>
                <a:path>
                  <a:moveTo>
                    <a:pt x="2176593" y="3950091"/>
                  </a:moveTo>
                  <a:arcTo wR="1979940" hR="1979940" stAng="5057990" swAng="684020"/>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ihandform: Form 23">
              <a:extLst>
                <a:ext uri="{FF2B5EF4-FFF2-40B4-BE49-F238E27FC236}">
                  <a16:creationId xmlns:a16="http://schemas.microsoft.com/office/drawing/2014/main" xmlns="" id="{E89992A2-3B6A-491C-990C-54C5F682796D}"/>
                </a:ext>
              </a:extLst>
            </p:cNvPr>
            <p:cNvSpPr/>
            <p:nvPr/>
          </p:nvSpPr>
          <p:spPr>
            <a:xfrm>
              <a:off x="2396366" y="5332803"/>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Handel</a:t>
              </a:r>
            </a:p>
          </p:txBody>
        </p:sp>
        <p:sp>
          <p:nvSpPr>
            <p:cNvPr id="25" name="Freihandform: Form 24">
              <a:extLst>
                <a:ext uri="{FF2B5EF4-FFF2-40B4-BE49-F238E27FC236}">
                  <a16:creationId xmlns:a16="http://schemas.microsoft.com/office/drawing/2014/main" xmlns="" id="{5B89627B-D88D-4D4F-93B9-575179F6C7E6}"/>
                </a:ext>
              </a:extLst>
            </p:cNvPr>
            <p:cNvSpPr/>
            <p:nvPr/>
          </p:nvSpPr>
          <p:spPr>
            <a:xfrm>
              <a:off x="1808739" y="1915609"/>
              <a:ext cx="3959881" cy="3959881"/>
            </a:xfrm>
            <a:custGeom>
              <a:avLst/>
              <a:gdLst/>
              <a:ahLst/>
              <a:cxnLst/>
              <a:rect l="0" t="0" r="0" b="0"/>
              <a:pathLst>
                <a:path>
                  <a:moveTo>
                    <a:pt x="507453" y="3303551"/>
                  </a:moveTo>
                  <a:arcTo wR="1979940" hR="1979940" stAng="8282867" swAng="83597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ihandform: Form 25">
              <a:extLst>
                <a:ext uri="{FF2B5EF4-FFF2-40B4-BE49-F238E27FC236}">
                  <a16:creationId xmlns:a16="http://schemas.microsoft.com/office/drawing/2014/main" xmlns="" id="{F56B050D-C430-4E22-8A09-F8A2689D5EE6}"/>
                </a:ext>
              </a:extLst>
            </p:cNvPr>
            <p:cNvSpPr/>
            <p:nvPr/>
          </p:nvSpPr>
          <p:spPr>
            <a:xfrm>
              <a:off x="1325131" y="3989516"/>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Verbraucher</a:t>
              </a:r>
            </a:p>
          </p:txBody>
        </p:sp>
        <p:sp>
          <p:nvSpPr>
            <p:cNvPr id="27" name="Freihandform: Form 26">
              <a:extLst>
                <a:ext uri="{FF2B5EF4-FFF2-40B4-BE49-F238E27FC236}">
                  <a16:creationId xmlns:a16="http://schemas.microsoft.com/office/drawing/2014/main" xmlns="" id="{87B0751A-AF7F-4349-928A-BD8EC116FC59}"/>
                </a:ext>
              </a:extLst>
            </p:cNvPr>
            <p:cNvSpPr/>
            <p:nvPr/>
          </p:nvSpPr>
          <p:spPr>
            <a:xfrm>
              <a:off x="1808739" y="1915609"/>
              <a:ext cx="3959881" cy="3959881"/>
            </a:xfrm>
            <a:custGeom>
              <a:avLst/>
              <a:gdLst/>
              <a:ahLst/>
              <a:cxnLst/>
              <a:rect l="0" t="0" r="0" b="0"/>
              <a:pathLst>
                <a:path>
                  <a:moveTo>
                    <a:pt x="2875" y="1873270"/>
                  </a:moveTo>
                  <a:arcTo wR="1979940" hR="1979940" stAng="10985300" swAng="1064758"/>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ihandform: Form 27">
              <a:extLst>
                <a:ext uri="{FF2B5EF4-FFF2-40B4-BE49-F238E27FC236}">
                  <a16:creationId xmlns:a16="http://schemas.microsoft.com/office/drawing/2014/main" xmlns="" id="{C314EBB2-4276-4C75-A164-E76C64B2E8E0}"/>
                </a:ext>
              </a:extLst>
            </p:cNvPr>
            <p:cNvSpPr/>
            <p:nvPr/>
          </p:nvSpPr>
          <p:spPr>
            <a:xfrm>
              <a:off x="1707450" y="2314465"/>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Recycling</a:t>
              </a:r>
            </a:p>
          </p:txBody>
        </p:sp>
        <p:sp>
          <p:nvSpPr>
            <p:cNvPr id="29" name="Freihandform: Form 28">
              <a:extLst>
                <a:ext uri="{FF2B5EF4-FFF2-40B4-BE49-F238E27FC236}">
                  <a16:creationId xmlns:a16="http://schemas.microsoft.com/office/drawing/2014/main" xmlns="" id="{7B1B358F-5A0E-4D2A-AD7A-4BD9245241DC}"/>
                </a:ext>
              </a:extLst>
            </p:cNvPr>
            <p:cNvSpPr/>
            <p:nvPr/>
          </p:nvSpPr>
          <p:spPr>
            <a:xfrm>
              <a:off x="1808739" y="1915609"/>
              <a:ext cx="3959881" cy="3959881"/>
            </a:xfrm>
            <a:custGeom>
              <a:avLst/>
              <a:gdLst/>
              <a:ahLst/>
              <a:cxnLst/>
              <a:rect l="0" t="0" r="0" b="0"/>
              <a:pathLst>
                <a:path>
                  <a:moveTo>
                    <a:pt x="908668" y="314845"/>
                  </a:moveTo>
                  <a:arcTo wR="1979940" hR="1979940" stAng="14234640" swAng="77279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120854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8" name="Explosion 2 17"/>
          <p:cNvSpPr/>
          <p:nvPr/>
        </p:nvSpPr>
        <p:spPr>
          <a:xfrm>
            <a:off x="2645252" y="3036334"/>
            <a:ext cx="2431473" cy="1785048"/>
          </a:xfrm>
          <a:prstGeom prst="irregularSeal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Was kann Öko-Design leisten?</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2021; Illustrationen: </a:t>
            </a:r>
            <a:r>
              <a:rPr lang="de-DE" dirty="0" err="1"/>
              <a:t>C.Voß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7745011" y="1775712"/>
            <a:ext cx="4052453" cy="421941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R="0" lvl="0" algn="l" rtl="0">
              <a:lnSpc>
                <a:spcPct val="100000"/>
              </a:lnSpc>
              <a:spcBef>
                <a:spcPts val="0"/>
              </a:spcBef>
              <a:spcAft>
                <a:spcPts val="0"/>
              </a:spcAft>
              <a:buClr>
                <a:srgbClr val="000000"/>
              </a:buClr>
              <a:buSzPts val="1100"/>
            </a:pPr>
            <a:r>
              <a:rPr lang="de-DE" sz="1800" b="1" i="0" u="none" strike="noStrike" cap="none" dirty="0">
                <a:solidFill>
                  <a:srgbClr val="C00000"/>
                </a:solidFill>
                <a:latin typeface="Arial"/>
                <a:ea typeface="Arial"/>
                <a:cs typeface="Arial"/>
                <a:sym typeface="Arial"/>
              </a:rPr>
              <a:t>Wie können die Ökodesign-Prinzipien</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endParaRPr lang="de-DE" sz="1800" b="0" i="0" u="none" strike="noStrike" cap="none" dirty="0">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Langlebig</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Reparierbar</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Materialeffizient</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Energieeffizient</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problemstoffarm,</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aus nachwachsenden Rohstoffen, kreislauffähig</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endParaRPr lang="de-DE" sz="1800" b="0" i="0" u="none" strike="noStrike" cap="none" dirty="0">
              <a:solidFill>
                <a:srgbClr val="C00000"/>
              </a:solidFill>
              <a:latin typeface="Arial"/>
              <a:ea typeface="Arial"/>
              <a:cs typeface="Arial"/>
              <a:sym typeface="Arial"/>
            </a:endParaRPr>
          </a:p>
          <a:p>
            <a:pPr marR="0" lvl="0" algn="l" rtl="0">
              <a:lnSpc>
                <a:spcPct val="100000"/>
              </a:lnSpc>
              <a:spcBef>
                <a:spcPts val="0"/>
              </a:spcBef>
              <a:spcAft>
                <a:spcPts val="0"/>
              </a:spcAft>
              <a:buClr>
                <a:srgbClr val="000000"/>
              </a:buClr>
              <a:buSzPts val="1100"/>
            </a:pPr>
            <a:r>
              <a:rPr lang="de-DE" sz="1800" b="0" i="0" u="none" strike="noStrike" cap="none" dirty="0">
                <a:solidFill>
                  <a:srgbClr val="C00000"/>
                </a:solidFill>
                <a:latin typeface="Arial"/>
                <a:ea typeface="Arial"/>
                <a:cs typeface="Arial"/>
                <a:sym typeface="Arial"/>
              </a:rPr>
              <a:t>von Schneidereien praktisch umgesetzt werden?</a:t>
            </a:r>
          </a:p>
        </p:txBody>
      </p:sp>
      <p:graphicFrame>
        <p:nvGraphicFramePr>
          <p:cNvPr id="8" name="Diagramm 7"/>
          <p:cNvGraphicFramePr/>
          <p:nvPr>
            <p:extLst>
              <p:ext uri="{D42A27DB-BD31-4B8C-83A1-F6EECF244321}">
                <p14:modId xmlns:p14="http://schemas.microsoft.com/office/powerpoint/2010/main" val="3106047975"/>
              </p:ext>
            </p:extLst>
          </p:nvPr>
        </p:nvGraphicFramePr>
        <p:xfrm>
          <a:off x="111595" y="1567590"/>
          <a:ext cx="7354170" cy="445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5883" y="5257802"/>
            <a:ext cx="765653" cy="725739"/>
          </a:xfrm>
          <a:prstGeom prst="rect">
            <a:avLst/>
          </a:prstGeom>
        </p:spPr>
      </p:pic>
      <p:pic>
        <p:nvPicPr>
          <p:cNvPr id="3" name="Grafik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9754" y="5367938"/>
            <a:ext cx="706582" cy="627191"/>
          </a:xfrm>
          <a:prstGeom prst="rect">
            <a:avLst/>
          </a:prstGeom>
        </p:spPr>
      </p:pic>
      <p:pic>
        <p:nvPicPr>
          <p:cNvPr id="4" name="Grafik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38454" y="4020884"/>
            <a:ext cx="754992" cy="640625"/>
          </a:xfrm>
          <a:prstGeom prst="rect">
            <a:avLst/>
          </a:prstGeom>
        </p:spPr>
      </p:pic>
      <p:pic>
        <p:nvPicPr>
          <p:cNvPr id="5" name="Grafik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1259" y="4008887"/>
            <a:ext cx="677120" cy="652622"/>
          </a:xfrm>
          <a:prstGeom prst="rect">
            <a:avLst/>
          </a:prstGeom>
        </p:spPr>
      </p:pic>
      <p:pic>
        <p:nvPicPr>
          <p:cNvPr id="7"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64382" y="2254656"/>
            <a:ext cx="518900" cy="750505"/>
          </a:xfrm>
          <a:prstGeom prst="rect">
            <a:avLst/>
          </a:prstGeom>
        </p:spPr>
      </p:pic>
      <p:pic>
        <p:nvPicPr>
          <p:cNvPr id="10" name="Grafik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43454" y="2310963"/>
            <a:ext cx="606468" cy="643250"/>
          </a:xfrm>
          <a:prstGeom prst="rect">
            <a:avLst/>
          </a:prstGeom>
        </p:spPr>
      </p:pic>
      <p:pic>
        <p:nvPicPr>
          <p:cNvPr id="11" name="Grafik 1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9532" y="2310963"/>
            <a:ext cx="739869" cy="659036"/>
          </a:xfrm>
          <a:prstGeom prst="rect">
            <a:avLst/>
          </a:prstGeom>
        </p:spPr>
      </p:pic>
      <p:sp>
        <p:nvSpPr>
          <p:cNvPr id="6" name="Textfeld 5"/>
          <p:cNvSpPr txBox="1"/>
          <p:nvPr/>
        </p:nvSpPr>
        <p:spPr>
          <a:xfrm>
            <a:off x="3013364" y="3657601"/>
            <a:ext cx="1787236" cy="584775"/>
          </a:xfrm>
          <a:prstGeom prst="rect">
            <a:avLst/>
          </a:prstGeom>
          <a:noFill/>
        </p:spPr>
        <p:txBody>
          <a:bodyPr wrap="square" rtlCol="0">
            <a:spAutoFit/>
          </a:bodyPr>
          <a:lstStyle/>
          <a:p>
            <a:r>
              <a:rPr lang="de-DE" sz="3200" b="1" dirty="0">
                <a:solidFill>
                  <a:srgbClr val="941651"/>
                </a:solidFill>
              </a:rPr>
              <a:t>Design</a:t>
            </a:r>
          </a:p>
        </p:txBody>
      </p:sp>
    </p:spTree>
    <p:extLst>
      <p:ext uri="{BB962C8B-B14F-4D97-AF65-F5344CB8AC3E}">
        <p14:creationId xmlns:p14="http://schemas.microsoft.com/office/powerpoint/2010/main" val="305791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Energie sparen contra Geräte-Standby?</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a:t>
            </a:r>
            <a:r>
              <a:rPr lang="de-DE" dirty="0" err="1"/>
              <a:t>Uba</a:t>
            </a:r>
            <a:r>
              <a:rPr lang="de-DE" dirty="0"/>
              <a:t> 2013 und 2016</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7405189" y="1631983"/>
            <a:ext cx="4333263" cy="42505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Messen Sie den Standby-Betrieb und den Normalbetrieb zwei Ihrer am häufigsten gebrauchten Geräte mit einem Energiekostenmessgerät.</a:t>
            </a:r>
          </a:p>
          <a:p>
            <a:pPr marL="171450" marR="0" lvl="0" indent="-171450" algn="l" rtl="0">
              <a:lnSpc>
                <a:spcPct val="100000"/>
              </a:lnSpc>
              <a:spcBef>
                <a:spcPts val="0"/>
              </a:spcBef>
              <a:spcAft>
                <a:spcPts val="0"/>
              </a:spcAft>
              <a:buClr>
                <a:srgbClr val="000000"/>
              </a:buClr>
              <a:buSzPts val="1100"/>
              <a:buFont typeface="Arial"/>
              <a:buChar char="•"/>
            </a:pPr>
            <a:endParaRPr lang="de-DE"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Welche Geräte können Sie zeitweise ausschalten ohne das es den Betriebsablauf stört</a:t>
            </a:r>
            <a:r>
              <a:rPr lang="de-DE" sz="1800" dirty="0">
                <a:solidFill>
                  <a:srgbClr val="C00000"/>
                </a:solidFill>
              </a:rPr>
              <a:t>?</a:t>
            </a:r>
            <a:endParaRPr lang="de-DE"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endParaRPr lang="de-DE"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Wie können Sie Arbeitsprozesse umgestalten, um mehr Energie einzusparen?</a:t>
            </a:r>
            <a:r>
              <a:rPr lang="de-DE" sz="1800" dirty="0">
                <a:solidFill>
                  <a:srgbClr val="C00000"/>
                </a:solidFill>
              </a:rPr>
              <a:t> </a:t>
            </a:r>
            <a:endParaRPr sz="1800" dirty="0">
              <a:solidFill>
                <a:srgbClr val="C00000"/>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025139348"/>
              </p:ext>
            </p:extLst>
          </p:nvPr>
        </p:nvGraphicFramePr>
        <p:xfrm>
          <a:off x="650007" y="1828800"/>
          <a:ext cx="6236567" cy="3893344"/>
        </p:xfrm>
        <a:graphic>
          <a:graphicData uri="http://schemas.openxmlformats.org/drawingml/2006/table">
            <a:tbl>
              <a:tblPr firstRow="1" bandRow="1">
                <a:tableStyleId>{A8BCED17-03D8-49A0-9C63-A2ADBDBB4C7E}</a:tableStyleId>
              </a:tblPr>
              <a:tblGrid>
                <a:gridCol w="2518095">
                  <a:extLst>
                    <a:ext uri="{9D8B030D-6E8A-4147-A177-3AD203B41FA5}">
                      <a16:colId xmlns:a16="http://schemas.microsoft.com/office/drawing/2014/main" xmlns="" val="20000"/>
                    </a:ext>
                  </a:extLst>
                </a:gridCol>
                <a:gridCol w="1882529">
                  <a:extLst>
                    <a:ext uri="{9D8B030D-6E8A-4147-A177-3AD203B41FA5}">
                      <a16:colId xmlns:a16="http://schemas.microsoft.com/office/drawing/2014/main" xmlns="" val="20001"/>
                    </a:ext>
                  </a:extLst>
                </a:gridCol>
                <a:gridCol w="1835943">
                  <a:extLst>
                    <a:ext uri="{9D8B030D-6E8A-4147-A177-3AD203B41FA5}">
                      <a16:colId xmlns:a16="http://schemas.microsoft.com/office/drawing/2014/main" xmlns="" val="20002"/>
                    </a:ext>
                  </a:extLst>
                </a:gridCol>
              </a:tblGrid>
              <a:tr h="486668">
                <a:tc>
                  <a:txBody>
                    <a:bodyPr/>
                    <a:lstStyle/>
                    <a:p>
                      <a:r>
                        <a:rPr lang="de-DE" b="1" dirty="0"/>
                        <a:t>Gerät</a:t>
                      </a:r>
                    </a:p>
                  </a:txBody>
                  <a:tcPr anchor="ctr"/>
                </a:tc>
                <a:tc>
                  <a:txBody>
                    <a:bodyPr/>
                    <a:lstStyle/>
                    <a:p>
                      <a:r>
                        <a:rPr lang="de-DE" b="1" dirty="0"/>
                        <a:t>Standby-Betrieb</a:t>
                      </a:r>
                    </a:p>
                  </a:txBody>
                  <a:tcPr anchor="ctr"/>
                </a:tc>
                <a:tc>
                  <a:txBody>
                    <a:bodyPr/>
                    <a:lstStyle/>
                    <a:p>
                      <a:r>
                        <a:rPr lang="de-DE" b="1" dirty="0"/>
                        <a:t>Normalbetrieb</a:t>
                      </a:r>
                    </a:p>
                  </a:txBody>
                  <a:tcPr anchor="ctr"/>
                </a:tc>
                <a:extLst>
                  <a:ext uri="{0D108BD9-81ED-4DB2-BD59-A6C34878D82A}">
                    <a16:rowId xmlns:a16="http://schemas.microsoft.com/office/drawing/2014/main" xmlns="" val="10000"/>
                  </a:ext>
                </a:extLst>
              </a:tr>
              <a:tr h="486668">
                <a:tc>
                  <a:txBody>
                    <a:bodyPr/>
                    <a:lstStyle/>
                    <a:p>
                      <a:r>
                        <a:rPr lang="de-DE" dirty="0"/>
                        <a:t>Nähmaschine</a:t>
                      </a:r>
                    </a:p>
                  </a:txBody>
                  <a:tcPr anchor="ctr"/>
                </a:tc>
                <a:tc>
                  <a:txBody>
                    <a:bodyPr/>
                    <a:lstStyle/>
                    <a:p>
                      <a:endParaRPr lang="de-DE"/>
                    </a:p>
                  </a:txBody>
                  <a:tcPr anchor="ctr"/>
                </a:tc>
                <a:tc>
                  <a:txBody>
                    <a:bodyPr/>
                    <a:lstStyle/>
                    <a:p>
                      <a:endParaRPr lang="de-DE"/>
                    </a:p>
                  </a:txBody>
                  <a:tcPr anchor="ctr"/>
                </a:tc>
                <a:extLst>
                  <a:ext uri="{0D108BD9-81ED-4DB2-BD59-A6C34878D82A}">
                    <a16:rowId xmlns:a16="http://schemas.microsoft.com/office/drawing/2014/main" xmlns="" val="10001"/>
                  </a:ext>
                </a:extLst>
              </a:tr>
              <a:tr h="486668">
                <a:tc>
                  <a:txBody>
                    <a:bodyPr/>
                    <a:lstStyle/>
                    <a:p>
                      <a:r>
                        <a:rPr lang="de-DE" dirty="0" err="1"/>
                        <a:t>Overlockmaschine</a:t>
                      </a:r>
                      <a:endParaRPr lang="de-DE" dirty="0"/>
                    </a:p>
                  </a:txBody>
                  <a:tcPr anchor="ctr"/>
                </a:tc>
                <a:tc>
                  <a:txBody>
                    <a:bodyPr/>
                    <a:lstStyle/>
                    <a:p>
                      <a:endParaRPr lang="de-DE" dirty="0"/>
                    </a:p>
                  </a:txBody>
                  <a:tcPr anchor="ctr"/>
                </a:tc>
                <a:tc>
                  <a:txBody>
                    <a:bodyPr/>
                    <a:lstStyle/>
                    <a:p>
                      <a:endParaRPr lang="de-DE" dirty="0"/>
                    </a:p>
                  </a:txBody>
                  <a:tcPr anchor="ctr"/>
                </a:tc>
                <a:extLst>
                  <a:ext uri="{0D108BD9-81ED-4DB2-BD59-A6C34878D82A}">
                    <a16:rowId xmlns:a16="http://schemas.microsoft.com/office/drawing/2014/main" xmlns="" val="10002"/>
                  </a:ext>
                </a:extLst>
              </a:tr>
              <a:tr h="48666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Bügeleisen/Dampfbügeleisen</a:t>
                      </a:r>
                    </a:p>
                  </a:txBody>
                  <a:tcPr anchor="ctr"/>
                </a:tc>
                <a:tc>
                  <a:txBody>
                    <a:bodyPr/>
                    <a:lstStyle/>
                    <a:p>
                      <a:endParaRPr lang="de-DE"/>
                    </a:p>
                  </a:txBody>
                  <a:tcPr anchor="ctr"/>
                </a:tc>
                <a:tc>
                  <a:txBody>
                    <a:bodyPr/>
                    <a:lstStyle/>
                    <a:p>
                      <a:endParaRPr lang="de-DE"/>
                    </a:p>
                  </a:txBody>
                  <a:tcPr anchor="ctr"/>
                </a:tc>
                <a:extLst>
                  <a:ext uri="{0D108BD9-81ED-4DB2-BD59-A6C34878D82A}">
                    <a16:rowId xmlns:a16="http://schemas.microsoft.com/office/drawing/2014/main" xmlns="" val="10003"/>
                  </a:ext>
                </a:extLst>
              </a:tr>
              <a:tr h="48666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Bügelstation</a:t>
                      </a:r>
                    </a:p>
                  </a:txBody>
                  <a:tcPr anchor="ctr"/>
                </a:tc>
                <a:tc>
                  <a:txBody>
                    <a:bodyPr/>
                    <a:lstStyle/>
                    <a:p>
                      <a:endParaRPr lang="de-DE"/>
                    </a:p>
                  </a:txBody>
                  <a:tcPr anchor="ctr"/>
                </a:tc>
                <a:tc>
                  <a:txBody>
                    <a:bodyPr/>
                    <a:lstStyle/>
                    <a:p>
                      <a:endParaRPr lang="de-DE"/>
                    </a:p>
                  </a:txBody>
                  <a:tcPr anchor="ctr"/>
                </a:tc>
                <a:extLst>
                  <a:ext uri="{0D108BD9-81ED-4DB2-BD59-A6C34878D82A}">
                    <a16:rowId xmlns:a16="http://schemas.microsoft.com/office/drawing/2014/main" xmlns="" val="10004"/>
                  </a:ext>
                </a:extLst>
              </a:tr>
              <a:tr h="486668">
                <a:tc>
                  <a:txBody>
                    <a:bodyPr/>
                    <a:lstStyle/>
                    <a:p>
                      <a:r>
                        <a:rPr lang="de-DE" dirty="0"/>
                        <a:t>Rotationsschneider</a:t>
                      </a:r>
                    </a:p>
                  </a:txBody>
                  <a:tcPr anchor="ctr"/>
                </a:tc>
                <a:tc>
                  <a:txBody>
                    <a:bodyPr/>
                    <a:lstStyle/>
                    <a:p>
                      <a:endParaRPr lang="de-DE"/>
                    </a:p>
                  </a:txBody>
                  <a:tcPr anchor="ctr"/>
                </a:tc>
                <a:tc>
                  <a:txBody>
                    <a:bodyPr/>
                    <a:lstStyle/>
                    <a:p>
                      <a:endParaRPr lang="de-DE"/>
                    </a:p>
                  </a:txBody>
                  <a:tcPr anchor="ctr"/>
                </a:tc>
                <a:extLst>
                  <a:ext uri="{0D108BD9-81ED-4DB2-BD59-A6C34878D82A}">
                    <a16:rowId xmlns:a16="http://schemas.microsoft.com/office/drawing/2014/main" xmlns="" val="10005"/>
                  </a:ext>
                </a:extLst>
              </a:tr>
              <a:tr h="486668">
                <a:tc>
                  <a:txBody>
                    <a:bodyPr/>
                    <a:lstStyle/>
                    <a:p>
                      <a:r>
                        <a:rPr lang="de-DE" dirty="0"/>
                        <a:t>Tischschneidemaschinen</a:t>
                      </a:r>
                    </a:p>
                  </a:txBody>
                  <a:tcPr anchor="ctr"/>
                </a:tc>
                <a:tc>
                  <a:txBody>
                    <a:bodyPr/>
                    <a:lstStyle/>
                    <a:p>
                      <a:endParaRPr lang="de-DE"/>
                    </a:p>
                  </a:txBody>
                  <a:tcPr anchor="ctr"/>
                </a:tc>
                <a:tc>
                  <a:txBody>
                    <a:bodyPr/>
                    <a:lstStyle/>
                    <a:p>
                      <a:endParaRPr lang="de-DE" dirty="0"/>
                    </a:p>
                  </a:txBody>
                  <a:tcPr anchor="ctr"/>
                </a:tc>
                <a:extLst>
                  <a:ext uri="{0D108BD9-81ED-4DB2-BD59-A6C34878D82A}">
                    <a16:rowId xmlns:a16="http://schemas.microsoft.com/office/drawing/2014/main" xmlns="" val="10006"/>
                  </a:ext>
                </a:extLst>
              </a:tr>
              <a:tr h="48666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Nahtklebemaschine</a:t>
                      </a:r>
                    </a:p>
                  </a:txBody>
                  <a:tcPr anchor="ctr"/>
                </a:tc>
                <a:tc>
                  <a:txBody>
                    <a:bodyPr/>
                    <a:lstStyle/>
                    <a:p>
                      <a:endParaRPr lang="de-DE"/>
                    </a:p>
                  </a:txBody>
                  <a:tcPr anchor="ctr"/>
                </a:tc>
                <a:tc>
                  <a:txBody>
                    <a:bodyPr/>
                    <a:lstStyle/>
                    <a:p>
                      <a:endParaRPr lang="de-DE" dirty="0"/>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691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1" name="Grafik 20" descr="Maßband, das im Geschäftsanzug auf der Handpuppe gehalten wird">
            <a:extLst>
              <a:ext uri="{FF2B5EF4-FFF2-40B4-BE49-F238E27FC236}">
                <a16:creationId xmlns:a16="http://schemas.microsoft.com/office/drawing/2014/main" xmlns="" id="{B4E8337F-E085-4104-8EA9-7242E40E9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6969" y="1911468"/>
            <a:ext cx="2029884" cy="1517532"/>
          </a:xfrm>
          <a:prstGeom prst="rect">
            <a:avLst/>
          </a:prstGeom>
        </p:spPr>
      </p:pic>
      <p:pic>
        <p:nvPicPr>
          <p:cNvPr id="19" name="Grafik 18" descr="Frau, die Kleidung messt">
            <a:extLst>
              <a:ext uri="{FF2B5EF4-FFF2-40B4-BE49-F238E27FC236}">
                <a16:creationId xmlns:a16="http://schemas.microsoft.com/office/drawing/2014/main" xmlns="" id="{8B3E0D16-B13B-495F-9ACD-0756856744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0000" y="1776366"/>
            <a:ext cx="6057726" cy="4038856"/>
          </a:xfrm>
          <a:prstGeom prst="rect">
            <a:avLst/>
          </a:prstGeom>
        </p:spPr>
      </p:pic>
      <p:sp>
        <p:nvSpPr>
          <p:cNvPr id="4" name="Oval 3">
            <a:extLst>
              <a:ext uri="{FF2B5EF4-FFF2-40B4-BE49-F238E27FC236}">
                <a16:creationId xmlns:a16="http://schemas.microsoft.com/office/drawing/2014/main" xmlns="" id="{72650D02-4C82-A6FE-0D55-45D8A64C7315}"/>
              </a:ext>
            </a:extLst>
          </p:cNvPr>
          <p:cNvSpPr/>
          <p:nvPr/>
        </p:nvSpPr>
        <p:spPr>
          <a:xfrm>
            <a:off x="5959206" y="1388125"/>
            <a:ext cx="4536281" cy="18111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Was können Änderungsschneidereien tun?</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2022, WRAP 2019; Fotos: </a:t>
            </a:r>
            <a:r>
              <a:rPr lang="de-DE" dirty="0" err="1"/>
              <a:t>Powerpoint</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6841159" y="3527404"/>
            <a:ext cx="5086448" cy="250745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Wie können Sie Kunden*innen auf Ihre nachhaltigen Aktivitäten aufmerksam machen?</a:t>
            </a:r>
          </a:p>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Was können Sie zusätzlich anbieten?</a:t>
            </a:r>
            <a:endParaRPr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Wie können Pflegehinweise, die ebenfalls zur Langlebigkeit beitragen den Kund*innen vermittelt werden?</a:t>
            </a:r>
            <a:endParaRPr sz="1800" dirty="0">
              <a:solidFill>
                <a:srgbClr val="C00000"/>
              </a:solidFill>
            </a:endParaRPr>
          </a:p>
        </p:txBody>
      </p:sp>
      <p:sp>
        <p:nvSpPr>
          <p:cNvPr id="3" name="TextBox 2">
            <a:extLst>
              <a:ext uri="{FF2B5EF4-FFF2-40B4-BE49-F238E27FC236}">
                <a16:creationId xmlns:a16="http://schemas.microsoft.com/office/drawing/2014/main" xmlns="" id="{F09195B1-CD05-1880-0C18-A6D6E356B627}"/>
              </a:ext>
            </a:extLst>
          </p:cNvPr>
          <p:cNvSpPr txBox="1"/>
          <p:nvPr/>
        </p:nvSpPr>
        <p:spPr>
          <a:xfrm>
            <a:off x="6299854" y="1519771"/>
            <a:ext cx="3854987" cy="1708160"/>
          </a:xfrm>
          <a:prstGeom prst="rect">
            <a:avLst/>
          </a:prstGeom>
          <a:noFill/>
        </p:spPr>
        <p:txBody>
          <a:bodyPr wrap="square" rtlCol="0">
            <a:spAutoFit/>
          </a:bodyPr>
          <a:lstStyle/>
          <a:p>
            <a:pPr algn="ctr"/>
            <a:r>
              <a:rPr lang="de-DE" sz="1500" i="0" u="none" strike="noStrike" cap="none" dirty="0">
                <a:solidFill>
                  <a:schemeClr val="tx1"/>
                </a:solidFill>
                <a:sym typeface="Arial"/>
              </a:rPr>
              <a:t>Reparatur</a:t>
            </a:r>
            <a:r>
              <a:rPr lang="de-DE" sz="1500" dirty="0">
                <a:solidFill>
                  <a:schemeClr val="tx1"/>
                </a:solidFill>
              </a:rPr>
              <a:t> und das Anpassen</a:t>
            </a:r>
          </a:p>
          <a:p>
            <a:pPr algn="ctr"/>
            <a:r>
              <a:rPr lang="de-DE" sz="1500" dirty="0">
                <a:solidFill>
                  <a:schemeClr val="tx1"/>
                </a:solidFill>
              </a:rPr>
              <a:t> von Kleidung sind Kernaufgaben Ihres Berufes. Sie tragen damit zur Langlebigkeit von Textilien entscheidend bei und unterstützen die nachhaltige  Textilstrategie </a:t>
            </a:r>
          </a:p>
          <a:p>
            <a:pPr algn="ctr"/>
            <a:r>
              <a:rPr lang="de-DE" sz="1500" dirty="0">
                <a:solidFill>
                  <a:schemeClr val="tx1"/>
                </a:solidFill>
              </a:rPr>
              <a:t>der EU. </a:t>
            </a:r>
          </a:p>
        </p:txBody>
      </p:sp>
    </p:spTree>
    <p:extLst>
      <p:ext uri="{BB962C8B-B14F-4D97-AF65-F5344CB8AC3E}">
        <p14:creationId xmlns:p14="http://schemas.microsoft.com/office/powerpoint/2010/main" val="335038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8" name="Grafik 7" descr="Unfertiges Outfit an Model">
            <a:extLst>
              <a:ext uri="{FF2B5EF4-FFF2-40B4-BE49-F238E27FC236}">
                <a16:creationId xmlns:a16="http://schemas.microsoft.com/office/drawing/2014/main" xmlns="" id="{0F937729-CA01-4F70-86DA-BC6ED1594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22435" y="1811158"/>
            <a:ext cx="6026944" cy="4050069"/>
          </a:xfrm>
          <a:prstGeom prst="rect">
            <a:avLst/>
          </a:prstGeom>
        </p:spPr>
      </p:pic>
      <p:sp>
        <p:nvSpPr>
          <p:cNvPr id="5" name="Oval 4">
            <a:extLst>
              <a:ext uri="{FF2B5EF4-FFF2-40B4-BE49-F238E27FC236}">
                <a16:creationId xmlns:a16="http://schemas.microsoft.com/office/drawing/2014/main" xmlns="" id="{1E7BB0BD-BC2D-ADFE-74F8-2DB3BECAAAB9}"/>
              </a:ext>
            </a:extLst>
          </p:cNvPr>
          <p:cNvSpPr/>
          <p:nvPr/>
        </p:nvSpPr>
        <p:spPr>
          <a:xfrm>
            <a:off x="142621" y="1409974"/>
            <a:ext cx="6822281" cy="19359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Was können Maßschneidereien tun?</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EU Kommission 2022 b    Foto: </a:t>
            </a:r>
            <a:r>
              <a:rPr lang="de-DE" dirty="0" err="1"/>
              <a:t>Powerpoint</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9" name="Google Shape;127;p1"/>
          <p:cNvSpPr/>
          <p:nvPr/>
        </p:nvSpPr>
        <p:spPr>
          <a:xfrm>
            <a:off x="184061" y="3587630"/>
            <a:ext cx="6421272" cy="250033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dirty="0">
                <a:solidFill>
                  <a:srgbClr val="C00000"/>
                </a:solidFill>
              </a:rPr>
              <a:t>Wie können Sie Kunden*innen auf Ihre nachhaltigen Aktivitäten aufmerksam machen?</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b="0" i="0" u="none" strike="noStrike" cap="none" dirty="0">
                <a:solidFill>
                  <a:srgbClr val="C00000"/>
                </a:solidFill>
                <a:latin typeface="Arial"/>
                <a:ea typeface="Arial"/>
                <a:cs typeface="Arial"/>
                <a:sym typeface="Arial"/>
              </a:rPr>
              <a:t>Wie können Pflegehinweise, die ebenfalls zur Langlebigkeit beitragen den Kund*innen vermittelt werden?</a:t>
            </a:r>
          </a:p>
          <a:p>
            <a:pPr marL="285750" marR="0" lvl="0" indent="-285750" algn="l" rtl="0">
              <a:lnSpc>
                <a:spcPct val="100000"/>
              </a:lnSpc>
              <a:spcBef>
                <a:spcPts val="0"/>
              </a:spcBef>
              <a:spcAft>
                <a:spcPts val="0"/>
              </a:spcAft>
              <a:buClr>
                <a:srgbClr val="000000"/>
              </a:buClr>
              <a:buSzPts val="1100"/>
              <a:buFont typeface="Arial" panose="020B0604020202020204" pitchFamily="34" charset="0"/>
              <a:buChar char="•"/>
            </a:pPr>
            <a:r>
              <a:rPr lang="de-DE" sz="1800" dirty="0">
                <a:solidFill>
                  <a:srgbClr val="C00000"/>
                </a:solidFill>
              </a:rPr>
              <a:t>Wie kann die spezielle Kleidung (historische Kostüme, z.B. für Film und Fernsehen, Kleidung für besondere Anlässe, z.B. Hochzeit) nachhaltiger genutzt werden?</a:t>
            </a:r>
            <a:endParaRPr sz="1800" dirty="0">
              <a:solidFill>
                <a:srgbClr val="C00000"/>
              </a:solidFill>
            </a:endParaRPr>
          </a:p>
        </p:txBody>
      </p:sp>
      <p:sp>
        <p:nvSpPr>
          <p:cNvPr id="4" name="TextBox 3">
            <a:extLst>
              <a:ext uri="{FF2B5EF4-FFF2-40B4-BE49-F238E27FC236}">
                <a16:creationId xmlns:a16="http://schemas.microsoft.com/office/drawing/2014/main" xmlns="" id="{2B44D1C0-2C50-E0F6-74A5-D05C567841F7}"/>
              </a:ext>
            </a:extLst>
          </p:cNvPr>
          <p:cNvSpPr txBox="1"/>
          <p:nvPr/>
        </p:nvSpPr>
        <p:spPr>
          <a:xfrm>
            <a:off x="435514" y="1616786"/>
            <a:ext cx="6104334" cy="1569660"/>
          </a:xfrm>
          <a:prstGeom prst="rect">
            <a:avLst/>
          </a:prstGeom>
          <a:noFill/>
        </p:spPr>
        <p:txBody>
          <a:bodyPr wrap="square">
            <a:spAutoFit/>
          </a:bodyPr>
          <a:lstStyle/>
          <a:p>
            <a:pPr marR="0" lvl="0" algn="ctr" rtl="0">
              <a:lnSpc>
                <a:spcPct val="100000"/>
              </a:lnSpc>
              <a:spcBef>
                <a:spcPts val="0"/>
              </a:spcBef>
              <a:spcAft>
                <a:spcPts val="0"/>
              </a:spcAft>
              <a:buClr>
                <a:srgbClr val="000000"/>
              </a:buClr>
              <a:buSzPts val="1100"/>
            </a:pPr>
            <a:r>
              <a:rPr lang="de-DE" sz="1600" i="0" u="none" strike="noStrike" cap="none" dirty="0">
                <a:solidFill>
                  <a:schemeClr val="tx1"/>
                </a:solidFill>
                <a:sym typeface="Arial"/>
              </a:rPr>
              <a:t>Maßgeschneiderte </a:t>
            </a:r>
            <a:r>
              <a:rPr lang="de-DE" sz="1600" dirty="0">
                <a:solidFill>
                  <a:schemeClr val="tx1"/>
                </a:solidFill>
              </a:rPr>
              <a:t>Kleidung </a:t>
            </a:r>
          </a:p>
          <a:p>
            <a:pPr marR="0" lvl="0" algn="ctr" rtl="0">
              <a:lnSpc>
                <a:spcPct val="100000"/>
              </a:lnSpc>
              <a:spcBef>
                <a:spcPts val="0"/>
              </a:spcBef>
              <a:spcAft>
                <a:spcPts val="0"/>
              </a:spcAft>
              <a:buClr>
                <a:srgbClr val="000000"/>
              </a:buClr>
              <a:buSzPts val="1100"/>
            </a:pPr>
            <a:r>
              <a:rPr lang="de-DE" sz="1600" dirty="0">
                <a:solidFill>
                  <a:schemeClr val="tx1"/>
                </a:solidFill>
              </a:rPr>
              <a:t>hat das Potenzial zum lang getragenen Lieblingsstück. Verändern und Aufarbeiten von Kleidung zählen auch zu den Kernaufgaben Ihres Berufes. Sie tragen damit zur</a:t>
            </a:r>
            <a:r>
              <a:rPr lang="de-DE" sz="1600" i="0" u="none" strike="noStrike" cap="none" dirty="0">
                <a:solidFill>
                  <a:schemeClr val="tx1"/>
                </a:solidFill>
                <a:sym typeface="Arial"/>
              </a:rPr>
              <a:t> </a:t>
            </a:r>
            <a:r>
              <a:rPr lang="de-DE" sz="1600" dirty="0">
                <a:solidFill>
                  <a:schemeClr val="tx1"/>
                </a:solidFill>
              </a:rPr>
              <a:t>Langlebigkeit von Textilien entscheidend bei und unterstützen die nachhaltige Textilstrategie der EU. </a:t>
            </a:r>
          </a:p>
        </p:txBody>
      </p:sp>
    </p:spTree>
    <p:extLst>
      <p:ext uri="{BB962C8B-B14F-4D97-AF65-F5344CB8AC3E}">
        <p14:creationId xmlns:p14="http://schemas.microsoft.com/office/powerpoint/2010/main" val="326445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Was können Mode- und Textilschneidereien tun?</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EU Kommission 2022 b, Illustrationen: </a:t>
            </a:r>
            <a:r>
              <a:rPr lang="de-DE" dirty="0" err="1"/>
              <a:t>C.Voß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6956366" y="1667376"/>
            <a:ext cx="5076082" cy="429529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indent="-285750" fontAlgn="base">
              <a:buFont typeface="Arial" panose="020B0604020202020204" pitchFamily="34" charset="0"/>
              <a:buChar char="•"/>
            </a:pPr>
            <a:r>
              <a:rPr lang="de-DE" sz="1800" dirty="0">
                <a:solidFill>
                  <a:srgbClr val="C00000"/>
                </a:solidFill>
              </a:rPr>
              <a:t>Wie können Sie auf nachhaltige Textilien aufmerksam machen?</a:t>
            </a:r>
          </a:p>
          <a:p>
            <a:pPr marL="285750" indent="-285750" fontAlgn="base">
              <a:buFont typeface="Arial" panose="020B0604020202020204" pitchFamily="34" charset="0"/>
              <a:buChar char="•"/>
            </a:pPr>
            <a:r>
              <a:rPr lang="de-DE" sz="1800" dirty="0">
                <a:solidFill>
                  <a:srgbClr val="C00000"/>
                </a:solidFill>
              </a:rPr>
              <a:t>An welchen Stellen Ihres Aufgabenbereiches können Sie auf eine nachhaltige Serienproduktion hinzuwirken?</a:t>
            </a:r>
          </a:p>
          <a:p>
            <a:pPr marL="285750" indent="-285750" fontAlgn="base">
              <a:buFont typeface="Arial" panose="020B0604020202020204" pitchFamily="34" charset="0"/>
              <a:buChar char="•"/>
            </a:pPr>
            <a:r>
              <a:rPr lang="de-DE" sz="1800" dirty="0">
                <a:solidFill>
                  <a:srgbClr val="C00000"/>
                </a:solidFill>
              </a:rPr>
              <a:t>Wie können Sie zu mehr Nachhaltigkeit in Ihrer Näh- und Musterabteilung beitragen?</a:t>
            </a:r>
          </a:p>
          <a:p>
            <a:pPr marL="285750" indent="-285750" fontAlgn="base">
              <a:buFont typeface="Arial" panose="020B0604020202020204" pitchFamily="34" charset="0"/>
              <a:buChar char="•"/>
            </a:pPr>
            <a:endParaRPr lang="de-DE" sz="1800" dirty="0">
              <a:solidFill>
                <a:srgbClr val="C00000"/>
              </a:solidFill>
            </a:endParaRPr>
          </a:p>
          <a:p>
            <a:pPr marL="285750" indent="-285750" fontAlgn="base">
              <a:buFont typeface="Arial" panose="020B0604020202020204" pitchFamily="34" charset="0"/>
              <a:buChar char="•"/>
            </a:pPr>
            <a:r>
              <a:rPr lang="de-DE" sz="1800" dirty="0">
                <a:solidFill>
                  <a:srgbClr val="C00000"/>
                </a:solidFill>
              </a:rPr>
              <a:t>Wie können Pflegehinweise verständlich und kurz für die Endverbraucher*innen vermittelt werden?</a:t>
            </a:r>
          </a:p>
          <a:p>
            <a:pPr marL="285750" indent="-285750" fontAlgn="base">
              <a:buFont typeface="Arial" panose="020B0604020202020204" pitchFamily="34" charset="0"/>
              <a:buChar char="•"/>
            </a:pPr>
            <a:r>
              <a:rPr lang="de-DE" sz="1800" dirty="0">
                <a:solidFill>
                  <a:srgbClr val="C00000"/>
                </a:solidFill>
              </a:rPr>
              <a:t>Welche Möglichkeiten eröffnet hierzu der Produktpass?</a:t>
            </a:r>
          </a:p>
        </p:txBody>
      </p:sp>
      <p:pic>
        <p:nvPicPr>
          <p:cNvPr id="9" name="Grafik 8">
            <a:extLst>
              <a:ext uri="{FF2B5EF4-FFF2-40B4-BE49-F238E27FC236}">
                <a16:creationId xmlns:a16="http://schemas.microsoft.com/office/drawing/2014/main" xmlns="" id="{E42DB6EC-54D1-485A-BAC7-C3AE8B4867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3918" y="5177276"/>
            <a:ext cx="765653" cy="725739"/>
          </a:xfrm>
          <a:prstGeom prst="rect">
            <a:avLst/>
          </a:prstGeom>
        </p:spPr>
      </p:pic>
      <p:pic>
        <p:nvPicPr>
          <p:cNvPr id="10" name="Grafik 9">
            <a:extLst>
              <a:ext uri="{FF2B5EF4-FFF2-40B4-BE49-F238E27FC236}">
                <a16:creationId xmlns:a16="http://schemas.microsoft.com/office/drawing/2014/main" xmlns="" id="{8163FD24-9CFC-4722-8D07-16820EA1CA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7789" y="5287412"/>
            <a:ext cx="706582" cy="627191"/>
          </a:xfrm>
          <a:prstGeom prst="rect">
            <a:avLst/>
          </a:prstGeom>
        </p:spPr>
      </p:pic>
      <p:pic>
        <p:nvPicPr>
          <p:cNvPr id="11" name="Grafik 10">
            <a:extLst>
              <a:ext uri="{FF2B5EF4-FFF2-40B4-BE49-F238E27FC236}">
                <a16:creationId xmlns:a16="http://schemas.microsoft.com/office/drawing/2014/main" xmlns="" id="{D6D73BB6-54E2-41A6-8317-8E7267ED8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6489" y="3940358"/>
            <a:ext cx="754992" cy="640625"/>
          </a:xfrm>
          <a:prstGeom prst="rect">
            <a:avLst/>
          </a:prstGeom>
        </p:spPr>
      </p:pic>
      <p:pic>
        <p:nvPicPr>
          <p:cNvPr id="12" name="Grafik 11">
            <a:extLst>
              <a:ext uri="{FF2B5EF4-FFF2-40B4-BE49-F238E27FC236}">
                <a16:creationId xmlns:a16="http://schemas.microsoft.com/office/drawing/2014/main" xmlns="" id="{2938F168-7D1D-46B3-9705-AB34C1B991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294" y="3928361"/>
            <a:ext cx="677120" cy="652622"/>
          </a:xfrm>
          <a:prstGeom prst="rect">
            <a:avLst/>
          </a:prstGeom>
        </p:spPr>
      </p:pic>
      <p:pic>
        <p:nvPicPr>
          <p:cNvPr id="13" name="Grafik 12">
            <a:extLst>
              <a:ext uri="{FF2B5EF4-FFF2-40B4-BE49-F238E27FC236}">
                <a16:creationId xmlns:a16="http://schemas.microsoft.com/office/drawing/2014/main" xmlns="" id="{C399522D-B033-4DCD-9615-C850A367D4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2417" y="2174130"/>
            <a:ext cx="518900" cy="750505"/>
          </a:xfrm>
          <a:prstGeom prst="rect">
            <a:avLst/>
          </a:prstGeom>
        </p:spPr>
      </p:pic>
      <p:pic>
        <p:nvPicPr>
          <p:cNvPr id="14" name="Grafik 13">
            <a:extLst>
              <a:ext uri="{FF2B5EF4-FFF2-40B4-BE49-F238E27FC236}">
                <a16:creationId xmlns:a16="http://schemas.microsoft.com/office/drawing/2014/main" xmlns="" id="{662CB79F-F4BE-4370-AC71-DC9EA78993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01489" y="2230437"/>
            <a:ext cx="606468" cy="643250"/>
          </a:xfrm>
          <a:prstGeom prst="rect">
            <a:avLst/>
          </a:prstGeom>
        </p:spPr>
      </p:pic>
      <p:pic>
        <p:nvPicPr>
          <p:cNvPr id="15" name="Grafik 14">
            <a:extLst>
              <a:ext uri="{FF2B5EF4-FFF2-40B4-BE49-F238E27FC236}">
                <a16:creationId xmlns:a16="http://schemas.microsoft.com/office/drawing/2014/main" xmlns="" id="{E8F358A0-71A2-42B9-ACCA-377E3D0E1E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567" y="2230437"/>
            <a:ext cx="739869" cy="659036"/>
          </a:xfrm>
          <a:prstGeom prst="rect">
            <a:avLst/>
          </a:prstGeom>
        </p:spPr>
      </p:pic>
      <p:sp>
        <p:nvSpPr>
          <p:cNvPr id="16" name="Textfeld 15">
            <a:extLst>
              <a:ext uri="{FF2B5EF4-FFF2-40B4-BE49-F238E27FC236}">
                <a16:creationId xmlns:a16="http://schemas.microsoft.com/office/drawing/2014/main" xmlns="" id="{12C1ACCE-4164-4D46-A0D9-58051C321545}"/>
              </a:ext>
            </a:extLst>
          </p:cNvPr>
          <p:cNvSpPr txBox="1"/>
          <p:nvPr/>
        </p:nvSpPr>
        <p:spPr>
          <a:xfrm>
            <a:off x="2633299" y="3577075"/>
            <a:ext cx="1787236" cy="738664"/>
          </a:xfrm>
          <a:prstGeom prst="rect">
            <a:avLst/>
          </a:prstGeom>
          <a:noFill/>
        </p:spPr>
        <p:txBody>
          <a:bodyPr wrap="square" rtlCol="0">
            <a:spAutoFit/>
          </a:bodyPr>
          <a:lstStyle/>
          <a:p>
            <a:pPr algn="ctr"/>
            <a:r>
              <a:rPr lang="de-DE" sz="1800" b="1" dirty="0">
                <a:solidFill>
                  <a:srgbClr val="941651"/>
                </a:solidFill>
              </a:rPr>
              <a:t>EU-Strategie </a:t>
            </a:r>
          </a:p>
          <a:p>
            <a:pPr algn="ctr"/>
            <a:r>
              <a:rPr lang="de-DE" sz="1200" dirty="0">
                <a:solidFill>
                  <a:srgbClr val="941651"/>
                </a:solidFill>
              </a:rPr>
              <a:t>für nachhaltige und kreislauffähige Textilien</a:t>
            </a:r>
          </a:p>
        </p:txBody>
      </p:sp>
      <p:grpSp>
        <p:nvGrpSpPr>
          <p:cNvPr id="2" name="Gruppieren 1">
            <a:extLst>
              <a:ext uri="{FF2B5EF4-FFF2-40B4-BE49-F238E27FC236}">
                <a16:creationId xmlns:a16="http://schemas.microsoft.com/office/drawing/2014/main" xmlns="" id="{D996EB76-812B-46CD-B6CB-8F1AD85CE042}"/>
              </a:ext>
            </a:extLst>
          </p:cNvPr>
          <p:cNvGrpSpPr/>
          <p:nvPr/>
        </p:nvGrpSpPr>
        <p:grpSpPr>
          <a:xfrm>
            <a:off x="983166" y="1488471"/>
            <a:ext cx="4927097" cy="4457029"/>
            <a:chOff x="1325131" y="1568997"/>
            <a:chExt cx="4927097" cy="4457029"/>
          </a:xfrm>
        </p:grpSpPr>
        <p:sp>
          <p:nvSpPr>
            <p:cNvPr id="3" name="Freihandform: Form 2">
              <a:extLst>
                <a:ext uri="{FF2B5EF4-FFF2-40B4-BE49-F238E27FC236}">
                  <a16:creationId xmlns:a16="http://schemas.microsoft.com/office/drawing/2014/main" xmlns="" id="{252FFE7E-C8D7-42E6-A9CC-A605779EC558}"/>
                </a:ext>
              </a:extLst>
            </p:cNvPr>
            <p:cNvSpPr/>
            <p:nvPr/>
          </p:nvSpPr>
          <p:spPr>
            <a:xfrm>
              <a:off x="3255430" y="1568997"/>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Faserproduktion</a:t>
              </a:r>
            </a:p>
          </p:txBody>
        </p:sp>
        <p:sp>
          <p:nvSpPr>
            <p:cNvPr id="4" name="Freihandform: Form 3">
              <a:extLst>
                <a:ext uri="{FF2B5EF4-FFF2-40B4-BE49-F238E27FC236}">
                  <a16:creationId xmlns:a16="http://schemas.microsoft.com/office/drawing/2014/main" xmlns="" id="{FFF1EFA0-B94C-47E3-BB97-27D0CC2338A1}"/>
                </a:ext>
              </a:extLst>
            </p:cNvPr>
            <p:cNvSpPr/>
            <p:nvPr/>
          </p:nvSpPr>
          <p:spPr>
            <a:xfrm>
              <a:off x="1808739" y="1915609"/>
              <a:ext cx="3959881" cy="3959881"/>
            </a:xfrm>
            <a:custGeom>
              <a:avLst/>
              <a:gdLst/>
              <a:ahLst/>
              <a:cxnLst/>
              <a:rect l="0" t="0" r="0" b="0"/>
              <a:pathLst>
                <a:path>
                  <a:moveTo>
                    <a:pt x="2653096" y="117945"/>
                  </a:moveTo>
                  <a:arcTo wR="1979940" hR="1979940" stAng="17392569" swAng="77279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ihandform: Form 4">
              <a:extLst>
                <a:ext uri="{FF2B5EF4-FFF2-40B4-BE49-F238E27FC236}">
                  <a16:creationId xmlns:a16="http://schemas.microsoft.com/office/drawing/2014/main" xmlns="" id="{CC8CD206-E425-4B8A-886F-6CC0824FEA49}"/>
                </a:ext>
              </a:extLst>
            </p:cNvPr>
            <p:cNvSpPr/>
            <p:nvPr/>
          </p:nvSpPr>
          <p:spPr>
            <a:xfrm>
              <a:off x="4803410" y="2314465"/>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Textilerzeugung</a:t>
              </a:r>
            </a:p>
          </p:txBody>
        </p:sp>
        <p:sp>
          <p:nvSpPr>
            <p:cNvPr id="6" name="Freihandform: Form 5">
              <a:extLst>
                <a:ext uri="{FF2B5EF4-FFF2-40B4-BE49-F238E27FC236}">
                  <a16:creationId xmlns:a16="http://schemas.microsoft.com/office/drawing/2014/main" xmlns="" id="{7A523ADB-72B3-4B26-9FE9-520061D91D75}"/>
                </a:ext>
              </a:extLst>
            </p:cNvPr>
            <p:cNvSpPr/>
            <p:nvPr/>
          </p:nvSpPr>
          <p:spPr>
            <a:xfrm>
              <a:off x="1808739" y="1915609"/>
              <a:ext cx="3959881" cy="3959881"/>
            </a:xfrm>
            <a:custGeom>
              <a:avLst/>
              <a:gdLst/>
              <a:ahLst/>
              <a:cxnLst/>
              <a:rect l="0" t="0" r="0" b="0"/>
              <a:pathLst>
                <a:path>
                  <a:moveTo>
                    <a:pt x="3830418" y="1275741"/>
                  </a:moveTo>
                  <a:arcTo wR="1979940" hR="1979940" stAng="20349942" swAng="1064758"/>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ihandform: Form 6">
              <a:extLst>
                <a:ext uri="{FF2B5EF4-FFF2-40B4-BE49-F238E27FC236}">
                  <a16:creationId xmlns:a16="http://schemas.microsoft.com/office/drawing/2014/main" xmlns="" id="{9D9B922B-E34E-4496-A2C8-2BC40A13DEC7}"/>
                </a:ext>
              </a:extLst>
            </p:cNvPr>
            <p:cNvSpPr/>
            <p:nvPr/>
          </p:nvSpPr>
          <p:spPr>
            <a:xfrm>
              <a:off x="5185730" y="3989516"/>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Textilveredlung</a:t>
              </a:r>
            </a:p>
          </p:txBody>
        </p:sp>
        <p:sp>
          <p:nvSpPr>
            <p:cNvPr id="21" name="Freihandform: Form 20">
              <a:extLst>
                <a:ext uri="{FF2B5EF4-FFF2-40B4-BE49-F238E27FC236}">
                  <a16:creationId xmlns:a16="http://schemas.microsoft.com/office/drawing/2014/main" xmlns="" id="{35976A2E-02C8-4B43-8231-654DD9ED8C80}"/>
                </a:ext>
              </a:extLst>
            </p:cNvPr>
            <p:cNvSpPr/>
            <p:nvPr/>
          </p:nvSpPr>
          <p:spPr>
            <a:xfrm>
              <a:off x="1808739" y="1915609"/>
              <a:ext cx="3959881" cy="3959881"/>
            </a:xfrm>
            <a:custGeom>
              <a:avLst/>
              <a:gdLst/>
              <a:ahLst/>
              <a:cxnLst/>
              <a:rect l="0" t="0" r="0" b="0"/>
              <a:pathLst>
                <a:path>
                  <a:moveTo>
                    <a:pt x="3727811" y="2910055"/>
                  </a:moveTo>
                  <a:arcTo wR="1979940" hR="1979940" stAng="1681158" swAng="83597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ihandform: Form 21">
              <a:extLst>
                <a:ext uri="{FF2B5EF4-FFF2-40B4-BE49-F238E27FC236}">
                  <a16:creationId xmlns:a16="http://schemas.microsoft.com/office/drawing/2014/main" xmlns="" id="{559DEDB4-7928-46A7-A3C2-034E87099EC5}"/>
                </a:ext>
              </a:extLst>
            </p:cNvPr>
            <p:cNvSpPr/>
            <p:nvPr/>
          </p:nvSpPr>
          <p:spPr>
            <a:xfrm>
              <a:off x="4114494" y="5332803"/>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Konfektion</a:t>
              </a:r>
            </a:p>
          </p:txBody>
        </p:sp>
        <p:sp>
          <p:nvSpPr>
            <p:cNvPr id="23" name="Freihandform: Form 22">
              <a:extLst>
                <a:ext uri="{FF2B5EF4-FFF2-40B4-BE49-F238E27FC236}">
                  <a16:creationId xmlns:a16="http://schemas.microsoft.com/office/drawing/2014/main" xmlns="" id="{EBBF228A-FA57-4586-B5B9-6AEF257A1F78}"/>
                </a:ext>
              </a:extLst>
            </p:cNvPr>
            <p:cNvSpPr/>
            <p:nvPr/>
          </p:nvSpPr>
          <p:spPr>
            <a:xfrm>
              <a:off x="1808739" y="1915609"/>
              <a:ext cx="3959881" cy="3959881"/>
            </a:xfrm>
            <a:custGeom>
              <a:avLst/>
              <a:gdLst/>
              <a:ahLst/>
              <a:cxnLst/>
              <a:rect l="0" t="0" r="0" b="0"/>
              <a:pathLst>
                <a:path>
                  <a:moveTo>
                    <a:pt x="2176593" y="3950091"/>
                  </a:moveTo>
                  <a:arcTo wR="1979940" hR="1979940" stAng="5057990" swAng="684020"/>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ihandform: Form 23">
              <a:extLst>
                <a:ext uri="{FF2B5EF4-FFF2-40B4-BE49-F238E27FC236}">
                  <a16:creationId xmlns:a16="http://schemas.microsoft.com/office/drawing/2014/main" xmlns="" id="{E89992A2-3B6A-491C-990C-54C5F682796D}"/>
                </a:ext>
              </a:extLst>
            </p:cNvPr>
            <p:cNvSpPr/>
            <p:nvPr/>
          </p:nvSpPr>
          <p:spPr>
            <a:xfrm>
              <a:off x="2396366" y="5332803"/>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Handel</a:t>
              </a:r>
            </a:p>
          </p:txBody>
        </p:sp>
        <p:sp>
          <p:nvSpPr>
            <p:cNvPr id="25" name="Freihandform: Form 24">
              <a:extLst>
                <a:ext uri="{FF2B5EF4-FFF2-40B4-BE49-F238E27FC236}">
                  <a16:creationId xmlns:a16="http://schemas.microsoft.com/office/drawing/2014/main" xmlns="" id="{5B89627B-D88D-4D4F-93B9-575179F6C7E6}"/>
                </a:ext>
              </a:extLst>
            </p:cNvPr>
            <p:cNvSpPr/>
            <p:nvPr/>
          </p:nvSpPr>
          <p:spPr>
            <a:xfrm>
              <a:off x="1808739" y="1915609"/>
              <a:ext cx="3959881" cy="3959881"/>
            </a:xfrm>
            <a:custGeom>
              <a:avLst/>
              <a:gdLst/>
              <a:ahLst/>
              <a:cxnLst/>
              <a:rect l="0" t="0" r="0" b="0"/>
              <a:pathLst>
                <a:path>
                  <a:moveTo>
                    <a:pt x="507453" y="3303551"/>
                  </a:moveTo>
                  <a:arcTo wR="1979940" hR="1979940" stAng="8282867" swAng="83597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ihandform: Form 25">
              <a:extLst>
                <a:ext uri="{FF2B5EF4-FFF2-40B4-BE49-F238E27FC236}">
                  <a16:creationId xmlns:a16="http://schemas.microsoft.com/office/drawing/2014/main" xmlns="" id="{F56B050D-C430-4E22-8A09-F8A2689D5EE6}"/>
                </a:ext>
              </a:extLst>
            </p:cNvPr>
            <p:cNvSpPr/>
            <p:nvPr/>
          </p:nvSpPr>
          <p:spPr>
            <a:xfrm>
              <a:off x="1325131" y="3989516"/>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Verbraucher</a:t>
              </a:r>
            </a:p>
          </p:txBody>
        </p:sp>
        <p:sp>
          <p:nvSpPr>
            <p:cNvPr id="27" name="Freihandform: Form 26">
              <a:extLst>
                <a:ext uri="{FF2B5EF4-FFF2-40B4-BE49-F238E27FC236}">
                  <a16:creationId xmlns:a16="http://schemas.microsoft.com/office/drawing/2014/main" xmlns="" id="{87B0751A-AF7F-4349-928A-BD8EC116FC59}"/>
                </a:ext>
              </a:extLst>
            </p:cNvPr>
            <p:cNvSpPr/>
            <p:nvPr/>
          </p:nvSpPr>
          <p:spPr>
            <a:xfrm>
              <a:off x="1808739" y="1915609"/>
              <a:ext cx="3959881" cy="3959881"/>
            </a:xfrm>
            <a:custGeom>
              <a:avLst/>
              <a:gdLst/>
              <a:ahLst/>
              <a:cxnLst/>
              <a:rect l="0" t="0" r="0" b="0"/>
              <a:pathLst>
                <a:path>
                  <a:moveTo>
                    <a:pt x="2875" y="1873270"/>
                  </a:moveTo>
                  <a:arcTo wR="1979940" hR="1979940" stAng="10985300" swAng="1064758"/>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ihandform: Form 27">
              <a:extLst>
                <a:ext uri="{FF2B5EF4-FFF2-40B4-BE49-F238E27FC236}">
                  <a16:creationId xmlns:a16="http://schemas.microsoft.com/office/drawing/2014/main" xmlns="" id="{C314EBB2-4276-4C75-A164-E76C64B2E8E0}"/>
                </a:ext>
              </a:extLst>
            </p:cNvPr>
            <p:cNvSpPr/>
            <p:nvPr/>
          </p:nvSpPr>
          <p:spPr>
            <a:xfrm>
              <a:off x="1707450" y="2314465"/>
              <a:ext cx="1066498" cy="693223"/>
            </a:xfrm>
            <a:custGeom>
              <a:avLst/>
              <a:gdLst>
                <a:gd name="connsiteX0" fmla="*/ 0 w 1066498"/>
                <a:gd name="connsiteY0" fmla="*/ 115539 h 693223"/>
                <a:gd name="connsiteX1" fmla="*/ 115539 w 1066498"/>
                <a:gd name="connsiteY1" fmla="*/ 0 h 693223"/>
                <a:gd name="connsiteX2" fmla="*/ 950959 w 1066498"/>
                <a:gd name="connsiteY2" fmla="*/ 0 h 693223"/>
                <a:gd name="connsiteX3" fmla="*/ 1066498 w 1066498"/>
                <a:gd name="connsiteY3" fmla="*/ 115539 h 693223"/>
                <a:gd name="connsiteX4" fmla="*/ 1066498 w 1066498"/>
                <a:gd name="connsiteY4" fmla="*/ 577684 h 693223"/>
                <a:gd name="connsiteX5" fmla="*/ 950959 w 1066498"/>
                <a:gd name="connsiteY5" fmla="*/ 693223 h 693223"/>
                <a:gd name="connsiteX6" fmla="*/ 115539 w 1066498"/>
                <a:gd name="connsiteY6" fmla="*/ 693223 h 693223"/>
                <a:gd name="connsiteX7" fmla="*/ 0 w 1066498"/>
                <a:gd name="connsiteY7" fmla="*/ 577684 h 693223"/>
                <a:gd name="connsiteX8" fmla="*/ 0 w 1066498"/>
                <a:gd name="connsiteY8" fmla="*/ 115539 h 6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498" h="693223">
                  <a:moveTo>
                    <a:pt x="0" y="115539"/>
                  </a:moveTo>
                  <a:cubicBezTo>
                    <a:pt x="0" y="51729"/>
                    <a:pt x="51729" y="0"/>
                    <a:pt x="115539" y="0"/>
                  </a:cubicBezTo>
                  <a:lnTo>
                    <a:pt x="950959" y="0"/>
                  </a:lnTo>
                  <a:cubicBezTo>
                    <a:pt x="1014769" y="0"/>
                    <a:pt x="1066498" y="51729"/>
                    <a:pt x="1066498" y="115539"/>
                  </a:cubicBezTo>
                  <a:lnTo>
                    <a:pt x="1066498" y="577684"/>
                  </a:lnTo>
                  <a:cubicBezTo>
                    <a:pt x="1066498" y="641494"/>
                    <a:pt x="1014769" y="693223"/>
                    <a:pt x="950959" y="693223"/>
                  </a:cubicBezTo>
                  <a:lnTo>
                    <a:pt x="115539" y="693223"/>
                  </a:lnTo>
                  <a:cubicBezTo>
                    <a:pt x="51729" y="693223"/>
                    <a:pt x="0" y="641494"/>
                    <a:pt x="0" y="577684"/>
                  </a:cubicBezTo>
                  <a:lnTo>
                    <a:pt x="0" y="11553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940" tIns="71940" rIns="71940" bIns="71940" numCol="1" spcCol="1270" anchor="ctr" anchorCtr="0">
              <a:noAutofit/>
            </a:bodyPr>
            <a:lstStyle/>
            <a:p>
              <a:pPr marL="0" lvl="0" indent="0" algn="ctr" defTabSz="444500">
                <a:lnSpc>
                  <a:spcPct val="90000"/>
                </a:lnSpc>
                <a:spcBef>
                  <a:spcPct val="0"/>
                </a:spcBef>
                <a:spcAft>
                  <a:spcPct val="35000"/>
                </a:spcAft>
                <a:buNone/>
              </a:pPr>
              <a:r>
                <a:rPr lang="de-DE" sz="1000" kern="1200" dirty="0"/>
                <a:t>Recycling</a:t>
              </a:r>
            </a:p>
          </p:txBody>
        </p:sp>
        <p:sp>
          <p:nvSpPr>
            <p:cNvPr id="29" name="Freihandform: Form 28">
              <a:extLst>
                <a:ext uri="{FF2B5EF4-FFF2-40B4-BE49-F238E27FC236}">
                  <a16:creationId xmlns:a16="http://schemas.microsoft.com/office/drawing/2014/main" xmlns="" id="{7B1B358F-5A0E-4D2A-AD7A-4BD9245241DC}"/>
                </a:ext>
              </a:extLst>
            </p:cNvPr>
            <p:cNvSpPr/>
            <p:nvPr/>
          </p:nvSpPr>
          <p:spPr>
            <a:xfrm>
              <a:off x="1808739" y="1915609"/>
              <a:ext cx="3959881" cy="3959881"/>
            </a:xfrm>
            <a:custGeom>
              <a:avLst/>
              <a:gdLst/>
              <a:ahLst/>
              <a:cxnLst/>
              <a:rect l="0" t="0" r="0" b="0"/>
              <a:pathLst>
                <a:path>
                  <a:moveTo>
                    <a:pt x="908668" y="314845"/>
                  </a:moveTo>
                  <a:arcTo wR="1979940" hR="1979940" stAng="14234640" swAng="77279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pic>
        <p:nvPicPr>
          <p:cNvPr id="8" name="Bild 7"/>
          <p:cNvPicPr>
            <a:picLocks noChangeAspect="1"/>
          </p:cNvPicPr>
          <p:nvPr/>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167018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2021, Europäische Umweltagentur 2022</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06" name="Google Shape;106;p1"/>
          <p:cNvSpPr/>
          <p:nvPr/>
        </p:nvSpPr>
        <p:spPr>
          <a:xfrm>
            <a:off x="482555" y="4976970"/>
            <a:ext cx="4453776"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482555" y="4724970"/>
            <a:ext cx="4453776"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482555" y="3968970"/>
            <a:ext cx="4453776"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482555" y="3346747"/>
            <a:ext cx="4453776"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482555" y="1973636"/>
            <a:ext cx="4453776"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dirty="0">
                <a:solidFill>
                  <a:schemeClr val="lt1"/>
                </a:solidFill>
                <a:latin typeface="Calibri"/>
                <a:ea typeface="Calibri"/>
                <a:cs typeface="Calibri"/>
                <a:sym typeface="Calibri"/>
              </a:rPr>
              <a:t>Sonstiger Konsum </a:t>
            </a:r>
            <a:br>
              <a:rPr lang="de-DE" sz="1800" b="1" i="0" u="none" strike="noStrike" cap="none" dirty="0">
                <a:solidFill>
                  <a:schemeClr val="lt1"/>
                </a:solidFill>
                <a:latin typeface="Calibri"/>
                <a:ea typeface="Calibri"/>
                <a:cs typeface="Calibri"/>
                <a:sym typeface="Calibri"/>
              </a:rPr>
            </a:br>
            <a:r>
              <a:rPr lang="de-DE" sz="1800" b="1" i="0" u="none" strike="noStrike" cap="none" dirty="0">
                <a:solidFill>
                  <a:schemeClr val="lt1"/>
                </a:solidFill>
                <a:latin typeface="Calibri"/>
                <a:ea typeface="Calibri"/>
                <a:cs typeface="Calibri"/>
                <a:sym typeface="Calibri"/>
              </a:rPr>
              <a:t>3,8 t CO</a:t>
            </a:r>
            <a:r>
              <a:rPr lang="de-DE" sz="1800" b="1" i="0" u="none" strike="noStrike" cap="none" baseline="-25000" dirty="0">
                <a:solidFill>
                  <a:schemeClr val="lt1"/>
                </a:solidFill>
                <a:latin typeface="Calibri"/>
                <a:ea typeface="Calibri"/>
                <a:cs typeface="Calibri"/>
                <a:sym typeface="Calibri"/>
              </a:rPr>
              <a:t>2</a:t>
            </a:r>
            <a:r>
              <a:rPr lang="de-DE" sz="1800" b="1" i="0" u="none" strike="noStrike" cap="none" dirty="0">
                <a:solidFill>
                  <a:schemeClr val="lt1"/>
                </a:solidFill>
                <a:latin typeface="Calibri"/>
                <a:ea typeface="Calibri"/>
                <a:cs typeface="Calibri"/>
                <a:sym typeface="Calibri"/>
              </a:rPr>
              <a:t>-Äq</a:t>
            </a:r>
            <a:endParaRPr sz="1400" b="0" i="0" u="none" strike="noStrike" cap="none" dirty="0">
              <a:solidFill>
                <a:srgbClr val="000000"/>
              </a:solidFill>
              <a:latin typeface="Arial"/>
              <a:ea typeface="Arial"/>
              <a:cs typeface="Arial"/>
              <a:sym typeface="Arial"/>
            </a:endParaRPr>
          </a:p>
        </p:txBody>
      </p:sp>
      <p:sp>
        <p:nvSpPr>
          <p:cNvPr id="111" name="Google Shape;111;p1"/>
          <p:cNvSpPr/>
          <p:nvPr/>
        </p:nvSpPr>
        <p:spPr>
          <a:xfrm>
            <a:off x="482555" y="1649636"/>
            <a:ext cx="4453776"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5128006" y="4976970"/>
            <a:ext cx="1070219"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5128006" y="4724970"/>
            <a:ext cx="1070219"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5128006" y="3968970"/>
            <a:ext cx="1070219"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5128006" y="3346747"/>
            <a:ext cx="1070219"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5128006" y="1973636"/>
            <a:ext cx="1070219"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5128006" y="1649636"/>
            <a:ext cx="1070219"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18" name="Google Shape;118;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354" y="4027786"/>
            <a:ext cx="677601" cy="613183"/>
          </a:xfrm>
          <a:prstGeom prst="rect">
            <a:avLst/>
          </a:prstGeom>
          <a:noFill/>
          <a:ln>
            <a:noFill/>
          </a:ln>
        </p:spPr>
      </p:pic>
      <p:pic>
        <p:nvPicPr>
          <p:cNvPr id="119" name="Google Shape;119;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17989" y="4046444"/>
            <a:ext cx="600361" cy="543287"/>
          </a:xfrm>
          <a:prstGeom prst="rect">
            <a:avLst/>
          </a:prstGeom>
          <a:noFill/>
          <a:ln>
            <a:noFill/>
          </a:ln>
        </p:spPr>
      </p:pic>
      <p:pic>
        <p:nvPicPr>
          <p:cNvPr id="120" name="Google Shape;120;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2352" y="3428191"/>
            <a:ext cx="513134" cy="464352"/>
          </a:xfrm>
          <a:prstGeom prst="rect">
            <a:avLst/>
          </a:prstGeom>
          <a:noFill/>
          <a:ln>
            <a:noFill/>
          </a:ln>
        </p:spPr>
      </p:pic>
      <p:pic>
        <p:nvPicPr>
          <p:cNvPr id="121" name="Google Shape;121;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70343" y="2525014"/>
            <a:ext cx="705662" cy="638576"/>
          </a:xfrm>
          <a:prstGeom prst="rect">
            <a:avLst/>
          </a:prstGeom>
          <a:noFill/>
          <a:ln>
            <a:noFill/>
          </a:ln>
        </p:spPr>
      </p:pic>
      <p:pic>
        <p:nvPicPr>
          <p:cNvPr id="122" name="Google Shape;122;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0016" y="2207079"/>
            <a:ext cx="588841" cy="532862"/>
          </a:xfrm>
          <a:prstGeom prst="rect">
            <a:avLst/>
          </a:prstGeom>
          <a:noFill/>
          <a:ln>
            <a:noFill/>
          </a:ln>
        </p:spPr>
      </p:pic>
      <p:pic>
        <p:nvPicPr>
          <p:cNvPr id="123" name="Google Shape;123;p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226503" y="3308850"/>
            <a:ext cx="781006" cy="706758"/>
          </a:xfrm>
          <a:prstGeom prst="rect">
            <a:avLst/>
          </a:prstGeom>
          <a:noFill/>
          <a:ln>
            <a:noFill/>
          </a:ln>
        </p:spPr>
      </p:pic>
      <p:pic>
        <p:nvPicPr>
          <p:cNvPr id="124" name="Google Shape;124;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8360" y="4620566"/>
            <a:ext cx="509223" cy="460813"/>
          </a:xfrm>
          <a:prstGeom prst="rect">
            <a:avLst/>
          </a:prstGeom>
          <a:noFill/>
          <a:ln>
            <a:noFill/>
          </a:ln>
        </p:spPr>
      </p:pic>
      <p:pic>
        <p:nvPicPr>
          <p:cNvPr id="125" name="Google Shape;125;p1"/>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592605" y="5095278"/>
            <a:ext cx="590788" cy="534624"/>
          </a:xfrm>
          <a:prstGeom prst="rect">
            <a:avLst/>
          </a:prstGeom>
          <a:noFill/>
          <a:ln>
            <a:noFill/>
          </a:ln>
        </p:spPr>
      </p:pic>
      <p:pic>
        <p:nvPicPr>
          <p:cNvPr id="126" name="Google Shape;126;p1"/>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732525" y="1487686"/>
            <a:ext cx="566601" cy="512736"/>
          </a:xfrm>
          <a:prstGeom prst="rect">
            <a:avLst/>
          </a:prstGeom>
          <a:solidFill>
            <a:schemeClr val="lt1"/>
          </a:solidFill>
          <a:ln>
            <a:noFill/>
          </a:ln>
        </p:spPr>
      </p:pic>
      <p:sp>
        <p:nvSpPr>
          <p:cNvPr id="127" name="Google Shape;127;p1"/>
          <p:cNvSpPr/>
          <p:nvPr/>
        </p:nvSpPr>
        <p:spPr>
          <a:xfrm>
            <a:off x="7255671" y="2029966"/>
            <a:ext cx="3695066" cy="32608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Welchen Beitrag leistet Ihr Betrieb zum Klimawandel?</a:t>
            </a:r>
            <a:endParaRPr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Was unternehmen Sie in Ihrem Betrieb, um CO</a:t>
            </a:r>
            <a:r>
              <a:rPr lang="de-DE" sz="1800" b="0" i="0" u="none" strike="noStrike" cap="none" baseline="-25000" dirty="0">
                <a:solidFill>
                  <a:srgbClr val="C00000"/>
                </a:solidFill>
                <a:latin typeface="Arial"/>
                <a:ea typeface="Arial"/>
                <a:cs typeface="Arial"/>
                <a:sym typeface="Arial"/>
              </a:rPr>
              <a:t>2</a:t>
            </a:r>
            <a:r>
              <a:rPr lang="de-DE" sz="1800" b="0" i="0" u="none" strike="noStrike" cap="none" dirty="0">
                <a:solidFill>
                  <a:srgbClr val="C00000"/>
                </a:solidFill>
                <a:latin typeface="Arial"/>
                <a:ea typeface="Arial"/>
                <a:cs typeface="Arial"/>
                <a:sym typeface="Arial"/>
              </a:rPr>
              <a:t>-Emissionen zu verringern?</a:t>
            </a:r>
            <a:endParaRPr lang="de-DE"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In welchen Bereichen sehen Sie besonderen Handlungsbedarf und Möglichkeiten zur Einsparung von Emissionen?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Ressourcenschonung contra Konsum?</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Quellen: UBA 2022, DESTATIS 2020; Foto: C. 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8286359" y="1756275"/>
            <a:ext cx="3593641" cy="40934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Was ist Ihnen beim Kleiderkauf wichtig?</a:t>
            </a:r>
          </a:p>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Wie würden Sie die Aspekte gewichten?</a:t>
            </a:r>
            <a:endParaRPr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endParaRPr lang="de-DE"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Welche Aspekte sind für Ihre Kund*innen wichtig?</a:t>
            </a:r>
          </a:p>
          <a:p>
            <a:pPr marL="171450" marR="0" lvl="0" indent="-171450" algn="l" rtl="0">
              <a:lnSpc>
                <a:spcPct val="100000"/>
              </a:lnSpc>
              <a:spcBef>
                <a:spcPts val="0"/>
              </a:spcBef>
              <a:spcAft>
                <a:spcPts val="0"/>
              </a:spcAft>
              <a:buClr>
                <a:srgbClr val="000000"/>
              </a:buClr>
              <a:buSzPts val="1100"/>
              <a:buFont typeface="Arial"/>
              <a:buChar char="•"/>
            </a:pPr>
            <a:endParaRPr lang="de-DE" sz="1800" dirty="0">
              <a:solidFill>
                <a:srgbClr val="C00000"/>
              </a:solidFill>
            </a:endParaRPr>
          </a:p>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Diskutieren Sie den Widerspruch zwischen Ressourcenschonung und Konsum als soziale Teilhabe und Event!</a:t>
            </a:r>
            <a:endParaRPr sz="1800" dirty="0">
              <a:solidFill>
                <a:srgbClr val="C00000"/>
              </a:solidFill>
            </a:endParaRP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553" y="1595548"/>
            <a:ext cx="3311162" cy="4414882"/>
          </a:xfrm>
          <a:prstGeom prst="rect">
            <a:avLst/>
          </a:prstGeom>
        </p:spPr>
      </p:pic>
      <p:sp>
        <p:nvSpPr>
          <p:cNvPr id="9" name="Textfeld 8"/>
          <p:cNvSpPr txBox="1"/>
          <p:nvPr/>
        </p:nvSpPr>
        <p:spPr>
          <a:xfrm>
            <a:off x="4088432" y="1683940"/>
            <a:ext cx="4197927" cy="3970318"/>
          </a:xfrm>
          <a:prstGeom prst="rect">
            <a:avLst/>
          </a:prstGeom>
          <a:noFill/>
        </p:spPr>
        <p:txBody>
          <a:bodyPr wrap="square" rtlCol="0">
            <a:spAutoFit/>
          </a:bodyPr>
          <a:lstStyle/>
          <a:p>
            <a:r>
              <a:rPr lang="de-DE" sz="1800" b="1" dirty="0"/>
              <a:t>Worauf achten Sie beim Kleiderkauf?</a:t>
            </a:r>
          </a:p>
          <a:p>
            <a:pPr marL="342900" indent="-342900">
              <a:buFont typeface="Courier New" panose="02070309020205020404" pitchFamily="49" charset="0"/>
              <a:buChar char="o"/>
            </a:pPr>
            <a:endParaRPr lang="de-DE" sz="1800" dirty="0"/>
          </a:p>
          <a:p>
            <a:pPr marL="342900" indent="-342900">
              <a:buFont typeface="Courier New" panose="02070309020205020404" pitchFamily="49" charset="0"/>
              <a:buChar char="o"/>
            </a:pPr>
            <a:r>
              <a:rPr lang="de-DE" sz="1800" dirty="0"/>
              <a:t>das sie top modern ist</a:t>
            </a:r>
          </a:p>
          <a:p>
            <a:pPr marL="342900" indent="-342900">
              <a:buFont typeface="Courier New" panose="02070309020205020404" pitchFamily="49" charset="0"/>
              <a:buChar char="o"/>
            </a:pPr>
            <a:r>
              <a:rPr lang="de-DE" sz="1800" dirty="0"/>
              <a:t>das sie mir gut steht</a:t>
            </a:r>
          </a:p>
          <a:p>
            <a:pPr marL="342900" indent="-342900">
              <a:buFont typeface="Courier New" panose="02070309020205020404" pitchFamily="49" charset="0"/>
              <a:buChar char="o"/>
            </a:pPr>
            <a:r>
              <a:rPr lang="de-DE" sz="1800" dirty="0"/>
              <a:t>auf die Marke</a:t>
            </a:r>
          </a:p>
          <a:p>
            <a:pPr marL="342900" indent="-342900">
              <a:buFont typeface="Courier New" panose="02070309020205020404" pitchFamily="49" charset="0"/>
              <a:buChar char="o"/>
            </a:pPr>
            <a:r>
              <a:rPr lang="de-DE" sz="1800" dirty="0"/>
              <a:t>auf den Preis</a:t>
            </a:r>
          </a:p>
          <a:p>
            <a:pPr marL="342900" indent="-342900">
              <a:buFont typeface="Courier New" panose="02070309020205020404" pitchFamily="49" charset="0"/>
              <a:buChar char="o"/>
            </a:pPr>
            <a:r>
              <a:rPr lang="de-DE" sz="1800" dirty="0"/>
              <a:t>auf die Qualität</a:t>
            </a:r>
          </a:p>
          <a:p>
            <a:pPr marL="342900" indent="-342900">
              <a:buFont typeface="Courier New" panose="02070309020205020404" pitchFamily="49" charset="0"/>
              <a:buChar char="o"/>
            </a:pPr>
            <a:r>
              <a:rPr lang="de-DE" sz="1800" dirty="0"/>
              <a:t>auf die </a:t>
            </a:r>
            <a:r>
              <a:rPr lang="de-DE" sz="1800" dirty="0" err="1"/>
              <a:t>Faserart</a:t>
            </a:r>
            <a:endParaRPr lang="de-DE" sz="1800" dirty="0"/>
          </a:p>
          <a:p>
            <a:pPr marL="342900" indent="-342900">
              <a:buFont typeface="Courier New" panose="02070309020205020404" pitchFamily="49" charset="0"/>
              <a:buChar char="o"/>
            </a:pPr>
            <a:r>
              <a:rPr lang="de-DE" sz="1800" dirty="0"/>
              <a:t>auf Umweltverträglichkeit</a:t>
            </a:r>
          </a:p>
          <a:p>
            <a:pPr marL="342900" indent="-342900">
              <a:buFont typeface="Courier New" panose="02070309020205020404" pitchFamily="49" charset="0"/>
              <a:buChar char="o"/>
            </a:pPr>
            <a:r>
              <a:rPr lang="de-DE" sz="1800" dirty="0"/>
              <a:t>auf Nachhaltigkeitslabel</a:t>
            </a:r>
          </a:p>
          <a:p>
            <a:pPr marL="342900" indent="-342900">
              <a:buFont typeface="Courier New" panose="02070309020205020404" pitchFamily="49" charset="0"/>
              <a:buChar char="o"/>
            </a:pPr>
            <a:r>
              <a:rPr lang="de-DE" sz="1800" dirty="0"/>
              <a:t>auf faire Arbeitsbedingungen</a:t>
            </a:r>
          </a:p>
          <a:p>
            <a:pPr marL="342900" indent="-342900">
              <a:buFont typeface="Courier New" panose="02070309020205020404" pitchFamily="49" charset="0"/>
              <a:buChar char="o"/>
            </a:pPr>
            <a:r>
              <a:rPr lang="de-DE" sz="1800" dirty="0"/>
              <a:t>das ich im Internet kaufen kann</a:t>
            </a:r>
          </a:p>
          <a:p>
            <a:pPr marL="342900" indent="-342900">
              <a:buFont typeface="Courier New" panose="02070309020205020404" pitchFamily="49" charset="0"/>
              <a:buChar char="o"/>
            </a:pPr>
            <a:r>
              <a:rPr lang="de-DE" sz="1800" dirty="0"/>
              <a:t>oder:</a:t>
            </a:r>
          </a:p>
        </p:txBody>
      </p:sp>
    </p:spTree>
    <p:extLst>
      <p:ext uri="{BB962C8B-B14F-4D97-AF65-F5344CB8AC3E}">
        <p14:creationId xmlns:p14="http://schemas.microsoft.com/office/powerpoint/2010/main" val="66776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Mode und Trends versus Nutzungsdauer?</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Quellen: Europäisches Parlament 2022, Greenpeace 2015, </a:t>
            </a:r>
            <a:r>
              <a:rPr lang="de-DE" dirty="0" err="1"/>
              <a:t>statista</a:t>
            </a:r>
            <a:r>
              <a:rPr lang="de-DE" dirty="0"/>
              <a:t> 2022, Wagner et al. 2022, UBA 2021; Foto: </a:t>
            </a:r>
            <a:r>
              <a:rPr lang="de-DE" dirty="0" err="1"/>
              <a:t>C.Voß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4645676" y="3311348"/>
            <a:ext cx="7134368" cy="27142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Wie viele Kleidungsstücke tragen Sie oft, wie viele kaum?</a:t>
            </a:r>
          </a:p>
          <a:p>
            <a:pPr marL="171450" lvl="0" indent="-171450">
              <a:buSzPts val="1100"/>
              <a:buFont typeface="Arial"/>
              <a:buChar char="•"/>
            </a:pPr>
            <a:r>
              <a:rPr lang="de-DE" sz="1800" dirty="0">
                <a:solidFill>
                  <a:srgbClr val="C00000"/>
                </a:solidFill>
              </a:rPr>
              <a:t>Beschreiben Sie Ihr Lieblingsstück? Warum ist dies Ihr Lieblingsstück?</a:t>
            </a:r>
          </a:p>
          <a:p>
            <a:pPr marL="171450" lvl="0" indent="-171450">
              <a:buSzPts val="1100"/>
              <a:buFont typeface="Arial"/>
              <a:buChar char="•"/>
            </a:pPr>
            <a:r>
              <a:rPr lang="de-DE" sz="1800" b="0" i="0" u="none" strike="noStrike" cap="none" dirty="0">
                <a:solidFill>
                  <a:srgbClr val="C00000"/>
                </a:solidFill>
                <a:latin typeface="Arial"/>
                <a:ea typeface="Arial"/>
                <a:cs typeface="Arial"/>
                <a:sym typeface="Arial"/>
              </a:rPr>
              <a:t>Welche Kleidungsstücke gehören zu einer Basisgarderobe?</a:t>
            </a:r>
          </a:p>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Wie würde Ihre persönliche Basisgarderobe aussehen?</a:t>
            </a:r>
          </a:p>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Wie könnten Sie mit Ihrem Beruf dazu beitragen, die Nutzungsdauer von Textilien zu erhöhen? Welche Angebote würden Sie entwickeln?</a:t>
            </a:r>
            <a:endParaRPr sz="1600" dirty="0">
              <a:solidFill>
                <a:srgbClr val="C00000"/>
              </a:solidFill>
            </a:endParaRPr>
          </a:p>
        </p:txBody>
      </p:sp>
      <p:sp>
        <p:nvSpPr>
          <p:cNvPr id="31" name="Textfeld 30"/>
          <p:cNvSpPr txBox="1"/>
          <p:nvPr/>
        </p:nvSpPr>
        <p:spPr>
          <a:xfrm>
            <a:off x="4682458" y="1548718"/>
            <a:ext cx="6082524" cy="1692771"/>
          </a:xfrm>
          <a:prstGeom prst="rect">
            <a:avLst/>
          </a:prstGeom>
          <a:noFill/>
        </p:spPr>
        <p:txBody>
          <a:bodyPr wrap="square" rtlCol="0">
            <a:spAutoFit/>
          </a:bodyPr>
          <a:lstStyle/>
          <a:p>
            <a:r>
              <a:rPr lang="de-DE" sz="1800" b="1" dirty="0">
                <a:latin typeface="Trebuchet MS" panose="020B0603020202020204" pitchFamily="34" charset="0"/>
              </a:rPr>
              <a:t>Wie viele Kleidungsstücke besitzen Sie?</a:t>
            </a:r>
          </a:p>
          <a:p>
            <a:pPr marL="342900" indent="-342900">
              <a:buFont typeface="Courier New" panose="02070309020205020404" pitchFamily="49" charset="0"/>
              <a:buChar char="o"/>
            </a:pPr>
            <a:endParaRPr lang="de-DE" sz="1000" dirty="0">
              <a:latin typeface="Trebuchet MS" panose="020B0603020202020204" pitchFamily="34" charset="0"/>
            </a:endParaRPr>
          </a:p>
          <a:p>
            <a:pPr marL="342900" indent="-342900">
              <a:buFont typeface="Courier New" panose="02070309020205020404" pitchFamily="49" charset="0"/>
              <a:buChar char="o"/>
            </a:pPr>
            <a:r>
              <a:rPr lang="de-DE" sz="1800" dirty="0">
                <a:latin typeface="Trebuchet MS" panose="020B0603020202020204" pitchFamily="34" charset="0"/>
              </a:rPr>
              <a:t>unter 50</a:t>
            </a:r>
          </a:p>
          <a:p>
            <a:pPr marL="342900" indent="-342900">
              <a:buFont typeface="Courier New" panose="02070309020205020404" pitchFamily="49" charset="0"/>
              <a:buChar char="o"/>
            </a:pPr>
            <a:r>
              <a:rPr lang="de-DE" sz="1800" dirty="0">
                <a:latin typeface="Trebuchet MS" panose="020B0603020202020204" pitchFamily="34" charset="0"/>
              </a:rPr>
              <a:t>unter 100</a:t>
            </a:r>
          </a:p>
          <a:p>
            <a:pPr marL="342900" indent="-342900">
              <a:buFont typeface="Courier New" panose="02070309020205020404" pitchFamily="49" charset="0"/>
              <a:buChar char="o"/>
            </a:pPr>
            <a:r>
              <a:rPr lang="de-DE" sz="1800" dirty="0">
                <a:latin typeface="Trebuchet MS" panose="020B0603020202020204" pitchFamily="34" charset="0"/>
              </a:rPr>
              <a:t>unter 200</a:t>
            </a:r>
          </a:p>
          <a:p>
            <a:pPr marL="342900" indent="-342900">
              <a:buFont typeface="Courier New" panose="02070309020205020404" pitchFamily="49" charset="0"/>
              <a:buChar char="o"/>
            </a:pPr>
            <a:r>
              <a:rPr lang="de-DE" sz="1800" dirty="0">
                <a:latin typeface="Trebuchet MS" panose="020B0603020202020204" pitchFamily="34" charset="0"/>
              </a:rPr>
              <a:t>andere: </a:t>
            </a:r>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840" y="1488904"/>
            <a:ext cx="3435606" cy="4580809"/>
          </a:xfrm>
          <a:prstGeom prst="rect">
            <a:avLst/>
          </a:prstGeom>
        </p:spPr>
      </p:pic>
    </p:spTree>
    <p:extLst>
      <p:ext uri="{BB962C8B-B14F-4D97-AF65-F5344CB8AC3E}">
        <p14:creationId xmlns:p14="http://schemas.microsoft.com/office/powerpoint/2010/main" val="58835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Naturfasern versus Chemiefaser?</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Quellen: UBA 2021, Voß 2000, Fotos: C. Voß, </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4779820" y="3919279"/>
            <a:ext cx="7324874" cy="21986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indent="-171450">
              <a:buSzPts val="1100"/>
              <a:buFont typeface="Arial"/>
              <a:buChar char="•"/>
            </a:pPr>
            <a:r>
              <a:rPr lang="de-DE" sz="1800" b="0" i="0" u="none" strike="noStrike" cap="none" dirty="0">
                <a:solidFill>
                  <a:srgbClr val="C00000"/>
                </a:solidFill>
                <a:latin typeface="Arial"/>
                <a:ea typeface="Arial"/>
                <a:cs typeface="Arial"/>
                <a:sym typeface="Arial"/>
              </a:rPr>
              <a:t>Listen Sie die </a:t>
            </a:r>
            <a:r>
              <a:rPr lang="de-DE" sz="1800" dirty="0">
                <a:solidFill>
                  <a:srgbClr val="C00000"/>
                </a:solidFill>
              </a:rPr>
              <a:t>Eigenschaften von Baumwolle, Wolle, Viskose und Polyester auf.</a:t>
            </a:r>
            <a:endParaRPr lang="de-DE" sz="1800" b="0" i="0" u="none" strike="noStrike" cap="none" dirty="0">
              <a:solidFill>
                <a:srgbClr val="C00000"/>
              </a:solidFill>
              <a:latin typeface="Arial"/>
              <a:ea typeface="Arial"/>
              <a:cs typeface="Arial"/>
              <a:sym typeface="Arial"/>
            </a:endParaRPr>
          </a:p>
          <a:p>
            <a:pPr marL="171450" indent="-171450">
              <a:buSzPts val="1100"/>
              <a:buFont typeface="Arial"/>
              <a:buChar char="•"/>
            </a:pPr>
            <a:r>
              <a:rPr lang="de-DE" sz="1800" dirty="0">
                <a:solidFill>
                  <a:srgbClr val="C00000"/>
                </a:solidFill>
              </a:rPr>
              <a:t>Welche Vor- und Nachteile haben diese Natur- und Chemiefasern für die Umwelt</a:t>
            </a:r>
            <a:endParaRPr lang="de-DE" sz="1800" b="0" i="0" u="none" strike="noStrike" cap="none" dirty="0">
              <a:solidFill>
                <a:srgbClr val="C00000"/>
              </a:solidFill>
              <a:latin typeface="Arial"/>
              <a:ea typeface="Arial"/>
              <a:cs typeface="Arial"/>
              <a:sym typeface="Arial"/>
            </a:endParaRPr>
          </a:p>
          <a:p>
            <a:pPr marL="171450" indent="-171450">
              <a:buSzPts val="1100"/>
              <a:buFont typeface="Arial"/>
              <a:buChar char="•"/>
            </a:pPr>
            <a:r>
              <a:rPr lang="de-DE" sz="1800" b="0" i="0" u="none" strike="noStrike" cap="none" dirty="0">
                <a:solidFill>
                  <a:srgbClr val="C00000"/>
                </a:solidFill>
                <a:latin typeface="Arial"/>
                <a:ea typeface="Arial"/>
                <a:cs typeface="Arial"/>
                <a:sym typeface="Arial"/>
              </a:rPr>
              <a:t>Diskutieren Sie </a:t>
            </a:r>
            <a:r>
              <a:rPr lang="de-DE" sz="1800" dirty="0">
                <a:solidFill>
                  <a:srgbClr val="C00000"/>
                </a:solidFill>
              </a:rPr>
              <a:t>den Widerspruch</a:t>
            </a:r>
            <a:r>
              <a:rPr lang="de-DE" sz="1800" b="0" i="0" u="none" strike="noStrike" cap="none" dirty="0">
                <a:solidFill>
                  <a:srgbClr val="C00000"/>
                </a:solidFill>
                <a:latin typeface="Arial"/>
                <a:ea typeface="Arial"/>
                <a:cs typeface="Arial"/>
                <a:sym typeface="Arial"/>
              </a:rPr>
              <a:t>: Haltbarkeit synthetischer Fasern kontra Gesundheit/Umweltschutz und Recyclingfähigkeit.</a:t>
            </a:r>
            <a:endParaRPr sz="1600" dirty="0">
              <a:solidFill>
                <a:srgbClr val="C00000"/>
              </a:solidFill>
            </a:endParaRPr>
          </a:p>
        </p:txBody>
      </p:sp>
      <p:sp>
        <p:nvSpPr>
          <p:cNvPr id="29" name="Textfeld 28"/>
          <p:cNvSpPr txBox="1"/>
          <p:nvPr/>
        </p:nvSpPr>
        <p:spPr>
          <a:xfrm>
            <a:off x="4779820" y="1443593"/>
            <a:ext cx="7150244" cy="2477601"/>
          </a:xfrm>
          <a:prstGeom prst="rect">
            <a:avLst/>
          </a:prstGeom>
          <a:noFill/>
        </p:spPr>
        <p:txBody>
          <a:bodyPr wrap="square" rtlCol="0">
            <a:spAutoFit/>
          </a:bodyPr>
          <a:lstStyle/>
          <a:p>
            <a:r>
              <a:rPr lang="de-DE" sz="1800" b="1" dirty="0">
                <a:latin typeface="Trebuchet MS" panose="020B0603020202020204" pitchFamily="34" charset="0"/>
              </a:rPr>
              <a:t>In welcher Kleidung fühlen Sie sich am wohlsten?</a:t>
            </a:r>
          </a:p>
          <a:p>
            <a:pPr marL="342900" indent="-342900">
              <a:buFont typeface="Courier New" panose="02070309020205020404" pitchFamily="49" charset="0"/>
              <a:buChar char="o"/>
            </a:pPr>
            <a:endParaRPr lang="de-DE" sz="800" dirty="0">
              <a:latin typeface="Trebuchet MS" panose="020B0603020202020204" pitchFamily="34" charset="0"/>
            </a:endParaRPr>
          </a:p>
          <a:p>
            <a:pPr marL="342900" indent="-342900">
              <a:buFont typeface="Courier New" panose="02070309020205020404" pitchFamily="49" charset="0"/>
              <a:buChar char="o"/>
            </a:pPr>
            <a:r>
              <a:rPr lang="de-DE" sz="1600" dirty="0">
                <a:latin typeface="Trebuchet MS" panose="020B0603020202020204" pitchFamily="34" charset="0"/>
              </a:rPr>
              <a:t>In modischer Kleidung, sexy eng geschnitten, aber elastisch.</a:t>
            </a:r>
          </a:p>
          <a:p>
            <a:pPr marL="342900" indent="-342900">
              <a:buFont typeface="Courier New" panose="02070309020205020404" pitchFamily="49" charset="0"/>
              <a:buChar char="o"/>
            </a:pPr>
            <a:r>
              <a:rPr lang="de-DE" sz="1600" dirty="0">
                <a:latin typeface="Trebuchet MS" panose="020B0603020202020204" pitchFamily="34" charset="0"/>
              </a:rPr>
              <a:t>In bequemer weiter Kleidung, z.B. Sportklamotten.</a:t>
            </a:r>
          </a:p>
          <a:p>
            <a:pPr marL="342900" indent="-342900">
              <a:buFont typeface="Courier New" panose="02070309020205020404" pitchFamily="49" charset="0"/>
              <a:buChar char="o"/>
            </a:pPr>
            <a:r>
              <a:rPr lang="de-DE" sz="1600" dirty="0">
                <a:latin typeface="Trebuchet MS" panose="020B0603020202020204" pitchFamily="34" charset="0"/>
              </a:rPr>
              <a:t>In Kleidung aus Naturfasern wie Baumwolle, Leinen, Hanf und Wolle.</a:t>
            </a:r>
          </a:p>
          <a:p>
            <a:pPr marL="342900" indent="-342900">
              <a:buFont typeface="Courier New" panose="02070309020205020404" pitchFamily="49" charset="0"/>
              <a:buChar char="o"/>
            </a:pPr>
            <a:r>
              <a:rPr lang="de-DE" sz="1600" dirty="0">
                <a:latin typeface="Trebuchet MS" panose="020B0603020202020204" pitchFamily="34" charset="0"/>
              </a:rPr>
              <a:t>Viskose und Modal finde ich sehr angenehm auf der Haut.</a:t>
            </a:r>
          </a:p>
          <a:p>
            <a:pPr marL="342900" indent="-342900">
              <a:buFont typeface="Courier New" panose="02070309020205020404" pitchFamily="49" charset="0"/>
              <a:buChar char="o"/>
            </a:pPr>
            <a:r>
              <a:rPr lang="de-DE" sz="1600" dirty="0">
                <a:latin typeface="Trebuchet MS" panose="020B0603020202020204" pitchFamily="34" charset="0"/>
              </a:rPr>
              <a:t>Polyester und andere Chemiefasern, da braucht man nicht bügeln und sie sind nicht teuer.</a:t>
            </a:r>
          </a:p>
          <a:p>
            <a:pPr marL="342900" indent="-342900">
              <a:buFont typeface="Courier New" panose="02070309020205020404" pitchFamily="49" charset="0"/>
              <a:buChar char="o"/>
            </a:pPr>
            <a:r>
              <a:rPr lang="de-DE" sz="1600" dirty="0">
                <a:latin typeface="Trebuchet MS" panose="020B0603020202020204" pitchFamily="34" charset="0"/>
              </a:rPr>
              <a:t>Ich trage was mir gefällt, egal aus welchem Stoff.</a:t>
            </a:r>
          </a:p>
          <a:p>
            <a:pPr marL="342900" indent="-342900">
              <a:buFont typeface="Courier New" panose="02070309020205020404" pitchFamily="49" charset="0"/>
              <a:buChar char="o"/>
            </a:pPr>
            <a:r>
              <a:rPr lang="de-DE" sz="1600" dirty="0">
                <a:latin typeface="Trebuchet MS" panose="020B0603020202020204" pitchFamily="34" charset="0"/>
              </a:rPr>
              <a:t>oder:</a:t>
            </a:r>
          </a:p>
        </p:txBody>
      </p:sp>
      <p:pic>
        <p:nvPicPr>
          <p:cNvPr id="4" name="Grafik 3">
            <a:extLst>
              <a:ext uri="{FF2B5EF4-FFF2-40B4-BE49-F238E27FC236}">
                <a16:creationId xmlns:a16="http://schemas.microsoft.com/office/drawing/2014/main" xmlns="" id="{24639CD7-49DD-4FAC-A69A-DF6C899586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983" y="4754702"/>
            <a:ext cx="3017400" cy="1275527"/>
          </a:xfrm>
          <a:prstGeom prst="rect">
            <a:avLst/>
          </a:prstGeom>
          <a:effectLst>
            <a:glow rad="63500">
              <a:schemeClr val="accent6">
                <a:satMod val="175000"/>
                <a:alpha val="40000"/>
              </a:schemeClr>
            </a:glow>
          </a:effectLst>
        </p:spPr>
      </p:pic>
      <p:pic>
        <p:nvPicPr>
          <p:cNvPr id="10" name="Grafik 9" descr="Ein Bild, das Person, darstellend, angezogen enthält.&#10;&#10;Automatisch generierte Beschreibung">
            <a:extLst>
              <a:ext uri="{FF2B5EF4-FFF2-40B4-BE49-F238E27FC236}">
                <a16:creationId xmlns:a16="http://schemas.microsoft.com/office/drawing/2014/main" xmlns="" id="{15DAD7BA-41D0-4026-8850-00C0E3BFA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832" y="1473800"/>
            <a:ext cx="4097702" cy="3056635"/>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182278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800"/>
              <a:buNone/>
            </a:pPr>
            <a:r>
              <a:rPr lang="de-DE" dirty="0"/>
              <a:t>Die textile Kette im Spannungsfeld von </a:t>
            </a:r>
            <a:br>
              <a:rPr lang="de-DE" dirty="0"/>
            </a:br>
            <a:r>
              <a:rPr lang="de-DE" dirty="0"/>
              <a:t>Gesellschaft, Ökonomie, Ökologie und Gesundheit</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2021, </a:t>
            </a:r>
            <a:r>
              <a:rPr lang="de-DE" dirty="0" err="1"/>
              <a:t>C.Voß</a:t>
            </a:r>
            <a:r>
              <a:rPr lang="de-DE" dirty="0"/>
              <a:t> 2000</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6908006" y="3205174"/>
            <a:ext cx="4856800" cy="26598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Welche Auswirkungen der textilen Kette sind Ihnen auf den </a:t>
            </a:r>
            <a:r>
              <a:rPr lang="de-DE" sz="1800" dirty="0">
                <a:solidFill>
                  <a:srgbClr val="C00000"/>
                </a:solidFill>
              </a:rPr>
              <a:t>verschieden Herstellungsstufen </a:t>
            </a:r>
            <a:r>
              <a:rPr lang="de-DE" sz="1800" b="0" i="0" u="none" strike="noStrike" cap="none" dirty="0">
                <a:solidFill>
                  <a:srgbClr val="C00000"/>
                </a:solidFill>
                <a:latin typeface="Arial"/>
                <a:ea typeface="Arial"/>
                <a:cs typeface="Arial"/>
                <a:sym typeface="Arial"/>
              </a:rPr>
              <a:t>bekannt?</a:t>
            </a: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Sammeln Sie die verschiedenen Aspekte und ordnen Sie sie den Bereichen: Ökologie, Ökonomie, Gesellschaft und Gesundheit zu.</a:t>
            </a:r>
            <a:endParaRPr sz="1600" dirty="0">
              <a:solidFill>
                <a:srgbClr val="C00000"/>
              </a:solidFill>
            </a:endParaRPr>
          </a:p>
        </p:txBody>
      </p:sp>
      <p:graphicFrame>
        <p:nvGraphicFramePr>
          <p:cNvPr id="2" name="Diagramm 1"/>
          <p:cNvGraphicFramePr/>
          <p:nvPr>
            <p:extLst>
              <p:ext uri="{D42A27DB-BD31-4B8C-83A1-F6EECF244321}">
                <p14:modId xmlns:p14="http://schemas.microsoft.com/office/powerpoint/2010/main" val="407941800"/>
              </p:ext>
            </p:extLst>
          </p:nvPr>
        </p:nvGraphicFramePr>
        <p:xfrm>
          <a:off x="327894" y="1517072"/>
          <a:ext cx="11590479" cy="1319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ext uri="{D42A27DB-BD31-4B8C-83A1-F6EECF244321}">
                <p14:modId xmlns:p14="http://schemas.microsoft.com/office/powerpoint/2010/main" val="3081313258"/>
              </p:ext>
            </p:extLst>
          </p:nvPr>
        </p:nvGraphicFramePr>
        <p:xfrm>
          <a:off x="427194" y="3144554"/>
          <a:ext cx="6151418" cy="28859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155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lvl="0"/>
            <a:r>
              <a:rPr lang="de-DE" dirty="0"/>
              <a:t>Nachhaltigkeit und Textilien:</a:t>
            </a:r>
            <a:br>
              <a:rPr lang="de-DE" dirty="0"/>
            </a:br>
            <a:r>
              <a:rPr lang="de-DE" dirty="0"/>
              <a:t>Kreislaufwirtschaft versus lineare Herstellungskette</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UBA 2021; Zeichnungen: </a:t>
            </a:r>
            <a:r>
              <a:rPr lang="de-DE" dirty="0" err="1"/>
              <a:t>C.Voß</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7915429" y="2554943"/>
            <a:ext cx="3778890" cy="24851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dirty="0">
                <a:solidFill>
                  <a:srgbClr val="C00000"/>
                </a:solidFill>
              </a:rPr>
              <a:t>Beschreiben Sie den Kreislauf und diskutieren Sie mit den anderen Auszubildenden die Unterschiede zur linearen Kette.</a:t>
            </a:r>
          </a:p>
          <a:p>
            <a:pPr marL="171450" indent="-171450">
              <a:buSzPts val="1100"/>
              <a:buFont typeface="Arial"/>
              <a:buChar char="•"/>
            </a:pPr>
            <a:endParaRPr lang="de-DE" sz="1800" dirty="0">
              <a:solidFill>
                <a:srgbClr val="C00000"/>
              </a:solidFill>
            </a:endParaRPr>
          </a:p>
          <a:p>
            <a:pPr marL="171450" indent="-171450">
              <a:buSzPts val="1100"/>
              <a:buFont typeface="Arial"/>
              <a:buChar char="•"/>
            </a:pPr>
            <a:r>
              <a:rPr lang="de-DE" sz="1800" dirty="0">
                <a:solidFill>
                  <a:srgbClr val="C00000"/>
                </a:solidFill>
              </a:rPr>
              <a:t>Was bedeutet die Textilstrategie der EU für die Textilherstellung?</a:t>
            </a:r>
          </a:p>
        </p:txBody>
      </p:sp>
      <p:graphicFrame>
        <p:nvGraphicFramePr>
          <p:cNvPr id="8" name="Diagramm 7"/>
          <p:cNvGraphicFramePr/>
          <p:nvPr>
            <p:extLst>
              <p:ext uri="{D42A27DB-BD31-4B8C-83A1-F6EECF244321}">
                <p14:modId xmlns:p14="http://schemas.microsoft.com/office/powerpoint/2010/main" val="94271446"/>
              </p:ext>
            </p:extLst>
          </p:nvPr>
        </p:nvGraphicFramePr>
        <p:xfrm>
          <a:off x="111595" y="1567590"/>
          <a:ext cx="7354170" cy="445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5883" y="5257802"/>
            <a:ext cx="765653" cy="725739"/>
          </a:xfrm>
          <a:prstGeom prst="rect">
            <a:avLst/>
          </a:prstGeom>
        </p:spPr>
      </p:pic>
      <p:pic>
        <p:nvPicPr>
          <p:cNvPr id="3" name="Grafik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9754" y="5367938"/>
            <a:ext cx="706582" cy="627191"/>
          </a:xfrm>
          <a:prstGeom prst="rect">
            <a:avLst/>
          </a:prstGeom>
        </p:spPr>
      </p:pic>
      <p:pic>
        <p:nvPicPr>
          <p:cNvPr id="4" name="Grafik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38454" y="4020884"/>
            <a:ext cx="754992" cy="640625"/>
          </a:xfrm>
          <a:prstGeom prst="rect">
            <a:avLst/>
          </a:prstGeom>
        </p:spPr>
      </p:pic>
      <p:pic>
        <p:nvPicPr>
          <p:cNvPr id="5" name="Grafik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1259" y="4008887"/>
            <a:ext cx="677120" cy="652622"/>
          </a:xfrm>
          <a:prstGeom prst="rect">
            <a:avLst/>
          </a:prstGeom>
        </p:spPr>
      </p:pic>
      <p:pic>
        <p:nvPicPr>
          <p:cNvPr id="7"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64382" y="2254656"/>
            <a:ext cx="518900" cy="750505"/>
          </a:xfrm>
          <a:prstGeom prst="rect">
            <a:avLst/>
          </a:prstGeom>
        </p:spPr>
      </p:pic>
      <p:pic>
        <p:nvPicPr>
          <p:cNvPr id="10" name="Grafik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43454" y="2310963"/>
            <a:ext cx="606468" cy="643250"/>
          </a:xfrm>
          <a:prstGeom prst="rect">
            <a:avLst/>
          </a:prstGeom>
        </p:spPr>
      </p:pic>
      <p:pic>
        <p:nvPicPr>
          <p:cNvPr id="11" name="Grafik 1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9532" y="2310963"/>
            <a:ext cx="739869" cy="659036"/>
          </a:xfrm>
          <a:prstGeom prst="rect">
            <a:avLst/>
          </a:prstGeom>
        </p:spPr>
      </p:pic>
      <p:sp>
        <p:nvSpPr>
          <p:cNvPr id="6" name="Textfeld 5"/>
          <p:cNvSpPr txBox="1"/>
          <p:nvPr/>
        </p:nvSpPr>
        <p:spPr>
          <a:xfrm>
            <a:off x="2795155" y="3501736"/>
            <a:ext cx="1943100" cy="1169551"/>
          </a:xfrm>
          <a:prstGeom prst="rect">
            <a:avLst/>
          </a:prstGeom>
          <a:noFill/>
        </p:spPr>
        <p:txBody>
          <a:bodyPr wrap="square" rtlCol="0">
            <a:spAutoFit/>
          </a:bodyPr>
          <a:lstStyle/>
          <a:p>
            <a:pPr algn="ctr"/>
            <a:r>
              <a:rPr lang="de-DE" b="1" dirty="0">
                <a:solidFill>
                  <a:schemeClr val="accent3">
                    <a:lumMod val="75000"/>
                  </a:schemeClr>
                </a:solidFill>
              </a:rPr>
              <a:t>Textilstrategie</a:t>
            </a:r>
          </a:p>
          <a:p>
            <a:pPr algn="ctr"/>
            <a:r>
              <a:rPr lang="de-DE" dirty="0"/>
              <a:t>EU Strategie für nachhaltige und kreislauffähige Textilien</a:t>
            </a:r>
          </a:p>
        </p:txBody>
      </p:sp>
      <p:sp>
        <p:nvSpPr>
          <p:cNvPr id="9" name="Pfeil nach unten 8"/>
          <p:cNvSpPr/>
          <p:nvPr/>
        </p:nvSpPr>
        <p:spPr>
          <a:xfrm>
            <a:off x="2223655" y="3148445"/>
            <a:ext cx="45719" cy="665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885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4330" y="2349154"/>
            <a:ext cx="800464" cy="949451"/>
          </a:xfrm>
          <a:prstGeom prst="rect">
            <a:avLst/>
          </a:prstGeom>
        </p:spPr>
      </p:pic>
      <p:pic>
        <p:nvPicPr>
          <p:cNvPr id="49" name="Grafik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827" y="1579084"/>
            <a:ext cx="1014089" cy="694760"/>
          </a:xfrm>
          <a:prstGeom prst="rect">
            <a:avLst/>
          </a:prstGeom>
        </p:spPr>
      </p:pic>
      <p:pic>
        <p:nvPicPr>
          <p:cNvPr id="48" name="Grafik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1160" y="1592381"/>
            <a:ext cx="1014089" cy="694760"/>
          </a:xfrm>
          <a:prstGeom prst="rect">
            <a:avLst/>
          </a:prstGeom>
        </p:spPr>
      </p:pic>
      <p:pic>
        <p:nvPicPr>
          <p:cNvPr id="47" name="Grafik 4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3504" y="1590889"/>
            <a:ext cx="1005036" cy="688558"/>
          </a:xfrm>
          <a:prstGeom prst="rect">
            <a:avLst/>
          </a:prstGeom>
        </p:spPr>
      </p:pic>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lvl="0"/>
            <a:r>
              <a:rPr lang="de-DE" dirty="0"/>
              <a:t>Nachhaltigkeit und Textilien:</a:t>
            </a:r>
            <a:br>
              <a:rPr lang="de-DE" dirty="0"/>
            </a:br>
            <a:r>
              <a:rPr lang="de-DE" dirty="0"/>
              <a:t>Treibhausgase und Wasserverbrauch</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Quellen: </a:t>
            </a:r>
            <a:r>
              <a:rPr lang="de-DE" dirty="0" err="1"/>
              <a:t>Uba</a:t>
            </a:r>
            <a:r>
              <a:rPr lang="de-DE" dirty="0"/>
              <a:t> 2014 und 2020, </a:t>
            </a:r>
            <a:r>
              <a:rPr lang="de-DE" dirty="0" err="1"/>
              <a:t>Fairwertung</a:t>
            </a:r>
            <a:r>
              <a:rPr lang="de-DE" dirty="0"/>
              <a:t> </a:t>
            </a:r>
          </a:p>
          <a:p>
            <a:pPr marL="36000" lvl="0" indent="-36000"/>
            <a:r>
              <a:rPr lang="de-DE" dirty="0"/>
              <a:t>Illustrationen: nach Ellen </a:t>
            </a:r>
            <a:r>
              <a:rPr lang="de-DE" dirty="0" err="1"/>
              <a:t>Mc</a:t>
            </a:r>
            <a:r>
              <a:rPr lang="de-DE" dirty="0"/>
              <a:t> Arthur …</a:t>
            </a:r>
            <a:r>
              <a:rPr lang="de-DE" dirty="0" err="1"/>
              <a:t>Powerpoint</a:t>
            </a:r>
            <a:r>
              <a:rPr lang="de-DE" dirty="0"/>
              <a:t>/C. Voß </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8084702" y="2041811"/>
            <a:ext cx="3351058" cy="337595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dirty="0">
                <a:solidFill>
                  <a:srgbClr val="C00000"/>
                </a:solidFill>
                <a:latin typeface="Arial"/>
                <a:ea typeface="Arial"/>
                <a:cs typeface="Arial"/>
                <a:sym typeface="Arial"/>
              </a:rPr>
              <a:t>Recherchieren und beschreiben Sie die Herkunft des CO</a:t>
            </a:r>
            <a:r>
              <a:rPr lang="de-DE" sz="1800" b="0" i="0" u="none" strike="noStrike" cap="none" baseline="-25000" dirty="0">
                <a:solidFill>
                  <a:srgbClr val="C00000"/>
                </a:solidFill>
                <a:latin typeface="Arial"/>
                <a:ea typeface="Arial"/>
                <a:cs typeface="Arial"/>
                <a:sym typeface="Arial"/>
              </a:rPr>
              <a:t>2</a:t>
            </a:r>
            <a:r>
              <a:rPr lang="de-DE" sz="1800" b="0" i="0" u="none" strike="noStrike" cap="none" dirty="0">
                <a:solidFill>
                  <a:srgbClr val="C00000"/>
                </a:solidFill>
                <a:latin typeface="Arial"/>
                <a:ea typeface="Arial"/>
                <a:cs typeface="Arial"/>
                <a:sym typeface="Arial"/>
              </a:rPr>
              <a:t>-Ausstoßes in den verschiedenen Stufen der Textilherstellung.</a:t>
            </a:r>
          </a:p>
          <a:p>
            <a:pPr marL="171450" lvl="0" indent="-171450">
              <a:buSzPts val="1100"/>
              <a:buFont typeface="Arial"/>
              <a:buChar char="•"/>
            </a:pPr>
            <a:endParaRPr lang="de-DE" sz="1800" dirty="0">
              <a:solidFill>
                <a:srgbClr val="C00000"/>
              </a:solidFill>
            </a:endParaRPr>
          </a:p>
          <a:p>
            <a:pPr marL="171450" lvl="0" indent="-171450">
              <a:buSzPts val="1100"/>
              <a:buFont typeface="Arial"/>
              <a:buChar char="•"/>
            </a:pPr>
            <a:r>
              <a:rPr lang="de-DE" sz="1800" dirty="0">
                <a:solidFill>
                  <a:srgbClr val="C00000"/>
                </a:solidFill>
              </a:rPr>
              <a:t>Wobei wird besonders viel Wasser verbraucht und verschmutzt?</a:t>
            </a:r>
            <a:endParaRPr sz="1800" dirty="0">
              <a:solidFill>
                <a:srgbClr val="C00000"/>
              </a:solidFill>
            </a:endParaRPr>
          </a:p>
        </p:txBody>
      </p:sp>
      <p:pic>
        <p:nvPicPr>
          <p:cNvPr id="11" name="Grafik 10" descr="Ölfass Silhouette">
            <a:extLst>
              <a:ext uri="{FF2B5EF4-FFF2-40B4-BE49-F238E27FC236}">
                <a16:creationId xmlns:a16="http://schemas.microsoft.com/office/drawing/2014/main" xmlns="" id="{7F5D9A14-92A8-4493-A8D1-6A1B1F6AD4E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15006" y="2244304"/>
            <a:ext cx="1157434" cy="1157434"/>
          </a:xfrm>
          <a:prstGeom prst="rect">
            <a:avLst/>
          </a:prstGeom>
        </p:spPr>
      </p:pic>
      <p:pic>
        <p:nvPicPr>
          <p:cNvPr id="12" name="Grafik 11" descr="Fabrik Silhouette">
            <a:extLst>
              <a:ext uri="{FF2B5EF4-FFF2-40B4-BE49-F238E27FC236}">
                <a16:creationId xmlns:a16="http://schemas.microsoft.com/office/drawing/2014/main" xmlns="" id="{C17B7866-3353-47FA-B208-EA6E0AF313EE}"/>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210366" y="2179859"/>
            <a:ext cx="1221879" cy="1221879"/>
          </a:xfrm>
          <a:prstGeom prst="rect">
            <a:avLst/>
          </a:prstGeom>
        </p:spPr>
      </p:pic>
      <p:pic>
        <p:nvPicPr>
          <p:cNvPr id="13" name="Grafik 12" descr="Waschmaschine Silhouette">
            <a:extLst>
              <a:ext uri="{FF2B5EF4-FFF2-40B4-BE49-F238E27FC236}">
                <a16:creationId xmlns:a16="http://schemas.microsoft.com/office/drawing/2014/main" xmlns="" id="{3C22DF8F-03A6-42C8-BB45-6BBDDD7F005B}"/>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039166" y="2362645"/>
            <a:ext cx="987137" cy="987137"/>
          </a:xfrm>
          <a:prstGeom prst="rect">
            <a:avLst/>
          </a:prstGeom>
        </p:spPr>
      </p:pic>
      <p:sp>
        <p:nvSpPr>
          <p:cNvPr id="10" name="Textfeld 9"/>
          <p:cNvSpPr txBox="1"/>
          <p:nvPr/>
        </p:nvSpPr>
        <p:spPr>
          <a:xfrm>
            <a:off x="2291301" y="1826569"/>
            <a:ext cx="613063" cy="307777"/>
          </a:xfrm>
          <a:prstGeom prst="rect">
            <a:avLst/>
          </a:prstGeom>
          <a:noFill/>
        </p:spPr>
        <p:txBody>
          <a:bodyPr wrap="square" rtlCol="0">
            <a:spAutoFit/>
          </a:bodyPr>
          <a:lstStyle/>
          <a:p>
            <a:r>
              <a:rPr lang="de-DE" b="1" dirty="0"/>
              <a:t>CO</a:t>
            </a:r>
            <a:r>
              <a:rPr lang="de-DE" b="1" baseline="-25000" dirty="0"/>
              <a:t>2</a:t>
            </a:r>
          </a:p>
        </p:txBody>
      </p:sp>
      <p:sp>
        <p:nvSpPr>
          <p:cNvPr id="23" name="Textfeld 22"/>
          <p:cNvSpPr txBox="1"/>
          <p:nvPr/>
        </p:nvSpPr>
        <p:spPr>
          <a:xfrm>
            <a:off x="763838" y="1847350"/>
            <a:ext cx="613063" cy="307777"/>
          </a:xfrm>
          <a:prstGeom prst="rect">
            <a:avLst/>
          </a:prstGeom>
          <a:noFill/>
        </p:spPr>
        <p:txBody>
          <a:bodyPr wrap="square" rtlCol="0">
            <a:spAutoFit/>
          </a:bodyPr>
          <a:lstStyle/>
          <a:p>
            <a:r>
              <a:rPr lang="de-DE" b="1" dirty="0"/>
              <a:t>CO</a:t>
            </a:r>
            <a:r>
              <a:rPr lang="de-DE" b="1" baseline="-25000" dirty="0"/>
              <a:t>2</a:t>
            </a:r>
          </a:p>
        </p:txBody>
      </p:sp>
      <p:sp>
        <p:nvSpPr>
          <p:cNvPr id="25" name="Textfeld 24"/>
          <p:cNvSpPr txBox="1"/>
          <p:nvPr/>
        </p:nvSpPr>
        <p:spPr>
          <a:xfrm>
            <a:off x="4189490" y="1831521"/>
            <a:ext cx="613063" cy="307777"/>
          </a:xfrm>
          <a:prstGeom prst="rect">
            <a:avLst/>
          </a:prstGeom>
          <a:noFill/>
        </p:spPr>
        <p:txBody>
          <a:bodyPr wrap="square" rtlCol="0">
            <a:spAutoFit/>
          </a:bodyPr>
          <a:lstStyle/>
          <a:p>
            <a:r>
              <a:rPr lang="de-DE" b="1" dirty="0"/>
              <a:t>CO</a:t>
            </a:r>
            <a:r>
              <a:rPr lang="de-DE" b="1" baseline="-25000" dirty="0"/>
              <a:t>2</a:t>
            </a:r>
          </a:p>
        </p:txBody>
      </p:sp>
      <p:sp>
        <p:nvSpPr>
          <p:cNvPr id="15" name="Textfeld 14"/>
          <p:cNvSpPr txBox="1"/>
          <p:nvPr/>
        </p:nvSpPr>
        <p:spPr>
          <a:xfrm>
            <a:off x="624108" y="2737567"/>
            <a:ext cx="539230" cy="276999"/>
          </a:xfrm>
          <a:prstGeom prst="rect">
            <a:avLst/>
          </a:prstGeom>
          <a:noFill/>
        </p:spPr>
        <p:txBody>
          <a:bodyPr wrap="square" rtlCol="0">
            <a:spAutoFit/>
          </a:bodyPr>
          <a:lstStyle/>
          <a:p>
            <a:r>
              <a:rPr lang="de-DE" sz="1200" dirty="0"/>
              <a:t>Erdöl</a:t>
            </a:r>
            <a:endParaRPr lang="de-DE" dirty="0"/>
          </a:p>
        </p:txBody>
      </p:sp>
      <p:sp>
        <p:nvSpPr>
          <p:cNvPr id="28" name="Textfeld 27"/>
          <p:cNvSpPr txBox="1"/>
          <p:nvPr/>
        </p:nvSpPr>
        <p:spPr>
          <a:xfrm>
            <a:off x="5773939" y="2706789"/>
            <a:ext cx="928891" cy="307777"/>
          </a:xfrm>
          <a:prstGeom prst="rect">
            <a:avLst/>
          </a:prstGeom>
          <a:noFill/>
        </p:spPr>
        <p:txBody>
          <a:bodyPr wrap="square" rtlCol="0">
            <a:spAutoFit/>
          </a:bodyPr>
          <a:lstStyle/>
          <a:p>
            <a:r>
              <a:rPr lang="de-DE" sz="1200" dirty="0"/>
              <a:t>Altkleide</a:t>
            </a:r>
            <a:r>
              <a:rPr lang="de-DE" dirty="0"/>
              <a:t>r</a:t>
            </a:r>
          </a:p>
        </p:txBody>
      </p:sp>
      <p:graphicFrame>
        <p:nvGraphicFramePr>
          <p:cNvPr id="17" name="Diagramm 16"/>
          <p:cNvGraphicFramePr/>
          <p:nvPr>
            <p:extLst>
              <p:ext uri="{D42A27DB-BD31-4B8C-83A1-F6EECF244321}">
                <p14:modId xmlns:p14="http://schemas.microsoft.com/office/powerpoint/2010/main" val="804959403"/>
              </p:ext>
            </p:extLst>
          </p:nvPr>
        </p:nvGraphicFramePr>
        <p:xfrm>
          <a:off x="491653" y="3519207"/>
          <a:ext cx="6311496" cy="4211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6" name="Grafik 2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77549" y="4903964"/>
            <a:ext cx="1235800" cy="732338"/>
          </a:xfrm>
          <a:prstGeom prst="rect">
            <a:avLst/>
          </a:prstGeom>
        </p:spPr>
      </p:pic>
      <p:pic>
        <p:nvPicPr>
          <p:cNvPr id="27" name="Grafik 2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9613" y="4945528"/>
            <a:ext cx="1489312" cy="705253"/>
          </a:xfrm>
          <a:prstGeom prst="rect">
            <a:avLst/>
          </a:prstGeom>
        </p:spPr>
      </p:pic>
      <p:sp>
        <p:nvSpPr>
          <p:cNvPr id="30" name="Textfeld 29"/>
          <p:cNvSpPr txBox="1"/>
          <p:nvPr/>
        </p:nvSpPr>
        <p:spPr>
          <a:xfrm>
            <a:off x="441771" y="5709166"/>
            <a:ext cx="1383204" cy="307777"/>
          </a:xfrm>
          <a:prstGeom prst="rect">
            <a:avLst/>
          </a:prstGeom>
          <a:noFill/>
        </p:spPr>
        <p:txBody>
          <a:bodyPr wrap="square" rtlCol="0">
            <a:spAutoFit/>
          </a:bodyPr>
          <a:lstStyle/>
          <a:p>
            <a:r>
              <a:rPr lang="de-DE" dirty="0"/>
              <a:t>Bewässerung</a:t>
            </a:r>
          </a:p>
        </p:txBody>
      </p:sp>
      <p:sp>
        <p:nvSpPr>
          <p:cNvPr id="37" name="Textfeld 36"/>
          <p:cNvSpPr txBox="1"/>
          <p:nvPr/>
        </p:nvSpPr>
        <p:spPr>
          <a:xfrm>
            <a:off x="3913525" y="5715930"/>
            <a:ext cx="1383204" cy="307777"/>
          </a:xfrm>
          <a:prstGeom prst="rect">
            <a:avLst/>
          </a:prstGeom>
          <a:noFill/>
        </p:spPr>
        <p:txBody>
          <a:bodyPr wrap="square" rtlCol="0">
            <a:spAutoFit/>
          </a:bodyPr>
          <a:lstStyle/>
          <a:p>
            <a:r>
              <a:rPr lang="de-DE" dirty="0"/>
              <a:t>Mikroplastik</a:t>
            </a:r>
          </a:p>
        </p:txBody>
      </p:sp>
      <p:sp>
        <p:nvSpPr>
          <p:cNvPr id="39" name="Textfeld 38"/>
          <p:cNvSpPr txBox="1"/>
          <p:nvPr/>
        </p:nvSpPr>
        <p:spPr>
          <a:xfrm>
            <a:off x="2291301" y="5729823"/>
            <a:ext cx="1383204" cy="307777"/>
          </a:xfrm>
          <a:prstGeom prst="rect">
            <a:avLst/>
          </a:prstGeom>
          <a:noFill/>
        </p:spPr>
        <p:txBody>
          <a:bodyPr wrap="square" rtlCol="0">
            <a:spAutoFit/>
          </a:bodyPr>
          <a:lstStyle/>
          <a:p>
            <a:r>
              <a:rPr lang="de-DE" dirty="0"/>
              <a:t>Abwasser</a:t>
            </a:r>
          </a:p>
        </p:txBody>
      </p:sp>
      <p:pic>
        <p:nvPicPr>
          <p:cNvPr id="41" name="Grafik 40" descr="Schaf Silhouette">
            <a:extLst>
              <a:ext uri="{FF2B5EF4-FFF2-40B4-BE49-F238E27FC236}">
                <a16:creationId xmlns:a16="http://schemas.microsoft.com/office/drawing/2014/main" xmlns="" id="{D15E296F-2F0F-45E7-BAAC-13EB03A0605F}"/>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1273465" y="2695998"/>
            <a:ext cx="695305" cy="695305"/>
          </a:xfrm>
          <a:prstGeom prst="rect">
            <a:avLst/>
          </a:prstGeom>
        </p:spPr>
      </p:pic>
      <p:sp>
        <p:nvSpPr>
          <p:cNvPr id="33" name="Pfeil nach unten 32"/>
          <p:cNvSpPr/>
          <p:nvPr/>
        </p:nvSpPr>
        <p:spPr>
          <a:xfrm>
            <a:off x="6063187" y="4096232"/>
            <a:ext cx="311981" cy="592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p:cNvSpPr txBox="1"/>
          <p:nvPr/>
        </p:nvSpPr>
        <p:spPr>
          <a:xfrm>
            <a:off x="5780425" y="4775716"/>
            <a:ext cx="1404726" cy="954107"/>
          </a:xfrm>
          <a:prstGeom prst="rect">
            <a:avLst/>
          </a:prstGeom>
          <a:noFill/>
        </p:spPr>
        <p:txBody>
          <a:bodyPr wrap="square" rtlCol="0">
            <a:spAutoFit/>
          </a:bodyPr>
          <a:lstStyle/>
          <a:p>
            <a:r>
              <a:rPr lang="de-DE" dirty="0"/>
              <a:t>Verkauf</a:t>
            </a:r>
          </a:p>
          <a:p>
            <a:r>
              <a:rPr lang="de-DE" dirty="0"/>
              <a:t>Export</a:t>
            </a:r>
          </a:p>
          <a:p>
            <a:r>
              <a:rPr lang="de-DE" dirty="0"/>
              <a:t>Recycling</a:t>
            </a:r>
          </a:p>
          <a:p>
            <a:r>
              <a:rPr lang="de-DE" dirty="0"/>
              <a:t>Verbrennung</a:t>
            </a:r>
          </a:p>
        </p:txBody>
      </p:sp>
      <p:pic>
        <p:nvPicPr>
          <p:cNvPr id="36" name="Grafik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741" y="1552645"/>
            <a:ext cx="1014089" cy="694760"/>
          </a:xfrm>
          <a:prstGeom prst="rect">
            <a:avLst/>
          </a:prstGeom>
        </p:spPr>
      </p:pic>
      <p:sp>
        <p:nvSpPr>
          <p:cNvPr id="24" name="Textfeld 23"/>
          <p:cNvSpPr txBox="1"/>
          <p:nvPr/>
        </p:nvSpPr>
        <p:spPr>
          <a:xfrm>
            <a:off x="5912770" y="1847349"/>
            <a:ext cx="613063" cy="307777"/>
          </a:xfrm>
          <a:prstGeom prst="rect">
            <a:avLst/>
          </a:prstGeom>
          <a:noFill/>
        </p:spPr>
        <p:txBody>
          <a:bodyPr wrap="square" rtlCol="0">
            <a:spAutoFit/>
          </a:bodyPr>
          <a:lstStyle/>
          <a:p>
            <a:r>
              <a:rPr lang="de-DE" b="1" dirty="0"/>
              <a:t>CO</a:t>
            </a:r>
            <a:r>
              <a:rPr lang="de-DE" b="1" baseline="-25000" dirty="0"/>
              <a:t>2</a:t>
            </a:r>
          </a:p>
        </p:txBody>
      </p:sp>
      <p:pic>
        <p:nvPicPr>
          <p:cNvPr id="38" name="Grafik 3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332336" y="2251066"/>
            <a:ext cx="576695" cy="524497"/>
          </a:xfrm>
          <a:prstGeom prst="rect">
            <a:avLst/>
          </a:prstGeom>
        </p:spPr>
      </p:pic>
      <p:pic>
        <p:nvPicPr>
          <p:cNvPr id="34" name="Grafik 33" descr="Kolben Silhouette">
            <a:extLst>
              <a:ext uri="{FF2B5EF4-FFF2-40B4-BE49-F238E27FC236}">
                <a16:creationId xmlns:a16="http://schemas.microsoft.com/office/drawing/2014/main" xmlns="" id="{921CFF7B-4783-4412-B23E-8123526EAEC3}"/>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3228675" y="2695998"/>
            <a:ext cx="554261" cy="554261"/>
          </a:xfrm>
          <a:prstGeom prst="rect">
            <a:avLst/>
          </a:prstGeom>
        </p:spPr>
      </p:pic>
      <p:pic>
        <p:nvPicPr>
          <p:cNvPr id="42" name="Grafik 41" descr="Wasser Silhouette">
            <a:extLst>
              <a:ext uri="{FF2B5EF4-FFF2-40B4-BE49-F238E27FC236}">
                <a16:creationId xmlns:a16="http://schemas.microsoft.com/office/drawing/2014/main" xmlns="" id="{6E0AE54A-93AD-4BD9-AEA3-ADF6B89DEFF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422919" y="4163773"/>
            <a:ext cx="358119" cy="358119"/>
          </a:xfrm>
          <a:prstGeom prst="rect">
            <a:avLst/>
          </a:prstGeom>
        </p:spPr>
      </p:pic>
      <p:pic>
        <p:nvPicPr>
          <p:cNvPr id="43" name="Grafik 42" descr="Wasser Silhouette">
            <a:extLst>
              <a:ext uri="{FF2B5EF4-FFF2-40B4-BE49-F238E27FC236}">
                <a16:creationId xmlns:a16="http://schemas.microsoft.com/office/drawing/2014/main" xmlns="" id="{6E0AE54A-93AD-4BD9-AEA3-ADF6B89DEFF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685004" y="4565696"/>
            <a:ext cx="358119" cy="358119"/>
          </a:xfrm>
          <a:prstGeom prst="rect">
            <a:avLst/>
          </a:prstGeom>
        </p:spPr>
      </p:pic>
      <p:pic>
        <p:nvPicPr>
          <p:cNvPr id="44" name="Grafik 43" descr="Wasser Silhouette">
            <a:extLst>
              <a:ext uri="{FF2B5EF4-FFF2-40B4-BE49-F238E27FC236}">
                <a16:creationId xmlns:a16="http://schemas.microsoft.com/office/drawing/2014/main" xmlns="" id="{6E0AE54A-93AD-4BD9-AEA3-ADF6B89DEFF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4353674" y="4137112"/>
            <a:ext cx="358119" cy="358119"/>
          </a:xfrm>
          <a:prstGeom prst="rect">
            <a:avLst/>
          </a:prstGeom>
        </p:spPr>
      </p:pic>
      <p:pic>
        <p:nvPicPr>
          <p:cNvPr id="45" name="Grafik 44" descr="Wasser Silhouette">
            <a:extLst>
              <a:ext uri="{FF2B5EF4-FFF2-40B4-BE49-F238E27FC236}">
                <a16:creationId xmlns:a16="http://schemas.microsoft.com/office/drawing/2014/main" xmlns="" id="{6E0AE54A-93AD-4BD9-AEA3-ADF6B89DEFF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4316389" y="4630059"/>
            <a:ext cx="358119" cy="358119"/>
          </a:xfrm>
          <a:prstGeom prst="rect">
            <a:avLst/>
          </a:prstGeom>
        </p:spPr>
      </p:pic>
      <p:pic>
        <p:nvPicPr>
          <p:cNvPr id="46" name="Grafik 45" descr="Wasser Silhouette">
            <a:extLst>
              <a:ext uri="{FF2B5EF4-FFF2-40B4-BE49-F238E27FC236}">
                <a16:creationId xmlns:a16="http://schemas.microsoft.com/office/drawing/2014/main" xmlns="" id="{6E0AE54A-93AD-4BD9-AEA3-ADF6B89DEFF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640" y="4922729"/>
            <a:ext cx="358119" cy="358119"/>
          </a:xfrm>
          <a:prstGeom prst="rect">
            <a:avLst/>
          </a:prstGeom>
        </p:spPr>
      </p:pic>
      <p:pic>
        <p:nvPicPr>
          <p:cNvPr id="3" name="Grafik 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141447" y="4923815"/>
            <a:ext cx="1382864" cy="749121"/>
          </a:xfrm>
          <a:prstGeom prst="rect">
            <a:avLst/>
          </a:prstGeom>
        </p:spPr>
      </p:pic>
    </p:spTree>
    <p:extLst>
      <p:ext uri="{BB962C8B-B14F-4D97-AF65-F5344CB8AC3E}">
        <p14:creationId xmlns:p14="http://schemas.microsoft.com/office/powerpoint/2010/main" val="273320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02" name="Google Shape;10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Textilien:</a:t>
            </a:r>
            <a:br>
              <a:rPr lang="de-DE" dirty="0"/>
            </a:br>
            <a:r>
              <a:rPr lang="de-DE" dirty="0"/>
              <a:t>Erlöse versus Löhne</a:t>
            </a:r>
            <a:endParaRPr dirty="0"/>
          </a:p>
        </p:txBody>
      </p:sp>
      <p:sp>
        <p:nvSpPr>
          <p:cNvPr id="103" name="Google Shape;103;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Schneiderberufe</a:t>
            </a:r>
            <a:endParaRPr dirty="0"/>
          </a:p>
        </p:txBody>
      </p:sp>
      <p:sp>
        <p:nvSpPr>
          <p:cNvPr id="104" name="Google Shape;104;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Quelle: Schmitt 2001; Foto: </a:t>
            </a:r>
            <a:r>
              <a:rPr lang="de-DE" dirty="0" err="1"/>
              <a:t>C.Voß</a:t>
            </a:r>
            <a:r>
              <a:rPr lang="de-DE" dirty="0"/>
              <a:t> </a:t>
            </a:r>
            <a:endParaRPr dirty="0"/>
          </a:p>
        </p:txBody>
      </p:sp>
      <p:sp>
        <p:nvSpPr>
          <p:cNvPr id="105" name="Google Shape;105;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lvl="0"/>
            <a:r>
              <a:rPr lang="de-DE" dirty="0"/>
              <a:t>Dr. Cornelia Voß/ Wissenschaftsladen Bonn e.V.</a:t>
            </a:r>
          </a:p>
        </p:txBody>
      </p:sp>
      <p:sp>
        <p:nvSpPr>
          <p:cNvPr id="127" name="Google Shape;127;p1"/>
          <p:cNvSpPr/>
          <p:nvPr/>
        </p:nvSpPr>
        <p:spPr>
          <a:xfrm>
            <a:off x="6230648" y="1586083"/>
            <a:ext cx="5434446" cy="433543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lvl="0" indent="-285750">
              <a:buFont typeface="Arial" panose="020B0604020202020204" pitchFamily="34" charset="0"/>
              <a:buChar char="•"/>
            </a:pPr>
            <a:r>
              <a:rPr lang="de-DE" sz="1800" dirty="0">
                <a:solidFill>
                  <a:srgbClr val="C00000"/>
                </a:solidFill>
              </a:rPr>
              <a:t>Wohin fließen die Erlöse der Jeans? Welche Anteile der Jeans verteilen sich auf die Bereiche?</a:t>
            </a:r>
          </a:p>
          <a:p>
            <a:pPr marL="285750" lvl="0" indent="-285750">
              <a:buFont typeface="Arial" panose="020B0604020202020204" pitchFamily="34" charset="0"/>
              <a:buChar char="•"/>
            </a:pPr>
            <a:endParaRPr lang="de-DE" sz="1800" dirty="0">
              <a:solidFill>
                <a:srgbClr val="C00000"/>
              </a:solidFill>
            </a:endParaRPr>
          </a:p>
          <a:p>
            <a:pPr marL="285750" lvl="0" indent="-285750">
              <a:buFont typeface="Arial" panose="020B0604020202020204" pitchFamily="34" charset="0"/>
              <a:buChar char="•"/>
            </a:pPr>
            <a:r>
              <a:rPr lang="de-DE" sz="1800" dirty="0">
                <a:solidFill>
                  <a:srgbClr val="C00000"/>
                </a:solidFill>
              </a:rPr>
              <a:t>Sind die Erlöse gerecht verteilt? Sind die Löhne angemessen?</a:t>
            </a:r>
          </a:p>
          <a:p>
            <a:pPr marL="285750" lvl="0" indent="-285750">
              <a:buFont typeface="Arial" panose="020B0604020202020204" pitchFamily="34" charset="0"/>
              <a:buChar char="•"/>
            </a:pPr>
            <a:endParaRPr lang="de-DE" sz="1800" dirty="0">
              <a:solidFill>
                <a:srgbClr val="C00000"/>
              </a:solidFill>
            </a:endParaRPr>
          </a:p>
          <a:p>
            <a:pPr marL="285750" lvl="0" indent="-285750">
              <a:buFont typeface="Arial" panose="020B0604020202020204" pitchFamily="34" charset="0"/>
              <a:buChar char="•"/>
            </a:pPr>
            <a:r>
              <a:rPr lang="de-DE" sz="1800" dirty="0">
                <a:solidFill>
                  <a:srgbClr val="C00000"/>
                </a:solidFill>
              </a:rPr>
              <a:t>Recherchieren Sie die Arbeitsbedingungen von Schneider*innen in der EU, in Indien und Bangladesch und vergleichen Sie diese!</a:t>
            </a:r>
          </a:p>
          <a:p>
            <a:pPr marL="285750" lvl="0" indent="-285750">
              <a:buFont typeface="Arial" panose="020B0604020202020204" pitchFamily="34" charset="0"/>
              <a:buChar char="•"/>
            </a:pPr>
            <a:r>
              <a:rPr lang="de-DE" sz="1800" dirty="0">
                <a:solidFill>
                  <a:srgbClr val="C00000"/>
                </a:solidFill>
              </a:rPr>
              <a:t>Wie können menschenunwürdige Arbeitsbedingungen verbessert werden?</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515293"/>
            <a:ext cx="5292420" cy="4477019"/>
          </a:xfrm>
          <a:prstGeom prst="rect">
            <a:avLst/>
          </a:prstGeom>
        </p:spPr>
      </p:pic>
    </p:spTree>
    <p:extLst>
      <p:ext uri="{BB962C8B-B14F-4D97-AF65-F5344CB8AC3E}">
        <p14:creationId xmlns:p14="http://schemas.microsoft.com/office/powerpoint/2010/main" val="1571476317"/>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6703</Words>
  <Application>Microsoft Macintosh PowerPoint</Application>
  <PresentationFormat>Breitbild</PresentationFormat>
  <Paragraphs>553</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Cambria</vt:lpstr>
      <vt:lpstr>Courier New</vt:lpstr>
      <vt:lpstr>Calibri</vt:lpstr>
      <vt:lpstr>Trebuchet MS</vt:lpstr>
      <vt:lpstr>Office</vt:lpstr>
      <vt:lpstr>Textil-und Modenäher/in Maßschneider/in Änderungsschneiderin</vt:lpstr>
      <vt:lpstr>Nachhaltigkeit und Klimawandel: Woher kommen die Emissionen im Alltag?</vt:lpstr>
      <vt:lpstr>Nachhaltigkeit und Textilien: Ressourcenschonung contra Konsum?</vt:lpstr>
      <vt:lpstr>Nachhaltigkeit und Textilien: Mode und Trends versus Nutzungsdauer?</vt:lpstr>
      <vt:lpstr>Nachhaltigkeit und Textilien: Naturfasern versus Chemiefaser?</vt:lpstr>
      <vt:lpstr>Die textile Kette im Spannungsfeld von  Gesellschaft, Ökonomie, Ökologie und Gesundheit</vt:lpstr>
      <vt:lpstr>Nachhaltigkeit und Textilien: Kreislaufwirtschaft versus lineare Herstellungskette</vt:lpstr>
      <vt:lpstr>Nachhaltigkeit und Textilien: Treibhausgase und Wasserverbrauch</vt:lpstr>
      <vt:lpstr>Nachhaltigkeit und Textilien: Erlöse versus Löhne</vt:lpstr>
      <vt:lpstr>Nachhaltigkeit und Textilien: Recyclingfasern aus PET-Flaschen?</vt:lpstr>
      <vt:lpstr>Nachhaltigkeit und Textilien: Konsum versus Ressourceneinsparung?</vt:lpstr>
      <vt:lpstr>Nachhaltigkeit und Textilien: EU-Strategie: Fast Fashion contra Nachhaltigkeit</vt:lpstr>
      <vt:lpstr>Nachhaltigkeit und Textilien: Was kann Öko-Design leisten?</vt:lpstr>
      <vt:lpstr>Nachhaltigkeit und Textilien: Energie sparen contra Geräte-Standby?</vt:lpstr>
      <vt:lpstr>Nachhaltigkeit und Textilien: Was können Änderungsschneidereien tun?</vt:lpstr>
      <vt:lpstr>Nachhaltigkeit und Textilien: Was können Maßschneidereien tun?</vt:lpstr>
      <vt:lpstr>Nachhaltigkeit und Textilien: Was können Mode- und Textilschneidereien tun?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Fachmann für Systemgastronomie / Fachfrau für Systemgastronomie Fachkraft Gastronomie – Schwerpunkt Systemgastronomie</dc:title>
  <dc:creator>Microsoft Office User</dc:creator>
  <cp:lastModifiedBy>Michael Scharp</cp:lastModifiedBy>
  <cp:revision>206</cp:revision>
  <cp:lastPrinted>2023-09-26T02:03:05Z</cp:lastPrinted>
  <dcterms:created xsi:type="dcterms:W3CDTF">2021-10-18T14:46:33Z</dcterms:created>
  <dcterms:modified xsi:type="dcterms:W3CDTF">2023-09-26T02:03:11Z</dcterms:modified>
</cp:coreProperties>
</file>