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7104050" cy="10234600"/>
  <p:embeddedFontLs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38" roundtripDataSignature="AMtx7miDIUeoYmI0KLIhtuTY+p86SJst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467E10-2D98-47C2-BCBC-4F8C8577FD4E}">
  <a:tblStyle styleId="{B0467E10-2D98-47C2-BCBC-4F8C8577FD4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erriweather-bold.fntdata"/><Relationship Id="rId12" Type="http://schemas.openxmlformats.org/officeDocument/2006/relationships/slide" Target="slides/slide5.xml"/><Relationship Id="rId34" Type="http://schemas.openxmlformats.org/officeDocument/2006/relationships/font" Target="fonts/Merriweather-regular.fntdata"/><Relationship Id="rId15" Type="http://schemas.openxmlformats.org/officeDocument/2006/relationships/slide" Target="slides/slide8.xml"/><Relationship Id="rId37" Type="http://schemas.openxmlformats.org/officeDocument/2006/relationships/font" Target="fonts/Merriweather-boldItalic.fntdata"/><Relationship Id="rId14" Type="http://schemas.openxmlformats.org/officeDocument/2006/relationships/slide" Target="slides/slide7.xml"/><Relationship Id="rId36" Type="http://schemas.openxmlformats.org/officeDocument/2006/relationships/font" Target="fonts/Merriweather-italic.fntdata"/><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The_duct_for_the_33kV_cable_emerges_on_the_south_side_of_Emscote_Road,_Warwick_-_geograph.org.uk_-_4474983.jp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ites/default/files/medien/479/publikationen/hgp_wassersparen_in_privathaushalten_web.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esse-blog.com/2021/10/28/alte-netze-hohe-wasserverlust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4.0/legalcode.de" TargetMode="External"/><Relationship Id="rId3" Type="http://schemas.openxmlformats.org/officeDocument/2006/relationships/hyperlink" Target="http://www.umweltbundesamt.de/sites/default/files/medien/1410/publikationen/2020_heizen_mit_holz_bf.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mweltbewusst-bauen.de/nachhaltigkeit-von-daemmstoffen/" TargetMode="External"/><Relationship Id="rId3" Type="http://schemas.openxmlformats.org/officeDocument/2006/relationships/hyperlink" Target="https://creativecommons.org/licenses/by/4.0/legalcode.d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eker.de/fachinformationen/umgang-mit-regenwasser/article/das-konzept-der-schwammstadt-sponge-city-577.html" TargetMode="External"/><Relationship Id="rId3" Type="http://schemas.openxmlformats.org/officeDocument/2006/relationships/hyperlink" Target="https://www.umweltbundesamt.de/daten/flaeche-boden-land-oekosysteme/boden/bodenversiegelung#was-ist-bodenversiegelun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auer-engel.de/de/produktwelt/schmierstoffe-hydraulikfluessigkeiten-bis-12-2022" TargetMode="External"/><Relationship Id="rId3" Type="http://schemas.openxmlformats.org/officeDocument/2006/relationships/hyperlink" Target="https://www.tuvsud.com/de-de/dienstleistungen/auditierung-und-zertifizierung/energiemanagementsysteme/iso-50001" TargetMode="External"/><Relationship Id="rId4" Type="http://schemas.openxmlformats.org/officeDocument/2006/relationships/hyperlink" Target="https://worldsteel.org/steel-by-topic/sustainability/steel-recognition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amr.tv/de/blog/7-unterschatzte-vorteile-der-digitalisierung-im-unternehmen/" TargetMode="External"/><Relationship Id="rId3" Type="http://schemas.openxmlformats.org/officeDocument/2006/relationships/hyperlink" Target="https://www.flixcheck.de/vor-und-nachteile-digitalisierun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 Id="rId3" Type="http://schemas.openxmlformats.org/officeDocument/2006/relationships/hyperlink" Target="http://dpaq.de/fO8Dt" TargetMode="External"/><Relationship Id="rId4" Type="http://schemas.openxmlformats.org/officeDocument/2006/relationships/hyperlink" Target="https://www.destatis.de/DE/Themen/Gesellschaft-Umwelt/Umwelt/Abfallwirtschaft/_inhalt.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atis.de/DE/Themen/Gesellschaft-Umwelt/Umwelt/Abfallwirtschaft/Publikationen/Downloads-Abfallwirtschaft/abfallbilanz-pdf-5321001.pdf?__blob=publicationFile" TargetMode="External"/><Relationship Id="rId3" Type="http://schemas.openxmlformats.org/officeDocument/2006/relationships/hyperlink" Target="https://www.umweltbundesamt.de/sites/default/files/medien/publikation/long/4040.pdf" TargetMode="External"/><Relationship Id="rId4" Type="http://schemas.openxmlformats.org/officeDocument/2006/relationships/hyperlink" Target="https://kreislaufwirtschaft-bau.de/Download/Bericht-12.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umweltatlas/bauen-wohnen/wirkungen-bauen/energieverbrauch-bauen/wie-viel-energie-wird-fuer-bauen-benoetigt" TargetMode="External"/><Relationship Id="rId3" Type="http://schemas.openxmlformats.org/officeDocument/2006/relationships/hyperlink" Target="https://www.umweltbundesamt.de/umweltatlas/bauen-wohnen/wirkungen-bauen/energieverbrauch-bauen/wie-viel-energie-wird-fuer-bauen-benoetigt" TargetMode="External"/><Relationship Id="rId4" Type="http://schemas.openxmlformats.org/officeDocument/2006/relationships/hyperlink" Target="https://www.umweltbundesamt.de/sites/default/files/medien/1968/publikationen/co2-emissionsfaktoren_fur_fossile_brennstoffe_korrektur.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unetzwissen.de/gebaeudetechnik/fachwissen/trink--warmwasser/rohrleitungen-werkstoffe-2456313"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8:notes"/>
          <p:cNvSpPr/>
          <p:nvPr>
            <p:ph idx="2" type="sldImg"/>
          </p:nvPr>
        </p:nvSpPr>
        <p:spPr>
          <a:xfrm>
            <a:off x="479425" y="330200"/>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8:notes"/>
          <p:cNvSpPr txBox="1"/>
          <p:nvPr>
            <p:ph idx="1" type="body"/>
          </p:nvPr>
        </p:nvSpPr>
        <p:spPr>
          <a:xfrm>
            <a:off x="479426" y="3947531"/>
            <a:ext cx="6145212" cy="595688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142" name="Google Shape;142;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805bd2549_0_652:notes"/>
          <p:cNvSpPr/>
          <p:nvPr>
            <p:ph idx="2" type="sldImg"/>
          </p:nvPr>
        </p:nvSpPr>
        <p:spPr>
          <a:xfrm>
            <a:off x="476250"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6805bd2549_0_652:notes"/>
          <p:cNvSpPr txBox="1"/>
          <p:nvPr>
            <p:ph idx="1" type="body"/>
          </p:nvPr>
        </p:nvSpPr>
        <p:spPr>
          <a:xfrm>
            <a:off x="476250" y="3888000"/>
            <a:ext cx="6145213" cy="614432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b="1" sz="1050"/>
          </a:p>
          <a:p>
            <a:pPr indent="0" lvl="0" marL="0" rtl="0" algn="l">
              <a:lnSpc>
                <a:spcPct val="100000"/>
              </a:lnSpc>
              <a:spcBef>
                <a:spcPts val="0"/>
              </a:spcBef>
              <a:spcAft>
                <a:spcPts val="0"/>
              </a:spcAft>
              <a:buClr>
                <a:schemeClr val="dk1"/>
              </a:buClr>
              <a:buSzPts val="1100"/>
              <a:buFont typeface="Arial"/>
              <a:buNone/>
            </a:pPr>
            <a:r>
              <a:rPr lang="de-DE" sz="1050"/>
              <a:t>Baurestmassen besitzen ein besonders hohes Verwertungspotential, denn sie machen über die Hälfte des gesamten Abfallaufkommens aus (DESTATIS 2022). Jährlich sind es über 80 Millionen Tonnen, die einer Verwertung oder einer Beseitigung zugeführt werden müssen. Im Wesentlichen handelt es sich dabei um Bauschutt, Straßenaufbruch, Baustellenabfällen sowie die Fraktion Boden und Steine. Dabei sind größere Mengen an Aushubmaterial, wie Boden und Steine, typisch für bauvorbereitende Handlungen im Hoch- und Tiefbau. Abbruchabfälle hingegen sind inhomogene Gemische, die aus einer Vielzahl von Materialien, wie Boden, Sand, Natursteinen, Betonstücken, Keramik, Ziegel, Fliesen, behandelten und unbehandelten Hölzern, Metallteilen oder Asphalt zusammengesetzt sein können. Auch Installations-elemente aus dem Elektrobereich wie beispielsweise Kabel und Geräte sowie Isolationsmaterialien und Rohrleitungen gehören dazu, aber auch gefährlicher Abfall wie z.B. teerhaltiger Straßenaufbruch von Oberflächen-belägen alter Straßen (bbs 2021). Die Verwertungsmöglichkeiten für Bau- und Abbruchabfälle und daraus gewonnene Materialien sind vielfältig. Bei guter und gesicherter Qualität können Gesteinskörnungen aus Beton- und Mauerwerksbruch für die Herstellung von Betonen im Hochbau eingesetzt werden. Trotz dieser guten Verwertungsmöglichkeiten wird nur ein Bruchteil wieder als hochwertiger Betonzuschlagstoff eingesetzt. Der überwiegende Teil wird weniger hochwertig bodennah eingesetzt, wie beispielsweise im Landschafts- und Wegebau, als Ausgleichsmaterial, als Verfüllungsmaterial von Aushebungen oder im stillgelegten Bergbau (UBA 2010). Voraussetzung für ein hochwertiges Recycling ist allerdings ein selektiver Rückbau- und Abbruchverfahren, bei denen die Baustofffraktionen bereits an der Abbruchstelle sorgfältig getrennt und Schadstoffe frühzeitig ausgeschleust werden (UBA 2010).</a:t>
            </a:r>
            <a:endParaRPr sz="1050"/>
          </a:p>
          <a:p>
            <a:pPr indent="0" lvl="0" marL="0" rtl="0" algn="l">
              <a:lnSpc>
                <a:spcPct val="100000"/>
              </a:lnSpc>
              <a:spcBef>
                <a:spcPts val="0"/>
              </a:spcBef>
              <a:spcAft>
                <a:spcPts val="0"/>
              </a:spcAft>
              <a:buSzPts val="1400"/>
              <a:buNone/>
            </a:pPr>
            <a:r>
              <a:t/>
            </a:r>
            <a:endParaRPr b="1" sz="1050"/>
          </a:p>
          <a:p>
            <a:pPr indent="0" lvl="0" marL="0" rtl="0" algn="l">
              <a:lnSpc>
                <a:spcPct val="100000"/>
              </a:lnSpc>
              <a:spcBef>
                <a:spcPts val="0"/>
              </a:spcBef>
              <a:spcAft>
                <a:spcPts val="0"/>
              </a:spcAft>
              <a:buSzPts val="1400"/>
              <a:buNone/>
            </a:pPr>
            <a:r>
              <a:rPr b="1" lang="de-DE" sz="1050"/>
              <a:t>Aufgaben</a:t>
            </a:r>
            <a:endParaRPr b="1" sz="1050"/>
          </a:p>
          <a:p>
            <a:pPr indent="-171450" lvl="0" marL="171450" rtl="0" algn="l">
              <a:lnSpc>
                <a:spcPct val="100000"/>
              </a:lnSpc>
              <a:spcBef>
                <a:spcPts val="0"/>
              </a:spcBef>
              <a:spcAft>
                <a:spcPts val="0"/>
              </a:spcAft>
              <a:buSzPts val="1400"/>
              <a:buFont typeface="Arial"/>
              <a:buChar char="•"/>
            </a:pPr>
            <a:r>
              <a:rPr lang="de-DE" sz="1050"/>
              <a:t>Ein Wohngebäude mit einem alten asphaltierten Innenhof soll abgerissen werden. Für welche Fraktionen der Abbruchabfälle bereiten Sie eine getrennte Erfassung und Sammlung vor? </a:t>
            </a:r>
            <a:endParaRPr/>
          </a:p>
          <a:p>
            <a:pPr indent="-171450" lvl="0" marL="171450" rtl="0" algn="l">
              <a:lnSpc>
                <a:spcPct val="100000"/>
              </a:lnSpc>
              <a:spcBef>
                <a:spcPts val="0"/>
              </a:spcBef>
              <a:spcAft>
                <a:spcPts val="0"/>
              </a:spcAft>
              <a:buSzPts val="1400"/>
              <a:buFont typeface="Arial"/>
              <a:buChar char="•"/>
            </a:pPr>
            <a:r>
              <a:rPr lang="de-DE" sz="1050"/>
              <a:t>Welche Fraktionen erfassen und sammeln sie getrennt bei: Bürogebäude, Kleingewerbe und Industriegebäude?</a:t>
            </a:r>
            <a:endParaRPr sz="1050"/>
          </a:p>
          <a:p>
            <a:pPr indent="0" lvl="0" marL="0" rtl="0" algn="l">
              <a:lnSpc>
                <a:spcPct val="100000"/>
              </a:lnSpc>
              <a:spcBef>
                <a:spcPts val="0"/>
              </a:spcBef>
              <a:spcAft>
                <a:spcPts val="0"/>
              </a:spcAft>
              <a:buSzPts val="1400"/>
              <a:buNone/>
            </a:pPr>
            <a:r>
              <a:t/>
            </a:r>
            <a:endParaRPr b="1" sz="1050"/>
          </a:p>
          <a:p>
            <a:pPr indent="0" lvl="0" marL="0" rtl="0" algn="l">
              <a:lnSpc>
                <a:spcPct val="100000"/>
              </a:lnSpc>
              <a:spcBef>
                <a:spcPts val="0"/>
              </a:spcBef>
              <a:spcAft>
                <a:spcPts val="0"/>
              </a:spcAft>
              <a:buSzPts val="1400"/>
              <a:buNone/>
            </a:pPr>
            <a:r>
              <a:rPr b="1" lang="de-DE" sz="1050"/>
              <a:t>Quellen</a:t>
            </a:r>
            <a:endParaRPr b="1" sz="1050"/>
          </a:p>
          <a:p>
            <a:pPr indent="-171450" lvl="0" marL="171450" rtl="0" algn="l">
              <a:lnSpc>
                <a:spcPct val="100000"/>
              </a:lnSpc>
              <a:spcBef>
                <a:spcPts val="0"/>
              </a:spcBef>
              <a:spcAft>
                <a:spcPts val="0"/>
              </a:spcAft>
              <a:buSzPts val="1300"/>
              <a:buFont typeface="Arial"/>
              <a:buChar char="•"/>
            </a:pPr>
            <a:r>
              <a:rPr lang="de-DE" sz="900"/>
              <a:t>bbs (2021b) Initiative Kreislaufwirtschaft Bau Bundesverband Baustoffe–Steine und Erden (Hrsg.) (2021): Mineralische Bauabfälle. Monitoring 2018 - Bericht zum Aufkommen und zum Verbleib mineralischer Bauabfälle im Jahr 2018. Online: https://kreislaufwirtschaft-bau.de/Download/Bericht-12.pdf</a:t>
            </a:r>
            <a:endParaRPr/>
          </a:p>
          <a:p>
            <a:pPr indent="-171450" lvl="0" marL="171450" rtl="0" algn="l">
              <a:lnSpc>
                <a:spcPct val="100000"/>
              </a:lnSpc>
              <a:spcBef>
                <a:spcPts val="0"/>
              </a:spcBef>
              <a:spcAft>
                <a:spcPts val="0"/>
              </a:spcAft>
              <a:buSzPts val="1300"/>
              <a:buFont typeface="Arial"/>
              <a:buChar char="•"/>
            </a:pPr>
            <a:r>
              <a:rPr lang="de-DE" sz="900"/>
              <a:t>DESTATIS - Statistisches Bundesamt (2022.): Abfallwirtschaft Kurzübersicht Abfallbilanz – Zeitreihe. Online: https://www.destatis.de/DE/Themen/Gesellschaft-Umwelt/Umwelt/Abfallwirtschaft/Tabellen/liste-abfallbilanz-kurzuebersicht.html#647044 </a:t>
            </a:r>
            <a:endParaRPr sz="900"/>
          </a:p>
          <a:p>
            <a:pPr indent="-171450" lvl="0" marL="171450" rtl="0" algn="l">
              <a:lnSpc>
                <a:spcPct val="100000"/>
              </a:lnSpc>
              <a:spcBef>
                <a:spcPts val="0"/>
              </a:spcBef>
              <a:spcAft>
                <a:spcPts val="0"/>
              </a:spcAft>
              <a:buSzPts val="1300"/>
              <a:buFont typeface="Arial"/>
              <a:buChar char="•"/>
            </a:pPr>
            <a:r>
              <a:rPr lang="de-DE" sz="9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a:t>
            </a:r>
            <a:endParaRPr sz="900"/>
          </a:p>
        </p:txBody>
      </p:sp>
      <p:sp>
        <p:nvSpPr>
          <p:cNvPr id="292" name="Google Shape;292;g26805bd2549_0_65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805bd2549_0_807:notes"/>
          <p:cNvSpPr/>
          <p:nvPr>
            <p:ph idx="2" type="sldImg"/>
          </p:nvPr>
        </p:nvSpPr>
        <p:spPr>
          <a:xfrm>
            <a:off x="479425" y="3286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6805bd2549_0_807:notes"/>
          <p:cNvSpPr txBox="1"/>
          <p:nvPr>
            <p:ph idx="1" type="body"/>
          </p:nvPr>
        </p:nvSpPr>
        <p:spPr>
          <a:xfrm>
            <a:off x="479425" y="3888000"/>
            <a:ext cx="6145213" cy="617734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b="1" sz="1050"/>
          </a:p>
          <a:p>
            <a:pPr indent="0" lvl="0" marL="0" rtl="0" algn="l">
              <a:lnSpc>
                <a:spcPct val="100000"/>
              </a:lnSpc>
              <a:spcBef>
                <a:spcPts val="0"/>
              </a:spcBef>
              <a:spcAft>
                <a:spcPts val="0"/>
              </a:spcAft>
              <a:buSzPts val="1400"/>
              <a:buNone/>
            </a:pPr>
            <a:r>
              <a:rPr lang="de-DE" sz="1050"/>
              <a:t>Nachhaltige Verlegeverfahren: Offener und geschlossener Grabenbau. Die konventionelle Erdverlegung von Rohrleitungen wird in </a:t>
            </a:r>
            <a:r>
              <a:rPr lang="de-DE" sz="1050" u="sng"/>
              <a:t>offener Bauweise</a:t>
            </a:r>
            <a:r>
              <a:rPr lang="de-DE" sz="1050"/>
              <a:t> ausgeführt. Dabei wird ein Graben ausgehoben, um die Rohrleitungen in die richtige Tiefe zu verlegen. Der offene Graben muss ab einer Tiefe von 1,25 m mit einer angemessenen Böschung oder mit Hilfe eines Grabenverbaus hergestellt werden. Die Tiefe und die Breite des Grabens werden zudem bestimmt von dem Platz, der für das Bauvorhaben vorhanden ist und welcher Baugrund vorliegt. Beidseitig einer Böschung ist zudem ein Schutzstreifen von 0,60 m anzulegen BfGA (2023). Nach dem Verlegen der Leitungen werden die ausgehobenen Gräben wieder verfüllt und der Boden verdichtet. Zur Verfüllung wird in der Regel das Aushubmaterial wiederverwendet. Zur Einbettung der Rohrleitungen kommt, je nach anstehender Bodenart und Rohrsystem, zusätzlich feinkörniger Kies zum Einsatz. Mit bis zu 90% entsteht ein wesentlicher Teil der Kosten für den Neubau oder die Sanierung einer erdverlegten Rohrleitung beim Tiefbau und der Belag für die Wiederherstellung (Bosy o.J.)</a:t>
            </a:r>
            <a:endParaRPr sz="1050"/>
          </a:p>
          <a:p>
            <a:pPr indent="0" lvl="0" marL="0" rtl="0" algn="l">
              <a:lnSpc>
                <a:spcPct val="100000"/>
              </a:lnSpc>
              <a:spcBef>
                <a:spcPts val="0"/>
              </a:spcBef>
              <a:spcAft>
                <a:spcPts val="0"/>
              </a:spcAft>
              <a:buSzPts val="1400"/>
              <a:buNone/>
            </a:pPr>
            <a:r>
              <a:rPr lang="de-DE" sz="1050"/>
              <a:t>Zunehmend kommen grabenlose Verlegeverfahren in </a:t>
            </a:r>
            <a:r>
              <a:rPr lang="de-DE" sz="1050" u="sng"/>
              <a:t>geschlossener Bauweise </a:t>
            </a:r>
            <a:r>
              <a:rPr lang="de-DE" sz="1050"/>
              <a:t>zum Einsatz. Unterschieden werden dabei Verfahren zur Neuverlegung von Rohrleitungen und zur Rohrsanierung bei Nutzung der bestehenden Leitungstrasse. Weitere Differenzierungen erfolgen anhand der Steuerbarkeit und der Nicht-Steuerbarkeit der Verlegung sowie der Verdrängung oder der Entnahme des anstehenden Bodens. Die grabenlose Rohrverlegung besitzt gegenüber dem konventionellen Leitungsbau mit offenem Graben und Wiederverschluss der Straßenoberfläche mehrere erhebliche und auch ökologische Vorteile. Dazu zählen (VKR 2012): Präzise und schnelle Baustellenabwicklung und dadurch Zeit- und Kostenersparnis, verringerte Verkehrsbehinderungen, keine Unterbrechungen ober- und unterirdischer Querungen (Gewässer, Ver- und Entsorgungsleitungen, Verkehrsverbindungen, u. ä.), Erhalt wertvoller Oberflächen wie Bepflanzung, Pflaster und Asphalt, kaum Bodenaushub und damit geringere Eingrifftiefe in die Bodenökologie, geringere Eingriffe in den Wasserhaushalt wie z.B. Grundwasserabsenkungen geringere Belästigung der unmittelbar ortsansässigen Bevölkerung und dadurch erhöhte Akzeptanz der Bautätigkeit</a:t>
            </a:r>
            <a:endParaRPr sz="1050"/>
          </a:p>
          <a:p>
            <a:pPr indent="0" lvl="0" marL="0" rtl="0" algn="l">
              <a:lnSpc>
                <a:spcPct val="100000"/>
              </a:lnSpc>
              <a:spcBef>
                <a:spcPts val="0"/>
              </a:spcBef>
              <a:spcAft>
                <a:spcPts val="0"/>
              </a:spcAft>
              <a:buSzPts val="1400"/>
              <a:buNone/>
            </a:pPr>
            <a:r>
              <a:rPr b="1" lang="de-DE" sz="1050"/>
              <a:t>Aufgabe</a:t>
            </a:r>
            <a:endParaRPr b="1" sz="1050"/>
          </a:p>
          <a:p>
            <a:pPr indent="-171450" lvl="0" marL="171450" rtl="0" algn="l">
              <a:lnSpc>
                <a:spcPct val="100000"/>
              </a:lnSpc>
              <a:spcBef>
                <a:spcPts val="0"/>
              </a:spcBef>
              <a:spcAft>
                <a:spcPts val="0"/>
              </a:spcAft>
              <a:buSzPts val="1176"/>
              <a:buFont typeface="Arial"/>
              <a:buChar char="•"/>
            </a:pPr>
            <a:r>
              <a:rPr lang="de-DE" sz="1050"/>
              <a:t>Eine neue Erdverlegung von Rohrleitungen ist geplant. Zur Auswahl steht eine offener Bauweise mit Grundwasserabsenkung oder eine grabenlose Verlegung in geschlossene Bauweise mit Rammvortrieb. Welches Verlegeverfahren wählen Sie? Diskutieren Sie die Vor- und Nachteile einer geschlossenen und einer offenen Bauweise.</a:t>
            </a:r>
            <a:endParaRPr sz="1050"/>
          </a:p>
          <a:p>
            <a:pPr indent="0" lvl="0" marL="0" rtl="0" algn="l">
              <a:lnSpc>
                <a:spcPct val="100000"/>
              </a:lnSpc>
              <a:spcBef>
                <a:spcPts val="0"/>
              </a:spcBef>
              <a:spcAft>
                <a:spcPts val="0"/>
              </a:spcAft>
              <a:buSzPts val="1400"/>
              <a:buNone/>
            </a:pPr>
            <a:r>
              <a:rPr b="1" lang="de-DE" sz="1050"/>
              <a:t>Quellen</a:t>
            </a:r>
            <a:endParaRPr b="1" sz="1050"/>
          </a:p>
          <a:p>
            <a:pPr indent="-155575" lvl="0" marL="177800" rtl="0" algn="l">
              <a:lnSpc>
                <a:spcPct val="100000"/>
              </a:lnSpc>
              <a:spcBef>
                <a:spcPts val="0"/>
              </a:spcBef>
              <a:spcAft>
                <a:spcPts val="0"/>
              </a:spcAft>
              <a:buSzPts val="909"/>
              <a:buFont typeface="Arial"/>
              <a:buChar char="•"/>
            </a:pPr>
            <a:r>
              <a:rPr lang="de-DE" sz="900"/>
              <a:t>BfGA (2023) Beratungsgesellschaft für Arbeits- und Gesundheitsschutz mbH (2023): Böschungswinkel. Online: https://www.bfga.de/arbeitsschutz-lexikon-von-a-bis-z/fachbegriffe-a-b/boeschungswinkel/</a:t>
            </a:r>
            <a:endParaRPr sz="900"/>
          </a:p>
          <a:p>
            <a:pPr indent="-155575" lvl="0" marL="177800" rtl="0" algn="l">
              <a:lnSpc>
                <a:spcPct val="100000"/>
              </a:lnSpc>
              <a:spcBef>
                <a:spcPts val="0"/>
              </a:spcBef>
              <a:spcAft>
                <a:spcPts val="0"/>
              </a:spcAft>
              <a:buSzPts val="909"/>
              <a:buFont typeface="Arial"/>
              <a:buChar char="•"/>
            </a:pPr>
            <a:r>
              <a:rPr lang="de-DE" sz="900"/>
              <a:t>Bosy, Bruno (o.J.): Rohrleitungsbau. Online: http://www.bosy-online.de/Rohrleitungsbau.htm</a:t>
            </a:r>
            <a:endParaRPr sz="900"/>
          </a:p>
          <a:p>
            <a:pPr indent="-155575" lvl="0" marL="177800" rtl="0" algn="l">
              <a:lnSpc>
                <a:spcPct val="100000"/>
              </a:lnSpc>
              <a:spcBef>
                <a:spcPts val="0"/>
              </a:spcBef>
              <a:spcAft>
                <a:spcPts val="0"/>
              </a:spcAft>
              <a:buSzPts val="909"/>
              <a:buFont typeface="Arial"/>
              <a:buChar char="•"/>
            </a:pPr>
            <a:r>
              <a:rPr lang="de-DE" sz="900"/>
              <a:t>Geschlossene Bauweise: CC-Share Alike 2.0 Generic. Online: </a:t>
            </a:r>
            <a:r>
              <a:rPr lang="de-DE" sz="900" u="sng">
                <a:solidFill>
                  <a:schemeClr val="hlink"/>
                </a:solidFill>
                <a:hlinkClick r:id="rId2"/>
              </a:rPr>
              <a:t>https://commons.wikimedia.org/wiki/File:The_duct_for_the_33kV_cable_emerges_on_the_south_side_of_Emscote_Road,_Warwick_-_geograph.org.uk_-_4474983.jpg</a:t>
            </a:r>
            <a:endParaRPr sz="900"/>
          </a:p>
          <a:p>
            <a:pPr indent="-155575" lvl="0" marL="177800" rtl="0" algn="l">
              <a:lnSpc>
                <a:spcPct val="100000"/>
              </a:lnSpc>
              <a:spcBef>
                <a:spcPts val="0"/>
              </a:spcBef>
              <a:spcAft>
                <a:spcPts val="0"/>
              </a:spcAft>
              <a:buSzPts val="909"/>
              <a:buFont typeface="Arial"/>
              <a:buChar char="•"/>
            </a:pPr>
            <a:r>
              <a:rPr lang="de-DE" sz="900"/>
              <a:t>Offene Bauweise: CC BY 3.0 Online: https://de.wikipedia.org/wiki/Offene_Bauweise_(Leitungsbau)#/media/Datei:Pipline_Erdgas_800.JPG</a:t>
            </a:r>
            <a:endParaRPr sz="900"/>
          </a:p>
        </p:txBody>
      </p:sp>
      <p:sp>
        <p:nvSpPr>
          <p:cNvPr id="306" name="Google Shape;306;g26805bd2549_0_80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6805bd2549_0_730:notes"/>
          <p:cNvSpPr/>
          <p:nvPr>
            <p:ph idx="2" type="sldImg"/>
          </p:nvPr>
        </p:nvSpPr>
        <p:spPr>
          <a:xfrm>
            <a:off x="479425"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26805bd2549_0_730:notes"/>
          <p:cNvSpPr txBox="1"/>
          <p:nvPr>
            <p:ph idx="1" type="body"/>
          </p:nvPr>
        </p:nvSpPr>
        <p:spPr>
          <a:xfrm>
            <a:off x="479424" y="3888000"/>
            <a:ext cx="6143700" cy="614300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u="none" cap="none" strike="noStrike">
                <a:solidFill>
                  <a:schemeClr val="dk1"/>
                </a:solidFill>
                <a:latin typeface="Calibri"/>
                <a:ea typeface="Calibri"/>
                <a:cs typeface="Calibri"/>
                <a:sym typeface="Calibri"/>
              </a:rPr>
              <a:t>Beschreibung</a:t>
            </a:r>
            <a:r>
              <a:rPr b="0" i="1" lang="de-DE" sz="1100" u="none" cap="none" strike="noStrike">
                <a:solidFill>
                  <a:schemeClr val="dk1"/>
                </a:solidFill>
                <a:latin typeface="Calibri"/>
                <a:ea typeface="Calibri"/>
                <a:cs typeface="Calibri"/>
                <a:sym typeface="Calibri"/>
              </a:rPr>
              <a:t>: </a:t>
            </a:r>
            <a:endParaRPr sz="1100"/>
          </a:p>
          <a:p>
            <a:pPr indent="0" lvl="0" marL="0" rtl="0" algn="l">
              <a:lnSpc>
                <a:spcPct val="100000"/>
              </a:lnSpc>
              <a:spcBef>
                <a:spcPts val="0"/>
              </a:spcBef>
              <a:spcAft>
                <a:spcPts val="0"/>
              </a:spcAft>
              <a:buSzPts val="1400"/>
              <a:buNone/>
            </a:pPr>
            <a:r>
              <a:rPr lang="de-DE" sz="1100"/>
              <a:t>Als Folgen vom Klimawandel treten immer häufiger extreme Trockenperioden auch in Deutschland auf. In den Kanälen für die Mischwasserableitung kommt es dann zu Ablagerungen von Fetten, Exkrementen, Toilettenpapier, was sich zu größeren Bergen zusammenklumpen kann. Diese Ablagerungen sind biologisch aktiv, d.h. sie bilden Gase, die zu erheblichen Geruchsbelästigungen führen können. Es entstehen auch Säuren, die die Kanalwände angreifen. Um diese Effekte vermindern oder vermeiden zu können müssen die Abwasserkanäle mit Frischwasser gespült werden. </a:t>
            </a:r>
            <a:endParaRPr i="1" sz="1100"/>
          </a:p>
          <a:p>
            <a:pPr indent="0" lvl="0" marL="0" rtl="0" algn="l">
              <a:lnSpc>
                <a:spcPct val="100000"/>
              </a:lnSpc>
              <a:spcBef>
                <a:spcPts val="200"/>
              </a:spcBef>
              <a:spcAft>
                <a:spcPts val="0"/>
              </a:spcAft>
              <a:buSzPts val="1400"/>
              <a:buNone/>
            </a:pPr>
            <a:r>
              <a:rPr lang="de-DE" sz="1100"/>
              <a:t>In Deutschland ist schon ein niedriges Niveau in der Pro-Kopf-Nutzung von Trinkwasser erreicht worden. Als Folge des Klimawandels werden in regionalen Klimamodellen erhebliche Veränderungen des Niederschlags prognostiziert. Danach könnten die Niederschläge im Winter in manchen Regionen um mehr als 40% zunehmen und im Sommer um bis zu 40% abnehmen. Ein weiterer Temperaturanstieg für Deutschland von 1,5 °C bis 3,5 °C wird bis zum Ende des Jahrhunderts erwartet, heiße Tage mit Temperaturen über 30°C werden ebenfalls zunehmen. Insgesamt werden heiße und trockene Sommer immer häufiger auftreten. Dies führt dann zu steigender Nachfrage nach Trinkwasser vor allem in Hitzeperioden.</a:t>
            </a:r>
            <a:endParaRPr sz="1100"/>
          </a:p>
          <a:p>
            <a:pPr indent="0" lvl="0" marL="0" rtl="0" algn="l">
              <a:lnSpc>
                <a:spcPct val="100000"/>
              </a:lnSpc>
              <a:spcBef>
                <a:spcPts val="200"/>
              </a:spcBef>
              <a:spcAft>
                <a:spcPts val="0"/>
              </a:spcAft>
              <a:buSzPts val="1400"/>
              <a:buNone/>
            </a:pPr>
            <a:r>
              <a:rPr b="0" lang="de-DE" sz="1100" u="none" cap="none" strike="noStrike">
                <a:solidFill>
                  <a:schemeClr val="dk1"/>
                </a:solidFill>
              </a:rPr>
              <a:t>In den Abwasserkanälen und Rohren entstehen Probleme, wenn das Abwasser zu langsam fließt oder stagniert. Es kommt dann zu Fäulnisbildung, Gasfreisetzungen und Geruchsbelästigungen bis hin zu Korrosionen. Um das zu verhindern, müssen die Leitungen und Kanäle gespült werden. Aus diesem Grund raten die Wasserver- und -entsorgungsunternehmen davon ab, noch weitere Anstrengungen zur Reduzierung der Wassernutzung im Haushalt zu unternehmen. Für die Spülung der Abwasserkanäle werden Reinigungsfahrzeuge eingesetzt, die Wasser aus Oberflächengewässern zur Spülung nutzen können. </a:t>
            </a:r>
            <a:r>
              <a:rPr lang="de-DE" sz="1100"/>
              <a:t>Das Spülwasser kann auch wieder aufgenommen und gereinigt werden, um dann erneut zur Spülung eingesetzt zu werden.</a:t>
            </a:r>
            <a:endParaRPr sz="1100"/>
          </a:p>
          <a:p>
            <a:pPr indent="0" lvl="0" marL="0" rtl="0" algn="l">
              <a:lnSpc>
                <a:spcPct val="100000"/>
              </a:lnSpc>
              <a:spcBef>
                <a:spcPts val="200"/>
              </a:spcBef>
              <a:spcAft>
                <a:spcPts val="0"/>
              </a:spcAft>
              <a:buSzPts val="1400"/>
              <a:buNone/>
            </a:pPr>
            <a:r>
              <a:t/>
            </a:r>
            <a:endParaRPr b="1" sz="1100" u="none" cap="none" strike="noStrike">
              <a:solidFill>
                <a:schemeClr val="dk1"/>
              </a:solidFill>
            </a:endParaRPr>
          </a:p>
          <a:p>
            <a:pPr indent="0" lvl="0" marL="0" rtl="0" algn="l">
              <a:lnSpc>
                <a:spcPct val="100000"/>
              </a:lnSpc>
              <a:spcBef>
                <a:spcPts val="200"/>
              </a:spcBef>
              <a:spcAft>
                <a:spcPts val="0"/>
              </a:spcAft>
              <a:buSzPts val="1400"/>
              <a:buNone/>
            </a:pPr>
            <a:r>
              <a:rPr b="1" lang="de-DE" sz="1100" u="none" cap="none" strike="noStrike">
                <a:solidFill>
                  <a:schemeClr val="dk1"/>
                </a:solidFill>
              </a:rPr>
              <a:t>Aufga</a:t>
            </a:r>
            <a:r>
              <a:rPr b="1" lang="de-DE" sz="1100"/>
              <a:t>be</a:t>
            </a:r>
            <a:r>
              <a:rPr lang="de-DE" sz="1100"/>
              <a:t>:</a:t>
            </a:r>
            <a:endParaRPr sz="1100"/>
          </a:p>
          <a:p>
            <a:pPr indent="-171450" lvl="0" marL="171450" rtl="0" algn="l">
              <a:lnSpc>
                <a:spcPct val="100000"/>
              </a:lnSpc>
              <a:spcBef>
                <a:spcPts val="200"/>
              </a:spcBef>
              <a:spcAft>
                <a:spcPts val="0"/>
              </a:spcAft>
              <a:buSzPts val="1400"/>
              <a:buFont typeface="Arial"/>
              <a:buChar char="•"/>
            </a:pPr>
            <a:r>
              <a:rPr b="0" lang="de-DE" sz="1100" u="none" cap="none" strike="noStrike">
                <a:solidFill>
                  <a:schemeClr val="dk1"/>
                </a:solidFill>
              </a:rPr>
              <a:t>Diskutieren Sie, welche Maßnahmen zum Wassersparen sinnvoll sind und wann sparen von Wasser eher schädlich werden kann.</a:t>
            </a:r>
            <a:endParaRPr sz="1100"/>
          </a:p>
          <a:p>
            <a:pPr indent="0" lvl="0" marL="0" rtl="0" algn="l">
              <a:lnSpc>
                <a:spcPct val="100000"/>
              </a:lnSpc>
              <a:spcBef>
                <a:spcPts val="200"/>
              </a:spcBef>
              <a:spcAft>
                <a:spcPts val="0"/>
              </a:spcAft>
              <a:buSzPts val="1400"/>
              <a:buNone/>
            </a:pPr>
            <a:r>
              <a:t/>
            </a:r>
            <a:endParaRPr b="1" sz="1100"/>
          </a:p>
          <a:p>
            <a:pPr indent="0" lvl="0" marL="0" rtl="0" algn="l">
              <a:lnSpc>
                <a:spcPct val="100000"/>
              </a:lnSpc>
              <a:spcBef>
                <a:spcPts val="200"/>
              </a:spcBef>
              <a:spcAft>
                <a:spcPts val="0"/>
              </a:spcAft>
              <a:buSzPts val="1400"/>
              <a:buNone/>
            </a:pPr>
            <a:r>
              <a:rPr b="1" lang="de-DE" sz="1100"/>
              <a:t>Quelle</a:t>
            </a:r>
            <a:r>
              <a:rPr lang="de-DE" sz="1100"/>
              <a:t>: </a:t>
            </a:r>
            <a:endParaRPr sz="1100"/>
          </a:p>
          <a:p>
            <a:pPr indent="-171450" lvl="0" marL="171450" marR="0" rtl="0" algn="l">
              <a:lnSpc>
                <a:spcPct val="100000"/>
              </a:lnSpc>
              <a:spcBef>
                <a:spcPts val="200"/>
              </a:spcBef>
              <a:spcAft>
                <a:spcPts val="0"/>
              </a:spcAft>
              <a:buClr>
                <a:srgbClr val="000000"/>
              </a:buClr>
              <a:buSzPts val="1400"/>
              <a:buFont typeface="Arial"/>
              <a:buChar char="•"/>
            </a:pPr>
            <a:r>
              <a:rPr lang="de-DE" sz="900"/>
              <a:t>Paust-Lassen, Jungen-Kalisch, IGBAU , Sozialpartner der Bauwirtschaft (2010): Ökologisches Bauen im Bereich Wasser – Sanierungsbedarf und Beschäftigungspotentiale für die Investitionsbereiche Abwasserentsorgung und Trinkwasserversorgung</a:t>
            </a:r>
            <a:endParaRPr sz="900"/>
          </a:p>
          <a:p>
            <a:pPr indent="-171450" lvl="0" marL="171450" rtl="0" algn="l">
              <a:lnSpc>
                <a:spcPct val="100000"/>
              </a:lnSpc>
              <a:spcBef>
                <a:spcPts val="0"/>
              </a:spcBef>
              <a:spcAft>
                <a:spcPts val="0"/>
              </a:spcAft>
              <a:buSzPts val="1400"/>
              <a:buFont typeface="Arial"/>
              <a:buChar char="•"/>
            </a:pPr>
            <a:r>
              <a:rPr lang="de-DE" sz="900"/>
              <a:t>UBA (2014): Wassersparen in Privathaushalten: sinnvoll, ausgereizt, übertrieben? Fakten, Hintergründe, Empfehlungen. Online: </a:t>
            </a:r>
            <a:r>
              <a:rPr lang="de-DE" sz="900" u="sng">
                <a:solidFill>
                  <a:schemeClr val="hlink"/>
                </a:solidFill>
                <a:hlinkClick r:id="rId2"/>
              </a:rPr>
              <a:t>https://www.umweltbundesamt.de/sites/default/files/medien/479/publikationen/hgp_wassersparen_in_privathaushalten_web.pdf</a:t>
            </a:r>
            <a:r>
              <a:rPr lang="de-DE" sz="900"/>
              <a:t> </a:t>
            </a:r>
            <a:endParaRPr b="0" sz="900" u="none" cap="none" strike="noStrike">
              <a:solidFill>
                <a:schemeClr val="dk1"/>
              </a:solidFill>
            </a:endParaRPr>
          </a:p>
        </p:txBody>
      </p:sp>
      <p:sp>
        <p:nvSpPr>
          <p:cNvPr id="321" name="Google Shape;321;g26805bd2549_0_73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25"/>
              <a:buFont typeface="Calibri"/>
              <a:buNone/>
            </a:pPr>
            <a:fld id="{00000000-1234-1234-1234-123412341234}" type="slidenum">
              <a:rPr b="0" i="0" lang="de-DE"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6805bd2549_0_885: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26805bd2549_0_885:notes"/>
          <p:cNvSpPr txBox="1"/>
          <p:nvPr>
            <p:ph idx="1" type="body"/>
          </p:nvPr>
        </p:nvSpPr>
        <p:spPr>
          <a:xfrm>
            <a:off x="479438" y="3888000"/>
            <a:ext cx="6145200" cy="566740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a:p>
          <a:p>
            <a:pPr indent="0" lvl="0" marL="0" rtl="0" algn="l">
              <a:lnSpc>
                <a:spcPct val="100000"/>
              </a:lnSpc>
              <a:spcBef>
                <a:spcPts val="0"/>
              </a:spcBef>
              <a:spcAft>
                <a:spcPts val="0"/>
              </a:spcAft>
              <a:buSzPts val="1400"/>
              <a:buNone/>
            </a:pPr>
            <a:r>
              <a:rPr lang="de-DE"/>
              <a:t>Die Grafik zeigt Ergebnisse aus der achten DWA-Umfrage zum Zustand der Kanalisation in Deutschland. Die Erhebung basiert auf Daten aus dem Jahr 2018.  8 % des öffentlichen Kanalnetzes sind älter als 75 Jahre und 7 % sogar älter als 100 Jahre. Insgesamt sind 28% der Kanäle älter als 50 Jahre. Das durchschnittliche Alter des öffentlichen Kanalnetzes beträgt auf Deutschland hochgerechnet 36,9 Jahre. 19,4 % des öffentlichen Kanalnetzes müssen kurz- bis mittelfristig saniert werden. Investitionen in Höhe von 8 bis 12 Mrd. € wären dafür jährlich erforderlich, aktuell werden lediglich rund 3 Mrd. € ausgegeben. Der Sanierungsbedarf wird zudem beeinflusst von weiteren Herausforderungen an das öffentlichen Kanalnetz. Dazu zählen:</a:t>
            </a:r>
            <a:endParaRPr/>
          </a:p>
          <a:p>
            <a:pPr indent="-171450" lvl="0" marL="171450" rtl="0" algn="l">
              <a:lnSpc>
                <a:spcPct val="100000"/>
              </a:lnSpc>
              <a:spcBef>
                <a:spcPts val="0"/>
              </a:spcBef>
              <a:spcAft>
                <a:spcPts val="0"/>
              </a:spcAft>
              <a:buSzPts val="1400"/>
              <a:buFont typeface="Arial"/>
              <a:buChar char="•"/>
            </a:pPr>
            <a:r>
              <a:rPr lang="de-DE"/>
              <a:t>Klimawandel mit vermehrten Starkregenereignissen, Überflutungen und Trockenperioden </a:t>
            </a:r>
            <a:endParaRPr/>
          </a:p>
          <a:p>
            <a:pPr indent="-171450" lvl="0" marL="171450" rtl="0" algn="l">
              <a:lnSpc>
                <a:spcPct val="100000"/>
              </a:lnSpc>
              <a:spcBef>
                <a:spcPts val="0"/>
              </a:spcBef>
              <a:spcAft>
                <a:spcPts val="0"/>
              </a:spcAft>
              <a:buSzPts val="1400"/>
              <a:buFont typeface="Arial"/>
              <a:buChar char="•"/>
            </a:pPr>
            <a:r>
              <a:rPr lang="de-DE"/>
              <a:t>Demographischer Wandel mit Landflucht sowie Verdichtung und Bevölkerungswachstum in urbanen Siedlungsräumen mit Veränderung der Abwassermenge</a:t>
            </a:r>
            <a:endParaRPr/>
          </a:p>
          <a:p>
            <a:pPr indent="-171450" lvl="0" marL="171450" rtl="0" algn="l">
              <a:lnSpc>
                <a:spcPct val="100000"/>
              </a:lnSpc>
              <a:spcBef>
                <a:spcPts val="0"/>
              </a:spcBef>
              <a:spcAft>
                <a:spcPts val="0"/>
              </a:spcAft>
              <a:buSzPts val="1400"/>
              <a:buFont typeface="Arial"/>
              <a:buChar char="•"/>
            </a:pPr>
            <a:r>
              <a:rPr lang="de-DE"/>
              <a:t>Flächenversiegelung und reduzierter Grundwasserbildung</a:t>
            </a:r>
            <a:endParaRPr/>
          </a:p>
          <a:p>
            <a:pPr indent="-171450" lvl="0" marL="171450" rtl="0" algn="l">
              <a:lnSpc>
                <a:spcPct val="100000"/>
              </a:lnSpc>
              <a:spcBef>
                <a:spcPts val="0"/>
              </a:spcBef>
              <a:spcAft>
                <a:spcPts val="0"/>
              </a:spcAft>
              <a:buSzPts val="1400"/>
              <a:buFont typeface="Arial"/>
              <a:buChar char="•"/>
            </a:pPr>
            <a:r>
              <a:rPr lang="de-DE"/>
              <a:t>Mikroplastik und Spurenstoff e im Abwasser (z.B. durch Reifenabrieb und weitere Schadstoffe)</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a:t>Aufgabenstellung</a:t>
            </a:r>
            <a:endParaRPr/>
          </a:p>
          <a:p>
            <a:pPr indent="-171450" lvl="0" marL="171450" rtl="0" algn="l">
              <a:lnSpc>
                <a:spcPct val="100000"/>
              </a:lnSpc>
              <a:spcBef>
                <a:spcPts val="0"/>
              </a:spcBef>
              <a:spcAft>
                <a:spcPts val="0"/>
              </a:spcAft>
              <a:buSzPts val="1400"/>
              <a:buFont typeface="Arial"/>
              <a:buChar char="•"/>
            </a:pPr>
            <a:r>
              <a:rPr lang="de-DE"/>
              <a:t>Diskutieren Sie den Sanierungsbedarf des öffentlichen Kanalnetzes. Erörtern Sie dabei welchen Einfluss neben dem Alter die Faktoren wie Klimawandel, demografischer Wandel und Flächenversieglung auf den Sanierungsbedarf haben.</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a:t>Quelle</a:t>
            </a:r>
            <a:endParaRPr/>
          </a:p>
          <a:p>
            <a:pPr indent="-171450" lvl="0" marL="171450" rtl="0" algn="l">
              <a:lnSpc>
                <a:spcPct val="100000"/>
              </a:lnSpc>
              <a:spcBef>
                <a:spcPts val="0"/>
              </a:spcBef>
              <a:spcAft>
                <a:spcPts val="0"/>
              </a:spcAft>
              <a:buSzPts val="1400"/>
              <a:buFont typeface="Arial"/>
              <a:buChar char="•"/>
            </a:pPr>
            <a:r>
              <a:rPr lang="de-DE" sz="1050"/>
              <a:t>C. Berger, C. Falk, F. Hetzel, J. Pinnekamp, J. Ruppelt, P. Schleiffer, J. Schmitt (2020): Zustand der Kanalisation in Deutschland - Ergebnisse der DWA-Umfrage 2020. Sonderdruck aus KA Korrespondenz Abwasser, Abfall.  67. Jahrgang, Heft 12/2020, Seiten 939–953. Fachorgan Deutsche Vereinigung für Wasserwirtschaft, Abwasser und Abfall e. V. (DWA). </a:t>
            </a:r>
            <a:r>
              <a:rPr b="0" i="0" lang="de-DE" sz="1050" u="none" cap="none" strike="noStrike">
                <a:solidFill>
                  <a:schemeClr val="dk1"/>
                </a:solidFill>
                <a:latin typeface="Calibri"/>
                <a:ea typeface="Calibri"/>
                <a:cs typeface="Calibri"/>
                <a:sym typeface="Calibri"/>
              </a:rPr>
              <a:t>Hennef. Online: </a:t>
            </a:r>
            <a:r>
              <a:rPr lang="de-DE" sz="1050"/>
              <a:t>https://de.dwa.de/files/_media/content/03_THEMEN/Entwaesserungssysteme/Kanalumfrage/Zustand-der-Kanalisation-2020.pdf</a:t>
            </a:r>
            <a:endParaRPr sz="1050"/>
          </a:p>
        </p:txBody>
      </p:sp>
      <p:sp>
        <p:nvSpPr>
          <p:cNvPr id="335" name="Google Shape;335;g26805bd2549_0_88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6805bd2549_0_962: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6805bd2549_0_962:notes"/>
          <p:cNvSpPr txBox="1"/>
          <p:nvPr>
            <p:ph idx="1" type="body"/>
          </p:nvPr>
        </p:nvSpPr>
        <p:spPr>
          <a:xfrm>
            <a:off x="479425" y="3888000"/>
            <a:ext cx="6145200" cy="590242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Die Grafik zeigt Ergebnisse aus der achten DWA-Umfrage zum Zustand der Kanalisation in Deutschland. Die Erhebung basiert auf Daten aus dem Jahr 2018. Gezeigt wird, dass für gut ein Drittel des öffentlichen Kanalnetzes der Zustand unbekannt ist. Für ein weiteres Drittel der öffentlichen Kanalisation besteh kein kurz- bzw. mittelfristiger Sanierungsbedarf. Rund ein weiteres Drittel ist kurz- oder langfristig sanierungsbedürftig. 19 % der öffentlichen Kanäle weisen mittlere bis sehr starke Mängel auf und haben daher dringenden Sanierungsbedarf. Jährlich werden etwa 1% des öffentlichen Kanalnetzes saniert. Doch selbst dieser Aufwand reicht langfristig nicht aus. Die jährliche Sanierungsrate von rund 1% würde eine durchschnittliche Nutzungsdauer von etwa 100 Jahren voraussetzen. Die Mehrheit der Branche plädiert daher aktuell dafür, den finanziellen Aufwand für die Sanierung und Instandhaltung künftig zu erhöhen. Rund die Hälfte der Kanalsanierung erfolgt gegenwärtig über Reparaturverfahren (51%), die weitere Sanierung verteilt sich zu etwa gleich großen Teilen auf Renovierung (25%) – am häufigsten durch Schlauchliningverfahren – und Erneuerung (24%). Alle Verfahren weisen unterschiedliche Vor- und Nachteile sowie Nutzungsdauern auf und unterscheiden sich auch erheblich bei den Kosten. Während für die Reparatur aktuell durchschnittlich 82 Euro pro Kanalmeter anfallen, schlägt die Renovierung durchschnittlich mit 438 € pro Meter zu Buche. Eine völlig andere Größenordnung erreicht die Erneuerung mit rund 1.600 €/m. Aufgrund der bei der Erneuerung häufig schwierigen Rahmenbedingungen übersteigen hier die Kosten die eines Neubaus bei Erschließung deutlich, diese liegen im Mittel bei lediglich 718 Euro/m.</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Aufgabenstellung</a:t>
            </a:r>
            <a:endParaRPr sz="1100"/>
          </a:p>
          <a:p>
            <a:pPr indent="-171450" lvl="0" marL="171450" rtl="0" algn="l">
              <a:lnSpc>
                <a:spcPct val="100000"/>
              </a:lnSpc>
              <a:spcBef>
                <a:spcPts val="0"/>
              </a:spcBef>
              <a:spcAft>
                <a:spcPts val="0"/>
              </a:spcAft>
              <a:buSzPts val="1400"/>
              <a:buFont typeface="Arial"/>
              <a:buChar char="•"/>
            </a:pPr>
            <a:r>
              <a:rPr lang="de-DE" sz="1100"/>
              <a:t>Diskutieren Sie die Gründe für die unterschiedlichen Kosten von Reparatur, Renovierung und Erneuerung?</a:t>
            </a:r>
            <a:endParaRPr sz="1100"/>
          </a:p>
          <a:p>
            <a:pPr indent="-171450" lvl="0" marL="171450" rtl="0" algn="l">
              <a:lnSpc>
                <a:spcPct val="100000"/>
              </a:lnSpc>
              <a:spcBef>
                <a:spcPts val="0"/>
              </a:spcBef>
              <a:spcAft>
                <a:spcPts val="0"/>
              </a:spcAft>
              <a:buSzPts val="1400"/>
              <a:buFont typeface="Arial"/>
              <a:buChar char="•"/>
            </a:pPr>
            <a:r>
              <a:rPr lang="de-DE" sz="1100"/>
              <a:t>Warum ist eine Ersterschließung deutlich kostengünstiger als die Erneuerung eines bestehenden Kanals?</a:t>
            </a:r>
            <a:r>
              <a:rPr b="1" lang="de-DE" sz="1100"/>
              <a:t> </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Quelle</a:t>
            </a:r>
            <a:endParaRPr sz="1100"/>
          </a:p>
          <a:p>
            <a:pPr indent="-171450" lvl="0" marL="171450" marR="0" rtl="0" algn="l">
              <a:lnSpc>
                <a:spcPct val="100000"/>
              </a:lnSpc>
              <a:spcBef>
                <a:spcPts val="0"/>
              </a:spcBef>
              <a:spcAft>
                <a:spcPts val="0"/>
              </a:spcAft>
              <a:buClr>
                <a:srgbClr val="000000"/>
              </a:buClr>
              <a:buSzPts val="1400"/>
              <a:buFont typeface="Arial"/>
              <a:buChar char="•"/>
            </a:pPr>
            <a:r>
              <a:rPr lang="de-DE" sz="1000"/>
              <a:t>C. Berger, C. Falk, F. Hetzel, J. Pinnekamp, J. Ruppelt, P. Schleiffer, J. Schmitt (2020): Zustand der Kanalisation in Deutschland - Ergebnisse der DWA-Umfrage 2020. Sonderdruck aus KA Korrespondenz Abwasser, Abfall.  67. Jahrgang, Heft 12/2020, Seiten 939–953. Fachorgan Deutsche Vereinigung für Wasserwirtschaft, Abwasser und Abfall e. V. (DWA). </a:t>
            </a:r>
            <a:r>
              <a:rPr b="0" i="0" lang="de-DE" sz="1000" u="none" cap="none" strike="noStrike">
                <a:solidFill>
                  <a:schemeClr val="dk1"/>
                </a:solidFill>
                <a:latin typeface="Calibri"/>
                <a:ea typeface="Calibri"/>
                <a:cs typeface="Calibri"/>
                <a:sym typeface="Calibri"/>
              </a:rPr>
              <a:t>Hennef. Online: </a:t>
            </a:r>
            <a:r>
              <a:rPr lang="de-DE" sz="1000"/>
              <a:t>https://de.dwa.de/files/_media/content/03_THEMEN/Entwaesserungssysteme/Kanalumfrage/Zustand-der-Kanalisation-2020.pdf</a:t>
            </a:r>
            <a:endParaRPr sz="1000"/>
          </a:p>
        </p:txBody>
      </p:sp>
      <p:sp>
        <p:nvSpPr>
          <p:cNvPr id="348" name="Google Shape;348;g26805bd2549_0_96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6805bd2549_0_1039:notes"/>
          <p:cNvSpPr/>
          <p:nvPr>
            <p:ph idx="2" type="sldImg"/>
          </p:nvPr>
        </p:nvSpPr>
        <p:spPr>
          <a:xfrm>
            <a:off x="479425" y="31432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26805bd2549_0_1039:notes"/>
          <p:cNvSpPr txBox="1"/>
          <p:nvPr>
            <p:ph idx="1" type="body"/>
          </p:nvPr>
        </p:nvSpPr>
        <p:spPr>
          <a:xfrm>
            <a:off x="479425" y="3888000"/>
            <a:ext cx="6145200" cy="613660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Die Abbildung zeigt die Wasserverluste im öffentlichen Trinkwassernetz ausgewählter Länder in Prozent des Wasseraufkommens. Leckagen in den Trinkwassersystemen sind ein drängendes Problem bei der Versorgung der Bevölkerung mit ausreichender Menge an Trinkwasser in einwandfreier Qualität. Trinkwasserverluste stehen im direkten Widerspruch zum SDG 6 die Verfügbarkeit mit einwandfreiem und bezahlbarem Trinkwasser und die nachhaltige Bewirtschaftung von Wasser und Sanitärversorgung für alle zu gewährleisten. Wasserverluste widersprechen daher einem ökonomisch und ökologisch vernünftigen Umgang mit der Naturressource Wasser (Tieber 2006). Der weltweite Verlust an sauberem Trinkwasser durch Leckagen im Leitungssystem wird auf täglich 90 Millionen Kubikmeter geschätzt. Das bedeutet, das ca. 30% des aufbereiteten Wassers die Verbrauchsstellen nicht erreicht (WZV 2021). Erschwert wird die Sanierung und die Erneuerung der Leitungen durch die Komplexität der Ver- und Entsorgungsnetze sowie durch das eingeschränkte Wissen darüber, wo und an welchen Netzteilen Wasserverluste auftreten (WZV2021). Während große Leckagen wie Rohrbrüche durch den Wasseraustritt an der Oberfläche relativ schnell erkannt werden, bleiben kleinere Lecks oftmals lange Zeit unbemerkt und verursachen dadurch hohe Wasserverluste.</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Schadensursachen für Trinkwasserverluste lassen sich unterteilen in Rohrbrüche, Verbindungen, Armaturen, Speicherbehälter und Korrosion. </a:t>
            </a:r>
            <a:r>
              <a:rPr b="1" i="0" lang="de-DE" sz="1100" u="none" cap="none" strike="noStrike">
                <a:solidFill>
                  <a:schemeClr val="dk1"/>
                </a:solidFill>
                <a:latin typeface="Calibri"/>
                <a:ea typeface="Calibri"/>
                <a:cs typeface="Calibri"/>
                <a:sym typeface="Calibri"/>
              </a:rPr>
              <a:t>Rohrbrüche </a:t>
            </a:r>
            <a:r>
              <a:rPr b="0" i="0" lang="de-DE" sz="1100" u="none" cap="none" strike="noStrike">
                <a:solidFill>
                  <a:schemeClr val="dk1"/>
                </a:solidFill>
                <a:latin typeface="Calibri"/>
                <a:ea typeface="Calibri"/>
                <a:cs typeface="Calibri"/>
                <a:sym typeface="Calibri"/>
              </a:rPr>
              <a:t>sind die wesentliche Ursache von Schäden im Verteilsystem. Rohrbrüche treten auf infolge von Planungs-, Verlege- und Betriebsfehlern, Bodenbewegung, Alterung oder Einwirkung Dritter. Die </a:t>
            </a:r>
            <a:r>
              <a:rPr b="1" i="0" lang="de-DE" sz="1100" u="none" cap="none" strike="noStrike">
                <a:solidFill>
                  <a:schemeClr val="dk1"/>
                </a:solidFill>
                <a:latin typeface="Calibri"/>
                <a:ea typeface="Calibri"/>
                <a:cs typeface="Calibri"/>
                <a:sym typeface="Calibri"/>
              </a:rPr>
              <a:t>Verbindung </a:t>
            </a:r>
            <a:r>
              <a:rPr b="0" i="0" lang="de-DE" sz="1100" u="none" cap="none" strike="noStrike">
                <a:solidFill>
                  <a:schemeClr val="dk1"/>
                </a:solidFill>
                <a:latin typeface="Calibri"/>
                <a:ea typeface="Calibri"/>
                <a:cs typeface="Calibri"/>
                <a:sym typeface="Calibri"/>
              </a:rPr>
              <a:t>zwischen zwei Rohren ist eine prädestinierte Schwachstelle in der Verlegetechnik. Es wird geschätzt, das 90 % aller Lecks auf fehlerhafte Verbindungen zurückzuführen sind (WZV 2021). </a:t>
            </a:r>
            <a:r>
              <a:rPr b="1" i="0" lang="de-DE" sz="1100" u="none" cap="none" strike="noStrike">
                <a:solidFill>
                  <a:schemeClr val="dk1"/>
                </a:solidFill>
                <a:latin typeface="Calibri"/>
                <a:ea typeface="Calibri"/>
                <a:cs typeface="Calibri"/>
                <a:sym typeface="Calibri"/>
              </a:rPr>
              <a:t>Korrosion</a:t>
            </a:r>
            <a:r>
              <a:rPr b="0" i="0" lang="de-DE" sz="1100" u="none" cap="none" strike="noStrike">
                <a:solidFill>
                  <a:schemeClr val="dk1"/>
                </a:solidFill>
                <a:latin typeface="Calibri"/>
                <a:ea typeface="Calibri"/>
                <a:cs typeface="Calibri"/>
                <a:sym typeface="Calibri"/>
              </a:rPr>
              <a:t> ist eine weitere und häufige Schadensursache für Leckagen im Trinkwassersystem. Besonders Stahlrohrleitungen und Gussleitungen korrodieren in aggressiven Böden. Wasserverluste an </a:t>
            </a:r>
            <a:r>
              <a:rPr b="1" i="0" lang="de-DE" sz="1100" u="none" cap="none" strike="noStrike">
                <a:solidFill>
                  <a:schemeClr val="dk1"/>
                </a:solidFill>
                <a:latin typeface="Calibri"/>
                <a:ea typeface="Calibri"/>
                <a:cs typeface="Calibri"/>
                <a:sym typeface="Calibri"/>
              </a:rPr>
              <a:t>Speicherbehältern </a:t>
            </a:r>
            <a:r>
              <a:rPr b="0" i="0" lang="de-DE" sz="1100" u="none" cap="none" strike="noStrike">
                <a:solidFill>
                  <a:schemeClr val="dk1"/>
                </a:solidFill>
                <a:latin typeface="Calibri"/>
                <a:ea typeface="Calibri"/>
                <a:cs typeface="Calibri"/>
                <a:sym typeface="Calibri"/>
              </a:rPr>
              <a:t>entstehen durch Löcher, Risse, Auslösungen aus der Speicherwand sowie undichten Verbindungen. Trinkwasserverluste an </a:t>
            </a:r>
            <a:r>
              <a:rPr b="1" i="0" lang="de-DE" sz="1100" u="none" cap="none" strike="noStrike">
                <a:solidFill>
                  <a:schemeClr val="dk1"/>
                </a:solidFill>
                <a:latin typeface="Calibri"/>
                <a:ea typeface="Calibri"/>
                <a:cs typeface="Calibri"/>
                <a:sym typeface="Calibri"/>
              </a:rPr>
              <a:t>Armaturen </a:t>
            </a:r>
            <a:r>
              <a:rPr b="0" i="0" lang="de-DE" sz="1100" u="none" cap="none" strike="noStrike">
                <a:solidFill>
                  <a:schemeClr val="dk1"/>
                </a:solidFill>
                <a:latin typeface="Calibri"/>
                <a:ea typeface="Calibri"/>
                <a:cs typeface="Calibri"/>
                <a:sym typeface="Calibri"/>
              </a:rPr>
              <a:t>entstehen meist in Folge von Undichtigkeiten verursacht von Bruchschäden, Deformationen oder Materialschäden c(Tieber 2006).</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 </a:t>
            </a:r>
            <a:endParaRPr b="1" sz="1100"/>
          </a:p>
          <a:p>
            <a:pPr indent="0" lvl="0" marL="0" rtl="0" algn="l">
              <a:lnSpc>
                <a:spcPct val="100000"/>
              </a:lnSpc>
              <a:spcBef>
                <a:spcPts val="0"/>
              </a:spcBef>
              <a:spcAft>
                <a:spcPts val="0"/>
              </a:spcAft>
              <a:buSzPts val="1400"/>
              <a:buNone/>
            </a:pPr>
            <a:r>
              <a:rPr b="1" lang="de-DE" sz="1100"/>
              <a:t>Quellen</a:t>
            </a:r>
            <a:endParaRPr sz="1100"/>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Hawle o.J: Wie lassen sich Wasserverluste verringern?  Statistiken über Wasserverluste weltweit.  Hawle Beteiligungsgesellschaft m.b.H. (Hrsg.). A-4840 Vöcklabruck. Online: https://www.hawle.com/de/hawle-knowledge/basiswissen/wasserverluste-in-rohrnetzen</a:t>
            </a:r>
            <a:endParaRPr sz="900"/>
          </a:p>
          <a:p>
            <a:pPr indent="-171450" lvl="0" marL="171450" rtl="0" algn="l">
              <a:lnSpc>
                <a:spcPct val="100000"/>
              </a:lnSpc>
              <a:spcBef>
                <a:spcPts val="0"/>
              </a:spcBef>
              <a:spcAft>
                <a:spcPts val="0"/>
              </a:spcAft>
              <a:buSzPts val="1400"/>
              <a:buFont typeface="Arial"/>
              <a:buChar char="•"/>
            </a:pPr>
            <a:r>
              <a:rPr b="0" i="1" lang="de-DE" sz="900" u="none" cap="none" strike="noStrike">
                <a:solidFill>
                  <a:schemeClr val="dk1"/>
                </a:solidFill>
                <a:latin typeface="Calibri"/>
                <a:ea typeface="Calibri"/>
                <a:cs typeface="Calibri"/>
                <a:sym typeface="Calibri"/>
              </a:rPr>
              <a:t>Tieber, Mathilde (2006): Verfahren und Maßnahmen zur Überwachung und Reduzierung von realen Wasserverlusten. Institut für Siedlungswasserwirtschaft und Landschaftswasserbau der Technischen Universität Graz. Graz Januar 2006.</a:t>
            </a:r>
            <a:endParaRPr b="0" i="0" sz="9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Tracto-Technik 2021: Alte Netze hohe Wasserverluste. Tracto-Technik Lennestadt Oktober 2021.Online: </a:t>
            </a:r>
            <a:r>
              <a:rPr b="0" i="0" lang="de-DE" sz="9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https://www.presse-blog.com/2021/10/28/alte-netze-hohe-wasserverluste/</a:t>
            </a:r>
            <a:r>
              <a:rPr b="0" i="0" lang="de-DE" sz="900" u="none" cap="none" strike="noStrike">
                <a:solidFill>
                  <a:schemeClr val="dk1"/>
                </a:solidFill>
                <a:latin typeface="Calibri"/>
                <a:ea typeface="Calibri"/>
                <a:cs typeface="Calibri"/>
                <a:sym typeface="Calibri"/>
              </a:rPr>
              <a:t> TRACTO-TECHNIK</a:t>
            </a:r>
            <a:endParaRPr sz="900"/>
          </a:p>
          <a:p>
            <a:pPr indent="-171450" lvl="0" marL="171450" rtl="0" algn="l">
              <a:lnSpc>
                <a:spcPct val="100000"/>
              </a:lnSpc>
              <a:spcBef>
                <a:spcPts val="0"/>
              </a:spcBef>
              <a:spcAft>
                <a:spcPts val="0"/>
              </a:spcAft>
              <a:buSzPts val="1400"/>
              <a:buFont typeface="Arial"/>
              <a:buChar char="•"/>
            </a:pPr>
            <a:r>
              <a:rPr b="0" i="1" lang="de-DE" sz="900" u="none" cap="none" strike="noStrike">
                <a:solidFill>
                  <a:schemeClr val="dk1"/>
                </a:solidFill>
                <a:latin typeface="Calibri"/>
                <a:ea typeface="Calibri"/>
                <a:cs typeface="Calibri"/>
                <a:sym typeface="Calibri"/>
              </a:rPr>
              <a:t>WZV (2021): Praxisanwendung Prüfstand Rohre: So vermeiden Sie Leckagen im Trinkwassernetz 14.10.2021. Online: https://www.instandhaltung.de/praxisanwendung/rohre-so-vermeiden-sie-leckagen-im-trinkwassernetz-126.html</a:t>
            </a:r>
            <a:endParaRPr b="0" i="0" sz="900" u="none" cap="none" strike="noStrike">
              <a:solidFill>
                <a:schemeClr val="dk1"/>
              </a:solidFill>
              <a:latin typeface="Calibri"/>
              <a:ea typeface="Calibri"/>
              <a:cs typeface="Calibri"/>
              <a:sym typeface="Calibri"/>
            </a:endParaRPr>
          </a:p>
        </p:txBody>
      </p:sp>
      <p:sp>
        <p:nvSpPr>
          <p:cNvPr id="361" name="Google Shape;361;g26805bd2549_0_1039: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67c8fec44e_0_0:notes"/>
          <p:cNvSpPr/>
          <p:nvPr>
            <p:ph idx="2" type="sldImg"/>
          </p:nvPr>
        </p:nvSpPr>
        <p:spPr>
          <a:xfrm>
            <a:off x="479425"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267c8fec44e_0_0:notes"/>
          <p:cNvSpPr txBox="1"/>
          <p:nvPr>
            <p:ph idx="1" type="body"/>
          </p:nvPr>
        </p:nvSpPr>
        <p:spPr>
          <a:xfrm>
            <a:off x="479425" y="3888000"/>
            <a:ext cx="6143626" cy="46389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200"/>
              </a:spcBef>
              <a:spcAft>
                <a:spcPts val="0"/>
              </a:spcAft>
              <a:buSzPts val="1400"/>
              <a:buNone/>
            </a:pPr>
            <a:r>
              <a:rPr lang="de-DE">
                <a:latin typeface="Calibri"/>
                <a:ea typeface="Calibri"/>
                <a:cs typeface="Calibri"/>
                <a:sym typeface="Calibri"/>
              </a:rPr>
              <a:t>Die Klimakrise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a:latin typeface="Calibri"/>
                <a:ea typeface="Calibri"/>
                <a:cs typeface="Calibri"/>
                <a:sym typeface="Calibri"/>
              </a:rPr>
              <a:t>2</a:t>
            </a:r>
            <a:r>
              <a:rPr lang="de-DE">
                <a:latin typeface="Calibri"/>
                <a:ea typeface="Calibri"/>
                <a:cs typeface="Calibri"/>
                <a:sym typeface="Calibri"/>
              </a:rPr>
              <a:t>-Äq) verantwortlich sind, so zeigen sich mehrere Bereiche: Die Energiewirtschaft, die Strom zur Verfügung stellt, der Verkehr, die Industrie, Hauswärme, Landwirtschaft, Bodennutzung und Abfälle. </a:t>
            </a:r>
            <a:endParaRPr>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t/>
            </a:r>
            <a:endParaRPr b="1">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a:latin typeface="Calibri"/>
                <a:ea typeface="Calibri"/>
                <a:cs typeface="Calibri"/>
                <a:sym typeface="Calibri"/>
              </a:rPr>
              <a:t>Aufgabe </a:t>
            </a:r>
            <a:endParaRPr/>
          </a:p>
          <a:p>
            <a:pPr indent="-171450" lvl="0" marL="171450" rtl="0" algn="l">
              <a:lnSpc>
                <a:spcPct val="100000"/>
              </a:lnSpc>
              <a:spcBef>
                <a:spcPts val="0"/>
              </a:spcBef>
              <a:spcAft>
                <a:spcPts val="0"/>
              </a:spcAft>
              <a:buSzPts val="1100"/>
              <a:buFont typeface="Arial"/>
              <a:buChar char="•"/>
            </a:pPr>
            <a:r>
              <a:rPr lang="de-DE">
                <a:solidFill>
                  <a:schemeClr val="dk1"/>
                </a:solidFill>
                <a:latin typeface="Calibri"/>
                <a:ea typeface="Calibri"/>
                <a:cs typeface="Calibri"/>
                <a:sym typeface="Calibri"/>
              </a:rPr>
              <a:t>In welchen Bereichen benötigt Ihr Betrieb Energie?</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 </a:t>
            </a:r>
            <a:endParaRPr/>
          </a:p>
          <a:p>
            <a:pPr indent="-171450" lvl="0" marL="171450" rtl="0" algn="l">
              <a:lnSpc>
                <a:spcPct val="100000"/>
              </a:lnSpc>
              <a:spcBef>
                <a:spcPts val="0"/>
              </a:spcBef>
              <a:spcAft>
                <a:spcPts val="0"/>
              </a:spcAft>
              <a:buSzPts val="1200"/>
              <a:buFont typeface="Arial"/>
              <a:buChar char="•"/>
            </a:pPr>
            <a:r>
              <a:rPr lang="de-DE">
                <a:latin typeface="Calibri"/>
                <a:ea typeface="Calibri"/>
                <a:cs typeface="Calibri"/>
                <a:sym typeface="Calibri"/>
              </a:rPr>
              <a:t>Henschel, Karl - Martin 2020: Handbuch Klimaschutz. Basiswissen, Fakten Maßnahmen. Oekom Verlag München 2020, S. 24-25</a:t>
            </a:r>
            <a:endParaRPr>
              <a:latin typeface="Calibri"/>
              <a:ea typeface="Calibri"/>
              <a:cs typeface="Calibri"/>
              <a:sym typeface="Calibri"/>
            </a:endParaRPr>
          </a:p>
        </p:txBody>
      </p:sp>
      <p:sp>
        <p:nvSpPr>
          <p:cNvPr id="374" name="Google Shape;374;g267c8fec44e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6805bd2549_0_1116:notes"/>
          <p:cNvSpPr/>
          <p:nvPr>
            <p:ph idx="2" type="sldImg"/>
          </p:nvPr>
        </p:nvSpPr>
        <p:spPr>
          <a:xfrm>
            <a:off x="479425"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26805bd2549_0_1116:notes"/>
          <p:cNvSpPr txBox="1"/>
          <p:nvPr>
            <p:ph idx="1" type="body"/>
          </p:nvPr>
        </p:nvSpPr>
        <p:spPr>
          <a:xfrm>
            <a:off x="478803" y="3888000"/>
            <a:ext cx="6143700" cy="596100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Rund 20 % aller Emissionen entstehen durch Landwirtschaft und Landnutzung, v.a. durch Konsum tierischer Produkte.</a:t>
            </a:r>
            <a:endParaRPr/>
          </a:p>
          <a:p>
            <a:pPr indent="0" lvl="0" marL="0" rtl="0" algn="l">
              <a:lnSpc>
                <a:spcPct val="100000"/>
              </a:lnSpc>
              <a:spcBef>
                <a:spcPts val="0"/>
              </a:spcBef>
              <a:spcAft>
                <a:spcPts val="0"/>
              </a:spcAft>
              <a:buSzPts val="1400"/>
              <a:buNone/>
            </a:pPr>
            <a:r>
              <a:rPr lang="de-DE" sz="110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a:p>
          <a:p>
            <a:pPr indent="0" lvl="0" marL="0" marR="0" rtl="0" algn="l">
              <a:lnSpc>
                <a:spcPct val="100000"/>
              </a:lnSpc>
              <a:spcBef>
                <a:spcPts val="0"/>
              </a:spcBef>
              <a:spcAft>
                <a:spcPts val="0"/>
              </a:spcAft>
              <a:buClr>
                <a:srgbClr val="000000"/>
              </a:buClr>
              <a:buSzPts val="14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latin typeface="Calibri"/>
                <a:ea typeface="Calibri"/>
                <a:cs typeface="Calibri"/>
                <a:sym typeface="Calibri"/>
              </a:rPr>
              <a:t>Aufgabe</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Wie können Sie als Schornsteinfeger oder Schornsteinfegerin dazu beitragen, dass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-Emissionen verringert oder vermieden werden?</a:t>
            </a:r>
            <a:endParaRPr/>
          </a:p>
          <a:p>
            <a:pPr indent="0" lvl="0" marL="0" marR="0" rtl="0" algn="l">
              <a:lnSpc>
                <a:spcPct val="100000"/>
              </a:lnSpc>
              <a:spcBef>
                <a:spcPts val="0"/>
              </a:spcBef>
              <a:spcAft>
                <a:spcPts val="0"/>
              </a:spcAft>
              <a:buClr>
                <a:srgbClr val="000000"/>
              </a:buClr>
              <a:buSzPts val="1400"/>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können beraten zu:</a:t>
            </a:r>
            <a:endParaRPr/>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Dämmung der Gebäudehülle, um den Energiebedarf zu reduzieren</a:t>
            </a:r>
            <a:endParaRPr/>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alter Heizsysteme durch energieeffizientere Geräte</a:t>
            </a:r>
            <a:endParaRPr/>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von Öl- und Gasheizungen durch emissionsfreie bzw. –arme Heizsysteme aus Wärmepumpe, Photovoltaik, BHKW, ggf. Fernwärme etc.</a:t>
            </a:r>
            <a:endParaRPr/>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Förderprogrammen</a:t>
            </a:r>
            <a:endParaRPr/>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Ressourcenschonenden Heizungseinstellungen (z.B. Nachtabsenkung) und Emissionsarmen Anheizmethoden (Holzheizung)</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a:t>
            </a:r>
            <a:endParaRPr/>
          </a:p>
          <a:p>
            <a:pPr indent="-171450" lvl="0" marL="171450" rtl="0" algn="l">
              <a:lnSpc>
                <a:spcPct val="100000"/>
              </a:lnSpc>
              <a:spcBef>
                <a:spcPts val="0"/>
              </a:spcBef>
              <a:spcAft>
                <a:spcPts val="0"/>
              </a:spcAft>
              <a:buSzPts val="1400"/>
              <a:buFont typeface="Arial"/>
              <a:buChar char="•"/>
            </a:pPr>
            <a:r>
              <a:rPr lang="de-DE" sz="1000"/>
              <a:t>Verursacher der weltweiten menschengemachten Treibhausgasemissionen im Jahr 2018 in Prozent von </a:t>
            </a:r>
            <a:r>
              <a:rPr lang="de-DE" sz="1000">
                <a:solidFill>
                  <a:schemeClr val="dk1"/>
                </a:solidFill>
                <a:latin typeface="Calibri"/>
                <a:ea typeface="Calibri"/>
                <a:cs typeface="Calibri"/>
                <a:sym typeface="Calibri"/>
              </a:rPr>
              <a:t>David Nelles und Christian Serrer, eigene Darstellung durch Stephan Arnold, lizenziert unter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CC BY 4.0</a:t>
            </a:r>
            <a:r>
              <a:rPr lang="de-DE" sz="1000">
                <a:solidFill>
                  <a:schemeClr val="dk1"/>
                </a:solidFill>
                <a:latin typeface="Calibri"/>
                <a:ea typeface="Calibri"/>
                <a:cs typeface="Calibri"/>
                <a:sym typeface="Calibri"/>
              </a:rPr>
              <a:t>.</a:t>
            </a:r>
            <a:endParaRPr sz="1000"/>
          </a:p>
          <a:p>
            <a:pPr indent="-171450" lvl="0" marL="171450" marR="0" rtl="0" algn="l">
              <a:lnSpc>
                <a:spcPct val="100000"/>
              </a:lnSpc>
              <a:spcBef>
                <a:spcPts val="0"/>
              </a:spcBef>
              <a:spcAft>
                <a:spcPts val="0"/>
              </a:spcAft>
              <a:buClr>
                <a:srgbClr val="000000"/>
              </a:buClr>
              <a:buSzPts val="1400"/>
              <a:buFont typeface="Arial"/>
              <a:buChar char="•"/>
            </a:pPr>
            <a:r>
              <a:rPr b="0" i="0" lang="de-DE" sz="1000" cap="none" strike="noStrike">
                <a:solidFill>
                  <a:schemeClr val="dk1"/>
                </a:solidFill>
                <a:latin typeface="Calibri"/>
                <a:ea typeface="Calibri"/>
                <a:cs typeface="Calibri"/>
                <a:sym typeface="Calibri"/>
              </a:rPr>
              <a:t>Umweltbundesamt (Hrsg. 2020): Heizen mit Holz. Ein Ratgeber zum richtigen und sauberen Heizen. Online:</a:t>
            </a:r>
            <a:r>
              <a:rPr b="0" i="0" lang="de-DE"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 www.umweltbundesamt.de/sites/default/files/medien/1410/publikationen/2020_heizen_mit_holz_bf.pdf</a:t>
            </a:r>
            <a:endParaRPr b="0" i="0" sz="1000"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000" cap="none" strike="noStrike">
                <a:solidFill>
                  <a:schemeClr val="dk1"/>
                </a:solidFill>
                <a:latin typeface="Calibri"/>
                <a:ea typeface="Calibri"/>
                <a:cs typeface="Calibri"/>
                <a:sym typeface="Calibri"/>
              </a:rPr>
              <a:t>Hentschel, Karl-Martin et al. (2020): Handbuch Klimaschutz. Wie Deutschland das 1,5-Grad-Ziel einhalten kann. </a:t>
            </a:r>
            <a:endParaRPr b="0" i="0" sz="1000" cap="none" strike="noStrike">
              <a:solidFill>
                <a:schemeClr val="dk1"/>
              </a:solidFill>
              <a:latin typeface="Calibri"/>
              <a:ea typeface="Calibri"/>
              <a:cs typeface="Calibri"/>
              <a:sym typeface="Calibri"/>
            </a:endParaRPr>
          </a:p>
        </p:txBody>
      </p:sp>
      <p:sp>
        <p:nvSpPr>
          <p:cNvPr id="389" name="Google Shape;389;g26805bd2549_0_1116: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6805bd2549_0_1270: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26805bd2549_0_1270:notes"/>
          <p:cNvSpPr txBox="1"/>
          <p:nvPr>
            <p:ph idx="1" type="body"/>
          </p:nvPr>
        </p:nvSpPr>
        <p:spPr>
          <a:xfrm>
            <a:off x="479425" y="3888000"/>
            <a:ext cx="6145200" cy="5184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b="0" lang="de-DE" sz="1100">
                <a:solidFill>
                  <a:schemeClr val="dk1"/>
                </a:solidFill>
                <a:latin typeface="Calibri"/>
                <a:ea typeface="Calibri"/>
                <a:cs typeface="Calibri"/>
                <a:sym typeface="Calibri"/>
              </a:rPr>
              <a:t>Inländische Rohstoffentnahme</a:t>
            </a:r>
            <a:endParaRPr/>
          </a:p>
          <a:p>
            <a:pPr indent="0" lvl="0" marL="0" rtl="0" algn="l">
              <a:lnSpc>
                <a:spcPct val="100000"/>
              </a:lnSpc>
              <a:spcBef>
                <a:spcPts val="0"/>
              </a:spcBef>
              <a:spcAft>
                <a:spcPts val="0"/>
              </a:spcAft>
              <a:buSzPts val="1400"/>
              <a:buNone/>
            </a:pPr>
            <a:r>
              <a:rPr b="0" lang="de-DE" sz="1100">
                <a:solidFill>
                  <a:schemeClr val="dk1"/>
                </a:solidFill>
                <a:latin typeface="Calibri"/>
                <a:ea typeface="Calibri"/>
                <a:cs typeface="Calibri"/>
                <a:sym typeface="Calibri"/>
              </a:rPr>
              <a:t>Nach Angaben der Bundesanstalt für Geowissenschaften und Rohstoffe wurden 2020 insgesamt 689,88 Millionen Tonnen abiotische Rohstoffe im Tagebau abgebaut. Das sind fossile Energierohstoffe wie Braunkohle, Baumineralien wie Sande, Kiese oder Steine sowie mineralische Industrierohstoffe wie Salze oder feuerfeste Tone. Statistisch gesehen wird Torf auch zu den abiotischen Rohstoffen gerechnet (siehe Abb. „Inländische Entnahme von Rohstoffen im Tagebau“).</a:t>
            </a:r>
            <a:endParaRPr/>
          </a:p>
          <a:p>
            <a:pPr indent="0" lvl="0" marL="0" rtl="0" algn="l">
              <a:lnSpc>
                <a:spcPct val="100000"/>
              </a:lnSpc>
              <a:spcBef>
                <a:spcPts val="0"/>
              </a:spcBef>
              <a:spcAft>
                <a:spcPts val="0"/>
              </a:spcAft>
              <a:buSzPts val="1400"/>
              <a:buNone/>
            </a:pPr>
            <a:r>
              <a:rPr b="0" lang="de-DE" sz="1100">
                <a:solidFill>
                  <a:schemeClr val="dk1"/>
                </a:solidFill>
                <a:latin typeface="Calibri"/>
                <a:ea typeface="Calibri"/>
                <a:cs typeface="Calibri"/>
                <a:sym typeface="Calibri"/>
              </a:rPr>
              <a:t>Zwischen den Jahren 1994 und 2009 ging die Masse der im Tagebau entnommenen Rohstoffe um über ein Viertel oder 28,8 % zurück. Seit 2009 verharrt der Abbau von Baumineralien mit kleinen Schwankungen allerdings auf nahezu gleichem Niveau.</a:t>
            </a:r>
            <a:endParaRPr/>
          </a:p>
          <a:p>
            <a:pPr indent="0" lvl="0" marL="0" rtl="0" algn="l">
              <a:lnSpc>
                <a:spcPct val="100000"/>
              </a:lnSpc>
              <a:spcBef>
                <a:spcPts val="0"/>
              </a:spcBef>
              <a:spcAft>
                <a:spcPts val="0"/>
              </a:spcAft>
              <a:buSzPts val="1400"/>
              <a:buNone/>
            </a:pPr>
            <a:r>
              <a:t/>
            </a:r>
            <a:endParaRPr b="0"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de-DE" sz="1100">
                <a:solidFill>
                  <a:schemeClr val="dk1"/>
                </a:solidFill>
                <a:latin typeface="Calibri"/>
                <a:ea typeface="Calibri"/>
                <a:cs typeface="Calibri"/>
                <a:sym typeface="Calibri"/>
              </a:rPr>
              <a:t>Neu in Anspruch genommene Fläche durch Rohstoffabbau im Tagebau</a:t>
            </a:r>
            <a:endParaRPr/>
          </a:p>
          <a:p>
            <a:pPr indent="0" lvl="0" marL="0" rtl="0" algn="l">
              <a:lnSpc>
                <a:spcPct val="100000"/>
              </a:lnSpc>
              <a:spcBef>
                <a:spcPts val="0"/>
              </a:spcBef>
              <a:spcAft>
                <a:spcPts val="0"/>
              </a:spcAft>
              <a:buSzPts val="1400"/>
              <a:buNone/>
            </a:pPr>
            <a:r>
              <a:rPr b="0" lang="de-DE" sz="1100">
                <a:solidFill>
                  <a:schemeClr val="dk1"/>
                </a:solidFill>
                <a:latin typeface="Calibri"/>
                <a:ea typeface="Calibri"/>
                <a:cs typeface="Calibri"/>
                <a:sym typeface="Calibri"/>
              </a:rPr>
              <a:t>Der Abbau von Rohstoffen im Tagebau ist mit einem unwiderruflichen Eingriff in Landschaften und Böden verbunden. Nach Berechnungen des Umweltbundesamtes (⁠UBA⁠) auf Basis aktueller Daten der Bundesanstalt für Geowissenschaften und Rohstoffe (BGR) und des Statistischen Bundesamtes wurde 2021 eine Fläche von 2.963 Hektar (ha) neu vom Tagebau in Anspruch genommen. Das entspricht einer täglichen Flächenneuinanspruchnahme von rund 8,1 ha oder mehr als 10 Fußballfeldern.</a:t>
            </a:r>
            <a:endParaRPr/>
          </a:p>
          <a:p>
            <a:pPr indent="0" lvl="0" marL="0" marR="0" rtl="0" algn="l">
              <a:lnSpc>
                <a:spcPct val="100000"/>
              </a:lnSpc>
              <a:spcBef>
                <a:spcPts val="0"/>
              </a:spcBef>
              <a:spcAft>
                <a:spcPts val="0"/>
              </a:spcAft>
              <a:buClr>
                <a:srgbClr val="000000"/>
              </a:buClr>
              <a:buSzPts val="1400"/>
              <a:buFont typeface="Arial"/>
              <a:buNone/>
            </a:pPr>
            <a:r>
              <a:rPr b="0" lang="de-DE" sz="1100">
                <a:latin typeface="Calibri"/>
                <a:ea typeface="Calibri"/>
                <a:cs typeface="Calibri"/>
                <a:sym typeface="Calibri"/>
              </a:rPr>
              <a:t> </a:t>
            </a:r>
            <a:endParaRPr b="0"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latin typeface="Calibri"/>
                <a:ea typeface="Calibri"/>
                <a:cs typeface="Calibri"/>
                <a:sym typeface="Calibri"/>
              </a:rPr>
              <a:t>Aufgaben</a:t>
            </a:r>
            <a:endParaRPr sz="1100">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Woher stammen die </a:t>
            </a:r>
            <a:r>
              <a:rPr lang="de-DE" sz="1100">
                <a:solidFill>
                  <a:schemeClr val="dk1"/>
                </a:solidFill>
                <a:latin typeface="Calibri"/>
                <a:ea typeface="Calibri"/>
                <a:cs typeface="Calibri"/>
                <a:sym typeface="Calibri"/>
              </a:rPr>
              <a:t>Rohstoffe und Baumaterialien die in ihrem Betrieb verwendet werden</a:t>
            </a:r>
            <a:r>
              <a:rPr b="0" i="0" lang="de-DE" sz="11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Welche Informationen hat Ihr Ausbildungsbetrieb über die Lieferkette? </a:t>
            </a:r>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Worauf wird beim Einkauf geachtet?</a:t>
            </a:r>
            <a:endParaRPr/>
          </a:p>
          <a:p>
            <a:pPr indent="0" lvl="0" marL="0" marR="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Quelle</a:t>
            </a:r>
            <a:endParaRPr b="1" i="0" sz="1100" u="none" cap="none" strike="noStrike">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lang="de-DE" sz="1100">
                <a:solidFill>
                  <a:schemeClr val="dk1"/>
                </a:solidFill>
                <a:latin typeface="Calibri"/>
                <a:ea typeface="Calibri"/>
                <a:cs typeface="Calibri"/>
                <a:sym typeface="Calibri"/>
              </a:rPr>
              <a:t>Umweltbundesamt (Hrsg) (2023): </a:t>
            </a:r>
            <a:r>
              <a:rPr b="0" i="0" lang="de-DE" sz="1100" u="none" cap="none" strike="noStrike">
                <a:solidFill>
                  <a:schemeClr val="dk1"/>
                </a:solidFill>
                <a:latin typeface="Calibri"/>
                <a:ea typeface="Calibri"/>
                <a:cs typeface="Calibri"/>
                <a:sym typeface="Calibri"/>
              </a:rPr>
              <a:t>Inländische Rohstoffentnahme. Dessau-Roßlau 23.01.2023 . O</a:t>
            </a:r>
            <a:r>
              <a:rPr b="0" lang="de-DE" sz="1100">
                <a:solidFill>
                  <a:schemeClr val="dk1"/>
                </a:solidFill>
                <a:latin typeface="Calibri"/>
                <a:ea typeface="Calibri"/>
                <a:cs typeface="Calibri"/>
                <a:sym typeface="Calibri"/>
              </a:rPr>
              <a:t>nline: https://www.umweltbundesamt.de/daten/flaeche-boden-land-oekosysteme/flaeche/flaechenverbrauch-fuer-rohstoffabbau#inlandische-rohstoffentnahme</a:t>
            </a:r>
            <a:endParaRPr b="0" sz="1100">
              <a:latin typeface="Calibri"/>
              <a:ea typeface="Calibri"/>
              <a:cs typeface="Calibri"/>
              <a:sym typeface="Calibri"/>
            </a:endParaRPr>
          </a:p>
        </p:txBody>
      </p:sp>
      <p:sp>
        <p:nvSpPr>
          <p:cNvPr id="402" name="Google Shape;402;g26805bd2549_0_127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6805bd2549_0_1347:notes"/>
          <p:cNvSpPr/>
          <p:nvPr>
            <p:ph idx="2" type="sldImg"/>
          </p:nvPr>
        </p:nvSpPr>
        <p:spPr>
          <a:xfrm>
            <a:off x="479425"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26805bd2549_0_1347: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416" name="Google Shape;416;g26805bd2549_0_1347:notes"/>
          <p:cNvSpPr txBox="1"/>
          <p:nvPr>
            <p:ph idx="1" type="body"/>
          </p:nvPr>
        </p:nvSpPr>
        <p:spPr>
          <a:xfrm>
            <a:off x="478803" y="3888000"/>
            <a:ext cx="6143700" cy="596100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p>
          <a:p>
            <a:pPr indent="0" lvl="0" marL="0" marR="0" rtl="0" algn="l">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Die Abbildung zeigt den </a:t>
            </a:r>
            <a:r>
              <a:rPr b="0" i="0" lang="de-DE" u="none" cap="none" strike="noStrike">
                <a:solidFill>
                  <a:schemeClr val="dk1"/>
                </a:solidFill>
                <a:latin typeface="Calibri"/>
                <a:ea typeface="Calibri"/>
                <a:cs typeface="Calibri"/>
                <a:sym typeface="Calibri"/>
              </a:rPr>
              <a:t>Primärenergieeinsatz, bezogen auf den Materialverbrauch, der erforderlich ist, um einen R-Wert (Wärmedurchgangskoeffizienten) von 4.2 K*m²/W zu erreichen. Bei diesem R-Wert strömt bei einer Temperaturdifferenz (innen/außen) von 4,2 K pro m²´Fläche ein Wärmestrom von 1 W.</a:t>
            </a:r>
            <a:br>
              <a:rPr b="0" i="0" lang="de-DE" u="none" cap="none" strike="noStrike">
                <a:solidFill>
                  <a:schemeClr val="dk1"/>
                </a:solidFill>
                <a:latin typeface="Calibri"/>
                <a:ea typeface="Calibri"/>
                <a:cs typeface="Calibri"/>
                <a:sym typeface="Calibri"/>
              </a:rPr>
            </a:br>
            <a:endParaRPr b="0"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u="none" cap="none" strike="noStrike">
                <a:solidFill>
                  <a:srgbClr val="548135"/>
                </a:solidFill>
                <a:latin typeface="Calibri"/>
                <a:ea typeface="Calibri"/>
                <a:cs typeface="Calibri"/>
                <a:sym typeface="Calibri"/>
              </a:rPr>
              <a:t>GRÜN: </a:t>
            </a:r>
            <a:r>
              <a:rPr b="0" i="0" lang="de-DE" u="none" cap="none" strike="noStrike">
                <a:solidFill>
                  <a:schemeClr val="dk1"/>
                </a:solidFill>
                <a:latin typeface="Calibri"/>
                <a:ea typeface="Calibri"/>
                <a:cs typeface="Calibri"/>
                <a:sym typeface="Calibri"/>
              </a:rPr>
              <a:t>häufig als ökologisch klassifizierte Dämmstoffe</a:t>
            </a:r>
            <a:br>
              <a:rPr b="0" i="0" lang="de-DE" u="none" cap="none" strike="noStrike">
                <a:solidFill>
                  <a:schemeClr val="dk1"/>
                </a:solidFill>
                <a:latin typeface="Calibri"/>
                <a:ea typeface="Calibri"/>
                <a:cs typeface="Calibri"/>
                <a:sym typeface="Calibri"/>
              </a:rPr>
            </a:br>
            <a:r>
              <a:rPr b="0" i="0" lang="de-DE" u="none" cap="none" strike="noStrike">
                <a:solidFill>
                  <a:srgbClr val="595959"/>
                </a:solidFill>
                <a:latin typeface="Calibri"/>
                <a:ea typeface="Calibri"/>
                <a:cs typeface="Calibri"/>
                <a:sym typeface="Calibri"/>
              </a:rPr>
              <a:t>GRAU: </a:t>
            </a:r>
            <a:r>
              <a:rPr b="0" i="0" lang="de-DE" u="none" cap="none" strike="noStrike">
                <a:solidFill>
                  <a:schemeClr val="dk1"/>
                </a:solidFill>
                <a:latin typeface="Calibri"/>
                <a:ea typeface="Calibri"/>
                <a:cs typeface="Calibri"/>
                <a:sym typeface="Calibri"/>
              </a:rPr>
              <a:t>konventionelle Schaum- und Mineralfaser-Dämmstoffe</a:t>
            </a:r>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u="none" cap="none" strike="noStrike">
                <a:solidFill>
                  <a:schemeClr val="dk1"/>
                </a:solidFill>
                <a:latin typeface="Calibri"/>
                <a:ea typeface="Calibri"/>
                <a:cs typeface="Calibri"/>
                <a:sym typeface="Calibri"/>
              </a:rPr>
              <a:t>Die Abbildung verdeutlicht, dass einige Dämmstoffe (Blähton, Calciumsilikat), die als ökologisch bezeichnet werden, deutlich mehr Energie bei der Herstellung benötigen, als die konventionellen Materialien. Vorzuziehen sind ökologische Dämmstoffe mit geringem Energiebedarf bei der Herstellung wie Zellulose, Stroh-Einblasdämmung und Holzfaser-Einblasdämmung.</a:t>
            </a:r>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Aufgaben</a:t>
            </a:r>
            <a:endParaRPr/>
          </a:p>
          <a:p>
            <a:pPr indent="-171450" lvl="0" marL="171450" rtl="0" algn="l">
              <a:lnSpc>
                <a:spcPct val="100000"/>
              </a:lnSpc>
              <a:spcBef>
                <a:spcPts val="0"/>
              </a:spcBef>
              <a:spcAft>
                <a:spcPts val="0"/>
              </a:spcAft>
              <a:buClr>
                <a:schemeClr val="dk1"/>
              </a:buClr>
              <a:buSzPts val="1212"/>
              <a:buFont typeface="Arial"/>
              <a:buChar char="•"/>
            </a:pPr>
            <a:r>
              <a:rPr lang="de-DE">
                <a:solidFill>
                  <a:schemeClr val="dk1"/>
                </a:solidFill>
                <a:latin typeface="Calibri"/>
                <a:ea typeface="Calibri"/>
                <a:cs typeface="Calibri"/>
                <a:sym typeface="Calibri"/>
              </a:rPr>
              <a:t>Was fällt auf?</a:t>
            </a:r>
            <a:endParaRPr b="0" i="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12"/>
              <a:buFont typeface="Arial"/>
              <a:buChar char="•"/>
            </a:pPr>
            <a:r>
              <a:rPr b="0" i="0" lang="de-DE" u="none" cap="none" strike="noStrike">
                <a:solidFill>
                  <a:schemeClr val="dk1"/>
                </a:solidFill>
                <a:latin typeface="Calibri"/>
                <a:ea typeface="Calibri"/>
                <a:cs typeface="Calibri"/>
                <a:sym typeface="Calibri"/>
              </a:rPr>
              <a:t>Welche der Dämmstoffe sind unter dem Aspekt des Klimaschutzes empfehlenswert?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Quellen </a:t>
            </a:r>
            <a:endParaRPr/>
          </a:p>
          <a:p>
            <a:pPr indent="-171450" lvl="0" marL="171450" rtl="0" algn="l">
              <a:lnSpc>
                <a:spcPct val="100000"/>
              </a:lnSpc>
              <a:spcBef>
                <a:spcPts val="0"/>
              </a:spcBef>
              <a:spcAft>
                <a:spcPts val="0"/>
              </a:spcAft>
              <a:buSzPts val="1111"/>
              <a:buFont typeface="Arial"/>
              <a:buChar char="•"/>
            </a:pPr>
            <a:r>
              <a:rPr lang="de-DE" sz="1100" u="sng">
                <a:solidFill>
                  <a:schemeClr val="dk1"/>
                </a:solidFill>
                <a:latin typeface="Calibri"/>
                <a:ea typeface="Calibri"/>
                <a:cs typeface="Calibri"/>
                <a:sym typeface="Calibri"/>
                <a:hlinkClick r:id="rId2">
                  <a:extLst>
                    <a:ext uri="{A12FA001-AC4F-418D-AE19-62706E023703}">
                      <ahyp:hlinkClr val="tx"/>
                    </a:ext>
                  </a:extLst>
                </a:hlinkClick>
              </a:rPr>
              <a:t>Nachhaltigkeit von Dämmstoffen</a:t>
            </a:r>
            <a:r>
              <a:rPr lang="de-DE" sz="1100">
                <a:solidFill>
                  <a:schemeClr val="dk1"/>
                </a:solidFill>
                <a:latin typeface="Calibri"/>
                <a:ea typeface="Calibri"/>
                <a:cs typeface="Calibri"/>
                <a:sym typeface="Calibri"/>
              </a:rPr>
              <a:t> von K. Paschko, 2020, grafisch bearbeitet durch Stephan Arnold, lizenziert unter </a:t>
            </a:r>
            <a:r>
              <a:rPr lang="de-DE" sz="1100" u="sng">
                <a:solidFill>
                  <a:schemeClr val="dk1"/>
                </a:solidFill>
                <a:latin typeface="Calibri"/>
                <a:ea typeface="Calibri"/>
                <a:cs typeface="Calibri"/>
                <a:sym typeface="Calibri"/>
                <a:hlinkClick r:id="rId3">
                  <a:extLst>
                    <a:ext uri="{A12FA001-AC4F-418D-AE19-62706E023703}">
                      <ahyp:hlinkClr val="tx"/>
                    </a:ext>
                  </a:extLst>
                </a:hlinkClick>
              </a:rPr>
              <a:t>CC BY 4.0</a:t>
            </a:r>
            <a:r>
              <a:rPr lang="de-DE" sz="1100">
                <a:solidFill>
                  <a:schemeClr val="dk1"/>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171450" lvl="0" marL="176212" rtl="0" algn="l">
              <a:lnSpc>
                <a:spcPct val="100000"/>
              </a:lnSpc>
              <a:spcBef>
                <a:spcPts val="0"/>
              </a:spcBef>
              <a:spcAft>
                <a:spcPts val="0"/>
              </a:spcAft>
              <a:buClr>
                <a:schemeClr val="dk1"/>
              </a:buClr>
              <a:buSzPts val="1111"/>
              <a:buFont typeface="Arial"/>
              <a:buChar char="•"/>
            </a:pPr>
            <a:r>
              <a:rPr b="0" i="0" lang="de-DE" sz="1100" u="none" cap="none" strike="noStrike">
                <a:solidFill>
                  <a:schemeClr val="dk1"/>
                </a:solidFill>
                <a:latin typeface="Calibri"/>
                <a:ea typeface="Calibri"/>
                <a:cs typeface="Calibri"/>
                <a:sym typeface="Calibri"/>
              </a:rPr>
              <a:t>UfU (Hg.), Dorothea Carl und Marlies Bock (2017): Passivhausschulen werden aktiv. Online: https://www.ufu.de/wp-content/uploads/2017/01/UFU_Broschuere_Passivhaus-Schulen_digitale-Ausgabe.pdf </a:t>
            </a:r>
            <a:endParaRPr sz="11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805bd2549_0_0: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6805bd2549_0_0:notes"/>
          <p:cNvSpPr txBox="1"/>
          <p:nvPr>
            <p:ph idx="1" type="body"/>
          </p:nvPr>
        </p:nvSpPr>
        <p:spPr>
          <a:xfrm>
            <a:off x="479438" y="3888000"/>
            <a:ext cx="6145200" cy="546298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200"/>
              <a:t>2</a:t>
            </a:r>
            <a:r>
              <a:rPr lang="de-DE" sz="120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0" lvl="0" marL="0" rtl="0" algn="l">
              <a:lnSpc>
                <a:spcPct val="100000"/>
              </a:lnSpc>
              <a:spcBef>
                <a:spcPts val="0"/>
              </a:spcBef>
              <a:spcAft>
                <a:spcPts val="0"/>
              </a:spcAft>
              <a:buSzPts val="1100"/>
              <a:buFont typeface="Arial"/>
              <a:buNone/>
            </a:pPr>
            <a:r>
              <a:t/>
            </a:r>
            <a:endParaRPr b="1"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SzPts val="1400"/>
              <a:buNone/>
            </a:pPr>
            <a:r>
              <a:t/>
            </a:r>
            <a:endParaRPr b="1" sz="1200"/>
          </a:p>
          <a:p>
            <a:pPr indent="0" lvl="0" marL="0" rtl="0" algn="l">
              <a:lnSpc>
                <a:spcPct val="100000"/>
              </a:lnSpc>
              <a:spcBef>
                <a:spcPts val="0"/>
              </a:spcBef>
              <a:spcAft>
                <a:spcPts val="0"/>
              </a:spcAft>
              <a:buSzPts val="1400"/>
              <a:buNone/>
            </a:pPr>
            <a:r>
              <a:rPr b="1" lang="de-DE" sz="1200"/>
              <a:t>Quelle</a:t>
            </a:r>
            <a:endParaRPr b="1"/>
          </a:p>
          <a:p>
            <a:pPr indent="-171450" lvl="0" marL="171450" rtl="0" algn="l">
              <a:lnSpc>
                <a:spcPct val="100000"/>
              </a:lnSpc>
              <a:spcBef>
                <a:spcPts val="0"/>
              </a:spcBef>
              <a:spcAft>
                <a:spcPts val="0"/>
              </a:spcAft>
              <a:buSzPts val="1170"/>
              <a:buFont typeface="Arial"/>
              <a:buChar char="•"/>
            </a:pPr>
            <a:r>
              <a:rPr lang="de-DE" sz="1000"/>
              <a:t>Umweltbundesamt 2021: Konsum und Umwelt: Zentrale Handlungsfelder. Online: https://www.umweltbundesamt.de/themen/wirtschaft-konsum/konsum-umwelt-zentrale-handlungsfelder#bedarfsfelder</a:t>
            </a:r>
            <a:endParaRPr sz="1000"/>
          </a:p>
        </p:txBody>
      </p:sp>
      <p:sp>
        <p:nvSpPr>
          <p:cNvPr id="154" name="Google Shape;154;g26805bd2549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6805bd2549_0_1423:notes"/>
          <p:cNvSpPr/>
          <p:nvPr>
            <p:ph idx="2" type="sldImg"/>
          </p:nvPr>
        </p:nvSpPr>
        <p:spPr>
          <a:xfrm>
            <a:off x="481013" y="331788"/>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26805bd2549_0_1423:notes"/>
          <p:cNvSpPr txBox="1"/>
          <p:nvPr>
            <p:ph idx="1" type="body"/>
          </p:nvPr>
        </p:nvSpPr>
        <p:spPr>
          <a:xfrm>
            <a:off x="478800" y="3865280"/>
            <a:ext cx="6141900" cy="576450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Clr>
                <a:schemeClr val="dk1"/>
              </a:buClr>
              <a:buSzPts val="1050"/>
              <a:buNone/>
            </a:pPr>
            <a:r>
              <a:rPr b="1" lang="de-DE"/>
              <a:t>Beschreibung</a:t>
            </a:r>
            <a:r>
              <a:rPr lang="de-DE"/>
              <a:t>: </a:t>
            </a:r>
            <a:endParaRPr/>
          </a:p>
          <a:p>
            <a:pPr indent="0" lvl="0" marL="0" rtl="0" algn="l">
              <a:lnSpc>
                <a:spcPct val="100000"/>
              </a:lnSpc>
              <a:spcBef>
                <a:spcPts val="0"/>
              </a:spcBef>
              <a:spcAft>
                <a:spcPts val="0"/>
              </a:spcAft>
              <a:buClr>
                <a:schemeClr val="dk1"/>
              </a:buClr>
              <a:buSzPts val="1050"/>
              <a:buNone/>
            </a:pPr>
            <a:r>
              <a:rPr lang="de-DE"/>
              <a:t>Wenn bei Stark-Regenereignissen die Regenwasser-Wehre überlaufen, kommt es durch die starken Belastung der Oberflächengewässer, in die das mit Fäkalien gemischte Abwasser direkt und ungeklärt einfließt, zu massivem Fischsterben. Das ist z.B. in Berlin im Bereich der Innenstadt häufig zu beobachten. Das nährstoffhaltige Abwasser führt zu einer starken Zehrung des Sauerstoffs bis hin zu völlig sauerstofffreien Zonen. Dadurch sterben viele Lebewesen sehr schnell und tote Fische treiben auf der Spree. Derzeit (2020/2021) gibt es im Durchschnitt 30 Mischwasserüberläufe im Jahr in Berlin.  Die Ableitung von Regenwasser über die Trennkanalisation belastet die Oberflächengewässer vor allem mit diffusen Einträgen von Schwermetallen  wie Cadmium, Zink, Blei und Kupfer, was sich im Sediment ablagern kann und die Organismen in den Gewässern belasten kann.</a:t>
            </a:r>
            <a:endParaRPr/>
          </a:p>
          <a:p>
            <a:pPr indent="0" lvl="0" marL="0" rtl="0" algn="l">
              <a:lnSpc>
                <a:spcPct val="100000"/>
              </a:lnSpc>
              <a:spcBef>
                <a:spcPts val="0"/>
              </a:spcBef>
              <a:spcAft>
                <a:spcPts val="0"/>
              </a:spcAft>
              <a:buClr>
                <a:schemeClr val="dk1"/>
              </a:buClr>
              <a:buSzPts val="1050"/>
              <a:buNone/>
            </a:pPr>
            <a:r>
              <a:t/>
            </a:r>
            <a:endParaRPr/>
          </a:p>
          <a:p>
            <a:pPr indent="0" lvl="0" marL="0" rtl="0" algn="l">
              <a:lnSpc>
                <a:spcPct val="100000"/>
              </a:lnSpc>
              <a:spcBef>
                <a:spcPts val="0"/>
              </a:spcBef>
              <a:spcAft>
                <a:spcPts val="0"/>
              </a:spcAft>
              <a:buClr>
                <a:schemeClr val="dk1"/>
              </a:buClr>
              <a:buSzPts val="1050"/>
              <a:buNone/>
            </a:pPr>
            <a:r>
              <a:rPr b="1" lang="de-DE"/>
              <a:t>Aufgabe</a:t>
            </a:r>
            <a:r>
              <a:rPr lang="de-DE"/>
              <a:t>:</a:t>
            </a:r>
            <a:endParaRPr/>
          </a:p>
          <a:p>
            <a:pPr indent="0" lvl="0" marL="0" rtl="0" algn="l">
              <a:lnSpc>
                <a:spcPct val="100000"/>
              </a:lnSpc>
              <a:spcBef>
                <a:spcPts val="0"/>
              </a:spcBef>
              <a:spcAft>
                <a:spcPts val="0"/>
              </a:spcAft>
              <a:buClr>
                <a:schemeClr val="dk1"/>
              </a:buClr>
              <a:buSzPts val="1050"/>
              <a:buNone/>
            </a:pPr>
            <a:r>
              <a:rPr lang="de-DE"/>
              <a:t>Beschreiben Sie die Folgen von Regenwassereinleitungen für die Oberflächengewässer</a:t>
            </a:r>
            <a:endParaRPr/>
          </a:p>
          <a:p>
            <a:pPr indent="-228600" lvl="0" marL="228600" rtl="0" algn="l">
              <a:lnSpc>
                <a:spcPct val="100000"/>
              </a:lnSpc>
              <a:spcBef>
                <a:spcPts val="0"/>
              </a:spcBef>
              <a:spcAft>
                <a:spcPts val="0"/>
              </a:spcAft>
              <a:buClr>
                <a:schemeClr val="dk1"/>
              </a:buClr>
              <a:buSzPts val="1050"/>
              <a:buFont typeface="Arial"/>
              <a:buChar char="•"/>
            </a:pPr>
            <a:r>
              <a:rPr lang="de-DE"/>
              <a:t>Bei durchschnittlichen Mengen Regenwasser</a:t>
            </a:r>
            <a:endParaRPr/>
          </a:p>
          <a:p>
            <a:pPr indent="-228600" lvl="0" marL="228600" rtl="0" algn="l">
              <a:lnSpc>
                <a:spcPct val="100000"/>
              </a:lnSpc>
              <a:spcBef>
                <a:spcPts val="0"/>
              </a:spcBef>
              <a:spcAft>
                <a:spcPts val="0"/>
              </a:spcAft>
              <a:buClr>
                <a:schemeClr val="dk1"/>
              </a:buClr>
              <a:buSzPts val="1050"/>
              <a:buFont typeface="Arial"/>
              <a:buChar char="•"/>
            </a:pPr>
            <a:r>
              <a:rPr lang="de-DE"/>
              <a:t>bei Starkregenereignissen</a:t>
            </a:r>
            <a:endParaRPr/>
          </a:p>
          <a:p>
            <a:pPr indent="-228600" lvl="0" marL="228600" rtl="0" algn="l">
              <a:lnSpc>
                <a:spcPct val="100000"/>
              </a:lnSpc>
              <a:spcBef>
                <a:spcPts val="0"/>
              </a:spcBef>
              <a:spcAft>
                <a:spcPts val="0"/>
              </a:spcAft>
              <a:buClr>
                <a:schemeClr val="dk1"/>
              </a:buClr>
              <a:buSzPts val="1050"/>
              <a:buFont typeface="Arial"/>
              <a:buChar char="•"/>
            </a:pPr>
            <a:r>
              <a:rPr lang="de-DE"/>
              <a:t>Jeweils für die Mischwasserkanalisation und für die Trennkanalisation</a:t>
            </a:r>
            <a:endParaRPr/>
          </a:p>
          <a:p>
            <a:pPr indent="0" lvl="0" marL="0" rtl="0" algn="l">
              <a:lnSpc>
                <a:spcPct val="100000"/>
              </a:lnSpc>
              <a:spcBef>
                <a:spcPts val="0"/>
              </a:spcBef>
              <a:spcAft>
                <a:spcPts val="0"/>
              </a:spcAft>
              <a:buClr>
                <a:schemeClr val="dk1"/>
              </a:buClr>
              <a:buSzPts val="1050"/>
              <a:buNone/>
            </a:pPr>
            <a:r>
              <a:t/>
            </a:r>
            <a:endParaRPr/>
          </a:p>
          <a:p>
            <a:pPr indent="0" lvl="0" marL="0" rtl="0" algn="l">
              <a:lnSpc>
                <a:spcPct val="100000"/>
              </a:lnSpc>
              <a:spcBef>
                <a:spcPts val="0"/>
              </a:spcBef>
              <a:spcAft>
                <a:spcPts val="0"/>
              </a:spcAft>
              <a:buClr>
                <a:schemeClr val="dk1"/>
              </a:buClr>
              <a:buSzPts val="1050"/>
              <a:buNone/>
            </a:pPr>
            <a:r>
              <a:rPr b="1" lang="de-DE"/>
              <a:t>Quelle</a:t>
            </a:r>
            <a:r>
              <a:rPr lang="de-DE"/>
              <a:t>:</a:t>
            </a:r>
            <a:endParaRPr/>
          </a:p>
          <a:p>
            <a:pPr indent="-171450" lvl="0" marL="171450" rtl="0" algn="l">
              <a:lnSpc>
                <a:spcPct val="100000"/>
              </a:lnSpc>
              <a:spcBef>
                <a:spcPts val="0"/>
              </a:spcBef>
              <a:spcAft>
                <a:spcPts val="0"/>
              </a:spcAft>
              <a:buClr>
                <a:schemeClr val="dk1"/>
              </a:buClr>
              <a:buSzPts val="1050"/>
              <a:buFont typeface="Arial"/>
              <a:buChar char="•"/>
            </a:pPr>
            <a:r>
              <a:rPr lang="de-DE"/>
              <a:t>Paust-Lassen, Jungen-Kalisch, IGBAU , Sozialpartner der Bauwirtschaft (2010): Ökologisches Bauen im Bereich Wasser – Sanierungsbedarf und Beschäftigungspotentiale für die Investitionsbereiche Abwasserentsorgung und Trinkwasserversorgung </a:t>
            </a:r>
            <a:endParaRPr/>
          </a:p>
        </p:txBody>
      </p:sp>
      <p:sp>
        <p:nvSpPr>
          <p:cNvPr id="428" name="Google Shape;428;g26805bd2549_0_1423: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6805bd2549_0_1501: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26805bd2549_0_1501:notes"/>
          <p:cNvSpPr txBox="1"/>
          <p:nvPr>
            <p:ph idx="1" type="body"/>
          </p:nvPr>
        </p:nvSpPr>
        <p:spPr>
          <a:xfrm>
            <a:off x="479425" y="3888000"/>
            <a:ext cx="6145200" cy="55359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None/>
            </a:pPr>
            <a:r>
              <a:rPr b="1" lang="de-DE"/>
              <a:t>Beschreibung: </a:t>
            </a:r>
            <a:endParaRPr/>
          </a:p>
          <a:p>
            <a:pPr indent="0" lvl="0" marL="0" rtl="0" algn="l">
              <a:lnSpc>
                <a:spcPct val="100000"/>
              </a:lnSpc>
              <a:spcBef>
                <a:spcPts val="0"/>
              </a:spcBef>
              <a:spcAft>
                <a:spcPts val="0"/>
              </a:spcAft>
              <a:buClr>
                <a:schemeClr val="dk1"/>
              </a:buClr>
              <a:buSzPts val="1100"/>
              <a:buNone/>
            </a:pPr>
            <a:r>
              <a:rPr lang="de-DE"/>
              <a:t>Bei der Trennkanalisation werden viele Nährstoffe (Phosphor u.a.) direkt von den versiegelten Flächen in die Gewässer gespült. Das führt in den Gewässern zur Zehrung von Sauerstoff.  Auch zahlreiche andere Schadstoffe gelangen so direkt in die Oberflächengewässer, z.B. Cadmium, Zink, Blei und Kupfer.  Für die Mischwasserkanalisation sind Regenauffangbecken  im Kanalsystem eingebaut, die aber infolge des Klimawandels durch Stark-Regenereignisse immer häufiger nicht ausreichen und überlaufen, so dass Fäkalienbelastetes Mischwasser direkt in die Oberflächengewässer geleitet wird. </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b="1" lang="de-DE"/>
              <a:t>Aufgabe</a:t>
            </a:r>
            <a:r>
              <a:rPr lang="de-DE"/>
              <a:t>:</a:t>
            </a:r>
            <a:endParaRPr/>
          </a:p>
          <a:p>
            <a:pPr indent="-171450" lvl="0" marL="171450" rtl="0" algn="l">
              <a:lnSpc>
                <a:spcPct val="100000"/>
              </a:lnSpc>
              <a:spcBef>
                <a:spcPts val="0"/>
              </a:spcBef>
              <a:spcAft>
                <a:spcPts val="0"/>
              </a:spcAft>
              <a:buClr>
                <a:schemeClr val="dk1"/>
              </a:buClr>
              <a:buSzPts val="1100"/>
              <a:buFont typeface="Arial"/>
              <a:buChar char="•"/>
            </a:pPr>
            <a:r>
              <a:rPr lang="de-DE"/>
              <a:t>Beschreiben Sie die westlichen Merkmale für Mischwasserkanalisation und Trennkanalisation. </a:t>
            </a:r>
            <a:endParaRPr/>
          </a:p>
          <a:p>
            <a:pPr indent="-171450" lvl="0" marL="171450" rtl="0" algn="l">
              <a:lnSpc>
                <a:spcPct val="100000"/>
              </a:lnSpc>
              <a:spcBef>
                <a:spcPts val="0"/>
              </a:spcBef>
              <a:spcAft>
                <a:spcPts val="0"/>
              </a:spcAft>
              <a:buClr>
                <a:schemeClr val="dk1"/>
              </a:buClr>
              <a:buSzPts val="1100"/>
              <a:buFont typeface="Arial"/>
              <a:buChar char="•"/>
            </a:pPr>
            <a:r>
              <a:rPr lang="de-DE"/>
              <a:t>Welche Folgen haben Stark-Regen Ereignisse für die Abwasserabteilung in der Misch- und Trennkanalisation?</a:t>
            </a:r>
            <a:endParaRPr/>
          </a:p>
          <a:p>
            <a:pPr indent="0" lvl="0" marL="0" rtl="0" algn="l">
              <a:lnSpc>
                <a:spcPct val="100000"/>
              </a:lnSpc>
              <a:spcBef>
                <a:spcPts val="0"/>
              </a:spcBef>
              <a:spcAft>
                <a:spcPts val="0"/>
              </a:spcAft>
              <a:buClr>
                <a:schemeClr val="dk1"/>
              </a:buClr>
              <a:buSzPts val="1100"/>
              <a:buNone/>
            </a:pPr>
            <a:r>
              <a:t/>
            </a:r>
            <a:endParaRPr/>
          </a:p>
          <a:p>
            <a:pPr indent="0" lvl="0" marL="0" rtl="0" algn="l">
              <a:lnSpc>
                <a:spcPct val="100000"/>
              </a:lnSpc>
              <a:spcBef>
                <a:spcPts val="0"/>
              </a:spcBef>
              <a:spcAft>
                <a:spcPts val="0"/>
              </a:spcAft>
              <a:buClr>
                <a:schemeClr val="dk1"/>
              </a:buClr>
              <a:buSzPts val="1100"/>
              <a:buNone/>
            </a:pPr>
            <a:r>
              <a:rPr b="1" lang="de-DE"/>
              <a:t>Quellen:</a:t>
            </a:r>
            <a:r>
              <a:rPr lang="de-DE"/>
              <a:t>  </a:t>
            </a:r>
            <a:endParaRPr/>
          </a:p>
          <a:p>
            <a:pPr indent="-171450" lvl="0" marL="171450" rtl="0" algn="l">
              <a:lnSpc>
                <a:spcPct val="100000"/>
              </a:lnSpc>
              <a:spcBef>
                <a:spcPts val="0"/>
              </a:spcBef>
              <a:spcAft>
                <a:spcPts val="0"/>
              </a:spcAft>
              <a:buClr>
                <a:schemeClr val="dk1"/>
              </a:buClr>
              <a:buSzPts val="1100"/>
              <a:buFont typeface="Arial"/>
              <a:buChar char="•"/>
            </a:pPr>
            <a:r>
              <a:rPr lang="de-DE" sz="1100"/>
              <a:t>Hrsg. DGB Bildungswerk Berlin-Brandenburg, Jungen-Kalisch, W. (tbs berlin GmbH) und Paust-Lassen P. (InEcom GmbH) 2010: „Wasser in Berlin – Ökologisches Bauen – Potenziale für das Bauhauptgewerbe im Wirtschaftssektor Abwasserentsorgung und Trinkwasserversorgung“</a:t>
            </a:r>
            <a:endParaRPr/>
          </a:p>
          <a:p>
            <a:pPr indent="-171450" lvl="0" marL="171450" rtl="0" algn="l">
              <a:lnSpc>
                <a:spcPct val="100000"/>
              </a:lnSpc>
              <a:spcBef>
                <a:spcPts val="0"/>
              </a:spcBef>
              <a:spcAft>
                <a:spcPts val="0"/>
              </a:spcAft>
              <a:buClr>
                <a:schemeClr val="dk1"/>
              </a:buClr>
              <a:buSzPts val="1100"/>
              <a:buFont typeface="Arial"/>
              <a:buChar char="•"/>
            </a:pPr>
            <a:r>
              <a:rPr lang="de-DE" sz="1100"/>
              <a:t>Paust-Lassen, Jungen-Kalisch, IGBAU , Sozialpartner der Bauwirtschaft (2010): Ökologisches Bauen im Bereich Wasser – Sanierungsbedarf und Beschäftigungspotentiale für die Investitionsbereiche Abwasserentsorgung und Trinkwasserversorgung </a:t>
            </a:r>
            <a:endParaRPr sz="1100"/>
          </a:p>
        </p:txBody>
      </p:sp>
      <p:sp>
        <p:nvSpPr>
          <p:cNvPr id="442" name="Google Shape;442;g26805bd2549_0_150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6805bd2549_0_1770: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26805bd2549_0_1770:notes"/>
          <p:cNvSpPr txBox="1"/>
          <p:nvPr>
            <p:ph idx="1" type="body"/>
          </p:nvPr>
        </p:nvSpPr>
        <p:spPr>
          <a:xfrm>
            <a:off x="479425" y="3888000"/>
            <a:ext cx="6145200" cy="61407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255"/>
              <a:buNone/>
            </a:pPr>
            <a:r>
              <a:rPr b="1" lang="de-DE"/>
              <a:t>Beschreibung: </a:t>
            </a:r>
            <a:endParaRPr/>
          </a:p>
          <a:p>
            <a:pPr indent="0" lvl="0" marL="0" rtl="0" algn="l">
              <a:lnSpc>
                <a:spcPct val="100000"/>
              </a:lnSpc>
              <a:spcBef>
                <a:spcPts val="200"/>
              </a:spcBef>
              <a:spcAft>
                <a:spcPts val="0"/>
              </a:spcAft>
              <a:buSzPts val="255"/>
              <a:buNone/>
            </a:pPr>
            <a:r>
              <a:rPr lang="de-DE"/>
              <a:t>Ein wesentliches Ziel nachhaltiger (Stadt)Entwicklung ist die Reduzierung von versiegelten Flächen. In Deutschland sind etwa 45 Prozent der Siedlungs- und Verkehrsflächen versiegelt. Auf diesen Flächen kann Regenwasser nicht versickern und damit gehen wichtige Bodenfunktionen verloren.  In Stadtgebieten sind auch unbebaute Flächen häufig mit Beton, Asphalt, Pflastersteinen oder wassergebundenen Deckschichten befestigt und versiegelt.  Das hat zur Folge, dass Grundwasser zu wenig mit Regenwasser aufgefüllt werden kann. Auf der anderen Seite steigt und das Risiko von Überschwemmungen, denn die Kanalisation kann bei Starkregenereignissen die Wassermengen nicht mehr abtransportieren (UBA 2023).</a:t>
            </a:r>
            <a:endParaRPr/>
          </a:p>
          <a:p>
            <a:pPr indent="0" lvl="0" marL="0" rtl="0" algn="l">
              <a:lnSpc>
                <a:spcPct val="100000"/>
              </a:lnSpc>
              <a:spcBef>
                <a:spcPts val="200"/>
              </a:spcBef>
              <a:spcAft>
                <a:spcPts val="0"/>
              </a:spcAft>
              <a:buSzPts val="255"/>
              <a:buNone/>
            </a:pPr>
            <a:r>
              <a:rPr lang="de-DE"/>
              <a:t>Verfahren zur Entsiegelung  und Abkopplung von Flächen werden mit dem Prinzip „Schwammstadt“ vermehrt umgesetzt, um Niederschlagswasser zwischenspeichern zu können oder über Mulden, und Rigolen vor Ort versickern  zu können. Gründächer, und begrünte Fassaden sorgen für Verdunstung. Diese Verfahren reduzieren den Abfluss von Regenwasser über die Kanalisation erheblich (Sieker 2023). Die Abwasserrohre in der Trennkanalisation sind vom Durchmesser her kleiner als die Abwasserkanäle für die Mischwasserkanalisation. Bei Trockenheit müssen die Rohre und Kanäle mit Frischwasser (Trinkwasser) gespült werden, damit es nicht zu Ablagerungen und starker Gasbildung kommt, was erhebliche Geruchsbelästigungen zur Folge hat.</a:t>
            </a:r>
            <a:endParaRPr/>
          </a:p>
          <a:p>
            <a:pPr indent="0" lvl="0" marL="0" rtl="0" algn="l">
              <a:lnSpc>
                <a:spcPct val="100000"/>
              </a:lnSpc>
              <a:spcBef>
                <a:spcPts val="200"/>
              </a:spcBef>
              <a:spcAft>
                <a:spcPts val="0"/>
              </a:spcAft>
              <a:buSzPts val="255"/>
              <a:buNone/>
            </a:pPr>
            <a:r>
              <a:t/>
            </a:r>
            <a:endParaRPr b="1"/>
          </a:p>
          <a:p>
            <a:pPr indent="0" lvl="0" marL="0" rtl="0" algn="l">
              <a:lnSpc>
                <a:spcPct val="100000"/>
              </a:lnSpc>
              <a:spcBef>
                <a:spcPts val="200"/>
              </a:spcBef>
              <a:spcAft>
                <a:spcPts val="0"/>
              </a:spcAft>
              <a:buSzPts val="255"/>
              <a:buNone/>
            </a:pPr>
            <a:r>
              <a:rPr b="1" lang="de-DE"/>
              <a:t>Aufgabe</a:t>
            </a:r>
            <a:r>
              <a:rPr lang="de-DE"/>
              <a:t>: </a:t>
            </a:r>
            <a:endParaRPr/>
          </a:p>
          <a:p>
            <a:pPr indent="-171450" lvl="0" marL="171450" rtl="0" algn="l">
              <a:lnSpc>
                <a:spcPct val="100000"/>
              </a:lnSpc>
              <a:spcBef>
                <a:spcPts val="200"/>
              </a:spcBef>
              <a:spcAft>
                <a:spcPts val="0"/>
              </a:spcAft>
              <a:buSzPts val="1440"/>
              <a:buFont typeface="Arial"/>
              <a:buChar char="•"/>
            </a:pPr>
            <a:r>
              <a:rPr lang="de-DE"/>
              <a:t>Beschreiben Sie die Vorteile der Regenwasserversickerung insbesondere im Hinblick auf die derzeit zu beobachtenden Folgen des Klimawandels.</a:t>
            </a:r>
            <a:endParaRPr/>
          </a:p>
          <a:p>
            <a:pPr indent="-171450" lvl="0" marL="171450" rtl="0" algn="l">
              <a:lnSpc>
                <a:spcPct val="100000"/>
              </a:lnSpc>
              <a:spcBef>
                <a:spcPts val="200"/>
              </a:spcBef>
              <a:spcAft>
                <a:spcPts val="0"/>
              </a:spcAft>
              <a:buSzPts val="1440"/>
              <a:buFont typeface="Arial"/>
              <a:buChar char="•"/>
            </a:pPr>
            <a:r>
              <a:rPr lang="de-DE"/>
              <a:t>Recherchieren Sie weitere Verfahren zur Regenwasserbewirtschaftung </a:t>
            </a:r>
            <a:endParaRPr/>
          </a:p>
          <a:p>
            <a:pPr indent="0" lvl="0" marL="0" rtl="0" algn="l">
              <a:lnSpc>
                <a:spcPct val="100000"/>
              </a:lnSpc>
              <a:spcBef>
                <a:spcPts val="200"/>
              </a:spcBef>
              <a:spcAft>
                <a:spcPts val="0"/>
              </a:spcAft>
              <a:buSzPts val="255"/>
              <a:buNone/>
            </a:pPr>
            <a:r>
              <a:t/>
            </a:r>
            <a:endParaRPr b="1"/>
          </a:p>
          <a:p>
            <a:pPr indent="0" lvl="0" marL="0" rtl="0" algn="l">
              <a:lnSpc>
                <a:spcPct val="100000"/>
              </a:lnSpc>
              <a:spcBef>
                <a:spcPts val="200"/>
              </a:spcBef>
              <a:spcAft>
                <a:spcPts val="0"/>
              </a:spcAft>
              <a:buSzPts val="255"/>
              <a:buNone/>
            </a:pPr>
            <a:r>
              <a:rPr b="1" lang="de-DE"/>
              <a:t>Quellen</a:t>
            </a:r>
            <a:r>
              <a:rPr lang="de-DE"/>
              <a:t>: </a:t>
            </a:r>
            <a:endParaRPr/>
          </a:p>
          <a:p>
            <a:pPr indent="-177800" lvl="0" marL="177800" rtl="0" algn="l">
              <a:lnSpc>
                <a:spcPct val="100000"/>
              </a:lnSpc>
              <a:spcBef>
                <a:spcPts val="200"/>
              </a:spcBef>
              <a:spcAft>
                <a:spcPts val="0"/>
              </a:spcAft>
              <a:buSzPts val="1100"/>
              <a:buFont typeface="Arial"/>
              <a:buChar char="•"/>
            </a:pPr>
            <a:r>
              <a:rPr lang="de-DE" sz="1000"/>
              <a:t>Berliner Regenwasseragentur (o.J.). Senatsverwaltung für Mobilität, Verkehr, Klimaschutz und Umwelt (Hrsg.):  Versickerung. Online: https://regenwasseragentur.berlin/massnahmen/regenwasser-versickern/ </a:t>
            </a:r>
            <a:endParaRPr sz="1000"/>
          </a:p>
          <a:p>
            <a:pPr indent="-177800" lvl="0" marL="177800" rtl="0" algn="l">
              <a:lnSpc>
                <a:spcPct val="100000"/>
              </a:lnSpc>
              <a:spcBef>
                <a:spcPts val="0"/>
              </a:spcBef>
              <a:spcAft>
                <a:spcPts val="0"/>
              </a:spcAft>
              <a:buSzPts val="1100"/>
              <a:buFont typeface="Arial"/>
              <a:buChar char="•"/>
            </a:pPr>
            <a:r>
              <a:rPr lang="de-DE" sz="1000"/>
              <a:t>Sieker (2023): Das Konzept der Schwammstadt. Online: </a:t>
            </a:r>
            <a:r>
              <a:rPr lang="de-DE" sz="1000" u="sng">
                <a:solidFill>
                  <a:schemeClr val="hlink"/>
                </a:solidFill>
                <a:hlinkClick r:id="rId2"/>
              </a:rPr>
              <a:t>https://www.sieker.de/fachinformationen/umgang-mit-regenwasser/article/das-konzept-der-schwammstadt-sponge-city-577.html</a:t>
            </a:r>
            <a:r>
              <a:rPr lang="de-DE" sz="1000"/>
              <a:t> </a:t>
            </a:r>
            <a:endParaRPr sz="1000"/>
          </a:p>
          <a:p>
            <a:pPr indent="-177800" lvl="0" marL="177800" rtl="0" algn="l">
              <a:lnSpc>
                <a:spcPct val="100000"/>
              </a:lnSpc>
              <a:spcBef>
                <a:spcPts val="0"/>
              </a:spcBef>
              <a:spcAft>
                <a:spcPts val="0"/>
              </a:spcAft>
              <a:buSzPts val="1100"/>
              <a:buFont typeface="Arial"/>
              <a:buChar char="•"/>
            </a:pPr>
            <a:r>
              <a:rPr lang="de-DE" sz="1000"/>
              <a:t>UBA 2023: Bodenversiegelung. Online: </a:t>
            </a:r>
            <a:r>
              <a:rPr lang="de-DE" sz="1000" u="sng">
                <a:solidFill>
                  <a:schemeClr val="hlink"/>
                </a:solidFill>
                <a:hlinkClick r:id="rId3"/>
              </a:rPr>
              <a:t>https://www.umweltbundesamt.de/daten/flaeche-boden-land-oekosysteme/boden/bodenversiegelung#was-ist-bodenversiegelung</a:t>
            </a:r>
            <a:endParaRPr sz="1000"/>
          </a:p>
        </p:txBody>
      </p:sp>
      <p:sp>
        <p:nvSpPr>
          <p:cNvPr id="458" name="Google Shape;458;g26805bd2549_0_177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6805bd2549_0_1657: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6805bd2549_0_1657:notes"/>
          <p:cNvSpPr txBox="1"/>
          <p:nvPr>
            <p:ph idx="1" type="body"/>
          </p:nvPr>
        </p:nvSpPr>
        <p:spPr>
          <a:xfrm>
            <a:off x="479425" y="3888000"/>
            <a:ext cx="6145200" cy="4606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 </a:t>
            </a:r>
            <a:endParaRPr/>
          </a:p>
          <a:p>
            <a:pPr indent="0" lvl="0" marL="0" rtl="0" algn="l">
              <a:lnSpc>
                <a:spcPct val="100000"/>
              </a:lnSpc>
              <a:spcBef>
                <a:spcPts val="0"/>
              </a:spcBef>
              <a:spcAft>
                <a:spcPts val="0"/>
              </a:spcAft>
              <a:buSzPts val="1400"/>
              <a:buNone/>
            </a:pPr>
            <a:r>
              <a:rPr lang="de-DE"/>
              <a:t>Auf der Folie sind wichtige Siegel aufgeführt und erläutert, die für die Metallindustrie einen. Rolle spielen.</a:t>
            </a:r>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Aufgabenstellung</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Wie bewerten Sie die Siegel?</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Wie zeigen die Siegel, dass Unternehmen Nachhaltigkeitsansätze verfolgen können?</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Welche Siegel spielen bei Ihnen im Unternehmen ein Rolle bei der Beschaffung von Rohstoffen und Materialien?</a:t>
            </a:r>
            <a:endParaRPr>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1" lang="de-DE">
                <a:solidFill>
                  <a:schemeClr val="dk1"/>
                </a:solidFill>
                <a:latin typeface="Calibri"/>
                <a:ea typeface="Calibri"/>
                <a:cs typeface="Calibri"/>
                <a:sym typeface="Calibri"/>
              </a:rPr>
              <a:t>Quellen für die Siegel</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Blauer Engel: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https://www.blauer-engel.de/de/produktwelt/schmierstoffe-hydraulikfluessigkeiten-bis-12-2022</a:t>
            </a:r>
            <a:endParaRPr sz="10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Cradle-to-Cradle: https://c2ccertified.org/</a:t>
            </a:r>
            <a:endParaRPr sz="10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Zertifiziertes Energiemanagementsystem ISO 5001: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https://www.tuvsud.com/de-de/dienstleistungen/auditierung-und-zertifizierung/energiemanagementsysteme/iso-50001</a:t>
            </a:r>
            <a:endParaRPr sz="10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Siegel Steel Sustainable Champion: </a:t>
            </a:r>
            <a:r>
              <a:rPr lang="de-DE" sz="1000" u="sng">
                <a:solidFill>
                  <a:schemeClr val="dk1"/>
                </a:solidFill>
                <a:latin typeface="Calibri"/>
                <a:ea typeface="Calibri"/>
                <a:cs typeface="Calibri"/>
                <a:sym typeface="Calibri"/>
                <a:hlinkClick r:id="rId4">
                  <a:extLst>
                    <a:ext uri="{A12FA001-AC4F-418D-AE19-62706E023703}">
                      <ahyp:hlinkClr val="tx"/>
                    </a:ext>
                  </a:extLst>
                </a:hlinkClick>
              </a:rPr>
              <a:t>https://worldsteel.org/steel-by-topic/sustainability/steel-recognitions/</a:t>
            </a:r>
            <a:endParaRPr sz="1000">
              <a:solidFill>
                <a:schemeClr val="dk1"/>
              </a:solidFill>
              <a:latin typeface="Calibri"/>
              <a:ea typeface="Calibri"/>
              <a:cs typeface="Calibri"/>
              <a:sym typeface="Calibri"/>
            </a:endParaRPr>
          </a:p>
        </p:txBody>
      </p:sp>
      <p:sp>
        <p:nvSpPr>
          <p:cNvPr id="471" name="Google Shape;471;g26805bd2549_0_165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6805bd2549_0_1674: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26805bd2549_0_1674:notes"/>
          <p:cNvSpPr txBox="1"/>
          <p:nvPr>
            <p:ph idx="1" type="body"/>
          </p:nvPr>
        </p:nvSpPr>
        <p:spPr>
          <a:xfrm>
            <a:off x="479424" y="3888000"/>
            <a:ext cx="6145213" cy="5651583"/>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Beschreibung</a:t>
            </a:r>
            <a:endParaRPr b="1"/>
          </a:p>
          <a:p>
            <a:pPr indent="0" lvl="0" marL="0" marR="0" rtl="0" algn="l">
              <a:lnSpc>
                <a:spcPct val="100000"/>
              </a:lnSpc>
              <a:spcBef>
                <a:spcPts val="0"/>
              </a:spcBef>
              <a:spcAft>
                <a:spcPts val="0"/>
              </a:spcAft>
              <a:buClr>
                <a:srgbClr val="000000"/>
              </a:buClr>
              <a:buSzPts val="1400"/>
              <a:buFont typeface="Arial"/>
              <a:buNone/>
            </a:pPr>
            <a:r>
              <a:rPr lang="de-DE"/>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1" lang="de-DE"/>
              <a:t>Arbeitsaufgaben:</a:t>
            </a:r>
            <a:endParaRPr/>
          </a:p>
          <a:p>
            <a:pPr indent="-171450" lvl="0" marL="171450"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Welche Vorteile der Digitalisierung werden bei Ihnen genutzt? Welche Veränderungen sind noch geplant?</a:t>
            </a:r>
            <a:endParaRPr/>
          </a:p>
          <a:p>
            <a:pPr indent="-171450" lvl="0" marL="171450"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Wie gehen Sie im Unternehmen bei der Einführung neuer Technologien und Abläufe vor? </a:t>
            </a:r>
            <a:endParaRPr/>
          </a:p>
          <a:p>
            <a:pPr indent="-171450" lvl="0" marL="171450"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Wer ist in die Vorbereitung einbezogen?</a:t>
            </a:r>
            <a:endParaRPr/>
          </a:p>
          <a:p>
            <a:pPr indent="-228600" lvl="0" marL="457200" marR="0" rtl="0" algn="l">
              <a:lnSpc>
                <a:spcPct val="100000"/>
              </a:lnSpc>
              <a:spcBef>
                <a:spcPts val="0"/>
              </a:spcBef>
              <a:spcAft>
                <a:spcPts val="0"/>
              </a:spcAft>
              <a:buClr>
                <a:srgbClr val="000000"/>
              </a:buClr>
              <a:buSzPts val="1400"/>
              <a:buFont typeface="Arial"/>
              <a:buNone/>
            </a:pPr>
            <a:r>
              <a:t/>
            </a:r>
            <a:endParaRPr b="1">
              <a:solidFill>
                <a:schemeClr val="dk1"/>
              </a:solidFill>
              <a:latin typeface="Calibri"/>
              <a:ea typeface="Calibri"/>
              <a:cs typeface="Calibri"/>
              <a:sym typeface="Calibri"/>
            </a:endParaRPr>
          </a:p>
          <a:p>
            <a:pPr indent="-172800" lvl="0" marL="172800" marR="0" rtl="0" algn="l">
              <a:lnSpc>
                <a:spcPct val="100000"/>
              </a:lnSpc>
              <a:spcBef>
                <a:spcPts val="0"/>
              </a:spcBef>
              <a:spcAft>
                <a:spcPts val="0"/>
              </a:spcAft>
              <a:buClr>
                <a:srgbClr val="000000"/>
              </a:buClr>
              <a:buSzPts val="1400"/>
              <a:buFont typeface="Arial"/>
              <a:buNone/>
            </a:pPr>
            <a:r>
              <a:rPr b="1" lang="de-DE" sz="1200">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Lucas (2022) 7 Vorteile der Digitalisierung: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https://framr.tv/de/blog/7-unterschatzte-vorteile-der-digitalisierung-im-unternehmen/</a:t>
            </a:r>
            <a:endParaRPr sz="10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Flixcheck (2022) Die Vor- und Nachteile der Digitalisierung.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https://www.flixcheck.de/vor-und-nachteile-digitalisierung/</a:t>
            </a:r>
            <a:endParaRPr sz="1000">
              <a:solidFill>
                <a:schemeClr val="dk1"/>
              </a:solidFill>
              <a:latin typeface="Calibri"/>
              <a:ea typeface="Calibri"/>
              <a:cs typeface="Calibri"/>
              <a:sym typeface="Calibri"/>
            </a:endParaRPr>
          </a:p>
        </p:txBody>
      </p:sp>
      <p:sp>
        <p:nvSpPr>
          <p:cNvPr id="490" name="Google Shape;490;g26805bd2549_0_167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6805bd2549_0_1687:notes"/>
          <p:cNvSpPr/>
          <p:nvPr>
            <p:ph idx="2" type="sldImg"/>
          </p:nvPr>
        </p:nvSpPr>
        <p:spPr>
          <a:xfrm>
            <a:off x="479425"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26805bd2549_0_1687:notes"/>
          <p:cNvSpPr txBox="1"/>
          <p:nvPr>
            <p:ph idx="1" type="body"/>
          </p:nvPr>
        </p:nvSpPr>
        <p:spPr>
          <a:xfrm>
            <a:off x="479425" y="3888000"/>
            <a:ext cx="6143625" cy="62535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t>Aufgrund des Klimawandels ist eine Auseinandersetzung mit dem Thema der Nachhaltigkeit heute in allen Bereichen unumgänglich. Die </a:t>
            </a:r>
            <a:r>
              <a:rPr lang="de-DE" sz="100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a:p>
          <a:p>
            <a:pPr indent="0" lvl="0" marL="0" rtl="0" algn="l">
              <a:lnSpc>
                <a:spcPct val="100000"/>
              </a:lnSpc>
              <a:spcBef>
                <a:spcPts val="20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900">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sz="900"/>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latin typeface="Calibri"/>
              <a:ea typeface="Calibri"/>
              <a:cs typeface="Calibri"/>
              <a:sym typeface="Calibri"/>
            </a:endParaRPr>
          </a:p>
        </p:txBody>
      </p:sp>
      <p:sp>
        <p:nvSpPr>
          <p:cNvPr id="504" name="Google Shape;504;g26805bd2549_0_168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8be4ac2ff8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28be4ac2ff8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6805bd2549_0_95: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6805bd2549_0_95:notes"/>
          <p:cNvSpPr txBox="1"/>
          <p:nvPr>
            <p:ph idx="1" type="body"/>
          </p:nvPr>
        </p:nvSpPr>
        <p:spPr>
          <a:xfrm>
            <a:off x="479425" y="3888000"/>
            <a:ext cx="6145200" cy="573171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100"/>
              <a:t>Beschreibung</a:t>
            </a:r>
            <a:endParaRPr sz="1100"/>
          </a:p>
          <a:p>
            <a:pPr indent="0" lvl="0" marL="0" rtl="0" algn="l">
              <a:lnSpc>
                <a:spcPct val="100000"/>
              </a:lnSpc>
              <a:spcBef>
                <a:spcPts val="0"/>
              </a:spcBef>
              <a:spcAft>
                <a:spcPts val="0"/>
              </a:spcAft>
              <a:buClr>
                <a:schemeClr val="dk1"/>
              </a:buClr>
              <a:buSzPts val="1800"/>
              <a:buNone/>
            </a:pPr>
            <a:r>
              <a:rPr lang="de-DE" sz="1100"/>
              <a:t>Ökologische Nachhaltigkeit des Bau- und Immobiliensektors. Zentrale Indikatoren des ökologischen Fußabdrucks des Bau- und Immobiliensektors</a:t>
            </a:r>
            <a:endParaRPr/>
          </a:p>
          <a:p>
            <a:pPr indent="0" lvl="0" marL="0" rtl="0" algn="l">
              <a:lnSpc>
                <a:spcPct val="100000"/>
              </a:lnSpc>
              <a:spcBef>
                <a:spcPts val="0"/>
              </a:spcBef>
              <a:spcAft>
                <a:spcPts val="0"/>
              </a:spcAft>
              <a:buClr>
                <a:schemeClr val="dk1"/>
              </a:buClr>
              <a:buSzPts val="1800"/>
              <a:buNone/>
            </a:pPr>
            <a:r>
              <a:t/>
            </a:r>
            <a:endParaRPr sz="1100"/>
          </a:p>
          <a:p>
            <a:pPr indent="0" lvl="0" marL="0" rtl="0" algn="l">
              <a:lnSpc>
                <a:spcPct val="100000"/>
              </a:lnSpc>
              <a:spcBef>
                <a:spcPts val="0"/>
              </a:spcBef>
              <a:spcAft>
                <a:spcPts val="0"/>
              </a:spcAft>
              <a:buClr>
                <a:schemeClr val="dk1"/>
              </a:buClr>
              <a:buSzPts val="1100"/>
              <a:buFont typeface="Arial"/>
              <a:buNone/>
            </a:pPr>
            <a:r>
              <a:rPr b="1" lang="de-DE" sz="1100"/>
              <a:t>Aufgabe</a:t>
            </a:r>
            <a:endParaRPr sz="1100"/>
          </a:p>
          <a:p>
            <a:pPr indent="-171450" lvl="0" marL="171450" rtl="0" algn="l">
              <a:lnSpc>
                <a:spcPct val="100000"/>
              </a:lnSpc>
              <a:spcBef>
                <a:spcPts val="0"/>
              </a:spcBef>
              <a:spcAft>
                <a:spcPts val="0"/>
              </a:spcAft>
              <a:buClr>
                <a:schemeClr val="dk1"/>
              </a:buClr>
              <a:buSzPts val="1111"/>
              <a:buFont typeface="Arial"/>
              <a:buChar char="•"/>
            </a:pPr>
            <a:r>
              <a:rPr lang="de-DE" sz="1100"/>
              <a:t>Für wieviel % der Treibhausgas-Emissionen ist die Baubranche verantwortlich?</a:t>
            </a:r>
            <a:endParaRPr sz="1100"/>
          </a:p>
          <a:p>
            <a:pPr indent="-171450" lvl="0" marL="171450" rtl="0" algn="l">
              <a:lnSpc>
                <a:spcPct val="100000"/>
              </a:lnSpc>
              <a:spcBef>
                <a:spcPts val="0"/>
              </a:spcBef>
              <a:spcAft>
                <a:spcPts val="0"/>
              </a:spcAft>
              <a:buClr>
                <a:schemeClr val="dk1"/>
              </a:buClr>
              <a:buSzPts val="1111"/>
              <a:buFont typeface="Arial"/>
              <a:buChar char="•"/>
            </a:pPr>
            <a:r>
              <a:rPr lang="de-DE" sz="1100"/>
              <a:t>Wieviel % der globalen Ressourcen werden durch die gebaute Umwelt verbraucht?</a:t>
            </a:r>
            <a:endParaRPr sz="1100"/>
          </a:p>
          <a:p>
            <a:pPr indent="-171450" lvl="0" marL="171450" rtl="0" algn="l">
              <a:lnSpc>
                <a:spcPct val="100000"/>
              </a:lnSpc>
              <a:spcBef>
                <a:spcPts val="0"/>
              </a:spcBef>
              <a:spcAft>
                <a:spcPts val="0"/>
              </a:spcAft>
              <a:buClr>
                <a:schemeClr val="dk1"/>
              </a:buClr>
              <a:buSzPts val="1111"/>
              <a:buFont typeface="Arial"/>
              <a:buChar char="•"/>
            </a:pPr>
            <a:r>
              <a:rPr lang="de-DE" sz="1100"/>
              <a:t>Wieviel % der Flächenveränderungen in Deutschland  entstehen durch die Baubranche?</a:t>
            </a:r>
            <a:endParaRPr sz="1100"/>
          </a:p>
          <a:p>
            <a:pPr indent="-171450" lvl="0" marL="171450" rtl="0" algn="l">
              <a:lnSpc>
                <a:spcPct val="100000"/>
              </a:lnSpc>
              <a:spcBef>
                <a:spcPts val="0"/>
              </a:spcBef>
              <a:spcAft>
                <a:spcPts val="0"/>
              </a:spcAft>
              <a:buClr>
                <a:schemeClr val="dk1"/>
              </a:buClr>
              <a:buSzPts val="1111"/>
              <a:buFont typeface="Arial"/>
              <a:buChar char="•"/>
            </a:pPr>
            <a:r>
              <a:rPr lang="de-DE" sz="1100"/>
              <a:t>Wieviel % des Abfallaufkommens in Deutschland sind Bau- und Abbruchabfälle?</a:t>
            </a:r>
            <a:endParaRPr sz="1100"/>
          </a:p>
          <a:p>
            <a:pPr indent="0" lvl="0" marL="0" rtl="0" algn="l">
              <a:lnSpc>
                <a:spcPct val="100000"/>
              </a:lnSpc>
              <a:spcBef>
                <a:spcPts val="0"/>
              </a:spcBef>
              <a:spcAft>
                <a:spcPts val="0"/>
              </a:spcAft>
              <a:buSzPts val="1400"/>
              <a:buNone/>
            </a:pPr>
            <a:r>
              <a:rPr lang="de-DE" sz="1100"/>
              <a:t>=&gt; 40% der Treibhausgase in Deutschland werden direkt oder indirekt durch die Baubrache freigesetzt (BBSR 2020)</a:t>
            </a:r>
            <a:endParaRPr sz="1100"/>
          </a:p>
          <a:p>
            <a:pPr indent="0" lvl="0" marL="0" rtl="0" algn="l">
              <a:lnSpc>
                <a:spcPct val="100000"/>
              </a:lnSpc>
              <a:spcBef>
                <a:spcPts val="0"/>
              </a:spcBef>
              <a:spcAft>
                <a:spcPts val="0"/>
              </a:spcAft>
              <a:buSzPts val="1400"/>
              <a:buNone/>
            </a:pPr>
            <a:r>
              <a:rPr lang="de-DE" sz="1100"/>
              <a:t>=&gt; 70% der Flächenveränderungen in Deutschland entstehen durch die Baubranche (DtST2021)</a:t>
            </a:r>
            <a:endParaRPr sz="1100"/>
          </a:p>
          <a:p>
            <a:pPr indent="0" lvl="0" marL="0" rtl="0" algn="l">
              <a:lnSpc>
                <a:spcPct val="100000"/>
              </a:lnSpc>
              <a:spcBef>
                <a:spcPts val="0"/>
              </a:spcBef>
              <a:spcAft>
                <a:spcPts val="0"/>
              </a:spcAft>
              <a:buClr>
                <a:schemeClr val="dk1"/>
              </a:buClr>
              <a:buSzPts val="1100"/>
              <a:buFont typeface="Arial"/>
              <a:buNone/>
            </a:pPr>
            <a:r>
              <a:rPr lang="de-DE" sz="1100"/>
              <a:t>=&gt; 1/3 der globalen Ressourcen werden durch die gebaute Umwelt verbraucht (GAfBC2019)</a:t>
            </a:r>
            <a:endParaRPr sz="1100"/>
          </a:p>
          <a:p>
            <a:pPr indent="0" lvl="0" marL="0" rtl="0" algn="l">
              <a:lnSpc>
                <a:spcPct val="100000"/>
              </a:lnSpc>
              <a:spcBef>
                <a:spcPts val="0"/>
              </a:spcBef>
              <a:spcAft>
                <a:spcPts val="0"/>
              </a:spcAft>
              <a:buSzPts val="1400"/>
              <a:buNone/>
            </a:pPr>
            <a:r>
              <a:rPr lang="de-DE" sz="1100"/>
              <a:t>=&gt; 55% des Abfallaufkommens in Deutschland wird durch Bau- und Abbruchabfälle verursacht  (Desatis 2022) </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Quelle</a:t>
            </a:r>
            <a:endParaRPr b="1" sz="1100"/>
          </a:p>
          <a:p>
            <a:pPr indent="-177800" lvl="0" marL="177800" rtl="0" algn="l">
              <a:lnSpc>
                <a:spcPct val="100000"/>
              </a:lnSpc>
              <a:spcBef>
                <a:spcPts val="0"/>
              </a:spcBef>
              <a:spcAft>
                <a:spcPts val="0"/>
              </a:spcAft>
              <a:buSzPts val="1090"/>
              <a:buFont typeface="Arial"/>
              <a:buChar char="•"/>
            </a:pPr>
            <a:r>
              <a:rPr lang="de-DE" sz="100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000" u="sng">
                <a:solidFill>
                  <a:schemeClr val="hlink"/>
                </a:solidFill>
                <a:hlinkClick r:id="rId2"/>
              </a:rPr>
              <a:t>https://www.bbsr.bund.de/BBSR/DE/veroeffentlichungen/bbsr-online/2020/bbsr-online-17-2020-dl.pdf?__blob=publicationFile&amp;v=3</a:t>
            </a:r>
            <a:endParaRPr sz="1000"/>
          </a:p>
          <a:p>
            <a:pPr indent="-177800" lvl="0" marL="177800" rtl="0" algn="l">
              <a:lnSpc>
                <a:spcPct val="100000"/>
              </a:lnSpc>
              <a:spcBef>
                <a:spcPts val="0"/>
              </a:spcBef>
              <a:spcAft>
                <a:spcPts val="0"/>
              </a:spcAft>
              <a:buSzPts val="1090"/>
              <a:buFont typeface="Arial"/>
              <a:buChar char="•"/>
            </a:pPr>
            <a:r>
              <a:rPr lang="de-DE" sz="1000"/>
              <a:t>DtST 2021: Deutscher Städtetag, 2021 (Hrsg.): Nachhaltiges und suffizientes Bauen in den Städten. Online: </a:t>
            </a:r>
            <a:r>
              <a:rPr lang="de-DE" sz="1000" u="sng">
                <a:solidFill>
                  <a:schemeClr val="hlink"/>
                </a:solidFill>
                <a:hlinkClick r:id="rId3"/>
              </a:rPr>
              <a:t>http://dpaq.de/fO8Dt</a:t>
            </a:r>
            <a:endParaRPr sz="1000"/>
          </a:p>
          <a:p>
            <a:pPr indent="-177800" lvl="0" marL="177800" rtl="0" algn="l">
              <a:lnSpc>
                <a:spcPct val="100000"/>
              </a:lnSpc>
              <a:spcBef>
                <a:spcPts val="0"/>
              </a:spcBef>
              <a:spcAft>
                <a:spcPts val="0"/>
              </a:spcAft>
              <a:buSzPts val="1090"/>
              <a:buFont typeface="Arial"/>
              <a:buChar char="•"/>
            </a:pPr>
            <a:r>
              <a:rPr lang="de-DE" sz="1000"/>
              <a:t>Desatis 2022:  Statistisches Bundesamt (Hrsg.): Abfallaufkommen 2019. Online: </a:t>
            </a:r>
            <a:r>
              <a:rPr lang="de-DE" sz="1000" u="sng">
                <a:solidFill>
                  <a:schemeClr val="hlink"/>
                </a:solidFill>
                <a:hlinkClick r:id="rId4"/>
              </a:rPr>
              <a:t>https://www.destatis.de/DE/Themen/Gesellschaft-Umwelt/Umwelt/Abfallwirtschaft/_inhalt.html</a:t>
            </a:r>
            <a:endParaRPr sz="1000"/>
          </a:p>
          <a:p>
            <a:pPr indent="-177800" lvl="0" marL="177800" rtl="0" algn="l">
              <a:lnSpc>
                <a:spcPct val="100000"/>
              </a:lnSpc>
              <a:spcBef>
                <a:spcPts val="0"/>
              </a:spcBef>
              <a:spcAft>
                <a:spcPts val="0"/>
              </a:spcAft>
              <a:buSzPts val="1090"/>
              <a:buFont typeface="Arial"/>
              <a:buChar char="•"/>
            </a:pPr>
            <a:r>
              <a:rPr lang="de-DE" sz="1000"/>
              <a:t>GAfBC 2019: Global Alliance for Buildings and Construction (2019): Global Status Report for Buildings and Construction. Online: https://globalabc.org/sites/default/files/2020-03/GSR2019.pdf</a:t>
            </a:r>
            <a:endParaRPr sz="1000"/>
          </a:p>
        </p:txBody>
      </p:sp>
      <p:sp>
        <p:nvSpPr>
          <p:cNvPr id="186" name="Google Shape;186;g26805bd2549_0_9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6805bd2549_0_1872:notes"/>
          <p:cNvSpPr/>
          <p:nvPr>
            <p:ph idx="2" type="sldImg"/>
          </p:nvPr>
        </p:nvSpPr>
        <p:spPr>
          <a:xfrm>
            <a:off x="479425"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6805bd2549_0_1872:notes"/>
          <p:cNvSpPr txBox="1"/>
          <p:nvPr>
            <p:ph idx="1" type="body"/>
          </p:nvPr>
        </p:nvSpPr>
        <p:spPr>
          <a:xfrm>
            <a:off x="479424" y="3887999"/>
            <a:ext cx="6143625" cy="634661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0"/>
              </a:spcBef>
              <a:spcAft>
                <a:spcPts val="0"/>
              </a:spcAft>
              <a:buClr>
                <a:schemeClr val="dk1"/>
              </a:buClr>
              <a:buSzPts val="1100"/>
              <a:buFont typeface="Arial"/>
              <a:buNone/>
            </a:pPr>
            <a:r>
              <a:rPr lang="de-DE" sz="105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(bbs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50"/>
          </a:p>
          <a:p>
            <a:pPr indent="0" lvl="0" marL="0" rtl="0" algn="l">
              <a:lnSpc>
                <a:spcPct val="100000"/>
              </a:lnSpc>
              <a:spcBef>
                <a:spcPts val="0"/>
              </a:spcBef>
              <a:spcAft>
                <a:spcPts val="0"/>
              </a:spcAft>
              <a:buClr>
                <a:schemeClr val="dk1"/>
              </a:buClr>
              <a:buSzPts val="1100"/>
              <a:buFont typeface="Arial"/>
              <a:buNone/>
            </a:pPr>
            <a:r>
              <a:rPr lang="de-DE" sz="105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171450" lvl="0" marL="171450" rtl="0" algn="l">
              <a:lnSpc>
                <a:spcPct val="100000"/>
              </a:lnSpc>
              <a:spcBef>
                <a:spcPts val="0"/>
              </a:spcBef>
              <a:spcAft>
                <a:spcPts val="0"/>
              </a:spcAft>
              <a:buSzPts val="1200"/>
              <a:buFont typeface="Calibri"/>
              <a:buChar char="•"/>
            </a:pPr>
            <a:r>
              <a:rPr lang="de-DE" sz="1050"/>
              <a:t>Erfassen Sie Art und die Mengen an Abfällen die an einem typischen Tag auf Ihrer Baustelle anfallen.</a:t>
            </a:r>
            <a:endParaRPr sz="1050"/>
          </a:p>
          <a:p>
            <a:pPr indent="-171450" lvl="0" marL="171450" rtl="0" algn="l">
              <a:lnSpc>
                <a:spcPct val="100000"/>
              </a:lnSpc>
              <a:spcBef>
                <a:spcPts val="0"/>
              </a:spcBef>
              <a:spcAft>
                <a:spcPts val="0"/>
              </a:spcAft>
              <a:buSzPts val="1200"/>
              <a:buFont typeface="Calibri"/>
              <a:buChar char="•"/>
            </a:pPr>
            <a:r>
              <a:rPr lang="de-DE" sz="1050"/>
              <a:t>Ermitteln Sie den Verbleib der auf Ihrer Baustelle anfallenden Bau- und Abbruchabfälle.</a:t>
            </a:r>
            <a:endParaRPr sz="1050"/>
          </a:p>
          <a:p>
            <a:pPr indent="0" lvl="0" marL="0" rtl="0" algn="l">
              <a:lnSpc>
                <a:spcPct val="100000"/>
              </a:lnSpc>
              <a:spcBef>
                <a:spcPts val="0"/>
              </a:spcBef>
              <a:spcAft>
                <a:spcPts val="0"/>
              </a:spcAft>
              <a:buSzPts val="1400"/>
              <a:buNone/>
            </a:pPr>
            <a:r>
              <a:rPr b="1" lang="de-DE" sz="1050"/>
              <a:t>Quellen</a:t>
            </a:r>
            <a:endParaRPr b="1" sz="1050"/>
          </a:p>
          <a:p>
            <a:pPr indent="-180975" lvl="0" marL="180975" rtl="0" algn="l">
              <a:lnSpc>
                <a:spcPct val="100000"/>
              </a:lnSpc>
              <a:spcBef>
                <a:spcPts val="0"/>
              </a:spcBef>
              <a:spcAft>
                <a:spcPts val="0"/>
              </a:spcAft>
              <a:buClr>
                <a:schemeClr val="dk1"/>
              </a:buClr>
              <a:buSzPts val="900"/>
              <a:buFont typeface="Calibri"/>
              <a:buChar char="●"/>
            </a:pPr>
            <a:r>
              <a:rPr lang="de-DE" sz="900">
                <a:solidFill>
                  <a:srgbClr val="404040"/>
                </a:solidFill>
              </a:rPr>
              <a:t>DESTATIS-</a:t>
            </a:r>
            <a:r>
              <a:rPr lang="de-DE" sz="900"/>
              <a:t>Statistisches Bundesamt (2022b): Abfallbilanz 2020. Online: </a:t>
            </a:r>
            <a:r>
              <a:rPr lang="de-DE" sz="900" u="sng">
                <a:solidFill>
                  <a:schemeClr val="hlink"/>
                </a:solidFill>
                <a:hlinkClick r:id="rId2"/>
              </a:rPr>
              <a:t>https://www.destatis.de/DE/Themen/Gesellschaft-Umwelt/Umwelt/Abfallwirtschaft/Publikationen/Downloads-Abfallwirtschaft/abfallbilanz-pdf-5321001.pdf?__blob=publicationFile</a:t>
            </a:r>
            <a:endParaRPr sz="900" u="sng">
              <a:solidFill>
                <a:srgbClr val="1155CC"/>
              </a:solidFill>
            </a:endParaRPr>
          </a:p>
          <a:p>
            <a:pPr indent="-180975" lvl="0" marL="180975" rtl="0" algn="l">
              <a:lnSpc>
                <a:spcPct val="100000"/>
              </a:lnSpc>
              <a:spcBef>
                <a:spcPts val="0"/>
              </a:spcBef>
              <a:spcAft>
                <a:spcPts val="0"/>
              </a:spcAft>
              <a:buClr>
                <a:schemeClr val="dk1"/>
              </a:buClr>
              <a:buSzPts val="900"/>
              <a:buFont typeface="Calibri"/>
              <a:buChar char="●"/>
            </a:pPr>
            <a:r>
              <a:rPr lang="de-DE" sz="9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a:solidFill>
                  <a:schemeClr val="hlink"/>
                </a:solidFill>
                <a:hlinkClick r:id="rId3"/>
              </a:rPr>
              <a:t>https://www.umweltbundesamt.de/sites/default/files/medien/publikation/long/4040.pdf</a:t>
            </a:r>
            <a:endParaRPr sz="900"/>
          </a:p>
          <a:p>
            <a:pPr indent="-180975" lvl="0" marL="180975" rtl="0" algn="l">
              <a:lnSpc>
                <a:spcPct val="100000"/>
              </a:lnSpc>
              <a:spcBef>
                <a:spcPts val="0"/>
              </a:spcBef>
              <a:spcAft>
                <a:spcPts val="0"/>
              </a:spcAft>
              <a:buClr>
                <a:schemeClr val="dk1"/>
              </a:buClr>
              <a:buSzPts val="900"/>
              <a:buFont typeface="Calibri"/>
              <a:buChar char="●"/>
            </a:pPr>
            <a:r>
              <a:rPr lang="de-DE" sz="900"/>
              <a:t>bbs (2021b): Initiative Kreislaufwirtschaft Bau Bundesverband Baustoffe–Steine und Erden (Hrsg.)(2021): Mineralische Bauabfälle. Monitoring 2018 - Bericht zum Aufkommen und zum Verbleib mineralischer Bauabfälle. Online: </a:t>
            </a:r>
            <a:r>
              <a:rPr lang="de-DE" sz="900" u="sng">
                <a:solidFill>
                  <a:schemeClr val="hlink"/>
                </a:solidFill>
                <a:hlinkClick r:id="rId4"/>
              </a:rPr>
              <a:t>https://kreislaufwirtschaft-bau.de/Download/Bericht-12.pdf</a:t>
            </a:r>
            <a:endParaRPr sz="900"/>
          </a:p>
        </p:txBody>
      </p:sp>
      <p:sp>
        <p:nvSpPr>
          <p:cNvPr id="207" name="Google Shape;207;g26805bd2549_0_187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805bd2549_0_331:notes"/>
          <p:cNvSpPr/>
          <p:nvPr>
            <p:ph idx="2" type="sldImg"/>
          </p:nvPr>
        </p:nvSpPr>
        <p:spPr>
          <a:xfrm>
            <a:off x="479425"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6805bd2549_0_331:notes"/>
          <p:cNvSpPr txBox="1"/>
          <p:nvPr>
            <p:ph idx="1" type="body"/>
          </p:nvPr>
        </p:nvSpPr>
        <p:spPr>
          <a:xfrm>
            <a:off x="479424" y="3888000"/>
            <a:ext cx="6143625" cy="60273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0"/>
              </a:spcBef>
              <a:spcAft>
                <a:spcPts val="0"/>
              </a:spcAft>
              <a:buClr>
                <a:schemeClr val="dk1"/>
              </a:buClr>
              <a:buSzPts val="1800"/>
              <a:buFont typeface="Arial"/>
              <a:buNone/>
            </a:pPr>
            <a:r>
              <a:rPr lang="de-DE" sz="1050"/>
              <a:t>Energieeinsatz im Baugewerbe und ihre Klimawirkung</a:t>
            </a:r>
            <a:endParaRPr sz="1050"/>
          </a:p>
          <a:p>
            <a:pPr indent="0" lvl="0" marL="0" rtl="0" algn="l">
              <a:lnSpc>
                <a:spcPct val="115000"/>
              </a:lnSpc>
              <a:spcBef>
                <a:spcPts val="0"/>
              </a:spcBef>
              <a:spcAft>
                <a:spcPts val="0"/>
              </a:spcAft>
              <a:buClr>
                <a:schemeClr val="dk1"/>
              </a:buClr>
              <a:buSzPts val="1100"/>
              <a:buFont typeface="Arial"/>
              <a:buNone/>
            </a:pPr>
            <a:r>
              <a:rPr lang="de-DE" sz="1050"/>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sz="1050"/>
          </a:p>
          <a:p>
            <a:pPr indent="0" lvl="0" marL="0" rtl="0" algn="l">
              <a:lnSpc>
                <a:spcPct val="115000"/>
              </a:lnSpc>
              <a:spcBef>
                <a:spcPts val="0"/>
              </a:spcBef>
              <a:spcAft>
                <a:spcPts val="0"/>
              </a:spcAft>
              <a:buClr>
                <a:schemeClr val="dk1"/>
              </a:buClr>
              <a:buSzPts val="1100"/>
              <a:buFont typeface="Arial"/>
              <a:buNone/>
            </a:pPr>
            <a:r>
              <a:rPr lang="de-DE" sz="1050"/>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baseline="-25000" lang="de-DE" sz="1050"/>
              <a:t>2</a:t>
            </a:r>
            <a:r>
              <a:rPr lang="de-DE" sz="1050"/>
              <a:t> der jeweiligen Energieträger in Form einer Tabelle ergänzt worden. Dies soll den Auszubildenden einen Vergleich der Klimawirksamkeit unterschiedlicher Energieträger ermöglichen. Zudem sind der Tabelle auch die CO</a:t>
            </a:r>
            <a:r>
              <a:rPr baseline="-25000" lang="de-DE" sz="1050"/>
              <a:t>2</a:t>
            </a:r>
            <a:r>
              <a:rPr lang="de-DE" sz="1050"/>
              <a:t>-Emissionsfaktoren biogener Kraftstoffe zu entnehmen. Mit deren Hilfe soll den Auszubildenden Alternativen zu fossilen Kraftstoffen und deren verminderte Klimawirkung aufgezeigt werden.        </a:t>
            </a:r>
            <a:endParaRPr sz="1050"/>
          </a:p>
          <a:p>
            <a:pPr indent="0" lvl="0" marL="0" rtl="0" algn="l">
              <a:lnSpc>
                <a:spcPct val="100000"/>
              </a:lnSpc>
              <a:spcBef>
                <a:spcPts val="0"/>
              </a:spcBef>
              <a:spcAft>
                <a:spcPts val="0"/>
              </a:spcAft>
              <a:buClr>
                <a:schemeClr val="dk1"/>
              </a:buClr>
              <a:buSzPts val="1800"/>
              <a:buFont typeface="Arial"/>
              <a:buNone/>
            </a:pPr>
            <a:r>
              <a:rPr b="1" lang="de-DE" sz="1050"/>
              <a:t>Aufgaben</a:t>
            </a:r>
            <a:endParaRPr sz="1050"/>
          </a:p>
          <a:p>
            <a:pPr indent="-171450" lvl="0" marL="171450" rtl="0" algn="l">
              <a:lnSpc>
                <a:spcPct val="100000"/>
              </a:lnSpc>
              <a:spcBef>
                <a:spcPts val="0"/>
              </a:spcBef>
              <a:spcAft>
                <a:spcPts val="0"/>
              </a:spcAft>
              <a:buSzPts val="1260"/>
              <a:buFont typeface="Arial"/>
              <a:buChar char="•"/>
            </a:pPr>
            <a:r>
              <a:rPr lang="de-DE" sz="1050"/>
              <a:t>Erfassen Sie die Art und die Menge an Energieträger die auf Ihrer  Baustelle an einem typischen Tag eingesetzt werden </a:t>
            </a:r>
            <a:endParaRPr sz="1050"/>
          </a:p>
          <a:p>
            <a:pPr indent="-171450" lvl="0" marL="171450" rtl="0" algn="l">
              <a:lnSpc>
                <a:spcPct val="100000"/>
              </a:lnSpc>
              <a:spcBef>
                <a:spcPts val="0"/>
              </a:spcBef>
              <a:spcAft>
                <a:spcPts val="0"/>
              </a:spcAft>
              <a:buSzPts val="1400"/>
              <a:buChar char="•"/>
            </a:pPr>
            <a:r>
              <a:rPr lang="de-DE" sz="1050"/>
              <a:t>Berechnen Sie die THG-Emissionen welche durch die eingesetzte Art und Menge an Energieträger freigesetzt werden</a:t>
            </a:r>
            <a:endParaRPr sz="1050"/>
          </a:p>
          <a:p>
            <a:pPr indent="-171450" lvl="0" marL="171450" rtl="0" algn="l">
              <a:lnSpc>
                <a:spcPct val="100000"/>
              </a:lnSpc>
              <a:spcBef>
                <a:spcPts val="0"/>
              </a:spcBef>
              <a:spcAft>
                <a:spcPts val="0"/>
              </a:spcAft>
              <a:buSzPts val="1400"/>
              <a:buChar char="•"/>
            </a:pPr>
            <a:r>
              <a:rPr lang="de-DE" sz="1050"/>
              <a:t>Berechnen Sie wieviel THG -Emissionen sich vermeiden ließen, wenn Biodiesel statt Diesel und Bioethanol anstelle von Ottokraftstoffen eingesetzt würde  </a:t>
            </a:r>
            <a:endParaRPr sz="1050"/>
          </a:p>
          <a:p>
            <a:pPr indent="0" lvl="0" marL="0" rtl="0" algn="l">
              <a:lnSpc>
                <a:spcPct val="100000"/>
              </a:lnSpc>
              <a:spcBef>
                <a:spcPts val="0"/>
              </a:spcBef>
              <a:spcAft>
                <a:spcPts val="0"/>
              </a:spcAft>
              <a:buSzPts val="1400"/>
              <a:buNone/>
            </a:pPr>
            <a:r>
              <a:rPr b="1" lang="de-DE" sz="1050"/>
              <a:t>Quellen</a:t>
            </a:r>
            <a:endParaRPr b="1" sz="1050"/>
          </a:p>
          <a:p>
            <a:pPr indent="-180975" lvl="0" marL="180975" rtl="0" algn="l">
              <a:lnSpc>
                <a:spcPct val="100000"/>
              </a:lnSpc>
              <a:spcBef>
                <a:spcPts val="0"/>
              </a:spcBef>
              <a:spcAft>
                <a:spcPts val="0"/>
              </a:spcAft>
              <a:buClr>
                <a:schemeClr val="dk1"/>
              </a:buClr>
              <a:buSzPts val="900"/>
              <a:buFont typeface="Calibri"/>
              <a:buChar char="●"/>
            </a:pPr>
            <a:r>
              <a:rPr lang="de-DE" sz="1000"/>
              <a:t>Hauptverband der Deutschen Bauindustrie e.V. (Hrsg.) (2022) Petra Kraus: Energieverbrauch im Baugewerbe. Berlin, 17.05.2022. Online: </a:t>
            </a:r>
            <a:r>
              <a:rPr lang="de-DE" sz="1000" u="sng">
                <a:solidFill>
                  <a:srgbClr val="1155CC"/>
                </a:solidFill>
              </a:rPr>
              <a:t>https://www.bauindustrie.de/zahlen-fakten/bauwirtschaft-im-zahlenbild/energieverbrauch-im-baugewerbe </a:t>
            </a:r>
            <a:endParaRPr sz="1000" u="sng">
              <a:solidFill>
                <a:srgbClr val="1155CC"/>
              </a:solidFill>
            </a:endParaRPr>
          </a:p>
          <a:p>
            <a:pPr indent="-180975" lvl="0" marL="180975" rtl="0" algn="l">
              <a:lnSpc>
                <a:spcPct val="100000"/>
              </a:lnSpc>
              <a:spcBef>
                <a:spcPts val="0"/>
              </a:spcBef>
              <a:spcAft>
                <a:spcPts val="0"/>
              </a:spcAft>
              <a:buClr>
                <a:schemeClr val="dk1"/>
              </a:buClr>
              <a:buSzPts val="900"/>
              <a:buFont typeface="Calibri"/>
              <a:buChar char="●"/>
            </a:pPr>
            <a:r>
              <a:rPr lang="de-DE" sz="1000"/>
              <a:t>UBA -Umweltbundesamt (2022b): Wie viel Energie wird für Bauen benötigt? Bauarbeiten - Verwendung Energie nach Energieträgern 2000 - 2018. Online:</a:t>
            </a:r>
            <a:r>
              <a:rPr lang="de-DE" sz="1000" u="sng">
                <a:solidFill>
                  <a:schemeClr val="hlink"/>
                </a:solidFill>
                <a:hlinkClick r:id="rId2"/>
              </a:rPr>
              <a:t> </a:t>
            </a:r>
            <a:r>
              <a:rPr lang="de-DE" sz="1000" u="sng">
                <a:solidFill>
                  <a:srgbClr val="1155CC"/>
                </a:solidFill>
                <a:hlinkClick r:id="rId3">
                  <a:extLst>
                    <a:ext uri="{A12FA001-AC4F-418D-AE19-62706E023703}">
                      <ahyp:hlinkClr val="tx"/>
                    </a:ext>
                  </a:extLst>
                </a:hlinkClick>
              </a:rPr>
              <a:t>https://www.umweltbundesamt.de/umweltatlas/bauen-wohnen/wirkungen-bauen/energieverbrauch-bauen/wie-viel-energie-wird-fuer-bauen-benoetigt</a:t>
            </a:r>
            <a:endParaRPr sz="1000"/>
          </a:p>
          <a:p>
            <a:pPr indent="-180975" lvl="0" marL="180975" rtl="0" algn="l">
              <a:lnSpc>
                <a:spcPct val="100000"/>
              </a:lnSpc>
              <a:spcBef>
                <a:spcPts val="0"/>
              </a:spcBef>
              <a:spcAft>
                <a:spcPts val="0"/>
              </a:spcAft>
              <a:buClr>
                <a:schemeClr val="dk1"/>
              </a:buClr>
              <a:buSzPts val="900"/>
              <a:buFont typeface="Calibri"/>
              <a:buChar char="●"/>
            </a:pPr>
            <a:r>
              <a:rPr lang="de-DE" sz="1000"/>
              <a:t>UBA-Umweltbundesamt  (Hrsg.) (2016): Juhrich, Kristina (2016): CO2-Emissionsfaktoren für fossile Brennstoffe Umweltbundesamt. Fachgebiet Emissionssituation (I 2.6) Dessau-Roßlau, Juni 2016. Online: </a:t>
            </a:r>
            <a:r>
              <a:rPr lang="de-DE" sz="1000" u="sng">
                <a:solidFill>
                  <a:schemeClr val="hlink"/>
                </a:solidFill>
                <a:hlinkClick r:id="rId4"/>
              </a:rPr>
              <a:t>https://www.umweltbundesamt.de/sites/default/files/medien/1968/publikationen/co2-emissionsfaktoren_fur_fossile_brennstoffe_korrektur.pdf</a:t>
            </a:r>
            <a:endParaRPr sz="1000"/>
          </a:p>
          <a:p>
            <a:pPr indent="0" lvl="0" marL="0" rtl="0" algn="l">
              <a:lnSpc>
                <a:spcPct val="100000"/>
              </a:lnSpc>
              <a:spcBef>
                <a:spcPts val="0"/>
              </a:spcBef>
              <a:spcAft>
                <a:spcPts val="0"/>
              </a:spcAft>
              <a:buSzPts val="1400"/>
              <a:buNone/>
            </a:pPr>
            <a:r>
              <a:t/>
            </a:r>
            <a:endParaRPr sz="1050"/>
          </a:p>
        </p:txBody>
      </p:sp>
      <p:sp>
        <p:nvSpPr>
          <p:cNvPr id="220" name="Google Shape;220;g26805bd2549_0_33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805bd2549_0_407:notes"/>
          <p:cNvSpPr/>
          <p:nvPr>
            <p:ph idx="2" type="sldImg"/>
          </p:nvPr>
        </p:nvSpPr>
        <p:spPr>
          <a:xfrm>
            <a:off x="479425"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26805bd2549_0_407:notes"/>
          <p:cNvSpPr txBox="1"/>
          <p:nvPr>
            <p:ph idx="1" type="body"/>
          </p:nvPr>
        </p:nvSpPr>
        <p:spPr>
          <a:xfrm>
            <a:off x="479425" y="3888000"/>
            <a:ext cx="6143626" cy="61704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r>
              <a:rPr lang="de-DE" sz="1100"/>
              <a:t>:</a:t>
            </a:r>
            <a:endParaRPr sz="1100"/>
          </a:p>
          <a:p>
            <a:pPr indent="0" lvl="0" marL="0" rtl="0" algn="l">
              <a:lnSpc>
                <a:spcPct val="100000"/>
              </a:lnSpc>
              <a:spcBef>
                <a:spcPts val="0"/>
              </a:spcBef>
              <a:spcAft>
                <a:spcPts val="0"/>
              </a:spcAft>
              <a:buClr>
                <a:schemeClr val="dk1"/>
              </a:buClr>
              <a:buSzPts val="1800"/>
              <a:buFont typeface="Arial"/>
              <a:buNone/>
            </a:pPr>
            <a:r>
              <a:rPr lang="de-DE" sz="1100"/>
              <a:t>Das Bild zeigt Emissionen von Treibhausgasen aus Fahrzeugen und mobilen Maschinen der Bauwirtschaft. </a:t>
            </a:r>
            <a:endParaRPr sz="1100"/>
          </a:p>
          <a:p>
            <a:pPr indent="0" lvl="0" marL="0" rtl="0" algn="l">
              <a:lnSpc>
                <a:spcPct val="100000"/>
              </a:lnSpc>
              <a:spcBef>
                <a:spcPts val="0"/>
              </a:spcBef>
              <a:spcAft>
                <a:spcPts val="0"/>
              </a:spcAft>
              <a:buClr>
                <a:schemeClr val="dk1"/>
              </a:buClr>
              <a:buSzPts val="1800"/>
              <a:buFont typeface="Arial"/>
              <a:buNone/>
            </a:pPr>
            <a:r>
              <a:rPr lang="de-DE" sz="1100"/>
              <a:t>Weil im Straßenbau häufig schwere Nutzfahrzeuge  wie mehrachsige Sattelschlepper, Pritschen-Lkw, Raupen, Lader, Bagger, aber auch mobile Baumaschinen wie Generatoren, Kompressoren, Flutlicht zum Einsatz kommen, sind die Emissionen von Treibhausgasen aus Fahrzeugen und mobilen Baumaschinen von besonderer Relevanz. Insgesamt betrugen die Treibhausgasemissionen aus Fahrzeugen und mobilen Maschinen der Bauwirtschaft für das Jahr 2019 ca. 3.500 kt CO</a:t>
            </a:r>
            <a:r>
              <a:rPr baseline="-25000" lang="de-DE" sz="1100"/>
              <a:t>2</a:t>
            </a:r>
            <a:r>
              <a:rPr lang="de-DE" sz="1100"/>
              <a:t> äq. Lagen sie im Jahr 2010 noch bei ca. 3.000 kt, stiegen sie im Jahr 2017 auf 3.750 kt um danach wieder zurückfallen (NIR 2022). Der THG-relevante fossile CO</a:t>
            </a:r>
            <a:r>
              <a:rPr baseline="-25000" lang="de-DE" sz="1100"/>
              <a:t>2</a:t>
            </a:r>
            <a:r>
              <a:rPr lang="de-DE" sz="1100"/>
              <a:t>-Anteil der Biokraftstoffe bei Fahrzeugen und mobilen Maschinen betrug im Jahr 2019 zusätzliche 230 kt CO</a:t>
            </a:r>
            <a:r>
              <a:rPr baseline="-25000" lang="de-DE" sz="1100"/>
              <a:t>2</a:t>
            </a:r>
            <a:r>
              <a:rPr lang="de-DE" sz="1100"/>
              <a:t> äq. </a:t>
            </a:r>
            <a:endParaRPr sz="1100"/>
          </a:p>
          <a:p>
            <a:pPr indent="0" lvl="0" marL="0" rtl="0" algn="l">
              <a:lnSpc>
                <a:spcPct val="100000"/>
              </a:lnSpc>
              <a:spcBef>
                <a:spcPts val="0"/>
              </a:spcBef>
              <a:spcAft>
                <a:spcPts val="0"/>
              </a:spcAft>
              <a:buClr>
                <a:schemeClr val="dk1"/>
              </a:buClr>
              <a:buSzPts val="1800"/>
              <a:buFont typeface="Arial"/>
              <a:buNone/>
            </a:pPr>
            <a:r>
              <a:rPr lang="de-DE" sz="1100"/>
              <a:t>Die vorliegende Aufgabe veranschaulicht den Zielkonflikt von Arbeitserleichterung durch immer vielfältigere Maschinen und deren steigenden negativen Einfluss auf unser Klima. In körperlich anstrengenden Berufsfeldern wie Straßenbau, wo diese Maschinen notwendig sind, bleibt der Ausweg alternativer Kraftstoffe, die CO</a:t>
            </a:r>
            <a:r>
              <a:rPr baseline="-25000" lang="de-DE" sz="1100"/>
              <a:t>2</a:t>
            </a:r>
            <a:r>
              <a:rPr lang="de-DE" sz="1100"/>
              <a:t>-frei oder -arm produziert werden. Mit der vorliegenden Aufgabe sollen die Auszubildenden einen Überblick über die zeitliche Entwicklung der THG-Emissionen von Fahrzeugen und mobilen Maschinen der Bauwirtschaft erhalten. Zudem ist der Grafik der bisher geringe Anteil an biogenen Kraftstoffen in Fahrzeugen und mobilen Maschinen der Bauwirtschaft zu entnehmen. Die Auszubildenden sollen mit der vorliegenden Aufgabe in die Lage versetzt werden, für die Baustelle, auf denen sie tätig sind, die CO</a:t>
            </a:r>
            <a:r>
              <a:rPr baseline="-25000" lang="de-DE" sz="1100"/>
              <a:t>2</a:t>
            </a:r>
            <a:r>
              <a:rPr lang="de-DE" sz="1100"/>
              <a:t>-Menge zu berechnen, die durch den Einsatz von Fahrzeugen und mobilen Maschinen freigesetzt werden. Zudem sollen die Auszubildenden eine Eindruck erhalten, in welcher Höhe sich diese CO</a:t>
            </a:r>
            <a:r>
              <a:rPr baseline="-25000" lang="de-DE" sz="1100"/>
              <a:t>2</a:t>
            </a:r>
            <a:r>
              <a:rPr lang="de-DE" sz="1100"/>
              <a:t>-Emissionen durch den Einsatz biogener Kraftstoffe einsparen lassen.</a:t>
            </a:r>
            <a:endParaRPr sz="1100"/>
          </a:p>
          <a:p>
            <a:pPr indent="0" lvl="0" marL="0" rtl="0" algn="l">
              <a:lnSpc>
                <a:spcPct val="100000"/>
              </a:lnSpc>
              <a:spcBef>
                <a:spcPts val="0"/>
              </a:spcBef>
              <a:spcAft>
                <a:spcPts val="0"/>
              </a:spcAft>
              <a:buSzPts val="1100"/>
              <a:buFont typeface="Arial"/>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sz="1100">
                <a:latin typeface="Calibri"/>
                <a:ea typeface="Calibri"/>
                <a:cs typeface="Calibri"/>
                <a:sym typeface="Calibri"/>
              </a:rPr>
              <a:t>Aufgaben</a:t>
            </a:r>
            <a:endParaRPr sz="1100">
              <a:latin typeface="Calibri"/>
              <a:ea typeface="Calibri"/>
              <a:cs typeface="Calibri"/>
              <a:sym typeface="Calibri"/>
            </a:endParaRPr>
          </a:p>
          <a:p>
            <a:pPr indent="-180975" lvl="0" marL="180975" rtl="0" algn="l">
              <a:lnSpc>
                <a:spcPct val="100000"/>
              </a:lnSpc>
              <a:spcBef>
                <a:spcPts val="0"/>
              </a:spcBef>
              <a:spcAft>
                <a:spcPts val="0"/>
              </a:spcAft>
              <a:buClr>
                <a:schemeClr val="dk1"/>
              </a:buClr>
              <a:buSzPts val="1100"/>
              <a:buFont typeface="Arial"/>
              <a:buChar char="•"/>
            </a:pPr>
            <a:r>
              <a:rPr lang="de-DE" sz="1100">
                <a:latin typeface="Calibri"/>
                <a:ea typeface="Calibri"/>
                <a:cs typeface="Calibri"/>
                <a:sym typeface="Calibri"/>
              </a:rPr>
              <a:t>Berechnen Sie anhand der Art und der Menge der für Fahrzeuge und mobile Maschinen eingesetzten Kraftstoffe sowie mit Hilfe der Tabelle mit den CO</a:t>
            </a:r>
            <a:r>
              <a:rPr baseline="-25000" lang="de-DE" sz="1100">
                <a:latin typeface="Calibri"/>
                <a:ea typeface="Calibri"/>
                <a:cs typeface="Calibri"/>
                <a:sym typeface="Calibri"/>
              </a:rPr>
              <a:t>2</a:t>
            </a:r>
            <a:r>
              <a:rPr lang="de-DE" sz="1100">
                <a:latin typeface="Calibri"/>
                <a:ea typeface="Calibri"/>
                <a:cs typeface="Calibri"/>
                <a:sym typeface="Calibri"/>
              </a:rPr>
              <a:t>-Emissionsfaktoren auf Folie 5, wieviele THG-Emissionen durch Fahrzeuge und mobile Maschinen auf ihrer Baustelle an einem typischen Tag freigesetzt werden.</a:t>
            </a:r>
            <a:endParaRPr sz="1100">
              <a:latin typeface="Calibri"/>
              <a:ea typeface="Calibri"/>
              <a:cs typeface="Calibri"/>
              <a:sym typeface="Calibri"/>
            </a:endParaRPr>
          </a:p>
          <a:p>
            <a:pPr indent="-180975" lvl="0" marL="180975" rtl="0" algn="l">
              <a:lnSpc>
                <a:spcPct val="100000"/>
              </a:lnSpc>
              <a:spcBef>
                <a:spcPts val="0"/>
              </a:spcBef>
              <a:spcAft>
                <a:spcPts val="0"/>
              </a:spcAft>
              <a:buClr>
                <a:schemeClr val="dk1"/>
              </a:buClr>
              <a:buSzPts val="1100"/>
              <a:buFont typeface="Arial"/>
              <a:buChar char="•"/>
            </a:pPr>
            <a:r>
              <a:rPr lang="de-DE" sz="1100">
                <a:latin typeface="Calibri"/>
                <a:ea typeface="Calibri"/>
                <a:cs typeface="Calibri"/>
                <a:sym typeface="Calibri"/>
              </a:rPr>
              <a:t>Berechnen Sie die Menge an THG-Emissionen, die sich einsparen ließe, wenn ausgewählte Fahrzeuge und mobile Maschinen mit fossilfreien Kraftstoffen betrieben würden. </a:t>
            </a:r>
            <a:r>
              <a:rPr lang="de-DE" sz="1100">
                <a:solidFill>
                  <a:srgbClr val="941651"/>
                </a:solidFill>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Quelle</a:t>
            </a:r>
            <a:endParaRPr b="1" sz="1100">
              <a:latin typeface="Calibri"/>
              <a:ea typeface="Calibri"/>
              <a:cs typeface="Calibri"/>
              <a:sym typeface="Calibri"/>
            </a:endParaRPr>
          </a:p>
          <a:p>
            <a:pPr indent="-171450" lvl="0" marL="180975" rtl="0" algn="l">
              <a:lnSpc>
                <a:spcPct val="100000"/>
              </a:lnSpc>
              <a:spcBef>
                <a:spcPts val="0"/>
              </a:spcBef>
              <a:spcAft>
                <a:spcPts val="0"/>
              </a:spcAft>
              <a:buClr>
                <a:schemeClr val="dk1"/>
              </a:buClr>
              <a:buSzPts val="1100"/>
              <a:buFont typeface="Arial"/>
              <a:buChar char="•"/>
            </a:pPr>
            <a:r>
              <a:rPr lang="de-DE" sz="1000">
                <a:latin typeface="Calibri"/>
                <a:ea typeface="Calibri"/>
                <a:cs typeface="Calibri"/>
                <a:sym typeface="Calibri"/>
              </a:rPr>
              <a:t>NIR (2022): Berichterstattung unter der Klimarahmenkonvention der Vereinten Nationen und dem Kyoto-Protokoll 2022 Nationaler Inventarbericht zum Deutschen. Treibhausgasinventar 1990 – 2020. UBA Climate Change 24/2022: Online: https://www.umweltbundesamt.de/publikationen/berichterstattung-unter-der-klimarahmenkonvention-7</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sz="1100"/>
          </a:p>
        </p:txBody>
      </p:sp>
      <p:sp>
        <p:nvSpPr>
          <p:cNvPr id="234" name="Google Shape;234;g26805bd2549_0_40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805bd2549_0_485: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6805bd2549_0_485:notes"/>
          <p:cNvSpPr txBox="1"/>
          <p:nvPr>
            <p:ph idx="1" type="body"/>
          </p:nvPr>
        </p:nvSpPr>
        <p:spPr>
          <a:xfrm>
            <a:off x="479438" y="3888000"/>
            <a:ext cx="6145200" cy="48876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 </a:t>
            </a:r>
            <a:endParaRPr/>
          </a:p>
          <a:p>
            <a:pPr indent="0" lvl="0" marL="0" rtl="0" algn="l">
              <a:lnSpc>
                <a:spcPct val="100000"/>
              </a:lnSpc>
              <a:spcBef>
                <a:spcPts val="0"/>
              </a:spcBef>
              <a:spcAft>
                <a:spcPts val="0"/>
              </a:spcAft>
              <a:buClr>
                <a:schemeClr val="dk1"/>
              </a:buClr>
              <a:buSzPts val="1100"/>
              <a:buFont typeface="Arial"/>
              <a:buNone/>
            </a:pPr>
            <a:r>
              <a:rPr lang="de-DE"/>
              <a:t>Nachhaltige Ressourcennutzung. Earth Overshoot Day. Der Earth Overshoot Day markiert den Tag, an dem die Menschheit alle natürlichen Ressourcen, die die Erde innerhalb eines Jahres zur Verfügung stellen kann, aufgebraucht hat.</a:t>
            </a:r>
            <a:endParaRPr/>
          </a:p>
          <a:p>
            <a:pPr indent="0" lvl="0" marL="0" rtl="0" algn="l">
              <a:lnSpc>
                <a:spcPct val="100000"/>
              </a:lnSpc>
              <a:spcBef>
                <a:spcPts val="0"/>
              </a:spcBef>
              <a:spcAft>
                <a:spcPts val="0"/>
              </a:spcAft>
              <a:buSzPts val="1400"/>
              <a:buNone/>
            </a:pPr>
            <a:r>
              <a:rPr lang="de-DE"/>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a:p>
          <a:p>
            <a:pPr indent="0" lvl="0" marL="0" rtl="0" algn="l">
              <a:lnSpc>
                <a:spcPct val="100000"/>
              </a:lnSpc>
              <a:spcBef>
                <a:spcPts val="0"/>
              </a:spcBef>
              <a:spcAft>
                <a:spcPts val="0"/>
              </a:spcAft>
              <a:buSzPts val="1400"/>
              <a:buNone/>
            </a:pPr>
            <a:r>
              <a:rPr lang="de-DE"/>
              <a:t>German Overshoot Day</a:t>
            </a:r>
            <a:endParaRPr/>
          </a:p>
          <a:p>
            <a:pPr indent="0" lvl="0" marL="0" rtl="0" algn="l">
              <a:lnSpc>
                <a:spcPct val="100000"/>
              </a:lnSpc>
              <a:spcBef>
                <a:spcPts val="0"/>
              </a:spcBef>
              <a:spcAft>
                <a:spcPts val="0"/>
              </a:spcAft>
              <a:buSzPts val="1400"/>
              <a:buNone/>
            </a:pPr>
            <a:r>
              <a:rPr lang="de-DE"/>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de-DE"/>
              <a:t>Aufgaben</a:t>
            </a:r>
            <a:endParaRPr/>
          </a:p>
          <a:p>
            <a:pPr indent="-171450" lvl="0" marL="171450" rtl="0" algn="l">
              <a:lnSpc>
                <a:spcPct val="100000"/>
              </a:lnSpc>
              <a:spcBef>
                <a:spcPts val="0"/>
              </a:spcBef>
              <a:spcAft>
                <a:spcPts val="0"/>
              </a:spcAft>
              <a:buSzPts val="1400"/>
              <a:buFont typeface="Arial"/>
              <a:buChar char="•"/>
            </a:pPr>
            <a:r>
              <a:rPr lang="de-DE"/>
              <a:t>Erklären Sie was der Earth Overshoot day ist.</a:t>
            </a:r>
            <a:endParaRPr/>
          </a:p>
          <a:p>
            <a:pPr indent="-171450" lvl="0" marL="171450" rtl="0" algn="l">
              <a:lnSpc>
                <a:spcPct val="100000"/>
              </a:lnSpc>
              <a:spcBef>
                <a:spcPts val="0"/>
              </a:spcBef>
              <a:spcAft>
                <a:spcPts val="0"/>
              </a:spcAft>
              <a:buSzPts val="1400"/>
              <a:buFont typeface="Arial"/>
              <a:buChar char="•"/>
            </a:pPr>
            <a:r>
              <a:rPr lang="de-DE"/>
              <a:t>Auf welches Datum fällt der Earth Overshoot Day im Jahr 2023?</a:t>
            </a:r>
            <a:endParaRPr/>
          </a:p>
          <a:p>
            <a:pPr indent="-171450" lvl="0" marL="171450" rtl="0" algn="l">
              <a:lnSpc>
                <a:spcPct val="100000"/>
              </a:lnSpc>
              <a:spcBef>
                <a:spcPts val="0"/>
              </a:spcBef>
              <a:spcAft>
                <a:spcPts val="0"/>
              </a:spcAft>
              <a:buSzPts val="1400"/>
              <a:buFont typeface="Arial"/>
              <a:buChar char="•"/>
            </a:pPr>
            <a:r>
              <a:rPr lang="de-DE"/>
              <a:t>Auf welches Datum fällt der German  Overshoot Day im Jahr 2023?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de-DE"/>
              <a:t>Quelle</a:t>
            </a:r>
            <a:endParaRPr b="1"/>
          </a:p>
          <a:p>
            <a:pPr indent="-171450" lvl="0" marL="171450" rtl="0" algn="l">
              <a:lnSpc>
                <a:spcPct val="100000"/>
              </a:lnSpc>
              <a:spcBef>
                <a:spcPts val="0"/>
              </a:spcBef>
              <a:spcAft>
                <a:spcPts val="0"/>
              </a:spcAft>
              <a:buSzPts val="1400"/>
              <a:buFont typeface="Arial"/>
              <a:buChar char="•"/>
            </a:pPr>
            <a:r>
              <a:rPr lang="de-DE"/>
              <a:t>Quelle: Earth overshoot day (2023): Earth Overshoot Day (Hrsg.): Country Overshoot Days. Global Footprint Network. CH-Geneva. Online: https://www.overshootday.org/newsroom/press-release-german-overshoot-day-2023-de/</a:t>
            </a:r>
            <a:endParaRPr/>
          </a:p>
        </p:txBody>
      </p:sp>
      <p:sp>
        <p:nvSpPr>
          <p:cNvPr id="249" name="Google Shape;249;g26805bd2549_0_48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6805bd2549_0_495:notes"/>
          <p:cNvSpPr/>
          <p:nvPr>
            <p:ph idx="2" type="sldImg"/>
          </p:nvPr>
        </p:nvSpPr>
        <p:spPr>
          <a:xfrm>
            <a:off x="479425" y="3317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6805bd2549_0_495:notes"/>
          <p:cNvSpPr txBox="1"/>
          <p:nvPr>
            <p:ph idx="1" type="body"/>
          </p:nvPr>
        </p:nvSpPr>
        <p:spPr>
          <a:xfrm>
            <a:off x="479425" y="3888000"/>
            <a:ext cx="6145200" cy="4795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a:t>
            </a:r>
            <a:endParaRPr/>
          </a:p>
          <a:p>
            <a:pPr indent="0" lvl="0" marL="0" rtl="0" algn="l">
              <a:lnSpc>
                <a:spcPct val="100000"/>
              </a:lnSpc>
              <a:spcBef>
                <a:spcPts val="0"/>
              </a:spcBef>
              <a:spcAft>
                <a:spcPts val="0"/>
              </a:spcAft>
              <a:buSzPts val="1400"/>
              <a:buNone/>
            </a:pPr>
            <a:r>
              <a:rPr lang="de-DE"/>
              <a:t>Nachhaltige Ressourcennutzung. Earth Overshoot Day. </a:t>
            </a:r>
            <a:endParaRPr/>
          </a:p>
          <a:p>
            <a:pPr indent="0" lvl="0" marL="0" rtl="0" algn="l">
              <a:lnSpc>
                <a:spcPct val="100000"/>
              </a:lnSpc>
              <a:spcBef>
                <a:spcPts val="0"/>
              </a:spcBef>
              <a:spcAft>
                <a:spcPts val="0"/>
              </a:spcAft>
              <a:buSzPts val="1400"/>
              <a:buNone/>
            </a:pPr>
            <a:r>
              <a:rPr lang="de-DE"/>
              <a:t>Laut Global Footprint Network (GFN) nutzt die Weltbevölkerung derzeit pro Jahr 1,7 mal die verfügbaren natürlichen Rohstoffe, die nachhaltig entnommen werden könnten. Der Earth Overshoot Day (Welterschöpfungstag) ist somit auch eine Ermahnung, weiter dafür zu kämpfen, dass das Bewusstsein für eine achtsame Ressourcenverwendung steigt.</a:t>
            </a:r>
            <a:endParaRPr/>
          </a:p>
          <a:p>
            <a:pPr indent="0" lvl="0" marL="0" rtl="0" algn="l">
              <a:lnSpc>
                <a:spcPct val="100000"/>
              </a:lnSpc>
              <a:spcBef>
                <a:spcPts val="0"/>
              </a:spcBef>
              <a:spcAft>
                <a:spcPts val="0"/>
              </a:spcAft>
              <a:buSzPts val="1400"/>
              <a:buNone/>
            </a:pPr>
            <a:r>
              <a:rPr lang="de-DE"/>
              <a:t>Der weltweite CO₂ Fußabdruck macht ca. 60% des gesamten ökologischen Fußabdrucks der Menschheit aus. Dabei sind die CO₂ Emissionen weitaus mehr als Abgase und Flugzugkerosin. Auch die Verbrennung fossiler Brennstoffe und die Abholzung vieler Waldflächen weltweit haben großen Einfluss darauf. Dadurch wird die Fähigkeit der Natur Kohlendioxid aus der Atmosphäre zu absorbieren genauso geschwächt wie durch intensive Landwirtschaft und die Überfischung der Ozeane. Eine Veränderung des CO₂ Ausstoßes hat somit weitreichende Ausmaße. Durch gezielte Veränderung der CO₂ Emissionen im täglichen Leben ist somit auch eine Verbesserung des ökologischen Fußabdrucks machbar. Hierin liegt vielleicht eine der größten Herausforderungen unserer Zeit. Denn wer nicht weiß wieviel er verbraucht, kann auch nicht wissen wieviel er vermeiden oder kompensieren könnte.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None/>
            </a:pPr>
            <a:r>
              <a:rPr b="1" lang="de-DE"/>
              <a:t>Aufgabe</a:t>
            </a:r>
            <a:endParaRPr/>
          </a:p>
          <a:p>
            <a:pPr indent="-171450" lvl="0" marL="171450" rtl="0" algn="l">
              <a:lnSpc>
                <a:spcPct val="100000"/>
              </a:lnSpc>
              <a:spcBef>
                <a:spcPts val="0"/>
              </a:spcBef>
              <a:spcAft>
                <a:spcPts val="0"/>
              </a:spcAft>
              <a:buSzPts val="1400"/>
              <a:buFont typeface="Arial"/>
              <a:buChar char="•"/>
            </a:pPr>
            <a:r>
              <a:rPr lang="de-DE"/>
              <a:t>Erklären Sie warum fällt der Earth Overshoot Day auf ein immer früheres Datum im Jahr fällt?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b="1" lang="de-DE"/>
              <a:t>Quelle</a:t>
            </a:r>
            <a:endParaRPr/>
          </a:p>
          <a:p>
            <a:pPr indent="-171450" lvl="0" marL="171450" rtl="0" algn="l">
              <a:lnSpc>
                <a:spcPct val="100000"/>
              </a:lnSpc>
              <a:spcBef>
                <a:spcPts val="0"/>
              </a:spcBef>
              <a:spcAft>
                <a:spcPts val="0"/>
              </a:spcAft>
              <a:buClr>
                <a:schemeClr val="dk1"/>
              </a:buClr>
              <a:buSzPts val="1100"/>
              <a:buFont typeface="Arial"/>
              <a:buChar char="•"/>
            </a:pPr>
            <a:r>
              <a:rPr lang="de-DE"/>
              <a:t>Klima ohne Grenzen (2023):  Earth Overshoot Day 2023 Ressourcen für dieses Jahr am 2. August aufgebraucht. Klima ohne Grenzen gemeinnützige GmbH (Hrsg.) Online: https://klimaohnegrenzen.de/artikel/2022/10/19/earth-overshoot-day-2022-ressourcen-fuer-dieses-jahr-am-28-juli-aufgebraucht</a:t>
            </a:r>
            <a:endParaRPr/>
          </a:p>
        </p:txBody>
      </p:sp>
      <p:sp>
        <p:nvSpPr>
          <p:cNvPr id="261" name="Google Shape;261;g26805bd2549_0_49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6805bd2549_0_571:notes"/>
          <p:cNvSpPr/>
          <p:nvPr>
            <p:ph idx="2" type="sldImg"/>
          </p:nvPr>
        </p:nvSpPr>
        <p:spPr>
          <a:xfrm>
            <a:off x="479425" y="330200"/>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6805bd2549_0_571:notes"/>
          <p:cNvSpPr txBox="1"/>
          <p:nvPr>
            <p:ph idx="1" type="body"/>
          </p:nvPr>
        </p:nvSpPr>
        <p:spPr>
          <a:xfrm>
            <a:off x="479425" y="3888000"/>
            <a:ext cx="6333900" cy="611621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950">
                <a:latin typeface="Calibri"/>
                <a:ea typeface="Calibri"/>
                <a:cs typeface="Calibri"/>
                <a:sym typeface="Calibri"/>
              </a:rPr>
              <a:t>Beschreibung</a:t>
            </a:r>
            <a:r>
              <a:rPr i="1" lang="de-DE" sz="950">
                <a:latin typeface="Calibri"/>
                <a:ea typeface="Calibri"/>
                <a:cs typeface="Calibri"/>
                <a:sym typeface="Calibri"/>
              </a:rPr>
              <a:t>: </a:t>
            </a:r>
            <a:endParaRPr i="1" sz="950">
              <a:latin typeface="Calibri"/>
              <a:ea typeface="Calibri"/>
              <a:cs typeface="Calibri"/>
              <a:sym typeface="Calibri"/>
            </a:endParaRPr>
          </a:p>
          <a:p>
            <a:pPr indent="0" lvl="0" marL="0" rtl="0" algn="l">
              <a:lnSpc>
                <a:spcPct val="100000"/>
              </a:lnSpc>
              <a:spcBef>
                <a:spcPts val="0"/>
              </a:spcBef>
              <a:spcAft>
                <a:spcPts val="0"/>
              </a:spcAft>
              <a:buSzPts val="1400"/>
              <a:buNone/>
            </a:pPr>
            <a:r>
              <a:rPr lang="de-DE" sz="950">
                <a:latin typeface="Calibri"/>
                <a:ea typeface="Calibri"/>
                <a:cs typeface="Calibri"/>
                <a:sym typeface="Calibri"/>
              </a:rPr>
              <a:t>Auswahl von Rohrmaterial für die Trinkwasserverteilung in Wohnhäusern unter Gesichtspunkten der Nachhaltigkeit.</a:t>
            </a:r>
            <a:endParaRPr sz="950">
              <a:latin typeface="Calibri"/>
              <a:ea typeface="Calibri"/>
              <a:cs typeface="Calibri"/>
              <a:sym typeface="Calibri"/>
            </a:endParaRPr>
          </a:p>
          <a:p>
            <a:pPr indent="0" lvl="0" marL="0" rtl="0" algn="l">
              <a:lnSpc>
                <a:spcPct val="100000"/>
              </a:lnSpc>
              <a:spcBef>
                <a:spcPts val="0"/>
              </a:spcBef>
              <a:spcAft>
                <a:spcPts val="0"/>
              </a:spcAft>
              <a:buSzPts val="1400"/>
              <a:buNone/>
            </a:pPr>
            <a:r>
              <a:rPr lang="de-DE" sz="950">
                <a:latin typeface="Calibri"/>
                <a:ea typeface="Calibri"/>
                <a:cs typeface="Calibri"/>
                <a:sym typeface="Calibri"/>
              </a:rPr>
              <a:t>Trinkwasserleitungen und ihre Armaturen müssen aus Werkstoffen bestehen, die die Lebensmittelqualität des Trinkwassers garantieren. Daher sind Bleidruckrohre aus Hart- oder Weichblei für Trinkwasserrohre aufgrund der gesundheitsschädigenden Wirkung von Blei nicht mehr zugelassen. Auch Nickelüberzüge für Rohrverbinder sind für Trinkwasser berührte Flächen ungeeignet. Zudem müssen Trinkwasserleitung gegen die im Wasser üblicherweise gelösten Materialien, Gase und Metalle und somit gegen Korrosion beständig. Welcher Werkstoff jeweils zum Einsatz kommt, hängt vor allem von der Härte des Wassers ab: Sehr hartes Wasser verursacht Kalkstein und damit durchflussmindernde Ablagerungen (Inkrustationen) während sehr weiches Wasser Korrosion begünstigt (Baunetz Wissen o.J.). Die Schweizer Studie "eco-devis Versorgungsleitungen“ (Eco bau 2022) hat Empfehlungen für die Materialwahl von Rohrleitungen veröffentlicht. Rohrleitungsmaterialien werden dabei nach drei Kriterien bewertet (eco-bau 2010): Kumulierter Energieaufwand, Emissionen in das Trinkwasser und Abwasser sowie die Verwertung/Entsorgung. Demzufolge sind:</a:t>
            </a:r>
            <a:endParaRPr sz="95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50"/>
              <a:t>Für die Trinkwasserversorgung im Haus sind besonders Polybutenrohre (PB) und Polyethylenrohre ökologisch empfehlenswert. PVC-Rohre erfüllen demgegenüber zwar ebenfalls das Kriterium des Energieaufwandes sowie formal erfüllbare Verwertbarkeit, doch enthalten sie umweltrelevante Bestandteile, die eine ökologische Empfehlung nicht zulassen.</a:t>
            </a:r>
            <a:endParaRPr sz="950"/>
          </a:p>
          <a:p>
            <a:pPr indent="-171450" lvl="0" marL="171450" rtl="0" algn="l">
              <a:lnSpc>
                <a:spcPct val="100000"/>
              </a:lnSpc>
              <a:spcBef>
                <a:spcPts val="0"/>
              </a:spcBef>
              <a:spcAft>
                <a:spcPts val="0"/>
              </a:spcAft>
              <a:buSzPts val="1400"/>
              <a:buFont typeface="Arial"/>
              <a:buChar char="•"/>
            </a:pPr>
            <a:r>
              <a:rPr lang="de-DE" sz="950"/>
              <a:t>Metall-/Kunststoffverbundrohre (PE/Alu/PE) liegen aufgrund der Metallanteile (Aluminium) im energetischen Aufwand bei der Herstellung zwar über den reinen Kunststoffrohren, bei Abwesenheit umweltrelevanter Bestandteile und der Entsorgung sind sie aber mit Rohren aus PE und PB vergleichbar.</a:t>
            </a:r>
            <a:endParaRPr sz="950"/>
          </a:p>
          <a:p>
            <a:pPr indent="-171450" lvl="0" marL="171450" rtl="0" algn="l">
              <a:lnSpc>
                <a:spcPct val="100000"/>
              </a:lnSpc>
              <a:spcBef>
                <a:spcPts val="0"/>
              </a:spcBef>
              <a:spcAft>
                <a:spcPts val="0"/>
              </a:spcAft>
              <a:buSzPts val="1400"/>
              <a:buFont typeface="Arial"/>
              <a:buChar char="•"/>
            </a:pPr>
            <a:r>
              <a:rPr lang="de-DE" sz="950"/>
              <a:t>Kupferrohre sind zum einen hinsichtlich dem hohen Energieaufwand für ihre Herstellung wenig empfehlenswert und können zum anderen relevante Mengen an Kupfer ins Trinkwasser und somit auch ins Abwasser abgeben.</a:t>
            </a:r>
            <a:endParaRPr sz="950"/>
          </a:p>
          <a:p>
            <a:pPr indent="-171450" lvl="0" marL="171450" rtl="0" algn="l">
              <a:lnSpc>
                <a:spcPct val="100000"/>
              </a:lnSpc>
              <a:spcBef>
                <a:spcPts val="0"/>
              </a:spcBef>
              <a:spcAft>
                <a:spcPts val="0"/>
              </a:spcAft>
              <a:buSzPts val="1400"/>
              <a:buFont typeface="Arial"/>
              <a:buChar char="•"/>
            </a:pPr>
            <a:r>
              <a:rPr lang="de-DE" sz="950"/>
              <a:t>Nichtrostende Rohre aus Edelstahl haben einen hohen Energieaufwand in der Herstellung und sind bei DN25 fast doppelt so ressourcenintensiv wie PB-Rohre, wenn auch etwas weniger ressourcenintensiv als verzinkte Stahlrohre. Allerdings führt die hohe Haltbarkeit, Stabilität und Belastbarkeit von Edelstahlrohren sowie die geringe Anfälligkeit gegenüber Korrosion und Krustation zu einer im Durchschnitt längeren Lebensdauer und damit zu einem verringerten Sanierungsaufwand. </a:t>
            </a:r>
            <a:endParaRPr sz="950"/>
          </a:p>
          <a:p>
            <a:pPr indent="-171450" lvl="0" marL="171450" rtl="0" algn="l">
              <a:lnSpc>
                <a:spcPct val="100000"/>
              </a:lnSpc>
              <a:spcBef>
                <a:spcPts val="0"/>
              </a:spcBef>
              <a:spcAft>
                <a:spcPts val="0"/>
              </a:spcAft>
              <a:buSzPts val="1400"/>
              <a:buFont typeface="Arial"/>
              <a:buChar char="•"/>
            </a:pPr>
            <a:r>
              <a:rPr lang="de-DE" sz="950"/>
              <a:t>Verzinkte Stahlrohre sind zwar auf ihre Masse bezogen weniger energieintensiv in der Herstellung als Edelstahlrohre, allerdings benötigen sie aufgrund der geschnittenen Gewindeverbindungen deutlich dickere Wandstärken, was, auf die Rohrlänge umgelegt, einen höheren kumulierten Energieaufwand ergibt. Zink  besitzt als Schwermetall eine signifikante Ökotoxizität, insbesondere gegenüber Pflanzen und kann auch bei Menschen gesundheitsgefährdende Vergiftungen hervorrufen.</a:t>
            </a:r>
            <a:endParaRPr sz="950"/>
          </a:p>
          <a:p>
            <a:pPr indent="-158750" lvl="0" marL="158750" rtl="0" algn="l">
              <a:lnSpc>
                <a:spcPct val="100000"/>
              </a:lnSpc>
              <a:spcBef>
                <a:spcPts val="0"/>
              </a:spcBef>
              <a:spcAft>
                <a:spcPts val="0"/>
              </a:spcAft>
              <a:buClr>
                <a:schemeClr val="dk1"/>
              </a:buClr>
              <a:buSzPts val="1100"/>
              <a:buNone/>
            </a:pPr>
            <a:r>
              <a:rPr b="1" lang="de-DE" sz="950">
                <a:latin typeface="Calibri"/>
                <a:ea typeface="Calibri"/>
                <a:cs typeface="Calibri"/>
                <a:sym typeface="Calibri"/>
              </a:rPr>
              <a:t>Aufgabe</a:t>
            </a:r>
            <a:endParaRPr b="1" sz="95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50">
                <a:latin typeface="Calibri"/>
                <a:ea typeface="Calibri"/>
                <a:cs typeface="Calibri"/>
                <a:sym typeface="Calibri"/>
              </a:rPr>
              <a:t>In einem Berliner Wohnhaus sollen Trinkwasserrohre verlegt werden. Welches Rohrmaterial wählen Sie? Begründen Sie Ihre Wahl auf Grundlage von: Energieaufwand, Lebensdauer, Recyclingfähigkeit, Rohstoffverfügbarkeit, Verlegbarkeit, Kosten, Hygiene (Mikrobielle Freisetzung),Freisetzung von Schadstoffe</a:t>
            </a:r>
            <a:endParaRPr sz="95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950">
                <a:latin typeface="Calibri"/>
                <a:ea typeface="Calibri"/>
                <a:cs typeface="Calibri"/>
                <a:sym typeface="Calibri"/>
              </a:rPr>
              <a:t>Quellen</a:t>
            </a:r>
            <a:endParaRPr b="1" sz="950">
              <a:latin typeface="Calibri"/>
              <a:ea typeface="Calibri"/>
              <a:cs typeface="Calibri"/>
              <a:sym typeface="Calibri"/>
            </a:endParaRPr>
          </a:p>
          <a:p>
            <a:pPr indent="-171450" lvl="0" marL="171450" rtl="0" algn="l">
              <a:lnSpc>
                <a:spcPct val="100000"/>
              </a:lnSpc>
              <a:spcBef>
                <a:spcPts val="0"/>
              </a:spcBef>
              <a:spcAft>
                <a:spcPts val="0"/>
              </a:spcAft>
              <a:buSzPts val="1020"/>
              <a:buFont typeface="Arial"/>
              <a:buChar char="•"/>
            </a:pPr>
            <a:r>
              <a:rPr lang="de-DE" sz="850"/>
              <a:t>Baunetz Wissen (o.J.): Fachwissen Trink-/Warmwasser. Rohrleitungen: Werkstoffe. Heinze GmbH Berlin. Online: </a:t>
            </a:r>
            <a:r>
              <a:rPr lang="de-DE" sz="850" u="sng">
                <a:solidFill>
                  <a:schemeClr val="hlink"/>
                </a:solidFill>
                <a:hlinkClick r:id="rId2"/>
              </a:rPr>
              <a:t>https://www.baunetzwissen.de/gebaeudetechnik/fachwissen/trink--warmwasser/rohrleitungen-werkstoffe-2456313</a:t>
            </a:r>
            <a:endParaRPr sz="850"/>
          </a:p>
          <a:p>
            <a:pPr indent="-171450" lvl="0" marL="171450" rtl="0" algn="l">
              <a:lnSpc>
                <a:spcPct val="100000"/>
              </a:lnSpc>
              <a:spcBef>
                <a:spcPts val="0"/>
              </a:spcBef>
              <a:spcAft>
                <a:spcPts val="0"/>
              </a:spcAft>
              <a:buSzPts val="1020"/>
              <a:buFont typeface="Arial"/>
              <a:buChar char="•"/>
            </a:pPr>
            <a:r>
              <a:rPr lang="de-DE" sz="850"/>
              <a:t>Eco bau (2022) Verein eco bau (2022): ecoDevis Ökologische und gesunde Leistungen in der Ausschreibung nach Normpositionen-Katalog (NPK). Verein ecobau (Hrsg.). Zürich, Januar 2022. Online: </a:t>
            </a:r>
            <a:r>
              <a:rPr lang="de-DE" sz="850" u="sng">
                <a:solidFill>
                  <a:srgbClr val="1155CC"/>
                </a:solidFill>
                <a:latin typeface="Calibri"/>
                <a:ea typeface="Calibri"/>
                <a:cs typeface="Calibri"/>
                <a:sym typeface="Calibri"/>
              </a:rPr>
              <a:t>https://www.ecobau.ch/resources/uploads/eco-devis_merkblaetter/2022/ecoDevis_2022_D.pdf</a:t>
            </a:r>
            <a:endParaRPr sz="850">
              <a:latin typeface="Calibri"/>
              <a:ea typeface="Calibri"/>
              <a:cs typeface="Calibri"/>
              <a:sym typeface="Calibri"/>
            </a:endParaRPr>
          </a:p>
        </p:txBody>
      </p:sp>
      <p:sp>
        <p:nvSpPr>
          <p:cNvPr id="274" name="Google Shape;274;g26805bd2549_0_57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97" name="Shape 97"/>
        <p:cNvGrpSpPr/>
        <p:nvPr/>
      </p:nvGrpSpPr>
      <p:grpSpPr>
        <a:xfrm>
          <a:off x="0" y="0"/>
          <a:ext cx="0" cy="0"/>
          <a:chOff x="0" y="0"/>
          <a:chExt cx="0" cy="0"/>
        </a:xfrm>
      </p:grpSpPr>
      <p:sp>
        <p:nvSpPr>
          <p:cNvPr id="98" name="Google Shape;98;g25ef10ce68c_0_277"/>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5ef10ce68c_0_277"/>
          <p:cNvSpPr/>
          <p:nvPr>
            <p:ph idx="2" type="pic"/>
          </p:nvPr>
        </p:nvSpPr>
        <p:spPr>
          <a:xfrm>
            <a:off x="360363" y="1368000"/>
            <a:ext cx="11518800" cy="4680000"/>
          </a:xfrm>
          <a:prstGeom prst="rect">
            <a:avLst/>
          </a:prstGeom>
          <a:noFill/>
          <a:ln>
            <a:noFill/>
          </a:ln>
        </p:spPr>
      </p:sp>
      <p:sp>
        <p:nvSpPr>
          <p:cNvPr id="100" name="Google Shape;100;g25ef10ce68c_0_27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1" name="Google Shape;101;g25ef10ce68c_0_277"/>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5ef10ce68c_0_27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3" name="Google Shape;103;g25ef10ce68c_0_277"/>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g25ef10ce68c_0_27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105" name="Shape 105"/>
        <p:cNvGrpSpPr/>
        <p:nvPr/>
      </p:nvGrpSpPr>
      <p:grpSpPr>
        <a:xfrm>
          <a:off x="0" y="0"/>
          <a:ext cx="0" cy="0"/>
          <a:chOff x="0" y="0"/>
          <a:chExt cx="0" cy="0"/>
        </a:xfrm>
      </p:grpSpPr>
      <p:sp>
        <p:nvSpPr>
          <p:cNvPr id="106" name="Google Shape;106;g25ef10ce68c_0_28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7" name="Google Shape;107;g25ef10ce68c_0_28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5ef10ce68c_0_285"/>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25ef10ce68c_0_28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0" name="Google Shape;110;g25ef10ce68c_0_28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1" name="Google Shape;111;g25ef10ce68c_0_28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12" name="Google Shape;112;g25ef10ce68c_0_285"/>
          <p:cNvSpPr txBox="1"/>
          <p:nvPr>
            <p:ph idx="3" type="body"/>
          </p:nvPr>
        </p:nvSpPr>
        <p:spPr>
          <a:xfrm>
            <a:off x="360001" y="1465263"/>
            <a:ext cx="5871000" cy="4656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113" name="Shape 113"/>
        <p:cNvGrpSpPr/>
        <p:nvPr/>
      </p:nvGrpSpPr>
      <p:grpSpPr>
        <a:xfrm>
          <a:off x="0" y="0"/>
          <a:ext cx="0" cy="0"/>
          <a:chOff x="0" y="0"/>
          <a:chExt cx="0" cy="0"/>
        </a:xfrm>
      </p:grpSpPr>
      <p:sp>
        <p:nvSpPr>
          <p:cNvPr id="114" name="Google Shape;114;g25ef10ce68c_0_29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25ef10ce68c_0_293"/>
          <p:cNvSpPr/>
          <p:nvPr>
            <p:ph idx="2" type="pic"/>
          </p:nvPr>
        </p:nvSpPr>
        <p:spPr>
          <a:xfrm>
            <a:off x="5400009" y="1367999"/>
            <a:ext cx="6480000" cy="4680000"/>
          </a:xfrm>
          <a:prstGeom prst="rect">
            <a:avLst/>
          </a:prstGeom>
          <a:noFill/>
          <a:ln>
            <a:noFill/>
          </a:ln>
        </p:spPr>
      </p:sp>
      <p:sp>
        <p:nvSpPr>
          <p:cNvPr id="116" name="Google Shape;116;g25ef10ce68c_0_29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7" name="Google Shape;117;g25ef10ce68c_0_293"/>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5ef10ce68c_0_29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9" name="Google Shape;119;g25ef10ce68c_0_293"/>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0" name="Google Shape;120;g25ef10ce68c_0_293"/>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1" name="Google Shape;121;g25ef10ce68c_0_29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122" name="Shape 122"/>
        <p:cNvGrpSpPr/>
        <p:nvPr/>
      </p:nvGrpSpPr>
      <p:grpSpPr>
        <a:xfrm>
          <a:off x="0" y="0"/>
          <a:ext cx="0" cy="0"/>
          <a:chOff x="0" y="0"/>
          <a:chExt cx="0" cy="0"/>
        </a:xfrm>
      </p:grpSpPr>
      <p:sp>
        <p:nvSpPr>
          <p:cNvPr id="123" name="Google Shape;123;g25ef10ce68c_0_30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5ef10ce68c_0_30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25" name="Google Shape;125;g25ef10ce68c_0_302"/>
          <p:cNvSpPr/>
          <p:nvPr>
            <p:ph idx="2" type="chart"/>
          </p:nvPr>
        </p:nvSpPr>
        <p:spPr>
          <a:xfrm>
            <a:off x="360363" y="1368000"/>
            <a:ext cx="115188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g25ef10ce68c_0_30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5ef10ce68c_0_30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g25ef10ce68c_0_302"/>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9" name="Google Shape;129;g25ef10ce68c_0_30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30" name="Shape 130"/>
        <p:cNvGrpSpPr/>
        <p:nvPr/>
      </p:nvGrpSpPr>
      <p:grpSpPr>
        <a:xfrm>
          <a:off x="0" y="0"/>
          <a:ext cx="0" cy="0"/>
          <a:chOff x="0" y="0"/>
          <a:chExt cx="0" cy="0"/>
        </a:xfrm>
      </p:grpSpPr>
      <p:sp>
        <p:nvSpPr>
          <p:cNvPr id="131" name="Google Shape;131;g25ef10ce68c_0_3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5ef10ce68c_0_3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33" name="Google Shape;133;g25ef10ce68c_0_310"/>
          <p:cNvSpPr/>
          <p:nvPr>
            <p:ph idx="2" type="chart"/>
          </p:nvPr>
        </p:nvSpPr>
        <p:spPr>
          <a:xfrm>
            <a:off x="5400009" y="1367999"/>
            <a:ext cx="64011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g25ef10ce68c_0_310"/>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5ef10ce68c_0_310"/>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6" name="Google Shape;136;g25ef10ce68c_0_310"/>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7" name="Google Shape;137;g25ef10ce68c_0_310"/>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8" name="Google Shape;138;g25ef10ce68c_0_31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81" name="Shape 81"/>
        <p:cNvGrpSpPr/>
        <p:nvPr/>
      </p:nvGrpSpPr>
      <p:grpSpPr>
        <a:xfrm>
          <a:off x="0" y="0"/>
          <a:ext cx="0" cy="0"/>
          <a:chOff x="0" y="0"/>
          <a:chExt cx="0" cy="0"/>
        </a:xfrm>
      </p:grpSpPr>
      <p:sp>
        <p:nvSpPr>
          <p:cNvPr id="82" name="Google Shape;82;g25ef10ce68c_0_27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83" name="Google Shape;83;g25ef10ce68c_0_27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25ef10ce68c_0_270"/>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5ef10ce68c_0_27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6" name="Google Shape;86;g25ef10ce68c_0_27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7" name="Google Shape;87;g25ef10ce68c_0_27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88" name="Shape 88"/>
        <p:cNvGrpSpPr/>
        <p:nvPr/>
      </p:nvGrpSpPr>
      <p:grpSpPr>
        <a:xfrm>
          <a:off x="0" y="0"/>
          <a:ext cx="0" cy="0"/>
          <a:chOff x="0" y="0"/>
          <a:chExt cx="0" cy="0"/>
        </a:xfrm>
      </p:grpSpPr>
      <p:sp>
        <p:nvSpPr>
          <p:cNvPr id="89" name="Google Shape;89;g25ef10ce68c_0_261"/>
          <p:cNvSpPr txBox="1"/>
          <p:nvPr>
            <p:ph type="ctrTitle"/>
          </p:nvPr>
        </p:nvSpPr>
        <p:spPr>
          <a:xfrm>
            <a:off x="312928" y="1122363"/>
            <a:ext cx="82785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25ef10ce68c_0_261"/>
          <p:cNvSpPr txBox="1"/>
          <p:nvPr>
            <p:ph idx="1" type="subTitle"/>
          </p:nvPr>
        </p:nvSpPr>
        <p:spPr>
          <a:xfrm>
            <a:off x="312928" y="3602038"/>
            <a:ext cx="82785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91" name="Google Shape;91;g25ef10ce68c_0_261"/>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92" name="Google Shape;92;g25ef10ce68c_0_261"/>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3" name="Google Shape;93;g25ef10ce68c_0_261"/>
          <p:cNvSpPr/>
          <p:nvPr>
            <p:ph idx="2" type="pic"/>
          </p:nvPr>
        </p:nvSpPr>
        <p:spPr>
          <a:xfrm>
            <a:off x="9091423" y="1418600"/>
            <a:ext cx="2682000" cy="1431300"/>
          </a:xfrm>
          <a:prstGeom prst="rect">
            <a:avLst/>
          </a:prstGeom>
          <a:noFill/>
          <a:ln>
            <a:noFill/>
          </a:ln>
        </p:spPr>
      </p:sp>
      <p:sp>
        <p:nvSpPr>
          <p:cNvPr id="94" name="Google Shape;94;g25ef10ce68c_0_261"/>
          <p:cNvSpPr/>
          <p:nvPr>
            <p:ph idx="3" type="pic"/>
          </p:nvPr>
        </p:nvSpPr>
        <p:spPr>
          <a:xfrm>
            <a:off x="9091422" y="3009656"/>
            <a:ext cx="2682000" cy="1431300"/>
          </a:xfrm>
          <a:prstGeom prst="rect">
            <a:avLst/>
          </a:prstGeom>
          <a:noFill/>
          <a:ln>
            <a:noFill/>
          </a:ln>
        </p:spPr>
      </p:sp>
      <p:sp>
        <p:nvSpPr>
          <p:cNvPr id="95" name="Google Shape;95;g25ef10ce68c_0_261"/>
          <p:cNvSpPr txBox="1"/>
          <p:nvPr>
            <p:ph idx="4" type="body"/>
          </p:nvPr>
        </p:nvSpPr>
        <p:spPr>
          <a:xfrm>
            <a:off x="9091613" y="4531540"/>
            <a:ext cx="2681400" cy="1523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6" name="Google Shape;96;g25ef10ce68c_0_261"/>
          <p:cNvSpPr/>
          <p:nvPr/>
        </p:nvSpPr>
        <p:spPr>
          <a:xfrm>
            <a:off x="309691" y="3548557"/>
            <a:ext cx="8280000" cy="246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3.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g25ef10ce68c_0_254"/>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g25ef10ce68c_0_254"/>
          <p:cNvSpPr txBox="1"/>
          <p:nvPr>
            <p:ph type="title"/>
          </p:nvPr>
        </p:nvSpPr>
        <p:spPr>
          <a:xfrm>
            <a:off x="360000" y="180000"/>
            <a:ext cx="911580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g25ef10ce68c_0_254"/>
          <p:cNvSpPr txBox="1"/>
          <p:nvPr>
            <p:ph idx="1" type="body"/>
          </p:nvPr>
        </p:nvSpPr>
        <p:spPr>
          <a:xfrm>
            <a:off x="360000" y="1440000"/>
            <a:ext cx="115200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g25ef10ce68c_0_254"/>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79" name="Google Shape;79;g25ef10ce68c_0_254"/>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80" name="Google Shape;80;g25ef10ce68c_0_254"/>
          <p:cNvPicPr preferRelativeResize="0"/>
          <p:nvPr/>
        </p:nvPicPr>
        <p:blipFill rotWithShape="1">
          <a:blip r:embed="rId1">
            <a:alphaModFix/>
          </a:blip>
          <a:srcRect b="0" l="0" r="0" t="0"/>
          <a:stretch/>
        </p:blipFill>
        <p:spPr>
          <a:xfrm>
            <a:off x="9573491" y="222778"/>
            <a:ext cx="2306508" cy="1037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40.jpg"/><Relationship Id="rId5"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3.png"/><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6.png"/><Relationship Id="rId11" Type="http://schemas.openxmlformats.org/officeDocument/2006/relationships/image" Target="../media/image12.png"/><Relationship Id="rId10" Type="http://schemas.openxmlformats.org/officeDocument/2006/relationships/image" Target="../media/image9.png"/><Relationship Id="rId9"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5.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jpg"/><Relationship Id="rId4" Type="http://schemas.openxmlformats.org/officeDocument/2006/relationships/image" Target="../media/image36.jpg"/><Relationship Id="rId5" Type="http://schemas.openxmlformats.org/officeDocument/2006/relationships/image" Target="../media/image44.jpg"/><Relationship Id="rId6"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4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54.png"/><Relationship Id="rId6"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9.jpg"/><Relationship Id="rId4" Type="http://schemas.openxmlformats.org/officeDocument/2006/relationships/image" Target="../media/image32.png"/><Relationship Id="rId5" Type="http://schemas.openxmlformats.org/officeDocument/2006/relationships/image" Target="../media/image45.png"/><Relationship Id="rId6" Type="http://schemas.openxmlformats.org/officeDocument/2006/relationships/image" Target="../media/image42.png"/><Relationship Id="rId7"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8"/>
          <p:cNvSpPr txBox="1"/>
          <p:nvPr>
            <p:ph type="ctrTitle"/>
          </p:nvPr>
        </p:nvSpPr>
        <p:spPr>
          <a:xfrm>
            <a:off x="312928" y="1122363"/>
            <a:ext cx="10294112" cy="230663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02870"/>
              <a:buNone/>
            </a:pPr>
            <a:r>
              <a:rPr b="1" lang="de-DE"/>
              <a:t>Rohrleitungsbauer und Rohrleitungsbauerin</a:t>
            </a:r>
            <a:br>
              <a:rPr b="1" lang="de-DE"/>
            </a:br>
            <a:r>
              <a:rPr b="1" lang="de-DE"/>
              <a:t>sowie </a:t>
            </a:r>
            <a:br>
              <a:rPr b="1" lang="de-DE"/>
            </a:br>
            <a:r>
              <a:rPr b="1" lang="de-DE"/>
              <a:t>Kanalbauer und Kanalbauerin</a:t>
            </a:r>
            <a:endParaRPr b="1"/>
          </a:p>
        </p:txBody>
      </p:sp>
      <p:sp>
        <p:nvSpPr>
          <p:cNvPr id="145" name="Google Shape;145;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im Rorleitungs- und Kanalbau</a:t>
            </a:r>
            <a:endParaRPr/>
          </a:p>
        </p:txBody>
      </p:sp>
      <p:sp>
        <p:nvSpPr>
          <p:cNvPr id="146" name="Google Shape;146;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Dipl.-Ing. Volker Handke </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147" name="Google Shape;147;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8" name="Google Shape;148;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Dipl.-Ing. Volker Handke (</a:t>
            </a:r>
            <a:r>
              <a:rPr lang="de-DE" u="sng">
                <a:solidFill>
                  <a:schemeClr val="hlink"/>
                </a:solidFill>
              </a:rPr>
              <a:t>v.handke</a:t>
            </a:r>
            <a:r>
              <a:rPr lang="de-DE" u="sng">
                <a:solidFill>
                  <a:schemeClr val="hlink"/>
                </a:solidFill>
                <a:hlinkClick r:id="rId4"/>
              </a:rPr>
              <a:t>@izt.de</a:t>
            </a:r>
            <a:r>
              <a:rPr lang="de-DE"/>
              <a:t>)</a:t>
            </a:r>
            <a:endParaRPr/>
          </a:p>
        </p:txBody>
      </p:sp>
      <p:pic>
        <p:nvPicPr>
          <p:cNvPr id="149" name="Google Shape;149;p38"/>
          <p:cNvPicPr preferRelativeResize="0"/>
          <p:nvPr/>
        </p:nvPicPr>
        <p:blipFill rotWithShape="1">
          <a:blip r:embed="rId5">
            <a:alphaModFix/>
          </a:blip>
          <a:srcRect b="0" l="0" r="0" t="0"/>
          <a:stretch/>
        </p:blipFill>
        <p:spPr>
          <a:xfrm>
            <a:off x="8967882" y="3230428"/>
            <a:ext cx="2850243" cy="1244600"/>
          </a:xfrm>
          <a:prstGeom prst="rect">
            <a:avLst/>
          </a:prstGeom>
          <a:noFill/>
          <a:ln>
            <a:noFill/>
          </a:ln>
        </p:spPr>
      </p:pic>
      <p:sp>
        <p:nvSpPr>
          <p:cNvPr id="150" name="Google Shape;150;p38"/>
          <p:cNvSpPr txBox="1"/>
          <p:nvPr/>
        </p:nvSpPr>
        <p:spPr>
          <a:xfrm>
            <a:off x="4713472" y="6258559"/>
            <a:ext cx="2541084" cy="56372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6805bd2549_0_65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5" name="Google Shape;295;g26805bd2549_0_65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Nachhaltiger Gebäudeabriss: Getrennthaltung von Bau- und Abbruchabfälle</a:t>
            </a:r>
            <a:endParaRPr/>
          </a:p>
        </p:txBody>
      </p:sp>
      <p:sp>
        <p:nvSpPr>
          <p:cNvPr id="296" name="Google Shape;296;g26805bd2549_0_65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Privat</a:t>
            </a:r>
            <a:endParaRPr/>
          </a:p>
        </p:txBody>
      </p:sp>
      <p:sp>
        <p:nvSpPr>
          <p:cNvPr id="297" name="Google Shape;297;g26805bd2549_0_652"/>
          <p:cNvSpPr/>
          <p:nvPr/>
        </p:nvSpPr>
        <p:spPr>
          <a:xfrm>
            <a:off x="9255632" y="1441146"/>
            <a:ext cx="2843967" cy="4692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700"/>
              <a:buFont typeface="Arial"/>
              <a:buNone/>
            </a:pPr>
            <a:r>
              <a:rPr b="1" i="0" lang="de-DE" sz="1800" u="none" cap="none" strike="noStrike">
                <a:solidFill>
                  <a:srgbClr val="C00000"/>
                </a:solidFill>
                <a:latin typeface="Arial"/>
                <a:ea typeface="Arial"/>
                <a:cs typeface="Arial"/>
                <a:sym typeface="Arial"/>
              </a:rPr>
              <a:t>Ein Wohngebäude mit einem asphaltierten Innenhof soll abgerissen werden.</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de-DE" sz="1800" u="none" cap="none" strike="noStrike">
                <a:solidFill>
                  <a:srgbClr val="C00000"/>
                </a:solidFill>
                <a:latin typeface="Arial"/>
                <a:ea typeface="Arial"/>
                <a:cs typeface="Arial"/>
                <a:sym typeface="Arial"/>
              </a:rPr>
              <a:t>Für welche Fraktionen der Abbruchabfälle bereiten Sie eine getrennte Erfassung und Sammlung vor?</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de-DE" sz="1800" u="none" cap="none" strike="noStrike">
                <a:solidFill>
                  <a:srgbClr val="C00000"/>
                </a:solidFill>
                <a:latin typeface="Arial"/>
                <a:ea typeface="Arial"/>
                <a:cs typeface="Arial"/>
                <a:sym typeface="Arial"/>
              </a:rPr>
              <a:t>Welche Fraktionen erfassen und sammeln sie getrennt bei:</a:t>
            </a:r>
            <a:endParaRPr b="1" i="0" sz="1800" u="none" cap="none" strike="noStrike">
              <a:solidFill>
                <a:srgbClr val="C0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C00000"/>
                </a:solidFill>
                <a:latin typeface="Arial"/>
                <a:ea typeface="Arial"/>
                <a:cs typeface="Arial"/>
                <a:sym typeface="Arial"/>
              </a:rPr>
              <a:t>Bürogebäude</a:t>
            </a:r>
            <a:endParaRPr b="1" i="0" sz="1800" u="none" cap="none" strike="noStrike">
              <a:solidFill>
                <a:srgbClr val="C0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C00000"/>
                </a:solidFill>
                <a:latin typeface="Arial"/>
                <a:ea typeface="Arial"/>
                <a:cs typeface="Arial"/>
                <a:sym typeface="Arial"/>
              </a:rPr>
              <a:t>Kleingewerbe</a:t>
            </a:r>
            <a:endParaRPr b="1" i="0" sz="1800" u="none" cap="none" strike="noStrike">
              <a:solidFill>
                <a:srgbClr val="C0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C00000"/>
                </a:solidFill>
                <a:latin typeface="Arial"/>
                <a:ea typeface="Arial"/>
                <a:cs typeface="Arial"/>
                <a:sym typeface="Arial"/>
              </a:rPr>
              <a:t>Industriegebäude</a:t>
            </a:r>
            <a:endParaRPr b="1" i="0" sz="1800" u="none" cap="none" strike="noStrike">
              <a:solidFill>
                <a:srgbClr val="C00000"/>
              </a:solidFill>
              <a:latin typeface="Arial"/>
              <a:ea typeface="Arial"/>
              <a:cs typeface="Arial"/>
              <a:sym typeface="Arial"/>
            </a:endParaRPr>
          </a:p>
        </p:txBody>
      </p:sp>
      <p:sp>
        <p:nvSpPr>
          <p:cNvPr id="298" name="Google Shape;298;g26805bd2549_0_65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299" name="Google Shape;299;g26805bd2549_0_652"/>
          <p:cNvPicPr preferRelativeResize="0"/>
          <p:nvPr/>
        </p:nvPicPr>
        <p:blipFill rotWithShape="1">
          <a:blip r:embed="rId3">
            <a:alphaModFix/>
          </a:blip>
          <a:srcRect b="0" l="0" r="0" t="0"/>
          <a:stretch/>
        </p:blipFill>
        <p:spPr>
          <a:xfrm>
            <a:off x="708400" y="-3272168"/>
            <a:ext cx="705584" cy="1242718"/>
          </a:xfrm>
          <a:prstGeom prst="rect">
            <a:avLst/>
          </a:prstGeom>
          <a:noFill/>
          <a:ln>
            <a:noFill/>
          </a:ln>
        </p:spPr>
      </p:pic>
      <p:pic>
        <p:nvPicPr>
          <p:cNvPr descr="Bildvorschau" id="300" name="Google Shape;300;g26805bd2549_0_652"/>
          <p:cNvPicPr preferRelativeResize="0"/>
          <p:nvPr/>
        </p:nvPicPr>
        <p:blipFill rotWithShape="1">
          <a:blip r:embed="rId4">
            <a:alphaModFix/>
          </a:blip>
          <a:srcRect b="0" l="0" r="0" t="0"/>
          <a:stretch/>
        </p:blipFill>
        <p:spPr>
          <a:xfrm>
            <a:off x="5643752" y="1417068"/>
            <a:ext cx="3363088" cy="4692900"/>
          </a:xfrm>
          <a:prstGeom prst="rect">
            <a:avLst/>
          </a:prstGeom>
          <a:noFill/>
          <a:ln>
            <a:noFill/>
          </a:ln>
        </p:spPr>
      </p:pic>
      <p:pic>
        <p:nvPicPr>
          <p:cNvPr descr="Bildvorschau" id="301" name="Google Shape;301;g26805bd2549_0_652"/>
          <p:cNvPicPr preferRelativeResize="0"/>
          <p:nvPr/>
        </p:nvPicPr>
        <p:blipFill rotWithShape="1">
          <a:blip r:embed="rId5">
            <a:alphaModFix/>
          </a:blip>
          <a:srcRect b="0" l="0" r="0" t="0"/>
          <a:stretch/>
        </p:blipFill>
        <p:spPr>
          <a:xfrm>
            <a:off x="0" y="1447548"/>
            <a:ext cx="5394960" cy="4633212"/>
          </a:xfrm>
          <a:prstGeom prst="rect">
            <a:avLst/>
          </a:prstGeom>
          <a:noFill/>
          <a:ln>
            <a:noFill/>
          </a:ln>
        </p:spPr>
      </p:pic>
      <p:sp>
        <p:nvSpPr>
          <p:cNvPr id="302" name="Google Shape;302;g26805bd2549_0_652"/>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6805bd2549_0_80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9" name="Google Shape;309;g26805bd2549_0_80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Verlegeverfahren: </a:t>
            </a:r>
            <a:br>
              <a:rPr lang="de-DE"/>
            </a:br>
            <a:r>
              <a:rPr lang="de-DE"/>
              <a:t>Offener und geschlossener Grabenbau</a:t>
            </a:r>
            <a:endParaRPr/>
          </a:p>
        </p:txBody>
      </p:sp>
      <p:sp>
        <p:nvSpPr>
          <p:cNvPr id="310" name="Google Shape;310;g26805bd2549_0_80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200"/>
              <a:buNone/>
            </a:pPr>
            <a:r>
              <a:rPr lang="de-DE"/>
              <a:t>Quellen: BfGA (2023), Bosy, Bruno (o.J.), VKR (2022)</a:t>
            </a:r>
            <a:endParaRPr/>
          </a:p>
        </p:txBody>
      </p:sp>
      <p:sp>
        <p:nvSpPr>
          <p:cNvPr id="311" name="Google Shape;311;g26805bd2549_0_807"/>
          <p:cNvSpPr/>
          <p:nvPr/>
        </p:nvSpPr>
        <p:spPr>
          <a:xfrm>
            <a:off x="8519200" y="1421750"/>
            <a:ext cx="3550880" cy="4671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Eine neue Erdverlegung von Rohrleitungen ist geplant. Zur Auswahl steht eine offene Bauweise mit Grundwasserabsenkung oder eine grabenlose Verlegung in geschlossene Bauweise mit Rammvortrieb.</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Welches Verlegeverfahren wählen Sie? </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Diskutieren Sie die Vor- und Nachteile einer offenen und einer geschlossenen  Bauweise.</a:t>
            </a:r>
            <a:endParaRPr b="1" i="0" sz="1800" u="none" cap="none" strike="noStrike">
              <a:solidFill>
                <a:srgbClr val="C00000"/>
              </a:solidFill>
              <a:latin typeface="Arial"/>
              <a:ea typeface="Arial"/>
              <a:cs typeface="Arial"/>
              <a:sym typeface="Arial"/>
            </a:endParaRPr>
          </a:p>
        </p:txBody>
      </p:sp>
      <p:sp>
        <p:nvSpPr>
          <p:cNvPr id="312" name="Google Shape;312;g26805bd2549_0_80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313" name="Google Shape;313;g26805bd2549_0_807"/>
          <p:cNvPicPr preferRelativeResize="0"/>
          <p:nvPr/>
        </p:nvPicPr>
        <p:blipFill rotWithShape="1">
          <a:blip r:embed="rId3">
            <a:alphaModFix/>
          </a:blip>
          <a:srcRect b="0" l="0" r="0" t="0"/>
          <a:stretch/>
        </p:blipFill>
        <p:spPr>
          <a:xfrm>
            <a:off x="4329275" y="3007451"/>
            <a:ext cx="4113725" cy="3085294"/>
          </a:xfrm>
          <a:prstGeom prst="rect">
            <a:avLst/>
          </a:prstGeom>
          <a:noFill/>
          <a:ln>
            <a:noFill/>
          </a:ln>
        </p:spPr>
      </p:pic>
      <p:pic>
        <p:nvPicPr>
          <p:cNvPr id="314" name="Google Shape;314;g26805bd2549_0_807"/>
          <p:cNvPicPr preferRelativeResize="0"/>
          <p:nvPr/>
        </p:nvPicPr>
        <p:blipFill rotWithShape="1">
          <a:blip r:embed="rId4">
            <a:alphaModFix/>
          </a:blip>
          <a:srcRect b="0" l="0" r="0" t="0"/>
          <a:stretch/>
        </p:blipFill>
        <p:spPr>
          <a:xfrm>
            <a:off x="42687" y="1359775"/>
            <a:ext cx="4384150" cy="2920924"/>
          </a:xfrm>
          <a:prstGeom prst="rect">
            <a:avLst/>
          </a:prstGeom>
          <a:noFill/>
          <a:ln>
            <a:noFill/>
          </a:ln>
        </p:spPr>
      </p:pic>
      <p:sp>
        <p:nvSpPr>
          <p:cNvPr id="315" name="Google Shape;315;g26805bd2549_0_807"/>
          <p:cNvSpPr txBox="1"/>
          <p:nvPr/>
        </p:nvSpPr>
        <p:spPr>
          <a:xfrm>
            <a:off x="5124049" y="5539150"/>
            <a:ext cx="32955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de-DE" sz="1900" u="none" cap="none" strike="noStrike">
                <a:solidFill>
                  <a:schemeClr val="lt1"/>
                </a:solidFill>
                <a:latin typeface="Arial"/>
                <a:ea typeface="Arial"/>
                <a:cs typeface="Arial"/>
                <a:sym typeface="Arial"/>
              </a:rPr>
              <a:t>Geschlossene Bauweise</a:t>
            </a:r>
            <a:endParaRPr b="0" i="0" sz="1400" u="none" cap="none" strike="noStrike">
              <a:solidFill>
                <a:schemeClr val="lt1"/>
              </a:solidFill>
              <a:latin typeface="Arial"/>
              <a:ea typeface="Arial"/>
              <a:cs typeface="Arial"/>
              <a:sym typeface="Arial"/>
            </a:endParaRPr>
          </a:p>
        </p:txBody>
      </p:sp>
      <p:sp>
        <p:nvSpPr>
          <p:cNvPr id="316" name="Google Shape;316;g26805bd2549_0_807"/>
          <p:cNvSpPr txBox="1"/>
          <p:nvPr/>
        </p:nvSpPr>
        <p:spPr>
          <a:xfrm>
            <a:off x="976875" y="3661025"/>
            <a:ext cx="30000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de-DE" sz="1900" u="none" cap="none" strike="noStrike">
                <a:solidFill>
                  <a:schemeClr val="lt1"/>
                </a:solidFill>
                <a:latin typeface="Arial"/>
                <a:ea typeface="Arial"/>
                <a:cs typeface="Arial"/>
                <a:sym typeface="Arial"/>
              </a:rPr>
              <a:t>Offener Bauweise </a:t>
            </a:r>
            <a:endParaRPr b="0" i="0" sz="1400" u="none" cap="none" strike="noStrike">
              <a:solidFill>
                <a:schemeClr val="lt1"/>
              </a:solidFill>
              <a:latin typeface="Arial"/>
              <a:ea typeface="Arial"/>
              <a:cs typeface="Arial"/>
              <a:sym typeface="Arial"/>
            </a:endParaRPr>
          </a:p>
        </p:txBody>
      </p:sp>
      <p:sp>
        <p:nvSpPr>
          <p:cNvPr id="317" name="Google Shape;317;g26805bd2549_0_807"/>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6805bd2549_0_730"/>
          <p:cNvSpPr txBox="1"/>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Paust-Lassen (2010)</a:t>
            </a:r>
            <a:endParaRPr b="0" i="0" sz="1400" u="none" cap="none" strike="noStrike">
              <a:solidFill>
                <a:srgbClr val="000000"/>
              </a:solidFill>
              <a:latin typeface="Arial"/>
              <a:ea typeface="Arial"/>
              <a:cs typeface="Arial"/>
              <a:sym typeface="Arial"/>
            </a:endParaRPr>
          </a:p>
        </p:txBody>
      </p:sp>
      <p:sp>
        <p:nvSpPr>
          <p:cNvPr id="324" name="Google Shape;324;g26805bd2549_0_73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5" name="Google Shape;325;g26805bd2549_0_73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Auswirkungen von Trockenheit und Wassersparen auf die Abwasserableitung</a:t>
            </a:r>
            <a:endParaRPr/>
          </a:p>
        </p:txBody>
      </p:sp>
      <p:sp>
        <p:nvSpPr>
          <p:cNvPr id="326" name="Google Shape;326;g26805bd2549_0_730"/>
          <p:cNvSpPr/>
          <p:nvPr/>
        </p:nvSpPr>
        <p:spPr>
          <a:xfrm>
            <a:off x="6954823" y="2095500"/>
            <a:ext cx="4421837" cy="32568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Zum nachhaltigen Umgang mit Trinkwasser zählt die sparsame Verwendung von Wasser. </a:t>
            </a:r>
            <a:endParaRPr b="1" i="0" sz="1800" u="none" cap="none" strike="noStrike">
              <a:solidFill>
                <a:srgbClr val="C00000"/>
              </a:solidFill>
              <a:latin typeface="Arial"/>
              <a:ea typeface="Arial"/>
              <a:cs typeface="Arial"/>
              <a:sym typeface="Arial"/>
            </a:endParaRPr>
          </a:p>
          <a:p>
            <a:pPr indent="0" lvl="0" marL="0" marR="0" rtl="0" algn="ctr">
              <a:lnSpc>
                <a:spcPct val="100000"/>
              </a:lnSpc>
              <a:spcBef>
                <a:spcPts val="200"/>
              </a:spcBef>
              <a:spcAft>
                <a:spcPts val="200"/>
              </a:spcAft>
              <a:buClr>
                <a:srgbClr val="000000"/>
              </a:buClr>
              <a:buSzPts val="1900"/>
              <a:buFont typeface="Arial"/>
              <a:buNone/>
            </a:pPr>
            <a:r>
              <a:rPr b="1" i="0" lang="de-DE" sz="1800" u="none" cap="none" strike="noStrike">
                <a:solidFill>
                  <a:srgbClr val="C00000"/>
                </a:solidFill>
                <a:latin typeface="Arial"/>
                <a:ea typeface="Arial"/>
                <a:cs typeface="Arial"/>
                <a:sym typeface="Arial"/>
              </a:rPr>
              <a:t>Diskutieren Sie, welche Maßnahmen zum Wassersparen sinnvoll sind und wann das Sparen von Wasser eher schädlich werden kann.</a:t>
            </a:r>
            <a:endParaRPr b="1" i="0" sz="1800" u="none" cap="none" strike="noStrike">
              <a:solidFill>
                <a:srgbClr val="C00000"/>
              </a:solidFill>
              <a:latin typeface="Arial"/>
              <a:ea typeface="Arial"/>
              <a:cs typeface="Arial"/>
              <a:sym typeface="Arial"/>
            </a:endParaRPr>
          </a:p>
        </p:txBody>
      </p:sp>
      <p:sp>
        <p:nvSpPr>
          <p:cNvPr id="327" name="Google Shape;327;g26805bd2549_0_730"/>
          <p:cNvSpPr txBox="1"/>
          <p:nvPr/>
        </p:nvSpPr>
        <p:spPr>
          <a:xfrm>
            <a:off x="1055914" y="2340429"/>
            <a:ext cx="2525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8" name="Google Shape;328;g26805bd2549_0_730"/>
          <p:cNvPicPr preferRelativeResize="0"/>
          <p:nvPr/>
        </p:nvPicPr>
        <p:blipFill rotWithShape="1">
          <a:blip r:embed="rId3">
            <a:alphaModFix/>
          </a:blip>
          <a:srcRect b="0" l="0" r="0" t="0"/>
          <a:stretch/>
        </p:blipFill>
        <p:spPr>
          <a:xfrm>
            <a:off x="415080" y="1427500"/>
            <a:ext cx="5673300" cy="4668500"/>
          </a:xfrm>
          <a:prstGeom prst="rect">
            <a:avLst/>
          </a:prstGeom>
          <a:noFill/>
          <a:ln>
            <a:noFill/>
          </a:ln>
        </p:spPr>
      </p:pic>
      <p:sp>
        <p:nvSpPr>
          <p:cNvPr id="329" name="Google Shape;329;g26805bd2549_0_73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330" name="Google Shape;330;g26805bd2549_0_730"/>
          <p:cNvSpPr txBox="1"/>
          <p:nvPr/>
        </p:nvSpPr>
        <p:spPr>
          <a:xfrm>
            <a:off x="875922" y="5352399"/>
            <a:ext cx="4630200" cy="338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de-DE" sz="1600" u="none" cap="none" strike="noStrike">
                <a:solidFill>
                  <a:srgbClr val="000000"/>
                </a:solidFill>
                <a:latin typeface="Arial"/>
                <a:ea typeface="Arial"/>
                <a:cs typeface="Arial"/>
                <a:sym typeface="Arial"/>
              </a:rPr>
              <a:t>Fettablagerung im Abwasserkanal</a:t>
            </a:r>
            <a:endParaRPr b="0" i="0" sz="2000" u="none" cap="none" strike="noStrike">
              <a:solidFill>
                <a:srgbClr val="000000"/>
              </a:solidFill>
              <a:latin typeface="Arial"/>
              <a:ea typeface="Arial"/>
              <a:cs typeface="Arial"/>
              <a:sym typeface="Arial"/>
            </a:endParaRPr>
          </a:p>
        </p:txBody>
      </p:sp>
      <p:sp>
        <p:nvSpPr>
          <p:cNvPr id="331" name="Google Shape;331;g26805bd2549_0_730"/>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g26805bd2549_0_885"/>
          <p:cNvPicPr preferRelativeResize="0"/>
          <p:nvPr/>
        </p:nvPicPr>
        <p:blipFill rotWithShape="1">
          <a:blip r:embed="rId3">
            <a:alphaModFix/>
          </a:blip>
          <a:srcRect b="0" l="0" r="0" t="0"/>
          <a:stretch/>
        </p:blipFill>
        <p:spPr>
          <a:xfrm>
            <a:off x="299977" y="1345927"/>
            <a:ext cx="5249952" cy="4627360"/>
          </a:xfrm>
          <a:prstGeom prst="rect">
            <a:avLst/>
          </a:prstGeom>
          <a:noFill/>
          <a:ln>
            <a:noFill/>
          </a:ln>
        </p:spPr>
      </p:pic>
      <p:sp>
        <p:nvSpPr>
          <p:cNvPr id="338" name="Google Shape;338;g26805bd2549_0_88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39" name="Google Shape;339;g26805bd2549_0_88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Alter der Kanalisation</a:t>
            </a:r>
            <a:endParaRPr/>
          </a:p>
        </p:txBody>
      </p:sp>
      <p:sp>
        <p:nvSpPr>
          <p:cNvPr id="340" name="Google Shape;340;g26805bd2549_0_88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Eigene Darstellung nach Berger et al 2020, </a:t>
            </a:r>
            <a:endParaRPr/>
          </a:p>
        </p:txBody>
      </p:sp>
      <p:sp>
        <p:nvSpPr>
          <p:cNvPr id="341" name="Google Shape;341;g26805bd2549_0_885"/>
          <p:cNvSpPr/>
          <p:nvPr/>
        </p:nvSpPr>
        <p:spPr>
          <a:xfrm>
            <a:off x="6455769" y="1973579"/>
            <a:ext cx="4616401" cy="347256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C00000"/>
                </a:solidFill>
                <a:latin typeface="Arial"/>
                <a:ea typeface="Arial"/>
                <a:cs typeface="Arial"/>
                <a:sym typeface="Arial"/>
              </a:rPr>
              <a:t>Diskutieren Sie den Sanierungsbedarf des öffentlichen Kanalnetzes. Erörtern Sie dabei welchen Einfluss neben dem Alter die Faktoren Klimawandel, demografischer Wandel und Flächenversiegelung auf den Sanierungsbedarf haben.</a:t>
            </a:r>
            <a:endParaRPr b="1" i="0" sz="1600" u="none" cap="none" strike="noStrike">
              <a:solidFill>
                <a:srgbClr val="C00000"/>
              </a:solidFill>
              <a:latin typeface="Arial"/>
              <a:ea typeface="Arial"/>
              <a:cs typeface="Arial"/>
              <a:sym typeface="Arial"/>
            </a:endParaRPr>
          </a:p>
        </p:txBody>
      </p:sp>
      <p:sp>
        <p:nvSpPr>
          <p:cNvPr id="342" name="Google Shape;342;g26805bd2549_0_885"/>
          <p:cNvSpPr/>
          <p:nvPr/>
        </p:nvSpPr>
        <p:spPr>
          <a:xfrm>
            <a:off x="1865279" y="2799992"/>
            <a:ext cx="2614500" cy="19368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dk1"/>
                </a:solidFill>
                <a:latin typeface="Arial"/>
                <a:ea typeface="Arial"/>
                <a:cs typeface="Arial"/>
                <a:sym typeface="Arial"/>
              </a:rPr>
              <a:t>28% der Kanäle sind älter als 50 Jahre</a:t>
            </a:r>
            <a:endParaRPr b="0" i="0" sz="1400" u="none" cap="none" strike="noStrike">
              <a:solidFill>
                <a:srgbClr val="000000"/>
              </a:solidFill>
              <a:latin typeface="Arial"/>
              <a:ea typeface="Arial"/>
              <a:cs typeface="Arial"/>
              <a:sym typeface="Arial"/>
            </a:endParaRPr>
          </a:p>
        </p:txBody>
      </p:sp>
      <p:sp>
        <p:nvSpPr>
          <p:cNvPr id="343" name="Google Shape;343;g26805bd2549_0_885"/>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344" name="Google Shape;344;g26805bd2549_0_885"/>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26805bd2549_0_96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1" name="Google Shape;351;g26805bd2549_0_96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Zustand der Kanalisation</a:t>
            </a:r>
            <a:endParaRPr/>
          </a:p>
        </p:txBody>
      </p:sp>
      <p:sp>
        <p:nvSpPr>
          <p:cNvPr id="352" name="Google Shape;352;g26805bd2549_0_96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Berger et al 2020,</a:t>
            </a:r>
            <a:endParaRPr/>
          </a:p>
        </p:txBody>
      </p:sp>
      <p:pic>
        <p:nvPicPr>
          <p:cNvPr id="353" name="Google Shape;353;g26805bd2549_0_962"/>
          <p:cNvPicPr preferRelativeResize="0"/>
          <p:nvPr/>
        </p:nvPicPr>
        <p:blipFill rotWithShape="1">
          <a:blip r:embed="rId3">
            <a:alphaModFix/>
          </a:blip>
          <a:srcRect b="0" l="0" r="0" t="0"/>
          <a:stretch/>
        </p:blipFill>
        <p:spPr>
          <a:xfrm>
            <a:off x="171362" y="1382501"/>
            <a:ext cx="5567681" cy="4768917"/>
          </a:xfrm>
          <a:prstGeom prst="rect">
            <a:avLst/>
          </a:prstGeom>
          <a:noFill/>
          <a:ln>
            <a:noFill/>
          </a:ln>
        </p:spPr>
      </p:pic>
      <p:sp>
        <p:nvSpPr>
          <p:cNvPr id="354" name="Google Shape;354;g26805bd2549_0_962"/>
          <p:cNvSpPr/>
          <p:nvPr/>
        </p:nvSpPr>
        <p:spPr>
          <a:xfrm>
            <a:off x="6583680" y="2446490"/>
            <a:ext cx="4907700" cy="3032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C00000"/>
                </a:solidFill>
                <a:latin typeface="Arial"/>
                <a:ea typeface="Arial"/>
                <a:cs typeface="Arial"/>
                <a:sym typeface="Arial"/>
              </a:rPr>
              <a:t>Diskutieren Sie die Gründe für die unterschiedlichen Kosten von Reparatur, Renovierung und Erneuerung?</a:t>
            </a:r>
            <a:endParaRPr b="0"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C00000"/>
                </a:solidFill>
                <a:latin typeface="Arial"/>
                <a:ea typeface="Arial"/>
                <a:cs typeface="Arial"/>
                <a:sym typeface="Arial"/>
              </a:rPr>
              <a:t>Warum ist eine Ersterschließung deutlich kostengünstiger als die Erneuerung eines bestehenden Kanals? </a:t>
            </a:r>
            <a:endParaRPr b="1" i="0" sz="1800" u="none" cap="none" strike="noStrike">
              <a:solidFill>
                <a:srgbClr val="C00000"/>
              </a:solidFill>
              <a:latin typeface="Arial"/>
              <a:ea typeface="Arial"/>
              <a:cs typeface="Arial"/>
              <a:sym typeface="Arial"/>
            </a:endParaRPr>
          </a:p>
        </p:txBody>
      </p:sp>
      <p:sp>
        <p:nvSpPr>
          <p:cNvPr id="355" name="Google Shape;355;g26805bd2549_0_962"/>
          <p:cNvSpPr/>
          <p:nvPr/>
        </p:nvSpPr>
        <p:spPr>
          <a:xfrm>
            <a:off x="1794026" y="2914190"/>
            <a:ext cx="2754300" cy="20973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Arial"/>
                <a:ea typeface="Arial"/>
                <a:cs typeface="Arial"/>
                <a:sym typeface="Arial"/>
              </a:rPr>
              <a:t>19% der Kanäle weisen mittlere bis sehr starke Schäden auf</a:t>
            </a:r>
            <a:endParaRPr b="0" i="0" sz="2400" u="none" cap="none" strike="noStrike">
              <a:solidFill>
                <a:schemeClr val="dk1"/>
              </a:solidFill>
              <a:latin typeface="Arial"/>
              <a:ea typeface="Arial"/>
              <a:cs typeface="Arial"/>
              <a:sym typeface="Arial"/>
            </a:endParaRPr>
          </a:p>
        </p:txBody>
      </p:sp>
      <p:sp>
        <p:nvSpPr>
          <p:cNvPr id="356" name="Google Shape;356;g26805bd2549_0_962"/>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357" name="Google Shape;357;g26805bd2549_0_962"/>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g26805bd2549_0_1039"/>
          <p:cNvPicPr preferRelativeResize="0"/>
          <p:nvPr/>
        </p:nvPicPr>
        <p:blipFill rotWithShape="1">
          <a:blip r:embed="rId3">
            <a:alphaModFix/>
          </a:blip>
          <a:srcRect b="0" l="0" r="0" t="0"/>
          <a:stretch/>
        </p:blipFill>
        <p:spPr>
          <a:xfrm>
            <a:off x="117743" y="1704229"/>
            <a:ext cx="7288919" cy="4106039"/>
          </a:xfrm>
          <a:prstGeom prst="rect">
            <a:avLst/>
          </a:prstGeom>
          <a:noFill/>
          <a:ln>
            <a:noFill/>
          </a:ln>
        </p:spPr>
      </p:pic>
      <p:sp>
        <p:nvSpPr>
          <p:cNvPr id="364" name="Google Shape;364;g26805bd2549_0_103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65" name="Google Shape;365;g26805bd2549_0_103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Trinkwasserverluste</a:t>
            </a:r>
            <a:endParaRPr/>
          </a:p>
        </p:txBody>
      </p:sp>
      <p:sp>
        <p:nvSpPr>
          <p:cNvPr id="366" name="Google Shape;366;g26805bd2549_0_1039"/>
          <p:cNvSpPr txBox="1"/>
          <p:nvPr>
            <p:ph idx="2" type="body"/>
          </p:nvPr>
        </p:nvSpPr>
        <p:spPr>
          <a:xfrm>
            <a:off x="7263643" y="6254497"/>
            <a:ext cx="48267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SzPts val="1200"/>
              <a:buNone/>
            </a:pPr>
            <a:r>
              <a:rPr lang="de-DE"/>
              <a:t>Quellen: Hawle o.J</a:t>
            </a:r>
            <a:endParaRPr/>
          </a:p>
        </p:txBody>
      </p:sp>
      <p:sp>
        <p:nvSpPr>
          <p:cNvPr id="367" name="Google Shape;367;g26805bd2549_0_1039"/>
          <p:cNvSpPr txBox="1"/>
          <p:nvPr/>
        </p:nvSpPr>
        <p:spPr>
          <a:xfrm>
            <a:off x="2297925" y="4970593"/>
            <a:ext cx="5124742" cy="106178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Wasserverluste im öffentlichen Trinkwassernetz ausgewählter Ländern (in Prozent des Wasseraufkommens)</a:t>
            </a:r>
            <a:endParaRPr b="0" i="0" sz="1400" u="none" cap="none" strike="noStrike">
              <a:solidFill>
                <a:srgbClr val="000000"/>
              </a:solidFill>
              <a:latin typeface="Arial"/>
              <a:ea typeface="Arial"/>
              <a:cs typeface="Arial"/>
              <a:sym typeface="Arial"/>
            </a:endParaRPr>
          </a:p>
        </p:txBody>
      </p:sp>
      <p:sp>
        <p:nvSpPr>
          <p:cNvPr id="368" name="Google Shape;368;g26805bd2549_0_1039"/>
          <p:cNvSpPr/>
          <p:nvPr/>
        </p:nvSpPr>
        <p:spPr>
          <a:xfrm>
            <a:off x="7528957" y="2095698"/>
            <a:ext cx="4545300" cy="3232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i="0" lang="de-DE" sz="1900" u="none" cap="none" strike="noStrike">
                <a:solidFill>
                  <a:srgbClr val="C00000"/>
                </a:solidFill>
                <a:latin typeface="Arial"/>
                <a:ea typeface="Arial"/>
                <a:cs typeface="Arial"/>
                <a:sym typeface="Arial"/>
              </a:rPr>
              <a:t>Wie kann der Rohleitungs- und Kanalbau zur Verringerung von Trinkwasserverlusten beitragen?</a:t>
            </a:r>
            <a:endParaRPr b="0" i="0" sz="14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1" i="0" lang="de-DE" sz="1900" u="none" cap="none" strike="noStrike">
                <a:solidFill>
                  <a:srgbClr val="C00000"/>
                </a:solidFill>
                <a:latin typeface="Arial"/>
                <a:ea typeface="Arial"/>
                <a:cs typeface="Arial"/>
                <a:sym typeface="Arial"/>
              </a:rPr>
              <a:t>Was wird in Ihrem Ausbildungsbetrieb unternommen, um Trinkwasserverluste zu vermeiden?</a:t>
            </a:r>
            <a:endParaRPr b="0" i="0" sz="1400" u="none" cap="none" strike="noStrike">
              <a:solidFill>
                <a:srgbClr val="C00000"/>
              </a:solidFill>
              <a:latin typeface="Arial"/>
              <a:ea typeface="Arial"/>
              <a:cs typeface="Arial"/>
              <a:sym typeface="Arial"/>
            </a:endParaRPr>
          </a:p>
        </p:txBody>
      </p:sp>
      <p:sp>
        <p:nvSpPr>
          <p:cNvPr id="369" name="Google Shape;369;g26805bd2549_0_1039"/>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370" name="Google Shape;370;g26805bd2549_0_1039"/>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67c8fec44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Energie: </a:t>
            </a:r>
            <a:br>
              <a:rPr lang="de-DE"/>
            </a:br>
            <a:r>
              <a:rPr lang="de-DE"/>
              <a:t>Energiebedarf der Sektoren</a:t>
            </a:r>
            <a:endParaRPr/>
          </a:p>
        </p:txBody>
      </p:sp>
      <p:sp>
        <p:nvSpPr>
          <p:cNvPr id="377" name="Google Shape;377;g267c8fec44e_0_0"/>
          <p:cNvSpPr txBox="1"/>
          <p:nvPr>
            <p:ph idx="2" type="body"/>
          </p:nvPr>
        </p:nvSpPr>
        <p:spPr>
          <a:xfrm>
            <a:off x="7286351" y="6357730"/>
            <a:ext cx="4616400" cy="3510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Eigene Grafik nach: Henschel, K.-M. 2020</a:t>
            </a:r>
            <a:endParaRPr/>
          </a:p>
        </p:txBody>
      </p:sp>
      <p:sp>
        <p:nvSpPr>
          <p:cNvPr id="378" name="Google Shape;378;g267c8fec44e_0_0"/>
          <p:cNvSpPr/>
          <p:nvPr/>
        </p:nvSpPr>
        <p:spPr>
          <a:xfrm>
            <a:off x="7474451" y="4097395"/>
            <a:ext cx="4041000"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9050" marR="0" rtl="0" algn="ctr">
              <a:lnSpc>
                <a:spcPct val="100000"/>
              </a:lnSpc>
              <a:spcBef>
                <a:spcPts val="0"/>
              </a:spcBef>
              <a:spcAft>
                <a:spcPts val="0"/>
              </a:spcAft>
              <a:buClr>
                <a:srgbClr val="000000"/>
              </a:buClr>
              <a:buSzPts val="2100"/>
              <a:buFont typeface="Arial"/>
              <a:buNone/>
            </a:pPr>
            <a:r>
              <a:rPr b="1" i="0" lang="de-DE" sz="1800" u="none" cap="none" strike="noStrike">
                <a:solidFill>
                  <a:srgbClr val="C00000"/>
                </a:solidFill>
                <a:latin typeface="Arial"/>
                <a:ea typeface="Arial"/>
                <a:cs typeface="Arial"/>
                <a:sym typeface="Arial"/>
              </a:rPr>
              <a:t>In welchen der nebenstehenden Bereiche benötigt Ihr Betrieb Energie? </a:t>
            </a:r>
            <a:endParaRPr b="1" i="0" sz="1800" u="none" cap="none" strike="noStrike">
              <a:solidFill>
                <a:srgbClr val="C00000"/>
              </a:solidFill>
              <a:latin typeface="Arial"/>
              <a:ea typeface="Arial"/>
              <a:cs typeface="Arial"/>
              <a:sym typeface="Arial"/>
            </a:endParaRPr>
          </a:p>
        </p:txBody>
      </p:sp>
      <p:sp>
        <p:nvSpPr>
          <p:cNvPr id="379" name="Google Shape;379;g267c8fec44e_0_0"/>
          <p:cNvSpPr/>
          <p:nvPr/>
        </p:nvSpPr>
        <p:spPr>
          <a:xfrm>
            <a:off x="56800" y="1348955"/>
            <a:ext cx="2235300" cy="842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0" name="Google Shape;380;g267c8fec44e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1" name="Google Shape;381;g267c8fec44e_0_0"/>
          <p:cNvSpPr txBox="1"/>
          <p:nvPr/>
        </p:nvSpPr>
        <p:spPr>
          <a:xfrm>
            <a:off x="7474451" y="1680605"/>
            <a:ext cx="42402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rgbClr val="000000"/>
                </a:solidFill>
                <a:latin typeface="Trebuchet MS"/>
                <a:ea typeface="Trebuchet MS"/>
                <a:cs typeface="Trebuchet MS"/>
                <a:sym typeface="Trebuchet MS"/>
              </a:rPr>
              <a:t>Zielkonflikt: </a:t>
            </a:r>
            <a:r>
              <a:rPr b="0" i="0" lang="de-DE" sz="2100" u="none" cap="none" strike="noStrike">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b="0" i="0" sz="1400" u="none" cap="none" strike="noStrike">
              <a:solidFill>
                <a:srgbClr val="000000"/>
              </a:solidFill>
              <a:latin typeface="Arial"/>
              <a:ea typeface="Arial"/>
              <a:cs typeface="Arial"/>
              <a:sym typeface="Arial"/>
            </a:endParaRPr>
          </a:p>
        </p:txBody>
      </p:sp>
      <p:sp>
        <p:nvSpPr>
          <p:cNvPr id="382" name="Google Shape;382;g267c8fec44e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383" name="Google Shape;383;g267c8fec44e_0_0"/>
          <p:cNvPicPr preferRelativeResize="0"/>
          <p:nvPr/>
        </p:nvPicPr>
        <p:blipFill rotWithShape="1">
          <a:blip r:embed="rId3">
            <a:alphaModFix/>
          </a:blip>
          <a:srcRect b="0" l="0" r="0" t="0"/>
          <a:stretch/>
        </p:blipFill>
        <p:spPr>
          <a:xfrm>
            <a:off x="56800" y="1348950"/>
            <a:ext cx="5294052" cy="4778175"/>
          </a:xfrm>
          <a:prstGeom prst="rect">
            <a:avLst/>
          </a:prstGeom>
          <a:noFill/>
          <a:ln>
            <a:noFill/>
          </a:ln>
        </p:spPr>
      </p:pic>
      <p:sp>
        <p:nvSpPr>
          <p:cNvPr id="384" name="Google Shape;384;g267c8fec44e_0_0"/>
          <p:cNvSpPr txBox="1"/>
          <p:nvPr/>
        </p:nvSpPr>
        <p:spPr>
          <a:xfrm>
            <a:off x="2438537" y="1536900"/>
            <a:ext cx="4341000" cy="292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300" u="none" cap="none" strike="noStrike">
                <a:solidFill>
                  <a:srgbClr val="000000"/>
                </a:solidFill>
                <a:latin typeface="Trebuchet MS"/>
                <a:ea typeface="Trebuchet MS"/>
                <a:cs typeface="Trebuchet MS"/>
                <a:sym typeface="Trebuchet MS"/>
              </a:rPr>
              <a:t>Treibhausgasquellen in Deutschland im Jahr 2017</a:t>
            </a:r>
            <a:endParaRPr b="1" i="0" sz="1300" u="none" cap="none" strike="noStrike">
              <a:solidFill>
                <a:srgbClr val="000000"/>
              </a:solidFill>
              <a:latin typeface="Arial"/>
              <a:ea typeface="Arial"/>
              <a:cs typeface="Arial"/>
              <a:sym typeface="Arial"/>
            </a:endParaRPr>
          </a:p>
        </p:txBody>
      </p:sp>
      <p:sp>
        <p:nvSpPr>
          <p:cNvPr id="385" name="Google Shape;385;g267c8fec44e_0_0"/>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g26805bd2549_0_1116"/>
          <p:cNvPicPr preferRelativeResize="0"/>
          <p:nvPr/>
        </p:nvPicPr>
        <p:blipFill rotWithShape="1">
          <a:blip r:embed="rId3">
            <a:alphaModFix/>
          </a:blip>
          <a:srcRect b="14071" l="0" r="0" t="4348"/>
          <a:stretch/>
        </p:blipFill>
        <p:spPr>
          <a:xfrm>
            <a:off x="0" y="1437775"/>
            <a:ext cx="9410841" cy="4267199"/>
          </a:xfrm>
          <a:prstGeom prst="rect">
            <a:avLst/>
          </a:prstGeom>
          <a:noFill/>
          <a:ln>
            <a:noFill/>
          </a:ln>
        </p:spPr>
      </p:pic>
      <p:sp>
        <p:nvSpPr>
          <p:cNvPr id="392" name="Google Shape;392;g26805bd2549_0_1116"/>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89211"/>
              <a:buNone/>
            </a:pPr>
            <a:r>
              <a:rPr lang="de-DE" sz="3100">
                <a:highlight>
                  <a:schemeClr val="lt1"/>
                </a:highlight>
              </a:rPr>
              <a:t>Nachhaltigkeit und Klimawandel:</a:t>
            </a:r>
            <a:br>
              <a:rPr lang="de-DE" sz="2200">
                <a:highlight>
                  <a:schemeClr val="lt1"/>
                </a:highlight>
              </a:rPr>
            </a:br>
            <a:r>
              <a:rPr lang="de-DE" sz="3100">
                <a:highlight>
                  <a:schemeClr val="lt1"/>
                </a:highlight>
              </a:rPr>
              <a:t>Treibhausgasemissionen weltweit</a:t>
            </a:r>
            <a:endParaRPr sz="2700">
              <a:highlight>
                <a:schemeClr val="lt1"/>
              </a:highlight>
            </a:endParaRPr>
          </a:p>
        </p:txBody>
      </p:sp>
      <p:sp>
        <p:nvSpPr>
          <p:cNvPr id="393" name="Google Shape;393;g26805bd2549_0_111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94" name="Google Shape;394;g26805bd2549_0_1116"/>
          <p:cNvSpPr txBox="1"/>
          <p:nvPr>
            <p:ph idx="3" type="body"/>
          </p:nvPr>
        </p:nvSpPr>
        <p:spPr>
          <a:xfrm>
            <a:off x="7263643" y="6254497"/>
            <a:ext cx="47856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solidFill>
                  <a:schemeClr val="lt1"/>
                </a:solidFill>
              </a:rPr>
              <a:t>Quelle: eigene Abbildung nach Nelles / Serrer 2018.</a:t>
            </a:r>
            <a:endParaRPr>
              <a:solidFill>
                <a:schemeClr val="lt1"/>
              </a:solidFill>
            </a:endParaRPr>
          </a:p>
        </p:txBody>
      </p:sp>
      <p:sp>
        <p:nvSpPr>
          <p:cNvPr id="395" name="Google Shape;395;g26805bd2549_0_1116"/>
          <p:cNvSpPr txBox="1"/>
          <p:nvPr/>
        </p:nvSpPr>
        <p:spPr>
          <a:xfrm>
            <a:off x="7811249" y="1437775"/>
            <a:ext cx="40689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396" name="Google Shape;396;g26805bd2549_0_111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397" name="Google Shape;397;g26805bd2549_0_1116"/>
          <p:cNvSpPr/>
          <p:nvPr/>
        </p:nvSpPr>
        <p:spPr>
          <a:xfrm>
            <a:off x="9410851" y="1868875"/>
            <a:ext cx="2703900" cy="2917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600"/>
              </a:spcBef>
              <a:spcAft>
                <a:spcPts val="0"/>
              </a:spcAft>
              <a:buNone/>
            </a:pPr>
            <a:r>
              <a:rPr b="1" i="0" lang="de-DE" sz="1800" u="none" cap="none" strike="noStrike">
                <a:solidFill>
                  <a:srgbClr val="C00000"/>
                </a:solidFill>
                <a:latin typeface="Arial"/>
                <a:ea typeface="Arial"/>
                <a:cs typeface="Arial"/>
                <a:sym typeface="Arial"/>
              </a:rPr>
              <a:t>Wie können Sie in Ihrem Beruf dazu beitragen, dass </a:t>
            </a:r>
            <a:br>
              <a:rPr b="1" i="0" lang="de-DE" sz="1800" u="none" cap="none" strike="noStrike">
                <a:solidFill>
                  <a:srgbClr val="C00000"/>
                </a:solidFill>
                <a:latin typeface="Arial"/>
                <a:ea typeface="Arial"/>
                <a:cs typeface="Arial"/>
                <a:sym typeface="Arial"/>
              </a:rPr>
            </a:br>
            <a:r>
              <a:rPr b="1" i="0" lang="de-DE" sz="1800" u="none" cap="none" strike="noStrike">
                <a:solidFill>
                  <a:srgbClr val="C00000"/>
                </a:solidFill>
                <a:latin typeface="Arial"/>
                <a:ea typeface="Arial"/>
                <a:cs typeface="Arial"/>
                <a:sym typeface="Arial"/>
              </a:rPr>
              <a:t>CO2-Emissionen verringert oder vermieden werden?</a:t>
            </a:r>
            <a:endParaRPr b="1" i="0" sz="1800" u="none" cap="none" strike="noStrike">
              <a:solidFill>
                <a:srgbClr val="C00000"/>
              </a:solidFill>
              <a:latin typeface="Arial"/>
              <a:ea typeface="Arial"/>
              <a:cs typeface="Arial"/>
              <a:sym typeface="Arial"/>
            </a:endParaRPr>
          </a:p>
        </p:txBody>
      </p:sp>
      <p:sp>
        <p:nvSpPr>
          <p:cNvPr id="398" name="Google Shape;398;g26805bd2549_0_1116"/>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6805bd2549_0_127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05" name="Google Shape;405;g26805bd2549_0_127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Rohstoffschonung:</a:t>
            </a:r>
            <a:endParaRPr/>
          </a:p>
          <a:p>
            <a:pPr indent="0" lvl="0" marL="0" rtl="0" algn="l">
              <a:lnSpc>
                <a:spcPct val="100000"/>
              </a:lnSpc>
              <a:spcBef>
                <a:spcPts val="0"/>
              </a:spcBef>
              <a:spcAft>
                <a:spcPts val="0"/>
              </a:spcAft>
              <a:buSzPct val="56250"/>
              <a:buNone/>
            </a:pPr>
            <a:r>
              <a:rPr lang="de-DE"/>
              <a:t>Inländische Rohstoffentnahme</a:t>
            </a:r>
            <a:br>
              <a:rPr lang="de-DE">
                <a:latin typeface="Trebuchet MS"/>
                <a:ea typeface="Trebuchet MS"/>
                <a:cs typeface="Trebuchet MS"/>
                <a:sym typeface="Trebuchet MS"/>
              </a:rPr>
            </a:br>
            <a:endParaRPr>
              <a:latin typeface="Trebuchet MS"/>
              <a:ea typeface="Trebuchet MS"/>
              <a:cs typeface="Trebuchet MS"/>
              <a:sym typeface="Trebuchet MS"/>
            </a:endParaRPr>
          </a:p>
        </p:txBody>
      </p:sp>
      <p:pic>
        <p:nvPicPr>
          <p:cNvPr id="406" name="Google Shape;406;g26805bd2549_0_1270"/>
          <p:cNvPicPr preferRelativeResize="0"/>
          <p:nvPr/>
        </p:nvPicPr>
        <p:blipFill rotWithShape="1">
          <a:blip r:embed="rId3">
            <a:alphaModFix/>
          </a:blip>
          <a:srcRect b="0" l="0" r="0" t="0"/>
          <a:stretch/>
        </p:blipFill>
        <p:spPr>
          <a:xfrm>
            <a:off x="6804264" y="1419782"/>
            <a:ext cx="2138254" cy="4679005"/>
          </a:xfrm>
          <a:prstGeom prst="rect">
            <a:avLst/>
          </a:prstGeom>
          <a:noFill/>
          <a:ln>
            <a:noFill/>
          </a:ln>
        </p:spPr>
      </p:pic>
      <p:sp>
        <p:nvSpPr>
          <p:cNvPr id="407" name="Google Shape;407;g26805bd2549_0_1270"/>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200" u="none" cap="none" strike="noStrike">
              <a:solidFill>
                <a:schemeClr val="lt1"/>
              </a:solidFill>
              <a:latin typeface="Trebuchet MS"/>
              <a:ea typeface="Trebuchet MS"/>
              <a:cs typeface="Trebuchet MS"/>
              <a:sym typeface="Trebuchet MS"/>
            </a:endParaRPr>
          </a:p>
        </p:txBody>
      </p:sp>
      <p:pic>
        <p:nvPicPr>
          <p:cNvPr descr="https://www.umweltbundesamt.de/sites/default/files/medien/384/bilder/2_abb_inlaend-entnahme-rohstoffe_2023-01-23.png" id="408" name="Google Shape;408;g26805bd2549_0_1270"/>
          <p:cNvPicPr preferRelativeResize="0"/>
          <p:nvPr/>
        </p:nvPicPr>
        <p:blipFill rotWithShape="1">
          <a:blip r:embed="rId4">
            <a:alphaModFix/>
          </a:blip>
          <a:srcRect b="13521" l="12567" r="28562" t="10804"/>
          <a:stretch/>
        </p:blipFill>
        <p:spPr>
          <a:xfrm>
            <a:off x="107755" y="1417747"/>
            <a:ext cx="6448687" cy="4679002"/>
          </a:xfrm>
          <a:prstGeom prst="rect">
            <a:avLst/>
          </a:prstGeom>
          <a:noFill/>
          <a:ln>
            <a:noFill/>
          </a:ln>
        </p:spPr>
      </p:pic>
      <p:pic>
        <p:nvPicPr>
          <p:cNvPr id="409" name="Google Shape;409;g26805bd2549_0_1270"/>
          <p:cNvPicPr preferRelativeResize="0"/>
          <p:nvPr/>
        </p:nvPicPr>
        <p:blipFill rotWithShape="1">
          <a:blip r:embed="rId5">
            <a:alphaModFix/>
          </a:blip>
          <a:srcRect b="0" l="0" r="0" t="0"/>
          <a:stretch/>
        </p:blipFill>
        <p:spPr>
          <a:xfrm>
            <a:off x="1780239" y="1810508"/>
            <a:ext cx="4776204" cy="491286"/>
          </a:xfrm>
          <a:prstGeom prst="rect">
            <a:avLst/>
          </a:prstGeom>
          <a:noFill/>
          <a:ln>
            <a:noFill/>
          </a:ln>
        </p:spPr>
      </p:pic>
      <p:sp>
        <p:nvSpPr>
          <p:cNvPr id="410" name="Google Shape;410;g26805bd2549_0_1270"/>
          <p:cNvSpPr/>
          <p:nvPr/>
        </p:nvSpPr>
        <p:spPr>
          <a:xfrm>
            <a:off x="8942518" y="1663430"/>
            <a:ext cx="3249600" cy="4319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285750" lvl="0" marL="285750" marR="0" rtl="0" algn="l">
              <a:lnSpc>
                <a:spcPct val="100000"/>
              </a:lnSpc>
              <a:spcBef>
                <a:spcPts val="600"/>
              </a:spcBef>
              <a:spcAft>
                <a:spcPts val="0"/>
              </a:spcAft>
              <a:buClr>
                <a:srgbClr val="C00000"/>
              </a:buClr>
              <a:buSzPts val="1800"/>
              <a:buFont typeface="Arial"/>
              <a:buChar char="•"/>
            </a:pPr>
            <a:r>
              <a:rPr b="1" i="0" lang="de-DE" sz="1800" u="none" cap="none" strike="noStrike">
                <a:solidFill>
                  <a:srgbClr val="C00000"/>
                </a:solidFill>
                <a:latin typeface="Arial"/>
                <a:ea typeface="Arial"/>
                <a:cs typeface="Arial"/>
                <a:sym typeface="Arial"/>
              </a:rPr>
              <a:t>Woher stammen die Rohstoffe und Baumaterialien die in ihrem Betrieb verwendet werden?</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600"/>
              </a:spcBef>
              <a:spcAft>
                <a:spcPts val="0"/>
              </a:spcAft>
              <a:buClr>
                <a:srgbClr val="C00000"/>
              </a:buClr>
              <a:buSzPts val="1800"/>
              <a:buFont typeface="Arial"/>
              <a:buChar char="•"/>
            </a:pPr>
            <a:r>
              <a:rPr b="1" i="0" lang="de-DE" sz="1800" u="none" cap="none" strike="noStrike">
                <a:solidFill>
                  <a:srgbClr val="C00000"/>
                </a:solidFill>
                <a:latin typeface="Arial"/>
                <a:ea typeface="Arial"/>
                <a:cs typeface="Arial"/>
                <a:sym typeface="Arial"/>
              </a:rPr>
              <a:t>Welche Informationen hat Ihr Ausbildungsbetrieb über die Lieferkette? </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600"/>
              </a:spcBef>
              <a:spcAft>
                <a:spcPts val="0"/>
              </a:spcAft>
              <a:buClr>
                <a:srgbClr val="C00000"/>
              </a:buClr>
              <a:buSzPts val="1800"/>
              <a:buFont typeface="Arial"/>
              <a:buChar char="•"/>
            </a:pPr>
            <a:r>
              <a:rPr b="1" i="0" lang="de-DE" sz="1800" u="none" cap="none" strike="noStrike">
                <a:solidFill>
                  <a:srgbClr val="C00000"/>
                </a:solidFill>
                <a:latin typeface="Arial"/>
                <a:ea typeface="Arial"/>
                <a:cs typeface="Arial"/>
                <a:sym typeface="Arial"/>
              </a:rPr>
              <a:t>Worauf wird beim Einkauf geachtet?</a:t>
            </a:r>
            <a:endParaRPr b="1" i="0" sz="1800" u="none" cap="none" strike="noStrike">
              <a:solidFill>
                <a:srgbClr val="C00000"/>
              </a:solidFill>
              <a:latin typeface="Arial"/>
              <a:ea typeface="Arial"/>
              <a:cs typeface="Arial"/>
              <a:sym typeface="Arial"/>
            </a:endParaRPr>
          </a:p>
        </p:txBody>
      </p:sp>
      <p:sp>
        <p:nvSpPr>
          <p:cNvPr id="411" name="Google Shape;411;g26805bd2549_0_1270"/>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
        <p:nvSpPr>
          <p:cNvPr id="412" name="Google Shape;412;g26805bd2549_0_1270"/>
          <p:cNvSpPr txBox="1"/>
          <p:nvPr/>
        </p:nvSpPr>
        <p:spPr>
          <a:xfrm>
            <a:off x="7263643" y="6254497"/>
            <a:ext cx="4785600" cy="557400"/>
          </a:xfrm>
          <a:prstGeom prst="rect">
            <a:avLst/>
          </a:prstGeom>
          <a:noFill/>
          <a:ln>
            <a:noFill/>
          </a:ln>
        </p:spPr>
        <p:txBody>
          <a:bodyPr anchorCtr="0" anchor="ctr" bIns="45700" lIns="91425" spcFirstLastPara="1" rIns="91425" wrap="square" tIns="45700">
            <a:noAutofit/>
          </a:bodyPr>
          <a:lstStyle/>
          <a:p>
            <a:pPr indent="0" lvl="0" marL="4762" marR="0" rtl="0" algn="l">
              <a:lnSpc>
                <a:spcPct val="110000"/>
              </a:lnSpc>
              <a:spcBef>
                <a:spcPts val="0"/>
              </a:spcBef>
              <a:spcAft>
                <a:spcPts val="0"/>
              </a:spcAft>
              <a:buNone/>
            </a:pPr>
            <a:r>
              <a:rPr b="0" i="0" lang="de-DE" sz="1200" u="none" cap="none" strike="noStrike">
                <a:solidFill>
                  <a:schemeClr val="lt1"/>
                </a:solidFill>
                <a:latin typeface="Trebuchet MS"/>
                <a:ea typeface="Trebuchet MS"/>
                <a:cs typeface="Trebuchet MS"/>
                <a:sym typeface="Trebuchet MS"/>
              </a:rPr>
              <a:t>Quelle: UBA 2023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6805bd2549_0_1347"/>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89211"/>
              <a:buNone/>
            </a:pPr>
            <a:r>
              <a:rPr lang="de-DE" sz="3100"/>
              <a:t>Nachhaltig dämmen:</a:t>
            </a:r>
            <a:br>
              <a:rPr lang="de-DE" sz="2780"/>
            </a:br>
            <a:r>
              <a:rPr lang="de-DE" sz="3100"/>
              <a:t>Klimawirkung von Dämmstoffen</a:t>
            </a:r>
            <a:endParaRPr sz="2780">
              <a:highlight>
                <a:srgbClr val="FFC000"/>
              </a:highlight>
            </a:endParaRPr>
          </a:p>
        </p:txBody>
      </p:sp>
      <p:sp>
        <p:nvSpPr>
          <p:cNvPr id="419" name="Google Shape;419;g26805bd2549_0_134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20" name="Google Shape;420;g26805bd2549_0_1347"/>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t>Quelle: eigene Abbildung nach K. Paschko 2020.</a:t>
            </a:r>
            <a:endParaRPr/>
          </a:p>
        </p:txBody>
      </p:sp>
      <p:pic>
        <p:nvPicPr>
          <p:cNvPr id="421" name="Google Shape;421;g26805bd2549_0_1347"/>
          <p:cNvPicPr preferRelativeResize="0"/>
          <p:nvPr/>
        </p:nvPicPr>
        <p:blipFill rotWithShape="1">
          <a:blip r:embed="rId3">
            <a:alphaModFix/>
          </a:blip>
          <a:srcRect b="0" l="0" r="0" t="0"/>
          <a:stretch/>
        </p:blipFill>
        <p:spPr>
          <a:xfrm>
            <a:off x="321332" y="1563329"/>
            <a:ext cx="8220537" cy="4569248"/>
          </a:xfrm>
          <a:prstGeom prst="rect">
            <a:avLst/>
          </a:prstGeom>
          <a:noFill/>
          <a:ln>
            <a:noFill/>
          </a:ln>
        </p:spPr>
      </p:pic>
      <p:sp>
        <p:nvSpPr>
          <p:cNvPr id="422" name="Google Shape;422;g26805bd2549_0_134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423" name="Google Shape;423;g26805bd2549_0_1347"/>
          <p:cNvSpPr/>
          <p:nvPr/>
        </p:nvSpPr>
        <p:spPr>
          <a:xfrm>
            <a:off x="8541869" y="2298498"/>
            <a:ext cx="3408300" cy="2917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600"/>
              </a:spcBef>
              <a:spcAft>
                <a:spcPts val="0"/>
              </a:spcAft>
              <a:buClr>
                <a:srgbClr val="C00000"/>
              </a:buClr>
              <a:buSzPts val="2250"/>
              <a:buFont typeface="Arial"/>
              <a:buChar char="•"/>
            </a:pPr>
            <a:r>
              <a:rPr b="1" i="0" lang="de-DE" sz="1800" u="none" cap="none" strike="noStrike">
                <a:solidFill>
                  <a:srgbClr val="C00000"/>
                </a:solidFill>
                <a:latin typeface="Arial"/>
                <a:ea typeface="Arial"/>
                <a:cs typeface="Arial"/>
                <a:sym typeface="Arial"/>
              </a:rPr>
              <a:t>Was fällt auf?</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C00000"/>
              </a:buClr>
              <a:buSzPts val="2250"/>
              <a:buFont typeface="Arial"/>
              <a:buChar char="•"/>
            </a:pPr>
            <a:r>
              <a:rPr b="1" i="0" lang="de-DE" sz="1800" u="none" cap="none" strike="noStrike">
                <a:solidFill>
                  <a:srgbClr val="C00000"/>
                </a:solidFill>
                <a:latin typeface="Arial"/>
                <a:ea typeface="Arial"/>
                <a:cs typeface="Arial"/>
                <a:sym typeface="Arial"/>
              </a:rPr>
              <a:t>Welche der Dämmstoffe sind unter dem Aspekt des Klima-schutzes empfehlenswert? </a:t>
            </a:r>
            <a:endParaRPr b="1" i="0" sz="1800" u="none" cap="none" strike="noStrike">
              <a:solidFill>
                <a:srgbClr val="C00000"/>
              </a:solidFill>
              <a:latin typeface="Arial"/>
              <a:ea typeface="Arial"/>
              <a:cs typeface="Arial"/>
              <a:sym typeface="Arial"/>
            </a:endParaRPr>
          </a:p>
        </p:txBody>
      </p:sp>
      <p:sp>
        <p:nvSpPr>
          <p:cNvPr id="424" name="Google Shape;424;g26805bd2549_0_1347"/>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6805bd2549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7" name="Google Shape;157;g26805bd2549_0_0"/>
          <p:cNvSpPr txBox="1"/>
          <p:nvPr>
            <p:ph type="title"/>
          </p:nvPr>
        </p:nvSpPr>
        <p:spPr>
          <a:xfrm>
            <a:off x="359999" y="180000"/>
            <a:ext cx="91884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158" name="Google Shape;158;g26805bd2549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2021</a:t>
            </a:r>
            <a:endParaRPr/>
          </a:p>
        </p:txBody>
      </p:sp>
      <p:sp>
        <p:nvSpPr>
          <p:cNvPr id="159" name="Google Shape;159;g26805bd2549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sz="1400">
              <a:latin typeface="Arial"/>
              <a:ea typeface="Arial"/>
              <a:cs typeface="Arial"/>
              <a:sym typeface="Arial"/>
            </a:endParaRPr>
          </a:p>
        </p:txBody>
      </p:sp>
      <p:sp>
        <p:nvSpPr>
          <p:cNvPr id="160" name="Google Shape;160;g26805bd2549_0_0"/>
          <p:cNvSpPr/>
          <p:nvPr/>
        </p:nvSpPr>
        <p:spPr>
          <a:xfrm>
            <a:off x="181216" y="4945797"/>
            <a:ext cx="4030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1" name="Google Shape;161;g26805bd2549_0_0"/>
          <p:cNvSpPr/>
          <p:nvPr/>
        </p:nvSpPr>
        <p:spPr>
          <a:xfrm>
            <a:off x="181216" y="4693797"/>
            <a:ext cx="4030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2" name="Google Shape;162;g26805bd2549_0_0"/>
          <p:cNvSpPr/>
          <p:nvPr/>
        </p:nvSpPr>
        <p:spPr>
          <a:xfrm>
            <a:off x="181216" y="3937797"/>
            <a:ext cx="4030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3" name="Google Shape;163;g26805bd2549_0_0"/>
          <p:cNvSpPr/>
          <p:nvPr/>
        </p:nvSpPr>
        <p:spPr>
          <a:xfrm>
            <a:off x="181216" y="3315574"/>
            <a:ext cx="4030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4" name="Google Shape;164;g26805bd2549_0_0"/>
          <p:cNvSpPr/>
          <p:nvPr/>
        </p:nvSpPr>
        <p:spPr>
          <a:xfrm>
            <a:off x="181216" y="1942463"/>
            <a:ext cx="4030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5" name="Google Shape;165;g26805bd2549_0_0"/>
          <p:cNvSpPr/>
          <p:nvPr/>
        </p:nvSpPr>
        <p:spPr>
          <a:xfrm>
            <a:off x="181216" y="1618463"/>
            <a:ext cx="4030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66" name="Google Shape;166;g26805bd2549_0_0"/>
          <p:cNvSpPr/>
          <p:nvPr/>
        </p:nvSpPr>
        <p:spPr>
          <a:xfrm>
            <a:off x="4207711" y="4953417"/>
            <a:ext cx="712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67" name="Google Shape;167;g26805bd2549_0_0"/>
          <p:cNvSpPr/>
          <p:nvPr/>
        </p:nvSpPr>
        <p:spPr>
          <a:xfrm>
            <a:off x="4207711" y="4701417"/>
            <a:ext cx="712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68" name="Google Shape;168;g26805bd2549_0_0"/>
          <p:cNvSpPr/>
          <p:nvPr/>
        </p:nvSpPr>
        <p:spPr>
          <a:xfrm>
            <a:off x="4207711" y="3945417"/>
            <a:ext cx="712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69" name="Google Shape;169;g26805bd2549_0_0"/>
          <p:cNvSpPr/>
          <p:nvPr/>
        </p:nvSpPr>
        <p:spPr>
          <a:xfrm>
            <a:off x="4207711" y="3323194"/>
            <a:ext cx="712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70" name="Google Shape;170;g26805bd2549_0_0"/>
          <p:cNvSpPr/>
          <p:nvPr/>
        </p:nvSpPr>
        <p:spPr>
          <a:xfrm>
            <a:off x="4207711" y="1950083"/>
            <a:ext cx="712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71" name="Google Shape;171;g26805bd2549_0_0"/>
          <p:cNvSpPr/>
          <p:nvPr/>
        </p:nvSpPr>
        <p:spPr>
          <a:xfrm>
            <a:off x="4207711" y="1626083"/>
            <a:ext cx="712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72" name="Google Shape;172;g26805bd2549_0_0"/>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73" name="Google Shape;173;g26805bd2549_0_0"/>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74" name="Google Shape;174;g26805bd2549_0_0"/>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75" name="Google Shape;175;g26805bd2549_0_0"/>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76" name="Google Shape;176;g26805bd2549_0_0"/>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77" name="Google Shape;177;g26805bd2549_0_0"/>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78" name="Google Shape;178;g26805bd2549_0_0"/>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79" name="Google Shape;179;g26805bd2549_0_0"/>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80" name="Google Shape;180;g26805bd2549_0_0"/>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81" name="Google Shape;181;g26805bd2549_0_0"/>
          <p:cNvSpPr/>
          <p:nvPr/>
        </p:nvSpPr>
        <p:spPr>
          <a:xfrm>
            <a:off x="6931902" y="2800040"/>
            <a:ext cx="4781700" cy="2153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C00000"/>
              </a:buClr>
              <a:buSzPts val="1900"/>
              <a:buFont typeface="Arial"/>
              <a:buChar char="•"/>
            </a:pPr>
            <a:r>
              <a:rPr b="1" i="0" lang="de-DE" sz="1800" u="none" cap="none" strike="noStrike">
                <a:solidFill>
                  <a:srgbClr val="C00000"/>
                </a:solidFill>
                <a:latin typeface="Arial"/>
                <a:ea typeface="Arial"/>
                <a:cs typeface="Arial"/>
                <a:sym typeface="Arial"/>
              </a:rPr>
              <a:t>Welchen Beitrag leistet Ihr Betrieb zum Klimawandel?</a:t>
            </a:r>
            <a:endParaRPr b="1" i="0" sz="1800" u="none" cap="none" strike="noStrike">
              <a:solidFill>
                <a:srgbClr val="C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1900"/>
              <a:buFont typeface="Arial"/>
              <a:buChar char="•"/>
            </a:pPr>
            <a:r>
              <a:rPr b="1" i="0" lang="de-DE" sz="1800" u="none" cap="none" strike="noStrike">
                <a:solidFill>
                  <a:srgbClr val="C00000"/>
                </a:solidFill>
                <a:latin typeface="Arial"/>
                <a:ea typeface="Arial"/>
                <a:cs typeface="Arial"/>
                <a:sym typeface="Arial"/>
              </a:rPr>
              <a:t>Was unternehmen Sie in Ihrem Betrieb, um CO</a:t>
            </a:r>
            <a:r>
              <a:rPr b="1" baseline="-25000" i="0" lang="de-DE" sz="1800" u="none" cap="none" strike="noStrike">
                <a:solidFill>
                  <a:srgbClr val="C00000"/>
                </a:solidFill>
                <a:latin typeface="Arial"/>
                <a:ea typeface="Arial"/>
                <a:cs typeface="Arial"/>
                <a:sym typeface="Arial"/>
              </a:rPr>
              <a:t>2</a:t>
            </a:r>
            <a:r>
              <a:rPr b="1" i="0" lang="de-DE" sz="1800" u="none" cap="none" strike="noStrike">
                <a:solidFill>
                  <a:srgbClr val="C00000"/>
                </a:solidFill>
                <a:latin typeface="Arial"/>
                <a:ea typeface="Arial"/>
                <a:cs typeface="Arial"/>
                <a:sym typeface="Arial"/>
              </a:rPr>
              <a:t>-Emissionen zu verringern?</a:t>
            </a:r>
            <a:endParaRPr b="1" i="0" sz="1800" u="none" cap="none" strike="noStrike">
              <a:solidFill>
                <a:srgbClr val="C00000"/>
              </a:solidFill>
              <a:latin typeface="Arial"/>
              <a:ea typeface="Arial"/>
              <a:cs typeface="Arial"/>
              <a:sym typeface="Arial"/>
            </a:endParaRPr>
          </a:p>
        </p:txBody>
      </p:sp>
      <p:sp>
        <p:nvSpPr>
          <p:cNvPr id="182" name="Google Shape;182;g26805bd2549_0_0"/>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26805bd2549_0_1423"/>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Auswirkungen für Gewässer nach Regenwassereinleitungen</a:t>
            </a:r>
            <a:endParaRPr/>
          </a:p>
        </p:txBody>
      </p:sp>
      <p:sp>
        <p:nvSpPr>
          <p:cNvPr id="431" name="Google Shape;431;g26805bd2549_0_142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32" name="Google Shape;432;g26805bd2549_0_1423"/>
          <p:cNvSpPr txBox="1"/>
          <p:nvPr/>
        </p:nvSpPr>
        <p:spPr>
          <a:xfrm>
            <a:off x="3971262" y="3985072"/>
            <a:ext cx="15102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sp>
        <p:nvSpPr>
          <p:cNvPr id="433" name="Google Shape;433;g26805bd2549_0_1423"/>
          <p:cNvSpPr/>
          <p:nvPr/>
        </p:nvSpPr>
        <p:spPr>
          <a:xfrm>
            <a:off x="6658356" y="1882698"/>
            <a:ext cx="5030100" cy="3749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Beschreiben Sie die Folgen von Regenwassereinleitungen für die Oberflächengewässer </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Bei durchschnittlichen Mengen an Regenwasser</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Bei Starkregenereignissen</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Jeweils für die Mischwasserkanalisation und für die Trennkanalisation</a:t>
            </a:r>
            <a:endParaRPr b="1" i="0" sz="1800" u="none" cap="none" strike="noStrike">
              <a:solidFill>
                <a:srgbClr val="C00000"/>
              </a:solidFill>
              <a:latin typeface="Arial"/>
              <a:ea typeface="Arial"/>
              <a:cs typeface="Arial"/>
              <a:sym typeface="Arial"/>
            </a:endParaRPr>
          </a:p>
        </p:txBody>
      </p:sp>
      <p:pic>
        <p:nvPicPr>
          <p:cNvPr id="434" name="Google Shape;434;g26805bd2549_0_1423"/>
          <p:cNvPicPr preferRelativeResize="0"/>
          <p:nvPr/>
        </p:nvPicPr>
        <p:blipFill rotWithShape="1">
          <a:blip r:embed="rId3">
            <a:alphaModFix/>
          </a:blip>
          <a:srcRect b="0" l="0" r="0" t="0"/>
          <a:stretch/>
        </p:blipFill>
        <p:spPr>
          <a:xfrm>
            <a:off x="562219" y="1744089"/>
            <a:ext cx="5284530" cy="3982104"/>
          </a:xfrm>
          <a:prstGeom prst="rect">
            <a:avLst/>
          </a:prstGeom>
          <a:noFill/>
          <a:ln>
            <a:noFill/>
          </a:ln>
        </p:spPr>
      </p:pic>
      <p:sp>
        <p:nvSpPr>
          <p:cNvPr id="435" name="Google Shape;435;g26805bd2549_0_1423"/>
          <p:cNvSpPr txBox="1"/>
          <p:nvPr/>
        </p:nvSpPr>
        <p:spPr>
          <a:xfrm>
            <a:off x="510572" y="5726193"/>
            <a:ext cx="3831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Abb.: Paust-Lassen, Regenwassersammler und WS-Teilnehmende 2010 </a:t>
            </a:r>
            <a:endParaRPr b="0" i="0" sz="1400" u="none" cap="none" strike="noStrike">
              <a:solidFill>
                <a:srgbClr val="000000"/>
              </a:solidFill>
              <a:latin typeface="Arial"/>
              <a:ea typeface="Arial"/>
              <a:cs typeface="Arial"/>
              <a:sym typeface="Arial"/>
            </a:endParaRPr>
          </a:p>
        </p:txBody>
      </p:sp>
      <p:sp>
        <p:nvSpPr>
          <p:cNvPr id="436" name="Google Shape;436;g26805bd2549_0_1423"/>
          <p:cNvSpPr txBox="1"/>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Paust-Lassen (2010)</a:t>
            </a:r>
            <a:endParaRPr b="0" i="0" sz="1400" u="none" cap="none" strike="noStrike">
              <a:solidFill>
                <a:srgbClr val="000000"/>
              </a:solidFill>
              <a:latin typeface="Arial"/>
              <a:ea typeface="Arial"/>
              <a:cs typeface="Arial"/>
              <a:sym typeface="Arial"/>
            </a:endParaRPr>
          </a:p>
        </p:txBody>
      </p:sp>
      <p:sp>
        <p:nvSpPr>
          <p:cNvPr id="437" name="Google Shape;437;g26805bd2549_0_142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438" name="Google Shape;438;g26805bd2549_0_1423"/>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26805bd2549_0_150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45" name="Google Shape;445;g26805bd2549_0_150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br>
              <a:rPr b="1" lang="de-DE"/>
            </a:br>
            <a:r>
              <a:rPr b="1" lang="de-DE"/>
              <a:t>Nachhaltigkeit in der Abwassertechnik: Abwasserkanalisation</a:t>
            </a:r>
            <a:br>
              <a:rPr b="1" lang="de-DE"/>
            </a:br>
            <a:endParaRPr b="1"/>
          </a:p>
        </p:txBody>
      </p:sp>
      <p:sp>
        <p:nvSpPr>
          <p:cNvPr id="446" name="Google Shape;446;g26805bd2549_0_1501"/>
          <p:cNvSpPr/>
          <p:nvPr/>
        </p:nvSpPr>
        <p:spPr>
          <a:xfrm>
            <a:off x="8341479" y="1764663"/>
            <a:ext cx="3783300" cy="3781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Beschreiben Sie die wesentlichen Merkmale für Mischwasserkanalisation und Trennkanalisation.</a:t>
            </a:r>
            <a:endParaRPr b="1" i="0" sz="1800" u="none" cap="none" strike="noStrike">
              <a:solidFill>
                <a:srgbClr val="C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Welche Folgen haben Stark-Regenereignisse für die Abwasserableitung in der Misch- und Trennkanalisation?</a:t>
            </a:r>
            <a:endParaRPr b="1" i="0" sz="1800" u="none" cap="none" strike="noStrike">
              <a:solidFill>
                <a:srgbClr val="C00000"/>
              </a:solidFill>
              <a:latin typeface="Arial"/>
              <a:ea typeface="Arial"/>
              <a:cs typeface="Arial"/>
              <a:sym typeface="Arial"/>
            </a:endParaRPr>
          </a:p>
        </p:txBody>
      </p:sp>
      <p:sp>
        <p:nvSpPr>
          <p:cNvPr id="447" name="Google Shape;447;g26805bd2549_0_1501"/>
          <p:cNvSpPr txBox="1"/>
          <p:nvPr/>
        </p:nvSpPr>
        <p:spPr>
          <a:xfrm>
            <a:off x="457199" y="1651929"/>
            <a:ext cx="3918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8" name="Google Shape;448;g26805bd2549_0_1501"/>
          <p:cNvPicPr preferRelativeResize="0"/>
          <p:nvPr/>
        </p:nvPicPr>
        <p:blipFill rotWithShape="1">
          <a:blip r:embed="rId3">
            <a:alphaModFix/>
          </a:blip>
          <a:srcRect b="0" l="0" r="0" t="0"/>
          <a:stretch/>
        </p:blipFill>
        <p:spPr>
          <a:xfrm>
            <a:off x="67269" y="1764664"/>
            <a:ext cx="4580886" cy="3473704"/>
          </a:xfrm>
          <a:prstGeom prst="rect">
            <a:avLst/>
          </a:prstGeom>
          <a:noFill/>
          <a:ln>
            <a:noFill/>
          </a:ln>
        </p:spPr>
      </p:pic>
      <p:sp>
        <p:nvSpPr>
          <p:cNvPr id="449" name="Google Shape;449;g26805bd2549_0_1501"/>
          <p:cNvSpPr txBox="1"/>
          <p:nvPr/>
        </p:nvSpPr>
        <p:spPr>
          <a:xfrm>
            <a:off x="126167" y="5325282"/>
            <a:ext cx="4463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 Einbau von Abwasserrohrelementen zur Sanierung von Bruchschäden</a:t>
            </a:r>
            <a:endParaRPr b="0" i="0" sz="1400" u="none" cap="none" strike="noStrike">
              <a:solidFill>
                <a:srgbClr val="000000"/>
              </a:solidFill>
              <a:latin typeface="Arial"/>
              <a:ea typeface="Arial"/>
              <a:cs typeface="Arial"/>
              <a:sym typeface="Arial"/>
            </a:endParaRPr>
          </a:p>
        </p:txBody>
      </p:sp>
      <p:pic>
        <p:nvPicPr>
          <p:cNvPr id="450" name="Google Shape;450;g26805bd2549_0_1501"/>
          <p:cNvPicPr preferRelativeResize="0"/>
          <p:nvPr/>
        </p:nvPicPr>
        <p:blipFill rotWithShape="1">
          <a:blip r:embed="rId4">
            <a:alphaModFix/>
          </a:blip>
          <a:srcRect b="0" l="0" r="0" t="0"/>
          <a:stretch/>
        </p:blipFill>
        <p:spPr>
          <a:xfrm>
            <a:off x="4766029" y="1761917"/>
            <a:ext cx="3457575" cy="3486150"/>
          </a:xfrm>
          <a:prstGeom prst="rect">
            <a:avLst/>
          </a:prstGeom>
          <a:noFill/>
          <a:ln>
            <a:noFill/>
          </a:ln>
        </p:spPr>
      </p:pic>
      <p:sp>
        <p:nvSpPr>
          <p:cNvPr id="451" name="Google Shape;451;g26805bd2549_0_1501"/>
          <p:cNvSpPr txBox="1"/>
          <p:nvPr/>
        </p:nvSpPr>
        <p:spPr>
          <a:xfrm>
            <a:off x="4766029" y="5325279"/>
            <a:ext cx="3561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Berliner Wasserbetriebe für Studie „Ökologisches Bauen“ 2010: „Regenüberlaufwehr“ </a:t>
            </a:r>
            <a:endParaRPr b="0" i="0" sz="1400" u="none" cap="none" strike="noStrike">
              <a:solidFill>
                <a:srgbClr val="000000"/>
              </a:solidFill>
              <a:latin typeface="Arial"/>
              <a:ea typeface="Arial"/>
              <a:cs typeface="Arial"/>
              <a:sym typeface="Arial"/>
            </a:endParaRPr>
          </a:p>
        </p:txBody>
      </p:sp>
      <p:sp>
        <p:nvSpPr>
          <p:cNvPr id="452" name="Google Shape;452;g26805bd2549_0_1501"/>
          <p:cNvSpPr txBox="1"/>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Paust-Lassen (2010)</a:t>
            </a:r>
            <a:endParaRPr b="0" i="0" sz="1400" u="none" cap="none" strike="noStrike">
              <a:solidFill>
                <a:srgbClr val="000000"/>
              </a:solidFill>
              <a:latin typeface="Arial"/>
              <a:ea typeface="Arial"/>
              <a:cs typeface="Arial"/>
              <a:sym typeface="Arial"/>
            </a:endParaRPr>
          </a:p>
        </p:txBody>
      </p:sp>
      <p:sp>
        <p:nvSpPr>
          <p:cNvPr id="453" name="Google Shape;453;g26805bd2549_0_150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454" name="Google Shape;454;g26805bd2549_0_1501"/>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26805bd2549_0_1770"/>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Oberflächenversiegelung und </a:t>
            </a:r>
            <a:br>
              <a:rPr lang="de-DE"/>
            </a:br>
            <a:r>
              <a:rPr lang="de-DE"/>
              <a:t>Versickerung von Regenwasser</a:t>
            </a:r>
            <a:endParaRPr/>
          </a:p>
        </p:txBody>
      </p:sp>
      <p:sp>
        <p:nvSpPr>
          <p:cNvPr id="461" name="Google Shape;461;g26805bd2549_0_177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62" name="Google Shape;462;g26805bd2549_0_1770"/>
          <p:cNvSpPr/>
          <p:nvPr/>
        </p:nvSpPr>
        <p:spPr>
          <a:xfrm>
            <a:off x="7185150" y="3244893"/>
            <a:ext cx="4694700" cy="25488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Beschreiben Sie die Vorteile der Regenwasser – Versickerung insbesondere im Hinblick auf die derzeit zu beobachtenden Folgen vom Klimawandel.</a:t>
            </a:r>
            <a:endParaRPr b="1" i="0" sz="1800" u="none" cap="none" strike="noStrike">
              <a:solidFill>
                <a:srgbClr val="C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Recherchieren Sie weitere Verfahren zur Regenwasser – Bewirtschaftung.</a:t>
            </a:r>
            <a:endParaRPr b="1" i="0" sz="1800" u="none" cap="none" strike="noStrike">
              <a:solidFill>
                <a:srgbClr val="C00000"/>
              </a:solidFill>
              <a:latin typeface="Arial"/>
              <a:ea typeface="Arial"/>
              <a:cs typeface="Arial"/>
              <a:sym typeface="Arial"/>
            </a:endParaRPr>
          </a:p>
        </p:txBody>
      </p:sp>
      <p:pic>
        <p:nvPicPr>
          <p:cNvPr id="463" name="Google Shape;463;g26805bd2549_0_1770"/>
          <p:cNvPicPr preferRelativeResize="0"/>
          <p:nvPr/>
        </p:nvPicPr>
        <p:blipFill rotWithShape="1">
          <a:blip r:embed="rId3">
            <a:alphaModFix/>
          </a:blip>
          <a:srcRect b="0" l="0" r="0" t="0"/>
          <a:stretch/>
        </p:blipFill>
        <p:spPr>
          <a:xfrm>
            <a:off x="0" y="1376475"/>
            <a:ext cx="6659939" cy="4791462"/>
          </a:xfrm>
          <a:prstGeom prst="rect">
            <a:avLst/>
          </a:prstGeom>
          <a:noFill/>
          <a:ln>
            <a:noFill/>
          </a:ln>
        </p:spPr>
      </p:pic>
      <p:sp>
        <p:nvSpPr>
          <p:cNvPr id="464" name="Google Shape;464;g26805bd2549_0_1770"/>
          <p:cNvSpPr txBox="1"/>
          <p:nvPr/>
        </p:nvSpPr>
        <p:spPr>
          <a:xfrm>
            <a:off x="7185151" y="1636776"/>
            <a:ext cx="4694700" cy="153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Versickerung</a:t>
            </a:r>
            <a:r>
              <a:rPr b="0" i="0" lang="de-DE"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Zur Entlastung der Kanalisation und um das Überflutungsrisiko bei Stark-Regenereignissen abzumildern, muss Regenwasser ausreichend versickern können.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g26805bd2549_0_1770"/>
          <p:cNvSpPr txBox="1"/>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Berliner Regenwasseragentur (o.J.)</a:t>
            </a:r>
            <a:endParaRPr b="0" i="0" sz="1400" u="none" cap="none" strike="noStrike">
              <a:solidFill>
                <a:srgbClr val="000000"/>
              </a:solidFill>
              <a:latin typeface="Arial"/>
              <a:ea typeface="Arial"/>
              <a:cs typeface="Arial"/>
              <a:sym typeface="Arial"/>
            </a:endParaRPr>
          </a:p>
        </p:txBody>
      </p:sp>
      <p:sp>
        <p:nvSpPr>
          <p:cNvPr id="466" name="Google Shape;466;g26805bd2549_0_177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467" name="Google Shape;467;g26805bd2549_0_1770"/>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6805bd2549_0_165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74" name="Google Shape;474;g26805bd2549_0_165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475" name="Google Shape;475;g26805bd2549_0_1657"/>
          <p:cNvSpPr txBox="1"/>
          <p:nvPr>
            <p:ph idx="11" type="ftr"/>
          </p:nvPr>
        </p:nvSpPr>
        <p:spPr>
          <a:xfrm>
            <a:off x="7509462" y="6226907"/>
            <a:ext cx="33705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Quelle: eigene Darstellung nach BUND</a:t>
            </a:r>
            <a:endParaRPr/>
          </a:p>
        </p:txBody>
      </p:sp>
      <p:sp>
        <p:nvSpPr>
          <p:cNvPr id="476" name="Google Shape;476;g26805bd2549_0_1657"/>
          <p:cNvSpPr/>
          <p:nvPr/>
        </p:nvSpPr>
        <p:spPr>
          <a:xfrm>
            <a:off x="6605502" y="2582120"/>
            <a:ext cx="5472300" cy="21483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42900" lvl="0" marL="342900" marR="0" rtl="0" algn="l">
              <a:lnSpc>
                <a:spcPct val="100000"/>
              </a:lnSpc>
              <a:spcBef>
                <a:spcPts val="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Wie bewerten Sie diese Siegel?</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Wie zeigen die Siegel, dass Unternehmen  Nachhaltigkeitsansätze verfolgen können?</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Welche Siegel spiegeln bei Ihnen im Unternehmen ein Rolle bei der Beschaffung von Rohstoffen und Materialien?</a:t>
            </a:r>
            <a:endParaRPr b="1" i="0" sz="1800" u="none" cap="none" strike="noStrike">
              <a:solidFill>
                <a:srgbClr val="C00000"/>
              </a:solidFill>
              <a:latin typeface="Arial"/>
              <a:ea typeface="Arial"/>
              <a:cs typeface="Arial"/>
              <a:sym typeface="Arial"/>
            </a:endParaRPr>
          </a:p>
        </p:txBody>
      </p:sp>
      <p:pic>
        <p:nvPicPr>
          <p:cNvPr id="477" name="Google Shape;477;g26805bd2549_0_1657"/>
          <p:cNvPicPr preferRelativeResize="0"/>
          <p:nvPr/>
        </p:nvPicPr>
        <p:blipFill rotWithShape="1">
          <a:blip r:embed="rId3">
            <a:alphaModFix/>
          </a:blip>
          <a:srcRect b="0" l="0" r="0" t="0"/>
          <a:stretch/>
        </p:blipFill>
        <p:spPr>
          <a:xfrm>
            <a:off x="335606" y="1376306"/>
            <a:ext cx="3076460" cy="1029355"/>
          </a:xfrm>
          <a:prstGeom prst="rect">
            <a:avLst/>
          </a:prstGeom>
          <a:noFill/>
          <a:ln>
            <a:noFill/>
          </a:ln>
        </p:spPr>
      </p:pic>
      <p:sp>
        <p:nvSpPr>
          <p:cNvPr id="478" name="Google Shape;478;g26805bd2549_0_1657"/>
          <p:cNvSpPr txBox="1"/>
          <p:nvPr/>
        </p:nvSpPr>
        <p:spPr>
          <a:xfrm>
            <a:off x="1288656" y="1409393"/>
            <a:ext cx="10903200" cy="1062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b="0" i="0" lang="de-DE"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479" name="Google Shape;479;g26805bd2549_0_1657"/>
          <p:cNvPicPr preferRelativeResize="0"/>
          <p:nvPr/>
        </p:nvPicPr>
        <p:blipFill rotWithShape="1">
          <a:blip r:embed="rId4">
            <a:alphaModFix/>
          </a:blip>
          <a:srcRect b="0" l="0" r="0" t="0"/>
          <a:stretch/>
        </p:blipFill>
        <p:spPr>
          <a:xfrm>
            <a:off x="225951" y="4535916"/>
            <a:ext cx="964897" cy="945778"/>
          </a:xfrm>
          <a:prstGeom prst="rect">
            <a:avLst/>
          </a:prstGeom>
          <a:noFill/>
          <a:ln>
            <a:noFill/>
          </a:ln>
        </p:spPr>
      </p:pic>
      <p:sp>
        <p:nvSpPr>
          <p:cNvPr id="480" name="Google Shape;480;g26805bd2549_0_1657"/>
          <p:cNvSpPr txBox="1"/>
          <p:nvPr/>
        </p:nvSpPr>
        <p:spPr>
          <a:xfrm>
            <a:off x="1190848" y="4730348"/>
            <a:ext cx="8119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b="0" i="0" sz="1400" u="none" cap="none" strike="noStrike">
              <a:solidFill>
                <a:srgbClr val="000000"/>
              </a:solidFill>
              <a:latin typeface="Arial"/>
              <a:ea typeface="Arial"/>
              <a:cs typeface="Arial"/>
              <a:sym typeface="Arial"/>
            </a:endParaRPr>
          </a:p>
        </p:txBody>
      </p:sp>
      <p:pic>
        <p:nvPicPr>
          <p:cNvPr id="481" name="Google Shape;481;g26805bd2549_0_1657"/>
          <p:cNvPicPr preferRelativeResize="0"/>
          <p:nvPr/>
        </p:nvPicPr>
        <p:blipFill rotWithShape="1">
          <a:blip r:embed="rId5">
            <a:alphaModFix/>
          </a:blip>
          <a:srcRect b="0" l="0" r="0" t="0"/>
          <a:stretch/>
        </p:blipFill>
        <p:spPr>
          <a:xfrm>
            <a:off x="46509" y="3429000"/>
            <a:ext cx="1242146" cy="1029355"/>
          </a:xfrm>
          <a:prstGeom prst="rect">
            <a:avLst/>
          </a:prstGeom>
          <a:noFill/>
          <a:ln>
            <a:noFill/>
          </a:ln>
        </p:spPr>
      </p:pic>
      <p:sp>
        <p:nvSpPr>
          <p:cNvPr id="482" name="Google Shape;482;g26805bd2549_0_1657"/>
          <p:cNvSpPr txBox="1"/>
          <p:nvPr/>
        </p:nvSpPr>
        <p:spPr>
          <a:xfrm>
            <a:off x="1207905" y="3700993"/>
            <a:ext cx="53205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Energiemanagementsystems im Unternehmen analysieren und optimieren energierelevante Abläufe und Vorgänge. </a:t>
            </a:r>
            <a:endParaRPr b="0" i="0" sz="1400" u="none" cap="none" strike="noStrike">
              <a:solidFill>
                <a:srgbClr val="000000"/>
              </a:solidFill>
              <a:latin typeface="Arial"/>
              <a:ea typeface="Arial"/>
              <a:cs typeface="Arial"/>
              <a:sym typeface="Arial"/>
            </a:endParaRPr>
          </a:p>
        </p:txBody>
      </p:sp>
      <p:pic>
        <p:nvPicPr>
          <p:cNvPr id="483" name="Google Shape;483;g26805bd2549_0_1657"/>
          <p:cNvPicPr preferRelativeResize="0"/>
          <p:nvPr/>
        </p:nvPicPr>
        <p:blipFill rotWithShape="1">
          <a:blip r:embed="rId6">
            <a:alphaModFix/>
          </a:blip>
          <a:srcRect b="-8225" l="0" r="0" t="0"/>
          <a:stretch/>
        </p:blipFill>
        <p:spPr>
          <a:xfrm>
            <a:off x="46509" y="2522138"/>
            <a:ext cx="1255921" cy="906862"/>
          </a:xfrm>
          <a:prstGeom prst="rect">
            <a:avLst/>
          </a:prstGeom>
          <a:noFill/>
          <a:ln>
            <a:noFill/>
          </a:ln>
        </p:spPr>
      </p:pic>
      <p:sp>
        <p:nvSpPr>
          <p:cNvPr id="484" name="Google Shape;484;g26805bd2549_0_1657"/>
          <p:cNvSpPr txBox="1"/>
          <p:nvPr/>
        </p:nvSpPr>
        <p:spPr>
          <a:xfrm>
            <a:off x="1302430" y="2591753"/>
            <a:ext cx="54723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Produkte werden u.a. entsprechend ihrer Eignung für zirkuläres Wirtschaften zertifiziert. </a:t>
            </a:r>
            <a:endParaRPr b="0" i="0" sz="1400" u="none" cap="none" strike="noStrike">
              <a:solidFill>
                <a:srgbClr val="000000"/>
              </a:solidFill>
              <a:latin typeface="Arial"/>
              <a:ea typeface="Arial"/>
              <a:cs typeface="Arial"/>
              <a:sym typeface="Arial"/>
            </a:endParaRPr>
          </a:p>
        </p:txBody>
      </p:sp>
      <p:sp>
        <p:nvSpPr>
          <p:cNvPr id="485" name="Google Shape;485;g26805bd2549_0_1657"/>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400" u="none" cap="none" strike="noStrike">
              <a:solidFill>
                <a:srgbClr val="000000"/>
              </a:solidFill>
              <a:latin typeface="Arial"/>
              <a:ea typeface="Arial"/>
              <a:cs typeface="Arial"/>
              <a:sym typeface="Arial"/>
            </a:endParaRPr>
          </a:p>
        </p:txBody>
      </p:sp>
      <p:sp>
        <p:nvSpPr>
          <p:cNvPr id="486" name="Google Shape;486;g26805bd2549_0_1657"/>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26805bd2549_0_1674"/>
          <p:cNvSpPr txBox="1"/>
          <p:nvPr>
            <p:ph type="title"/>
          </p:nvPr>
        </p:nvSpPr>
        <p:spPr>
          <a:xfrm>
            <a:off x="359999" y="180000"/>
            <a:ext cx="91374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b="1" lang="de-DE"/>
              <a:t>Digitale Transformation</a:t>
            </a:r>
            <a:endParaRPr b="1"/>
          </a:p>
        </p:txBody>
      </p:sp>
      <p:sp>
        <p:nvSpPr>
          <p:cNvPr id="493" name="Google Shape;493;g26805bd2549_0_1674"/>
          <p:cNvSpPr txBox="1"/>
          <p:nvPr>
            <p:ph idx="3" type="body"/>
          </p:nvPr>
        </p:nvSpPr>
        <p:spPr>
          <a:xfrm>
            <a:off x="0" y="1334951"/>
            <a:ext cx="5476500" cy="30102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de-DE" sz="2100">
                <a:latin typeface="Trebuchet MS"/>
                <a:ea typeface="Trebuchet MS"/>
                <a:cs typeface="Trebuchet MS"/>
                <a:sym typeface="Trebuchet MS"/>
              </a:rPr>
              <a:t>Mögliche Vorteile</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Einfachere, sichere Abläufe </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Neue Arbeitszeit- und Arbeitsplatzmodelle entstehen</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Schelle Übertragung und Verarbeitung von Informationen  werden möglich</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Optimierung von Produkten/Prozessen</a:t>
            </a:r>
            <a:endParaRPr/>
          </a:p>
        </p:txBody>
      </p:sp>
      <p:sp>
        <p:nvSpPr>
          <p:cNvPr id="494" name="Google Shape;494;g26805bd2549_0_1674"/>
          <p:cNvSpPr txBox="1"/>
          <p:nvPr/>
        </p:nvSpPr>
        <p:spPr>
          <a:xfrm>
            <a:off x="6442300" y="1316213"/>
            <a:ext cx="5216100" cy="2594100"/>
          </a:xfrm>
          <a:prstGeom prst="rect">
            <a:avLst/>
          </a:prstGeom>
          <a:noFill/>
          <a:ln>
            <a:noFill/>
          </a:ln>
        </p:spPr>
        <p:txBody>
          <a:bodyPr anchorCtr="0" anchor="t" bIns="45700" lIns="91425" spcFirstLastPara="1" rIns="91425" wrap="square" tIns="45700">
            <a:normAutofit/>
          </a:bodyPr>
          <a:lstStyle/>
          <a:p>
            <a:pPr indent="0" lvl="0" marL="50800" marR="0" rtl="0" algn="l">
              <a:lnSpc>
                <a:spcPct val="90000"/>
              </a:lnSpc>
              <a:spcBef>
                <a:spcPts val="1000"/>
              </a:spcBef>
              <a:spcAft>
                <a:spcPts val="0"/>
              </a:spcAft>
              <a:buClr>
                <a:schemeClr val="dk1"/>
              </a:buClr>
              <a:buSzPts val="2800"/>
              <a:buFont typeface="Arial"/>
              <a:buNone/>
            </a:pPr>
            <a:r>
              <a:rPr b="1" i="0" lang="de-DE" sz="2100" u="none" cap="none" strike="noStrike">
                <a:solidFill>
                  <a:schemeClr val="dk1"/>
                </a:solidFill>
                <a:latin typeface="Trebuchet MS"/>
                <a:ea typeface="Trebuchet MS"/>
                <a:cs typeface="Trebuchet MS"/>
                <a:sym typeface="Trebuchet MS"/>
              </a:rPr>
              <a:t>Mögliche Nachteile</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Investitionen werden notwendig</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Veränderung verursachen Angst</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Soziale Konstrukte zerbrechen</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Gefahr der Cyberkriminalität</a:t>
            </a:r>
            <a:endParaRPr b="0" i="0" sz="1400" u="none" cap="none" strike="noStrike">
              <a:solidFill>
                <a:srgbClr val="000000"/>
              </a:solidFill>
              <a:latin typeface="Arial"/>
              <a:ea typeface="Arial"/>
              <a:cs typeface="Arial"/>
              <a:sym typeface="Arial"/>
            </a:endParaRPr>
          </a:p>
        </p:txBody>
      </p:sp>
      <p:sp>
        <p:nvSpPr>
          <p:cNvPr id="495" name="Google Shape;495;g26805bd2549_0_167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96" name="Google Shape;496;g26805bd2549_0_1674"/>
          <p:cNvSpPr/>
          <p:nvPr/>
        </p:nvSpPr>
        <p:spPr>
          <a:xfrm>
            <a:off x="5142225" y="3982075"/>
            <a:ext cx="7235100" cy="2144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3429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Welche Vorteile der Digitalisierung werden genutzt? </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Welche Veränderungen sind noch geplant?</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Wie geht Ihr Ausbildungsbetrieb bei der Einführung digitaler Technologien vor?</a:t>
            </a:r>
            <a:endParaRPr b="1" i="0" sz="1800" u="none" cap="none" strike="noStrike">
              <a:solidFill>
                <a:srgbClr val="C00000"/>
              </a:solidFill>
              <a:latin typeface="Arial"/>
              <a:ea typeface="Arial"/>
              <a:cs typeface="Arial"/>
              <a:sym typeface="Arial"/>
            </a:endParaRPr>
          </a:p>
        </p:txBody>
      </p:sp>
      <p:sp>
        <p:nvSpPr>
          <p:cNvPr id="497" name="Google Shape;497;g26805bd2549_0_167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498" name="Google Shape;498;g26805bd2549_0_1674"/>
          <p:cNvPicPr preferRelativeResize="0"/>
          <p:nvPr/>
        </p:nvPicPr>
        <p:blipFill rotWithShape="1">
          <a:blip r:embed="rId3">
            <a:alphaModFix/>
          </a:blip>
          <a:srcRect b="0" l="0" r="0" t="0"/>
          <a:stretch/>
        </p:blipFill>
        <p:spPr>
          <a:xfrm>
            <a:off x="790950" y="4270212"/>
            <a:ext cx="2961121" cy="1850712"/>
          </a:xfrm>
          <a:prstGeom prst="rect">
            <a:avLst/>
          </a:prstGeom>
          <a:noFill/>
          <a:ln>
            <a:noFill/>
          </a:ln>
        </p:spPr>
      </p:pic>
      <p:sp>
        <p:nvSpPr>
          <p:cNvPr id="499" name="Google Shape;499;g26805bd2549_0_1674"/>
          <p:cNvSpPr txBox="1"/>
          <p:nvPr>
            <p:ph idx="11" type="ftr"/>
          </p:nvPr>
        </p:nvSpPr>
        <p:spPr>
          <a:xfrm>
            <a:off x="7431149" y="6212161"/>
            <a:ext cx="33705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Quelle: Pixabay</a:t>
            </a:r>
            <a:endParaRPr/>
          </a:p>
        </p:txBody>
      </p:sp>
      <p:sp>
        <p:nvSpPr>
          <p:cNvPr id="500" name="Google Shape;500;g26805bd2549_0_1674"/>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26805bd2549_0_168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07" name="Google Shape;507;g26805bd2549_0_168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08" name="Google Shape;508;g26805bd2549_0_168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09" name="Google Shape;509;g26805bd2549_0_1687"/>
          <p:cNvSpPr txBox="1"/>
          <p:nvPr/>
        </p:nvSpPr>
        <p:spPr>
          <a:xfrm>
            <a:off x="6425612" y="3335413"/>
            <a:ext cx="1821300" cy="400200"/>
          </a:xfrm>
          <a:prstGeom prst="rect">
            <a:avLst/>
          </a:prstGeom>
          <a:solidFill>
            <a:srgbClr val="0096FF"/>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510" name="Google Shape;510;g26805bd2549_0_1687"/>
          <p:cNvSpPr txBox="1"/>
          <p:nvPr/>
        </p:nvSpPr>
        <p:spPr>
          <a:xfrm>
            <a:off x="8346662"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511" name="Google Shape;511;g26805bd2549_0_1687"/>
          <p:cNvSpPr txBox="1"/>
          <p:nvPr/>
        </p:nvSpPr>
        <p:spPr>
          <a:xfrm>
            <a:off x="10267712"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512" name="Google Shape;512;g26805bd2549_0_1687"/>
          <p:cNvSpPr/>
          <p:nvPr/>
        </p:nvSpPr>
        <p:spPr>
          <a:xfrm>
            <a:off x="6425613"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513" name="Google Shape;513;g26805bd2549_0_1687"/>
          <p:cNvSpPr/>
          <p:nvPr/>
        </p:nvSpPr>
        <p:spPr>
          <a:xfrm>
            <a:off x="6461977"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514" name="Google Shape;514;g26805bd2549_0_1687"/>
          <p:cNvSpPr txBox="1"/>
          <p:nvPr/>
        </p:nvSpPr>
        <p:spPr>
          <a:xfrm>
            <a:off x="7199169" y="2741183"/>
            <a:ext cx="1821300" cy="400200"/>
          </a:xfrm>
          <a:prstGeom prst="rect">
            <a:avLst/>
          </a:prstGeom>
          <a:solidFill>
            <a:srgbClr val="FF2F92"/>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515" name="Google Shape;515;g26805bd2549_0_1687"/>
          <p:cNvSpPr txBox="1"/>
          <p:nvPr/>
        </p:nvSpPr>
        <p:spPr>
          <a:xfrm>
            <a:off x="9682179" y="2741183"/>
            <a:ext cx="1821300" cy="400200"/>
          </a:xfrm>
          <a:prstGeom prst="rect">
            <a:avLst/>
          </a:prstGeom>
          <a:solidFill>
            <a:srgbClr val="FF40FF"/>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pic>
        <p:nvPicPr>
          <p:cNvPr id="516" name="Google Shape;516;g26805bd2549_0_1687"/>
          <p:cNvPicPr preferRelativeResize="0"/>
          <p:nvPr/>
        </p:nvPicPr>
        <p:blipFill rotWithShape="1">
          <a:blip r:embed="rId3">
            <a:alphaModFix/>
          </a:blip>
          <a:srcRect b="0" l="0" r="0" t="0"/>
          <a:stretch/>
        </p:blipFill>
        <p:spPr>
          <a:xfrm>
            <a:off x="72050" y="1469757"/>
            <a:ext cx="6357067" cy="4589516"/>
          </a:xfrm>
          <a:prstGeom prst="rect">
            <a:avLst/>
          </a:prstGeom>
          <a:noFill/>
          <a:ln>
            <a:noFill/>
          </a:ln>
        </p:spPr>
      </p:pic>
      <p:sp>
        <p:nvSpPr>
          <p:cNvPr id="517" name="Google Shape;517;g26805bd2549_0_168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518" name="Google Shape;518;g26805bd2549_0_1687"/>
          <p:cNvSpPr/>
          <p:nvPr/>
        </p:nvSpPr>
        <p:spPr>
          <a:xfrm>
            <a:off x="5591907" y="5228230"/>
            <a:ext cx="64971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200"/>
              </a:spcBef>
              <a:spcAft>
                <a:spcPts val="0"/>
              </a:spcAft>
              <a:buClr>
                <a:srgbClr val="C00000"/>
              </a:buClr>
              <a:buSzPts val="2000"/>
              <a:buFont typeface="Arial"/>
              <a:buChar char="•"/>
            </a:pPr>
            <a:r>
              <a:rPr b="1"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200"/>
              </a:spcBef>
              <a:spcAft>
                <a:spcPts val="0"/>
              </a:spcAft>
              <a:buClr>
                <a:srgbClr val="C00000"/>
              </a:buClr>
              <a:buSzPts val="2000"/>
              <a:buFont typeface="Arial"/>
              <a:buChar char="•"/>
            </a:pPr>
            <a:r>
              <a:rPr b="1" i="0" lang="de-DE" sz="1800" u="none" cap="none" strike="noStrike">
                <a:solidFill>
                  <a:srgbClr val="C00000"/>
                </a:solidFill>
                <a:latin typeface="Arial"/>
                <a:ea typeface="Arial"/>
                <a:cs typeface="Arial"/>
                <a:sym typeface="Arial"/>
              </a:rPr>
              <a:t>Wie stellen Sie Ihr Unternehmen für die Zukunft auf?</a:t>
            </a:r>
            <a:endParaRPr b="0" i="0" sz="1800" u="none" cap="none" strike="noStrike">
              <a:solidFill>
                <a:srgbClr val="C00000"/>
              </a:solidFill>
              <a:latin typeface="Arial"/>
              <a:ea typeface="Arial"/>
              <a:cs typeface="Arial"/>
              <a:sym typeface="Arial"/>
            </a:endParaRPr>
          </a:p>
        </p:txBody>
      </p:sp>
      <p:sp>
        <p:nvSpPr>
          <p:cNvPr id="519" name="Google Shape;519;g26805bd2549_0_1687"/>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28be4ac2ff8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525" name="Google Shape;525;g28be4ac2ff8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526" name="Google Shape;526;g28be4ac2ff8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527" name="Google Shape;527;g28be4ac2ff8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528" name="Google Shape;528;g28be4ac2ff8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529" name="Google Shape;529;g28be4ac2ff8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530" name="Google Shape;530;g28be4ac2ff8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531" name="Google Shape;531;g28be4ac2ff8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6805bd2549_0_9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9" name="Google Shape;189;g26805bd2549_0_9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Ökologische Nachhaltigkeit des Bau- und Immobiliensektors</a:t>
            </a:r>
            <a:endParaRPr/>
          </a:p>
        </p:txBody>
      </p:sp>
      <p:sp>
        <p:nvSpPr>
          <p:cNvPr id="190" name="Google Shape;190;g26805bd2549_0_95"/>
          <p:cNvSpPr txBox="1"/>
          <p:nvPr>
            <p:ph idx="2" type="body"/>
          </p:nvPr>
        </p:nvSpPr>
        <p:spPr>
          <a:xfrm>
            <a:off x="72865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BBSR 2020, DtST2021, GAfBC2019, Desatis2022 </a:t>
            </a:r>
            <a:endParaRPr/>
          </a:p>
        </p:txBody>
      </p:sp>
      <p:sp>
        <p:nvSpPr>
          <p:cNvPr id="191" name="Google Shape;191;g26805bd2549_0_95"/>
          <p:cNvSpPr/>
          <p:nvPr/>
        </p:nvSpPr>
        <p:spPr>
          <a:xfrm>
            <a:off x="7518575" y="1388675"/>
            <a:ext cx="4603800" cy="861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0"/>
              </a:spcBef>
              <a:spcAft>
                <a:spcPts val="0"/>
              </a:spcAft>
              <a:buClr>
                <a:srgbClr val="C00000"/>
              </a:buClr>
              <a:buSzPts val="2200"/>
              <a:buFont typeface="Arial"/>
              <a:buChar char="•"/>
            </a:pPr>
            <a:r>
              <a:rPr b="1" i="0" lang="de-DE" sz="2000" u="none" cap="none" strike="noStrike">
                <a:solidFill>
                  <a:srgbClr val="C00000"/>
                </a:solidFill>
                <a:latin typeface="Arial"/>
                <a:ea typeface="Arial"/>
                <a:cs typeface="Arial"/>
                <a:sym typeface="Arial"/>
              </a:rPr>
              <a:t>Schätzen Sie mal….</a:t>
            </a:r>
            <a:endParaRPr b="1" i="0" sz="1800" u="none" cap="none" strike="noStrike">
              <a:solidFill>
                <a:srgbClr val="C00000"/>
              </a:solidFill>
              <a:latin typeface="Arial"/>
              <a:ea typeface="Arial"/>
              <a:cs typeface="Arial"/>
              <a:sym typeface="Arial"/>
            </a:endParaRPr>
          </a:p>
        </p:txBody>
      </p:sp>
      <p:pic>
        <p:nvPicPr>
          <p:cNvPr id="192" name="Google Shape;192;g26805bd2549_0_95"/>
          <p:cNvPicPr preferRelativeResize="0"/>
          <p:nvPr/>
        </p:nvPicPr>
        <p:blipFill rotWithShape="1">
          <a:blip r:embed="rId3">
            <a:alphaModFix/>
          </a:blip>
          <a:srcRect b="0" l="0" r="0" t="0"/>
          <a:stretch/>
        </p:blipFill>
        <p:spPr>
          <a:xfrm>
            <a:off x="3350675" y="1540725"/>
            <a:ext cx="1765526" cy="1674020"/>
          </a:xfrm>
          <a:prstGeom prst="rect">
            <a:avLst/>
          </a:prstGeom>
          <a:noFill/>
          <a:ln>
            <a:noFill/>
          </a:ln>
        </p:spPr>
      </p:pic>
      <p:pic>
        <p:nvPicPr>
          <p:cNvPr id="193" name="Google Shape;193;g26805bd2549_0_95"/>
          <p:cNvPicPr preferRelativeResize="0"/>
          <p:nvPr/>
        </p:nvPicPr>
        <p:blipFill rotWithShape="1">
          <a:blip r:embed="rId4">
            <a:alphaModFix/>
          </a:blip>
          <a:srcRect b="0" l="0" r="0" t="0"/>
          <a:stretch/>
        </p:blipFill>
        <p:spPr>
          <a:xfrm>
            <a:off x="8429875" y="2802826"/>
            <a:ext cx="1415356" cy="1325400"/>
          </a:xfrm>
          <a:prstGeom prst="rect">
            <a:avLst/>
          </a:prstGeom>
          <a:noFill/>
          <a:ln>
            <a:noFill/>
          </a:ln>
        </p:spPr>
      </p:pic>
      <p:sp>
        <p:nvSpPr>
          <p:cNvPr id="194" name="Google Shape;194;g26805bd2549_0_95"/>
          <p:cNvSpPr/>
          <p:nvPr/>
        </p:nvSpPr>
        <p:spPr>
          <a:xfrm>
            <a:off x="135200" y="1540725"/>
            <a:ext cx="3570300" cy="1027500"/>
          </a:xfrm>
          <a:prstGeom prst="ellipse">
            <a:avLst/>
          </a:prstGeom>
          <a:solidFill>
            <a:srgbClr val="C9DAF8"/>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deutschen Treibhausgas-Emissionen werden von der Baubranche verursacht</a:t>
            </a:r>
            <a:endParaRPr b="1" i="0" sz="1400" u="none" cap="none" strike="noStrike">
              <a:solidFill>
                <a:srgbClr val="000000"/>
              </a:solidFill>
              <a:latin typeface="Arial"/>
              <a:ea typeface="Arial"/>
              <a:cs typeface="Arial"/>
              <a:sym typeface="Arial"/>
            </a:endParaRPr>
          </a:p>
        </p:txBody>
      </p:sp>
      <p:pic>
        <p:nvPicPr>
          <p:cNvPr id="195" name="Google Shape;195;g26805bd2549_0_95"/>
          <p:cNvPicPr preferRelativeResize="0"/>
          <p:nvPr/>
        </p:nvPicPr>
        <p:blipFill rotWithShape="1">
          <a:blip r:embed="rId5">
            <a:alphaModFix/>
          </a:blip>
          <a:srcRect b="0" l="0" r="0" t="0"/>
          <a:stretch/>
        </p:blipFill>
        <p:spPr>
          <a:xfrm>
            <a:off x="3073800" y="4035947"/>
            <a:ext cx="1765524" cy="1717349"/>
          </a:xfrm>
          <a:prstGeom prst="rect">
            <a:avLst/>
          </a:prstGeom>
          <a:noFill/>
          <a:ln>
            <a:noFill/>
          </a:ln>
        </p:spPr>
      </p:pic>
      <p:pic>
        <p:nvPicPr>
          <p:cNvPr id="196" name="Google Shape;196;g26805bd2549_0_95"/>
          <p:cNvPicPr preferRelativeResize="0"/>
          <p:nvPr/>
        </p:nvPicPr>
        <p:blipFill rotWithShape="1">
          <a:blip r:embed="rId6">
            <a:alphaModFix/>
          </a:blip>
          <a:srcRect b="0" l="0" r="0" t="0"/>
          <a:stretch/>
        </p:blipFill>
        <p:spPr>
          <a:xfrm>
            <a:off x="10505967" y="4610335"/>
            <a:ext cx="1549258" cy="1387400"/>
          </a:xfrm>
          <a:prstGeom prst="rect">
            <a:avLst/>
          </a:prstGeom>
          <a:noFill/>
          <a:ln>
            <a:noFill/>
          </a:ln>
        </p:spPr>
      </p:pic>
      <p:sp>
        <p:nvSpPr>
          <p:cNvPr id="197" name="Google Shape;197;g26805bd2549_0_95"/>
          <p:cNvSpPr/>
          <p:nvPr/>
        </p:nvSpPr>
        <p:spPr>
          <a:xfrm>
            <a:off x="61750" y="3897613"/>
            <a:ext cx="3570300" cy="1027500"/>
          </a:xfrm>
          <a:prstGeom prst="ellipse">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globalen Ressourcen werden durch die gebaute Umwelt verbraucht?</a:t>
            </a:r>
            <a:endParaRPr b="1" i="0" sz="1400" u="none" cap="none" strike="noStrike">
              <a:solidFill>
                <a:srgbClr val="000000"/>
              </a:solidFill>
              <a:latin typeface="Arial"/>
              <a:ea typeface="Arial"/>
              <a:cs typeface="Arial"/>
              <a:sym typeface="Arial"/>
            </a:endParaRPr>
          </a:p>
        </p:txBody>
      </p:sp>
      <p:sp>
        <p:nvSpPr>
          <p:cNvPr id="198" name="Google Shape;198;g26805bd2549_0_95"/>
          <p:cNvSpPr/>
          <p:nvPr/>
        </p:nvSpPr>
        <p:spPr>
          <a:xfrm>
            <a:off x="7352400" y="4449663"/>
            <a:ext cx="3570300" cy="1027500"/>
          </a:xfrm>
          <a:prstGeom prst="ellipse">
            <a:avLst/>
          </a:prstGeom>
          <a:solidFill>
            <a:srgbClr val="F4CCCC"/>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des Abfallaufkommens in Deutschland sind Bau- und Abbruchabfälle?</a:t>
            </a:r>
            <a:endParaRPr b="1" i="0" sz="1400" u="none" cap="none" strike="noStrike">
              <a:solidFill>
                <a:srgbClr val="000000"/>
              </a:solidFill>
              <a:latin typeface="Arial"/>
              <a:ea typeface="Arial"/>
              <a:cs typeface="Arial"/>
              <a:sym typeface="Arial"/>
            </a:endParaRPr>
          </a:p>
        </p:txBody>
      </p:sp>
      <p:sp>
        <p:nvSpPr>
          <p:cNvPr id="199" name="Google Shape;199;g26805bd2549_0_9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00" name="Google Shape;200;g26805bd2549_0_95"/>
          <p:cNvSpPr/>
          <p:nvPr/>
        </p:nvSpPr>
        <p:spPr>
          <a:xfrm>
            <a:off x="5295750" y="2644838"/>
            <a:ext cx="3570300" cy="1027500"/>
          </a:xfrm>
          <a:prstGeom prst="ellipse">
            <a:avLst/>
          </a:prstGeom>
          <a:solidFill>
            <a:srgbClr val="D9EAD3"/>
          </a:solidFill>
          <a:ln cap="flat" cmpd="sng" w="9525">
            <a:solidFill>
              <a:schemeClr val="dk2"/>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Flächenveränderungen in Deutschland  entstehen durch die Baubranches?</a:t>
            </a:r>
            <a:endParaRPr b="1" i="0" sz="1400" u="none" cap="none" strike="noStrike">
              <a:solidFill>
                <a:srgbClr val="000000"/>
              </a:solidFill>
              <a:latin typeface="Arial"/>
              <a:ea typeface="Arial"/>
              <a:cs typeface="Arial"/>
              <a:sym typeface="Arial"/>
            </a:endParaRPr>
          </a:p>
        </p:txBody>
      </p:sp>
      <p:sp>
        <p:nvSpPr>
          <p:cNvPr id="201" name="Google Shape;201;g26805bd2549_0_95"/>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2" name="Google Shape;202;g26805bd2549_0_95"/>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3" name="Google Shape;203;g26805bd2549_0_95"/>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6805bd2549_0_187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0" name="Google Shape;210;g26805bd2549_0_1872"/>
          <p:cNvSpPr txBox="1"/>
          <p:nvPr>
            <p:ph type="title"/>
          </p:nvPr>
        </p:nvSpPr>
        <p:spPr>
          <a:xfrm>
            <a:off x="3305800" y="140425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Bauabfälle</a:t>
            </a:r>
            <a:endParaRPr/>
          </a:p>
        </p:txBody>
      </p:sp>
      <p:sp>
        <p:nvSpPr>
          <p:cNvPr id="211" name="Google Shape;211;g26805bd2549_0_187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DESTAIS 2022, bbs 2021b, UBA 2010</a:t>
            </a:r>
            <a:endParaRPr/>
          </a:p>
        </p:txBody>
      </p:sp>
      <p:sp>
        <p:nvSpPr>
          <p:cNvPr id="212" name="Google Shape;212;g26805bd2549_0_187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213" name="Google Shape;213;g26805bd2549_0_1872"/>
          <p:cNvPicPr preferRelativeResize="0"/>
          <p:nvPr/>
        </p:nvPicPr>
        <p:blipFill rotWithShape="1">
          <a:blip r:embed="rId3">
            <a:alphaModFix/>
          </a:blip>
          <a:srcRect b="0" l="0" r="0" t="0"/>
          <a:stretch/>
        </p:blipFill>
        <p:spPr>
          <a:xfrm>
            <a:off x="3" y="1527125"/>
            <a:ext cx="10068321" cy="4672388"/>
          </a:xfrm>
          <a:prstGeom prst="rect">
            <a:avLst/>
          </a:prstGeom>
          <a:noFill/>
          <a:ln>
            <a:noFill/>
          </a:ln>
        </p:spPr>
      </p:pic>
      <p:sp>
        <p:nvSpPr>
          <p:cNvPr id="214" name="Google Shape;214;g26805bd2549_0_1872"/>
          <p:cNvSpPr/>
          <p:nvPr/>
        </p:nvSpPr>
        <p:spPr>
          <a:xfrm>
            <a:off x="5526725" y="1404250"/>
            <a:ext cx="6589200" cy="830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457200" marR="0" rtl="0" algn="l">
              <a:lnSpc>
                <a:spcPct val="100000"/>
              </a:lnSpc>
              <a:spcBef>
                <a:spcPts val="0"/>
              </a:spcBef>
              <a:spcAft>
                <a:spcPts val="0"/>
              </a:spcAft>
              <a:buClr>
                <a:srgbClr val="C00000"/>
              </a:buClr>
              <a:buSzPts val="1800"/>
              <a:buFont typeface="Arial"/>
              <a:buChar char="•"/>
            </a:pPr>
            <a:r>
              <a:rPr b="1" i="0" lang="de-DE" sz="1600" u="none" cap="none" strike="noStrike">
                <a:solidFill>
                  <a:srgbClr val="C00000"/>
                </a:solidFill>
                <a:latin typeface="Arial"/>
                <a:ea typeface="Arial"/>
                <a:cs typeface="Arial"/>
                <a:sym typeface="Arial"/>
              </a:rPr>
              <a:t>Welche Bauabfälle fallen auf der Baustelle an?</a:t>
            </a:r>
            <a:endParaRPr b="1" i="0" sz="1600" u="none" cap="none" strike="noStrike">
              <a:solidFill>
                <a:srgbClr val="C00000"/>
              </a:solidFill>
              <a:latin typeface="Arial"/>
              <a:ea typeface="Arial"/>
              <a:cs typeface="Arial"/>
              <a:sym typeface="Arial"/>
            </a:endParaRPr>
          </a:p>
          <a:p>
            <a:pPr indent="-330200" lvl="0" marL="457200" marR="0" rtl="0" algn="l">
              <a:lnSpc>
                <a:spcPct val="100000"/>
              </a:lnSpc>
              <a:spcBef>
                <a:spcPts val="0"/>
              </a:spcBef>
              <a:spcAft>
                <a:spcPts val="0"/>
              </a:spcAft>
              <a:buClr>
                <a:srgbClr val="C00000"/>
              </a:buClr>
              <a:buSzPts val="1600"/>
              <a:buFont typeface="Arial"/>
              <a:buChar char="•"/>
            </a:pPr>
            <a:r>
              <a:rPr b="1" i="0" lang="de-DE" sz="1600" u="none" cap="none" strike="noStrike">
                <a:solidFill>
                  <a:srgbClr val="C00000"/>
                </a:solidFill>
                <a:latin typeface="Arial"/>
                <a:ea typeface="Arial"/>
                <a:cs typeface="Arial"/>
                <a:sym typeface="Arial"/>
              </a:rPr>
              <a:t>In welcher Menge fallen sie an?</a:t>
            </a:r>
            <a:endParaRPr b="1" i="0" sz="1600" u="none" cap="none" strike="noStrike">
              <a:solidFill>
                <a:srgbClr val="C00000"/>
              </a:solidFill>
              <a:latin typeface="Arial"/>
              <a:ea typeface="Arial"/>
              <a:cs typeface="Arial"/>
              <a:sym typeface="Arial"/>
            </a:endParaRPr>
          </a:p>
          <a:p>
            <a:pPr indent="-330200" lvl="0" marL="457200" marR="0" rtl="0" algn="l">
              <a:lnSpc>
                <a:spcPct val="100000"/>
              </a:lnSpc>
              <a:spcBef>
                <a:spcPts val="0"/>
              </a:spcBef>
              <a:spcAft>
                <a:spcPts val="0"/>
              </a:spcAft>
              <a:buClr>
                <a:srgbClr val="C00000"/>
              </a:buClr>
              <a:buSzPts val="1600"/>
              <a:buFont typeface="Arial"/>
              <a:buChar char="•"/>
            </a:pPr>
            <a:r>
              <a:rPr b="1" i="0" lang="de-DE" sz="1600" u="none" cap="none" strike="noStrike">
                <a:solidFill>
                  <a:srgbClr val="C00000"/>
                </a:solidFill>
                <a:latin typeface="Arial"/>
                <a:ea typeface="Arial"/>
                <a:cs typeface="Arial"/>
                <a:sym typeface="Arial"/>
              </a:rPr>
              <a:t>Wo verbelieben die anfallenen Bauabfälle? </a:t>
            </a:r>
            <a:endParaRPr b="1" i="0" sz="1600" u="none" cap="none" strike="noStrike">
              <a:solidFill>
                <a:srgbClr val="C00000"/>
              </a:solidFill>
              <a:latin typeface="Arial"/>
              <a:ea typeface="Arial"/>
              <a:cs typeface="Arial"/>
              <a:sym typeface="Arial"/>
            </a:endParaRPr>
          </a:p>
        </p:txBody>
      </p:sp>
      <p:sp>
        <p:nvSpPr>
          <p:cNvPr id="215" name="Google Shape;215;g26805bd2549_0_1872"/>
          <p:cNvSpPr txBox="1"/>
          <p:nvPr>
            <p:ph type="title"/>
          </p:nvPr>
        </p:nvSpPr>
        <p:spPr>
          <a:xfrm>
            <a:off x="152400" y="42050"/>
            <a:ext cx="91515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Abfall</a:t>
            </a:r>
            <a:endParaRPr/>
          </a:p>
          <a:p>
            <a:pPr indent="0" lvl="0" marL="0" rtl="0" algn="l">
              <a:lnSpc>
                <a:spcPct val="100000"/>
              </a:lnSpc>
              <a:spcBef>
                <a:spcPts val="0"/>
              </a:spcBef>
              <a:spcAft>
                <a:spcPts val="0"/>
              </a:spcAft>
              <a:buSzPts val="1800"/>
              <a:buNone/>
            </a:pPr>
            <a:r>
              <a:rPr lang="de-DE"/>
              <a:t>Bau- und Abbruchabfälle</a:t>
            </a:r>
            <a:endParaRPr/>
          </a:p>
        </p:txBody>
      </p:sp>
      <p:sp>
        <p:nvSpPr>
          <p:cNvPr id="216" name="Google Shape;216;g26805bd2549_0_1872"/>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6805bd2549_0_33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3" name="Google Shape;223;g26805bd2549_0_331"/>
          <p:cNvSpPr txBox="1"/>
          <p:nvPr>
            <p:ph type="title"/>
          </p:nvPr>
        </p:nvSpPr>
        <p:spPr>
          <a:xfrm>
            <a:off x="267725" y="1464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Energieeinsatz im Baugewerbe und ihre Klimawirkung</a:t>
            </a:r>
            <a:endParaRPr/>
          </a:p>
        </p:txBody>
      </p:sp>
      <p:sp>
        <p:nvSpPr>
          <p:cNvPr id="224" name="Google Shape;224;g26805bd2549_0_33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Quellen: (Hauptverband der Deutschen Bauindustrie 2022,UBA 2022b, UBA 2016)</a:t>
            </a:r>
            <a:endParaRPr/>
          </a:p>
        </p:txBody>
      </p:sp>
      <p:sp>
        <p:nvSpPr>
          <p:cNvPr id="225" name="Google Shape;225;g26805bd2549_0_33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226" name="Google Shape;226;g26805bd2549_0_331"/>
          <p:cNvPicPr preferRelativeResize="0"/>
          <p:nvPr/>
        </p:nvPicPr>
        <p:blipFill rotWithShape="1">
          <a:blip r:embed="rId3">
            <a:alphaModFix/>
          </a:blip>
          <a:srcRect b="0" l="0" r="0" t="0"/>
          <a:stretch/>
        </p:blipFill>
        <p:spPr>
          <a:xfrm>
            <a:off x="7620" y="1561681"/>
            <a:ext cx="5958841" cy="4016159"/>
          </a:xfrm>
          <a:prstGeom prst="rect">
            <a:avLst/>
          </a:prstGeom>
          <a:noFill/>
          <a:ln>
            <a:noFill/>
          </a:ln>
        </p:spPr>
      </p:pic>
      <p:sp>
        <p:nvSpPr>
          <p:cNvPr id="227" name="Google Shape;227;g26805bd2549_0_331"/>
          <p:cNvSpPr/>
          <p:nvPr/>
        </p:nvSpPr>
        <p:spPr>
          <a:xfrm>
            <a:off x="7520675" y="1378800"/>
            <a:ext cx="4616400" cy="145226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36550" lvl="0" marL="457200" marR="0" rtl="0" algn="l">
              <a:lnSpc>
                <a:spcPct val="100000"/>
              </a:lnSpc>
              <a:spcBef>
                <a:spcPts val="0"/>
              </a:spcBef>
              <a:spcAft>
                <a:spcPts val="0"/>
              </a:spcAft>
              <a:buClr>
                <a:srgbClr val="C00000"/>
              </a:buClr>
              <a:buSzPts val="1700"/>
              <a:buFont typeface="Arial"/>
              <a:buChar char="•"/>
            </a:pPr>
            <a:r>
              <a:rPr b="0" i="0" lang="de-DE" sz="1800" u="none" cap="none" strike="noStrike">
                <a:solidFill>
                  <a:srgbClr val="C00000"/>
                </a:solidFill>
                <a:latin typeface="Arial"/>
                <a:ea typeface="Arial"/>
                <a:cs typeface="Arial"/>
                <a:sym typeface="Arial"/>
              </a:rPr>
              <a:t>Welche Energieträger werden auf der Baustelle in welchen Mengen eingesetzt?</a:t>
            </a:r>
            <a:endParaRPr b="0" i="0" sz="1800" u="none" cap="none" strike="noStrike">
              <a:solidFill>
                <a:srgbClr val="C00000"/>
              </a:solidFill>
              <a:latin typeface="Arial"/>
              <a:ea typeface="Arial"/>
              <a:cs typeface="Arial"/>
              <a:sym typeface="Arial"/>
            </a:endParaRPr>
          </a:p>
          <a:p>
            <a:pPr indent="-323850" lvl="0" marL="457200" marR="0" rtl="0" algn="l">
              <a:lnSpc>
                <a:spcPct val="100000"/>
              </a:lnSpc>
              <a:spcBef>
                <a:spcPts val="0"/>
              </a:spcBef>
              <a:spcAft>
                <a:spcPts val="0"/>
              </a:spcAft>
              <a:buClr>
                <a:srgbClr val="C00000"/>
              </a:buClr>
              <a:buSzPts val="1500"/>
              <a:buFont typeface="Arial"/>
              <a:buChar char="•"/>
            </a:pPr>
            <a:r>
              <a:rPr b="0" i="0" lang="de-DE" sz="1800" u="none" cap="none" strike="noStrike">
                <a:solidFill>
                  <a:srgbClr val="C00000"/>
                </a:solidFill>
                <a:latin typeface="Arial"/>
                <a:ea typeface="Arial"/>
                <a:cs typeface="Arial"/>
                <a:sym typeface="Arial"/>
              </a:rPr>
              <a:t>Wieviel THG-Emissionen werden dadurch freigesetzt?</a:t>
            </a:r>
            <a:endParaRPr b="0" i="0" sz="1800" u="none" cap="none" strike="noStrike">
              <a:solidFill>
                <a:srgbClr val="C00000"/>
              </a:solidFill>
              <a:latin typeface="Arial"/>
              <a:ea typeface="Arial"/>
              <a:cs typeface="Arial"/>
              <a:sym typeface="Arial"/>
            </a:endParaRPr>
          </a:p>
        </p:txBody>
      </p:sp>
      <p:graphicFrame>
        <p:nvGraphicFramePr>
          <p:cNvPr id="228" name="Google Shape;228;g26805bd2549_0_331"/>
          <p:cNvGraphicFramePr/>
          <p:nvPr/>
        </p:nvGraphicFramePr>
        <p:xfrm>
          <a:off x="8075800" y="2934000"/>
          <a:ext cx="3000000" cy="3000000"/>
        </p:xfrm>
        <a:graphic>
          <a:graphicData uri="http://schemas.openxmlformats.org/drawingml/2006/table">
            <a:tbl>
              <a:tblPr>
                <a:noFill/>
                <a:tableStyleId>{B0467E10-2D98-47C2-BCBC-4F8C8577FD4E}</a:tableStyleId>
              </a:tblPr>
              <a:tblGrid>
                <a:gridCol w="2326225"/>
                <a:gridCol w="1789975"/>
              </a:tblGrid>
              <a:tr h="304625">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Energieträger</a:t>
                      </a:r>
                      <a:endParaRPr b="1"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Emissionsfaktor</a:t>
                      </a:r>
                      <a:endParaRPr b="1"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Strommix Deutschland</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0,402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Heizöl</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0,318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Erdgas</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0,433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-äq./kgWh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Flüssiggas</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2,158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-äq./liter</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Dieselkraftstoff</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3,137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Biodiesel</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1,545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Ottokraftstoff </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2,891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Bioethanol</a:t>
                      </a:r>
                      <a:endParaRPr sz="900" u="none" cap="none" strike="noStrike">
                        <a:solidFill>
                          <a:schemeClr val="dk1"/>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1,261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-äq./lJ</a:t>
                      </a:r>
                      <a:endParaRPr sz="900" u="none" cap="none" strike="noStrike">
                        <a:solidFill>
                          <a:schemeClr val="dk1"/>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r>
              <a:tr h="3374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Sonstige Mineralölprodukte </a:t>
                      </a:r>
                      <a:endParaRPr sz="900" u="none" cap="none" strike="noStrike">
                        <a:solidFill>
                          <a:schemeClr val="dk1"/>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82,9 t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/TJ</a:t>
                      </a:r>
                      <a:endParaRPr sz="900" u="none" cap="none" strike="noStrike">
                        <a:solidFill>
                          <a:schemeClr val="dk1"/>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29" name="Google Shape;229;g26805bd2549_0_331"/>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
        <p:nvSpPr>
          <p:cNvPr id="230" name="Google Shape;230;g26805bd2549_0_331"/>
          <p:cNvSpPr/>
          <p:nvPr/>
        </p:nvSpPr>
        <p:spPr>
          <a:xfrm>
            <a:off x="5879502" y="2545080"/>
            <a:ext cx="2129117" cy="356621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19100" marR="0" rtl="0" algn="l">
              <a:lnSpc>
                <a:spcPct val="100000"/>
              </a:lnSpc>
              <a:spcBef>
                <a:spcPts val="0"/>
              </a:spcBef>
              <a:spcAft>
                <a:spcPts val="0"/>
              </a:spcAft>
              <a:buClr>
                <a:srgbClr val="C00000"/>
              </a:buClr>
              <a:buSzPts val="1500"/>
              <a:buFont typeface="Arial"/>
              <a:buChar char="•"/>
            </a:pPr>
            <a:r>
              <a:rPr b="0" i="0" lang="de-DE" sz="1800" u="none" cap="none" strike="noStrike">
                <a:solidFill>
                  <a:srgbClr val="C00000"/>
                </a:solidFill>
                <a:latin typeface="Arial"/>
                <a:ea typeface="Arial"/>
                <a:cs typeface="Arial"/>
                <a:sym typeface="Arial"/>
              </a:rPr>
              <a:t>Wieviel THG-Emissionen lassen sich vermeiden, wenn statt Diesel Biodiesel und statt Ottokraftstoffe Bioethanol eingesetzt würde?</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6805bd2549_0_40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7" name="Google Shape;237;g26805bd2549_0_407"/>
          <p:cNvSpPr txBox="1"/>
          <p:nvPr>
            <p:ph type="title"/>
          </p:nvPr>
        </p:nvSpPr>
        <p:spPr>
          <a:xfrm>
            <a:off x="152400" y="42050"/>
            <a:ext cx="91515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Klimawandel:</a:t>
            </a:r>
            <a:br>
              <a:rPr lang="de-DE"/>
            </a:br>
            <a:r>
              <a:rPr lang="de-DE"/>
              <a:t>Emissionen von Treibhausgasen aus Fahrzeugen und mobilen Maschinen der Bauwirtschaft</a:t>
            </a:r>
            <a:endParaRPr/>
          </a:p>
        </p:txBody>
      </p:sp>
      <p:sp>
        <p:nvSpPr>
          <p:cNvPr id="238" name="Google Shape;238;g26805bd2549_0_40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NIR 2022</a:t>
            </a:r>
            <a:endParaRPr/>
          </a:p>
        </p:txBody>
      </p:sp>
      <p:sp>
        <p:nvSpPr>
          <p:cNvPr id="239" name="Google Shape;239;g26805bd2549_0_40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240" name="Google Shape;240;g26805bd2549_0_407"/>
          <p:cNvPicPr preferRelativeResize="0"/>
          <p:nvPr/>
        </p:nvPicPr>
        <p:blipFill rotWithShape="1">
          <a:blip r:embed="rId3">
            <a:alphaModFix/>
          </a:blip>
          <a:srcRect b="0" l="0" r="0" t="0"/>
          <a:stretch/>
        </p:blipFill>
        <p:spPr>
          <a:xfrm>
            <a:off x="0" y="1323451"/>
            <a:ext cx="6385560" cy="3477150"/>
          </a:xfrm>
          <a:prstGeom prst="rect">
            <a:avLst/>
          </a:prstGeom>
          <a:noFill/>
          <a:ln>
            <a:noFill/>
          </a:ln>
        </p:spPr>
      </p:pic>
      <p:sp>
        <p:nvSpPr>
          <p:cNvPr id="241" name="Google Shape;241;g26805bd2549_0_407"/>
          <p:cNvSpPr/>
          <p:nvPr/>
        </p:nvSpPr>
        <p:spPr>
          <a:xfrm>
            <a:off x="137160" y="4800602"/>
            <a:ext cx="11971020" cy="130726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C00000"/>
              </a:buClr>
              <a:buSzPts val="1100"/>
              <a:buFont typeface="Arial"/>
              <a:buChar char="•"/>
            </a:pPr>
            <a:r>
              <a:rPr b="0" i="0" lang="de-DE" sz="1800" u="none" cap="none" strike="noStrike">
                <a:solidFill>
                  <a:srgbClr val="C00000"/>
                </a:solidFill>
                <a:latin typeface="Arial"/>
                <a:ea typeface="Arial"/>
                <a:cs typeface="Arial"/>
                <a:sym typeface="Arial"/>
              </a:rPr>
              <a:t>Berechnen Sie anhand der eingesetzten Kraftstoffe, wie viele THG-Emissionen durch Fahrzeuge und mobile Maschinen auf ihrer Baustelle an einem typischen Tag freigesetzt werden</a:t>
            </a:r>
            <a:endParaRPr b="0" i="0" sz="1800" u="none" cap="none" strike="noStrike">
              <a:solidFill>
                <a:srgbClr val="C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1100"/>
              <a:buFont typeface="Arial"/>
              <a:buChar char="•"/>
            </a:pPr>
            <a:r>
              <a:rPr b="0" i="0" lang="de-DE" sz="1800" u="none" cap="none" strike="noStrike">
                <a:solidFill>
                  <a:srgbClr val="C00000"/>
                </a:solidFill>
                <a:latin typeface="Arial"/>
                <a:ea typeface="Arial"/>
                <a:cs typeface="Arial"/>
                <a:sym typeface="Arial"/>
              </a:rPr>
              <a:t>Berechnen Sie die Menge an THG-Emissionen die sich einsparen ließe, wenn ausgewählte Fahrzeuge und mobile Maschinen mit fossilfreien Kraftstoffen betrieben würden </a:t>
            </a:r>
            <a:endParaRPr b="0" i="0" sz="1600" u="none" cap="none" strike="noStrike">
              <a:solidFill>
                <a:srgbClr val="C00000"/>
              </a:solidFill>
              <a:latin typeface="Arial"/>
              <a:ea typeface="Arial"/>
              <a:cs typeface="Arial"/>
              <a:sym typeface="Arial"/>
            </a:endParaRPr>
          </a:p>
        </p:txBody>
      </p:sp>
      <p:pic>
        <p:nvPicPr>
          <p:cNvPr id="242" name="Google Shape;242;g26805bd2549_0_407"/>
          <p:cNvPicPr preferRelativeResize="0"/>
          <p:nvPr/>
        </p:nvPicPr>
        <p:blipFill rotWithShape="1">
          <a:blip r:embed="rId4">
            <a:alphaModFix/>
          </a:blip>
          <a:srcRect b="0" l="0" r="0" t="0"/>
          <a:stretch/>
        </p:blipFill>
        <p:spPr>
          <a:xfrm>
            <a:off x="708401" y="3509200"/>
            <a:ext cx="6494228" cy="317175"/>
          </a:xfrm>
          <a:prstGeom prst="rect">
            <a:avLst/>
          </a:prstGeom>
          <a:noFill/>
          <a:ln>
            <a:noFill/>
          </a:ln>
        </p:spPr>
      </p:pic>
      <p:pic>
        <p:nvPicPr>
          <p:cNvPr id="243" name="Google Shape;243;g26805bd2549_0_407"/>
          <p:cNvPicPr preferRelativeResize="0"/>
          <p:nvPr/>
        </p:nvPicPr>
        <p:blipFill rotWithShape="1">
          <a:blip r:embed="rId5">
            <a:alphaModFix/>
          </a:blip>
          <a:srcRect b="0" l="0" r="0" t="0"/>
          <a:stretch/>
        </p:blipFill>
        <p:spPr>
          <a:xfrm>
            <a:off x="729775" y="2831350"/>
            <a:ext cx="4116199" cy="281584"/>
          </a:xfrm>
          <a:prstGeom prst="rect">
            <a:avLst/>
          </a:prstGeom>
          <a:noFill/>
          <a:ln>
            <a:noFill/>
          </a:ln>
        </p:spPr>
      </p:pic>
      <p:graphicFrame>
        <p:nvGraphicFramePr>
          <p:cNvPr id="244" name="Google Shape;244;g26805bd2549_0_407"/>
          <p:cNvGraphicFramePr/>
          <p:nvPr/>
        </p:nvGraphicFramePr>
        <p:xfrm>
          <a:off x="7883025" y="1454850"/>
          <a:ext cx="3000000" cy="3000000"/>
        </p:xfrm>
        <a:graphic>
          <a:graphicData uri="http://schemas.openxmlformats.org/drawingml/2006/table">
            <a:tbl>
              <a:tblPr>
                <a:noFill/>
                <a:tableStyleId>{B0467E10-2D98-47C2-BCBC-4F8C8577FD4E}</a:tableStyleId>
              </a:tblPr>
              <a:tblGrid>
                <a:gridCol w="2326225"/>
                <a:gridCol w="1789975"/>
              </a:tblGrid>
              <a:tr h="304625">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Energieträger</a:t>
                      </a:r>
                      <a:endParaRPr b="1"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Emissionsfaktor</a:t>
                      </a:r>
                      <a:endParaRPr b="1"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Strommix Deutschland</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0,402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Heizöl</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0,318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Erdgas</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0,433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-äq./kgWh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Flüssiggas</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2,158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-äq./liter</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Dieselkraftstoff</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3,137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Biodiesel</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1,545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Ottokraftstoff </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2,891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Bioethanol</a:t>
                      </a:r>
                      <a:endParaRPr sz="900" u="none" cap="none" strike="noStrike">
                        <a:solidFill>
                          <a:srgbClr val="000000"/>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1,261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-äq./lJ</a:t>
                      </a:r>
                      <a:endParaRPr sz="900" u="none" cap="none" strike="noStrike">
                        <a:solidFill>
                          <a:srgbClr val="000000"/>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r>
              <a:tr h="3374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Sonstige Mineralölprodukte </a:t>
                      </a:r>
                      <a:endParaRPr sz="900" u="none" cap="none" strike="noStrike">
                        <a:solidFill>
                          <a:srgbClr val="000000"/>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82,9 t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/TJ</a:t>
                      </a:r>
                      <a:endParaRPr sz="900" u="none" cap="none" strike="noStrike">
                        <a:solidFill>
                          <a:srgbClr val="000000"/>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45" name="Google Shape;245;g26805bd2549_0_407"/>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6805bd2549_0_48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52" name="Google Shape;252;g26805bd2549_0_48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Ressourcennutzung</a:t>
            </a:r>
            <a:endParaRPr/>
          </a:p>
        </p:txBody>
      </p:sp>
      <p:sp>
        <p:nvSpPr>
          <p:cNvPr id="253" name="Google Shape;253;g26805bd2549_0_48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Global Footprint Network  2023</a:t>
            </a:r>
            <a:endParaRPr/>
          </a:p>
        </p:txBody>
      </p:sp>
      <p:sp>
        <p:nvSpPr>
          <p:cNvPr id="254" name="Google Shape;254;g26805bd2549_0_485"/>
          <p:cNvSpPr/>
          <p:nvPr/>
        </p:nvSpPr>
        <p:spPr>
          <a:xfrm>
            <a:off x="6705484" y="2095500"/>
            <a:ext cx="4670300" cy="349364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Erklären Sie, was der Earth Overshoot Day ist.</a:t>
            </a:r>
            <a:endParaRPr b="1" i="0" sz="1800" u="none" cap="none" strike="noStrike">
              <a:solidFill>
                <a:srgbClr val="C00000"/>
              </a:solidFill>
              <a:latin typeface="Arial"/>
              <a:ea typeface="Arial"/>
              <a:cs typeface="Arial"/>
              <a:sym typeface="Arial"/>
            </a:endParaRPr>
          </a:p>
          <a:p>
            <a:pPr indent="-368300" lvl="0" marL="4572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Auf welches Datum fällt der Earth Overshoot Day im Jahr 2023</a:t>
            </a:r>
            <a:endParaRPr b="1" i="0" sz="1800" u="none" cap="none" strike="noStrike">
              <a:solidFill>
                <a:srgbClr val="C00000"/>
              </a:solidFill>
              <a:latin typeface="Arial"/>
              <a:ea typeface="Arial"/>
              <a:cs typeface="Arial"/>
              <a:sym typeface="Arial"/>
            </a:endParaRPr>
          </a:p>
          <a:p>
            <a:pPr indent="-368300" lvl="0" marL="4572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Auf welches Datum fällt der German  Overshoot Day im Jahr 2023</a:t>
            </a:r>
            <a:endParaRPr b="1" i="0" sz="1800" u="none" cap="none" strike="noStrike">
              <a:solidFill>
                <a:srgbClr val="C00000"/>
              </a:solidFill>
              <a:latin typeface="Arial"/>
              <a:ea typeface="Arial"/>
              <a:cs typeface="Arial"/>
              <a:sym typeface="Arial"/>
            </a:endParaRPr>
          </a:p>
        </p:txBody>
      </p:sp>
      <p:pic>
        <p:nvPicPr>
          <p:cNvPr id="255" name="Google Shape;255;g26805bd2549_0_485"/>
          <p:cNvPicPr preferRelativeResize="0"/>
          <p:nvPr/>
        </p:nvPicPr>
        <p:blipFill rotWithShape="1">
          <a:blip r:embed="rId3">
            <a:alphaModFix/>
          </a:blip>
          <a:srcRect b="0" l="0" r="0" t="0"/>
          <a:stretch/>
        </p:blipFill>
        <p:spPr>
          <a:xfrm>
            <a:off x="541020" y="1412400"/>
            <a:ext cx="4945498" cy="4689696"/>
          </a:xfrm>
          <a:prstGeom prst="rect">
            <a:avLst/>
          </a:prstGeom>
          <a:noFill/>
          <a:ln>
            <a:noFill/>
          </a:ln>
        </p:spPr>
      </p:pic>
      <p:sp>
        <p:nvSpPr>
          <p:cNvPr id="256" name="Google Shape;256;g26805bd2549_0_485"/>
          <p:cNvSpPr txBox="1"/>
          <p:nvPr>
            <p:ph idx="11" type="ftr"/>
          </p:nvPr>
        </p:nvSpPr>
        <p:spPr>
          <a:xfrm>
            <a:off x="708400" y="6266072"/>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57" name="Google Shape;257;g26805bd2549_0_485"/>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6805bd2549_0_49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4" name="Google Shape;264;g26805bd2549_0_49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de-DE"/>
              <a:t>Nachhaltige Ressourcennutzung</a:t>
            </a:r>
            <a:endParaRPr/>
          </a:p>
        </p:txBody>
      </p:sp>
      <p:sp>
        <p:nvSpPr>
          <p:cNvPr id="265" name="Google Shape;265;g26805bd2549_0_49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Klima ohne Grenzen 2023</a:t>
            </a:r>
            <a:endParaRPr/>
          </a:p>
        </p:txBody>
      </p:sp>
      <p:sp>
        <p:nvSpPr>
          <p:cNvPr id="266" name="Google Shape;266;g26805bd2549_0_495"/>
          <p:cNvSpPr/>
          <p:nvPr/>
        </p:nvSpPr>
        <p:spPr>
          <a:xfrm>
            <a:off x="8458400" y="2345716"/>
            <a:ext cx="3336600" cy="282308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0"/>
              </a:spcBef>
              <a:spcAft>
                <a:spcPts val="0"/>
              </a:spcAft>
              <a:buClr>
                <a:srgbClr val="C00000"/>
              </a:buClr>
              <a:buSzPts val="2200"/>
              <a:buFont typeface="Arial"/>
              <a:buChar char="•"/>
            </a:pPr>
            <a:r>
              <a:rPr b="1" i="0" lang="de-DE" sz="1800" u="none" cap="none" strike="noStrike">
                <a:solidFill>
                  <a:srgbClr val="C00000"/>
                </a:solidFill>
                <a:latin typeface="Arial"/>
                <a:ea typeface="Arial"/>
                <a:cs typeface="Arial"/>
                <a:sym typeface="Arial"/>
              </a:rPr>
              <a:t>Warum fällt der Earth Overshoot Day auf ein immer früheres Datum im Jahr?</a:t>
            </a:r>
            <a:endParaRPr b="1" i="0" sz="1800" u="none" cap="none" strike="noStrike">
              <a:solidFill>
                <a:srgbClr val="C00000"/>
              </a:solidFill>
              <a:latin typeface="Arial"/>
              <a:ea typeface="Arial"/>
              <a:cs typeface="Arial"/>
              <a:sym typeface="Arial"/>
            </a:endParaRPr>
          </a:p>
        </p:txBody>
      </p:sp>
      <p:pic>
        <p:nvPicPr>
          <p:cNvPr id="267" name="Google Shape;267;g26805bd2549_0_495"/>
          <p:cNvPicPr preferRelativeResize="0"/>
          <p:nvPr/>
        </p:nvPicPr>
        <p:blipFill rotWithShape="1">
          <a:blip r:embed="rId3">
            <a:alphaModFix/>
          </a:blip>
          <a:srcRect b="0" l="0" r="0" t="0"/>
          <a:stretch/>
        </p:blipFill>
        <p:spPr>
          <a:xfrm>
            <a:off x="0" y="1411938"/>
            <a:ext cx="7986757" cy="4690637"/>
          </a:xfrm>
          <a:prstGeom prst="rect">
            <a:avLst/>
          </a:prstGeom>
          <a:noFill/>
          <a:ln>
            <a:noFill/>
          </a:ln>
        </p:spPr>
      </p:pic>
      <p:pic>
        <p:nvPicPr>
          <p:cNvPr id="268" name="Google Shape;268;g26805bd2549_0_495"/>
          <p:cNvPicPr preferRelativeResize="0"/>
          <p:nvPr/>
        </p:nvPicPr>
        <p:blipFill rotWithShape="1">
          <a:blip r:embed="rId4">
            <a:alphaModFix/>
          </a:blip>
          <a:srcRect b="0" l="0" r="0" t="0"/>
          <a:stretch/>
        </p:blipFill>
        <p:spPr>
          <a:xfrm>
            <a:off x="619500" y="4111200"/>
            <a:ext cx="7314350" cy="982325"/>
          </a:xfrm>
          <a:prstGeom prst="rect">
            <a:avLst/>
          </a:prstGeom>
          <a:noFill/>
          <a:ln>
            <a:noFill/>
          </a:ln>
        </p:spPr>
      </p:pic>
      <p:sp>
        <p:nvSpPr>
          <p:cNvPr id="269" name="Google Shape;269;g26805bd2549_0_49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70" name="Google Shape;270;g26805bd2549_0_495"/>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6805bd2549_0_57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7" name="Google Shape;277;g26805bd2549_0_57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 Nachhaltiges Rohrmaterial</a:t>
            </a:r>
            <a:endParaRPr/>
          </a:p>
        </p:txBody>
      </p:sp>
      <p:sp>
        <p:nvSpPr>
          <p:cNvPr id="278" name="Google Shape;278;g26805bd2549_0_57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Baunetz Wissen o.J., Eco bau 2022.</a:t>
            </a:r>
            <a:endParaRPr/>
          </a:p>
        </p:txBody>
      </p:sp>
      <p:pic>
        <p:nvPicPr>
          <p:cNvPr id="279" name="Google Shape;279;g26805bd2549_0_571"/>
          <p:cNvPicPr preferRelativeResize="0"/>
          <p:nvPr/>
        </p:nvPicPr>
        <p:blipFill rotWithShape="1">
          <a:blip r:embed="rId3">
            <a:alphaModFix/>
          </a:blip>
          <a:srcRect b="0" l="0" r="0" t="0"/>
          <a:stretch/>
        </p:blipFill>
        <p:spPr>
          <a:xfrm>
            <a:off x="66069" y="1753967"/>
            <a:ext cx="3000375" cy="1996600"/>
          </a:xfrm>
          <a:prstGeom prst="rect">
            <a:avLst/>
          </a:prstGeom>
          <a:noFill/>
          <a:ln>
            <a:noFill/>
          </a:ln>
        </p:spPr>
      </p:pic>
      <p:pic>
        <p:nvPicPr>
          <p:cNvPr id="280" name="Google Shape;280;g26805bd2549_0_571"/>
          <p:cNvPicPr preferRelativeResize="0"/>
          <p:nvPr/>
        </p:nvPicPr>
        <p:blipFill rotWithShape="1">
          <a:blip r:embed="rId4">
            <a:alphaModFix/>
          </a:blip>
          <a:srcRect b="0" l="0" r="0" t="0"/>
          <a:stretch/>
        </p:blipFill>
        <p:spPr>
          <a:xfrm>
            <a:off x="6322095" y="1760450"/>
            <a:ext cx="1947050" cy="1460276"/>
          </a:xfrm>
          <a:prstGeom prst="rect">
            <a:avLst/>
          </a:prstGeom>
          <a:noFill/>
          <a:ln>
            <a:noFill/>
          </a:ln>
        </p:spPr>
      </p:pic>
      <p:pic>
        <p:nvPicPr>
          <p:cNvPr id="281" name="Google Shape;281;g26805bd2549_0_571"/>
          <p:cNvPicPr preferRelativeResize="0"/>
          <p:nvPr/>
        </p:nvPicPr>
        <p:blipFill rotWithShape="1">
          <a:blip r:embed="rId5">
            <a:alphaModFix/>
          </a:blip>
          <a:srcRect b="0" l="0" r="0" t="0"/>
          <a:stretch/>
        </p:blipFill>
        <p:spPr>
          <a:xfrm>
            <a:off x="3997841" y="3905587"/>
            <a:ext cx="3695956" cy="1963475"/>
          </a:xfrm>
          <a:prstGeom prst="rect">
            <a:avLst/>
          </a:prstGeom>
          <a:noFill/>
          <a:ln>
            <a:noFill/>
          </a:ln>
        </p:spPr>
      </p:pic>
      <p:pic>
        <p:nvPicPr>
          <p:cNvPr id="282" name="Google Shape;282;g26805bd2549_0_571"/>
          <p:cNvPicPr preferRelativeResize="0"/>
          <p:nvPr/>
        </p:nvPicPr>
        <p:blipFill rotWithShape="1">
          <a:blip r:embed="rId6">
            <a:alphaModFix/>
          </a:blip>
          <a:srcRect b="0" l="0" r="0" t="0"/>
          <a:stretch/>
        </p:blipFill>
        <p:spPr>
          <a:xfrm>
            <a:off x="52855" y="3838376"/>
            <a:ext cx="3272475" cy="1963485"/>
          </a:xfrm>
          <a:prstGeom prst="rect">
            <a:avLst/>
          </a:prstGeom>
          <a:noFill/>
          <a:ln>
            <a:noFill/>
          </a:ln>
        </p:spPr>
      </p:pic>
      <p:sp>
        <p:nvSpPr>
          <p:cNvPr id="283" name="Google Shape;283;g26805bd2549_0_571"/>
          <p:cNvSpPr txBox="1"/>
          <p:nvPr/>
        </p:nvSpPr>
        <p:spPr>
          <a:xfrm>
            <a:off x="-1" y="1238959"/>
            <a:ext cx="10241700" cy="409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700"/>
              <a:buFont typeface="Arial"/>
              <a:buNone/>
            </a:pPr>
            <a:r>
              <a:rPr b="1" i="0" lang="de-DE" sz="1700" u="none" cap="none" strike="noStrike">
                <a:solidFill>
                  <a:schemeClr val="dk1"/>
                </a:solidFill>
                <a:latin typeface="Arial"/>
                <a:ea typeface="Arial"/>
                <a:cs typeface="Arial"/>
                <a:sym typeface="Arial"/>
              </a:rPr>
              <a:t>Kupferrohr 32 mm 26,00 €/m </a:t>
            </a:r>
            <a:r>
              <a:rPr b="1" i="0" lang="de-DE" sz="1700" u="none" cap="none" strike="noStrike">
                <a:solidFill>
                  <a:srgbClr val="4D5156"/>
                </a:solidFill>
                <a:highlight>
                  <a:srgbClr val="FFFFFF"/>
                </a:highlight>
                <a:latin typeface="Arial"/>
                <a:ea typeface="Arial"/>
                <a:cs typeface="Arial"/>
                <a:sym typeface="Arial"/>
              </a:rPr>
              <a:t>   PE Druckrohr </a:t>
            </a:r>
            <a:r>
              <a:rPr b="1" i="0" lang="de-DE" sz="1700" u="none" cap="none" strike="noStrike">
                <a:solidFill>
                  <a:schemeClr val="dk1"/>
                </a:solidFill>
                <a:latin typeface="Arial"/>
                <a:ea typeface="Arial"/>
                <a:cs typeface="Arial"/>
                <a:sym typeface="Arial"/>
              </a:rPr>
              <a:t>32 mm 2,00 €/m	</a:t>
            </a:r>
            <a:r>
              <a:rPr b="1" i="0" lang="de-DE" sz="1700" u="none" cap="none" strike="noStrike">
                <a:solidFill>
                  <a:srgbClr val="4D5156"/>
                </a:solidFill>
                <a:highlight>
                  <a:srgbClr val="FFFFFF"/>
                </a:highlight>
                <a:latin typeface="Arial"/>
                <a:ea typeface="Arial"/>
                <a:cs typeface="Arial"/>
                <a:sym typeface="Arial"/>
              </a:rPr>
              <a:t>Hart-</a:t>
            </a:r>
            <a:r>
              <a:rPr b="1" i="0" lang="de-DE" sz="1700" u="none" cap="none" strike="noStrike">
                <a:solidFill>
                  <a:srgbClr val="5F6368"/>
                </a:solidFill>
                <a:highlight>
                  <a:srgbClr val="FFFFFF"/>
                </a:highlight>
                <a:latin typeface="Arial"/>
                <a:ea typeface="Arial"/>
                <a:cs typeface="Arial"/>
                <a:sym typeface="Arial"/>
              </a:rPr>
              <a:t>PVC </a:t>
            </a:r>
            <a:r>
              <a:rPr b="1" i="0" lang="de-DE" sz="1700" u="none" cap="none" strike="noStrike">
                <a:solidFill>
                  <a:srgbClr val="4D5156"/>
                </a:solidFill>
                <a:highlight>
                  <a:srgbClr val="FFFFFF"/>
                </a:highlight>
                <a:latin typeface="Arial"/>
                <a:ea typeface="Arial"/>
                <a:cs typeface="Arial"/>
                <a:sym typeface="Arial"/>
              </a:rPr>
              <a:t>(</a:t>
            </a:r>
            <a:r>
              <a:rPr b="1" i="0" lang="de-DE" sz="1700" u="none" cap="none" strike="noStrike">
                <a:solidFill>
                  <a:srgbClr val="5F6368"/>
                </a:solidFill>
                <a:highlight>
                  <a:srgbClr val="FFFFFF"/>
                </a:highlight>
                <a:latin typeface="Arial"/>
                <a:ea typeface="Arial"/>
                <a:cs typeface="Arial"/>
                <a:sym typeface="Arial"/>
              </a:rPr>
              <a:t>PVC</a:t>
            </a:r>
            <a:r>
              <a:rPr b="1" i="0" lang="de-DE" sz="1700" u="none" cap="none" strike="noStrike">
                <a:solidFill>
                  <a:srgbClr val="4D5156"/>
                </a:solidFill>
                <a:highlight>
                  <a:srgbClr val="FFFFFF"/>
                </a:highlight>
                <a:latin typeface="Arial"/>
                <a:ea typeface="Arial"/>
                <a:cs typeface="Arial"/>
                <a:sym typeface="Arial"/>
              </a:rPr>
              <a:t>-U) </a:t>
            </a:r>
            <a:r>
              <a:rPr b="1" i="0" lang="de-DE" sz="1700" u="none" cap="none" strike="noStrike">
                <a:solidFill>
                  <a:schemeClr val="dk1"/>
                </a:solidFill>
                <a:latin typeface="Arial"/>
                <a:ea typeface="Arial"/>
                <a:cs typeface="Arial"/>
                <a:sym typeface="Arial"/>
              </a:rPr>
              <a:t>32 mm </a:t>
            </a:r>
            <a:r>
              <a:rPr b="1" i="0" lang="de-DE" sz="1700" u="none" cap="none" strike="noStrike">
                <a:solidFill>
                  <a:schemeClr val="dk1"/>
                </a:solidFill>
                <a:highlight>
                  <a:srgbClr val="FFFFFF"/>
                </a:highlight>
                <a:latin typeface="Arial"/>
                <a:ea typeface="Arial"/>
                <a:cs typeface="Arial"/>
                <a:sym typeface="Arial"/>
              </a:rPr>
              <a:t>4,50 €</a:t>
            </a:r>
            <a:r>
              <a:rPr b="1" i="0" lang="de-DE" sz="1700" u="none" cap="none" strike="noStrike">
                <a:solidFill>
                  <a:schemeClr val="dk1"/>
                </a:solidFill>
                <a:latin typeface="Arial"/>
                <a:ea typeface="Arial"/>
                <a:cs typeface="Arial"/>
                <a:sym typeface="Arial"/>
              </a:rPr>
              <a:t>/m</a:t>
            </a:r>
            <a:endParaRPr b="1" i="0" sz="1300" u="none" cap="none" strike="noStrike">
              <a:solidFill>
                <a:srgbClr val="000000"/>
              </a:solidFill>
              <a:latin typeface="Calibri"/>
              <a:ea typeface="Calibri"/>
              <a:cs typeface="Calibri"/>
              <a:sym typeface="Calibri"/>
            </a:endParaRPr>
          </a:p>
        </p:txBody>
      </p:sp>
      <p:sp>
        <p:nvSpPr>
          <p:cNvPr id="284" name="Google Shape;284;g26805bd2549_0_571"/>
          <p:cNvSpPr txBox="1"/>
          <p:nvPr/>
        </p:nvSpPr>
        <p:spPr>
          <a:xfrm>
            <a:off x="-1" y="5660435"/>
            <a:ext cx="8142900" cy="55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700"/>
              <a:buFont typeface="Arial"/>
              <a:buNone/>
            </a:pPr>
            <a:r>
              <a:rPr b="1" i="0" lang="de-DE" sz="1700" u="none" cap="none" strike="noStrike">
                <a:solidFill>
                  <a:schemeClr val="dk1"/>
                </a:solidFill>
                <a:latin typeface="Arial"/>
                <a:ea typeface="Arial"/>
                <a:cs typeface="Arial"/>
                <a:sym typeface="Arial"/>
              </a:rPr>
              <a:t>Verzinktes Stahlrohr 32 mm 7,00</a:t>
            </a:r>
            <a:r>
              <a:rPr b="1" i="0" lang="de-DE" sz="1700" u="none" cap="none" strike="noStrike">
                <a:solidFill>
                  <a:srgbClr val="2A2A2D"/>
                </a:solidFill>
                <a:latin typeface="Arial"/>
                <a:ea typeface="Arial"/>
                <a:cs typeface="Arial"/>
                <a:sym typeface="Arial"/>
              </a:rPr>
              <a:t> €/m	 </a:t>
            </a:r>
            <a:r>
              <a:rPr b="1" i="0" lang="de-DE" sz="1700" u="none" cap="none" strike="noStrike">
                <a:solidFill>
                  <a:schemeClr val="dk1"/>
                </a:solidFill>
                <a:latin typeface="Arial"/>
                <a:ea typeface="Arial"/>
                <a:cs typeface="Arial"/>
                <a:sym typeface="Arial"/>
              </a:rPr>
              <a:t>Edelstahlrohr 35 mm 31,00 €/m</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300"/>
              <a:buFont typeface="Arial"/>
              <a:buNone/>
            </a:pPr>
            <a:r>
              <a:t/>
            </a:r>
            <a:endParaRPr b="1" i="0" sz="1300" u="none" cap="none" strike="noStrike">
              <a:solidFill>
                <a:srgbClr val="000000"/>
              </a:solidFill>
              <a:latin typeface="Calibri"/>
              <a:ea typeface="Calibri"/>
              <a:cs typeface="Calibri"/>
              <a:sym typeface="Calibri"/>
            </a:endParaRPr>
          </a:p>
        </p:txBody>
      </p:sp>
      <p:sp>
        <p:nvSpPr>
          <p:cNvPr id="285" name="Google Shape;285;g26805bd2549_0_571"/>
          <p:cNvSpPr/>
          <p:nvPr/>
        </p:nvSpPr>
        <p:spPr>
          <a:xfrm>
            <a:off x="8298905" y="1828799"/>
            <a:ext cx="3893095" cy="43007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rPr b="1" i="0" lang="de-DE" sz="1800" u="none" cap="none" strike="noStrike">
                <a:solidFill>
                  <a:srgbClr val="C00000"/>
                </a:solidFill>
                <a:latin typeface="Arial"/>
                <a:ea typeface="Arial"/>
                <a:cs typeface="Arial"/>
                <a:sym typeface="Arial"/>
              </a:rPr>
              <a:t>In einem Berliner Wohnhaus werden Trinkwasserrohre verlegt. Welches Rohrmaterial wählen Sie? Begründen Sie Ihre Wahl auf Grundlage von:</a:t>
            </a:r>
            <a:endParaRPr b="1"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Energieaufwand</a:t>
            </a:r>
            <a:endParaRPr b="1"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Lebensdauer</a:t>
            </a:r>
            <a:endParaRPr b="1"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Recyclingfähigkeit</a:t>
            </a:r>
            <a:endParaRPr b="1"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Rohstoffverfügbarkeit</a:t>
            </a:r>
            <a:endParaRPr b="1"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Verlegbarkeit</a:t>
            </a:r>
            <a:endParaRPr b="1"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Kosten</a:t>
            </a:r>
            <a:endParaRPr b="1"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Hygiene </a:t>
            </a:r>
            <a:endParaRPr b="1"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Freisetzung von Schadstoffen</a:t>
            </a:r>
            <a:endParaRPr b="1" i="0" sz="1800" u="none" cap="none" strike="noStrike">
              <a:solidFill>
                <a:srgbClr val="C00000"/>
              </a:solidFill>
              <a:latin typeface="Arial"/>
              <a:ea typeface="Arial"/>
              <a:cs typeface="Arial"/>
              <a:sym typeface="Arial"/>
            </a:endParaRPr>
          </a:p>
        </p:txBody>
      </p:sp>
      <p:pic>
        <p:nvPicPr>
          <p:cNvPr id="286" name="Google Shape;286;g26805bd2549_0_571"/>
          <p:cNvPicPr preferRelativeResize="0"/>
          <p:nvPr/>
        </p:nvPicPr>
        <p:blipFill rotWithShape="1">
          <a:blip r:embed="rId7">
            <a:alphaModFix/>
          </a:blip>
          <a:srcRect b="0" l="0" r="0" t="0"/>
          <a:stretch/>
        </p:blipFill>
        <p:spPr>
          <a:xfrm>
            <a:off x="3222450" y="1797570"/>
            <a:ext cx="2873550" cy="1844504"/>
          </a:xfrm>
          <a:prstGeom prst="rect">
            <a:avLst/>
          </a:prstGeom>
          <a:noFill/>
          <a:ln>
            <a:noFill/>
          </a:ln>
        </p:spPr>
      </p:pic>
      <p:sp>
        <p:nvSpPr>
          <p:cNvPr id="287" name="Google Shape;287;g26805bd2549_0_57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88" name="Google Shape;288;g26805bd2549_0_571"/>
          <p:cNvSpPr txBox="1"/>
          <p:nvPr/>
        </p:nvSpPr>
        <p:spPr>
          <a:xfrm>
            <a:off x="3338502" y="6236050"/>
            <a:ext cx="2541000"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Rohrleitungs- und Kanalbau</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