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nzZIVygYfIfGvzE28udMS0x3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58570" autoAdjust="0"/>
  </p:normalViewPr>
  <p:slideViewPr>
    <p:cSldViewPr snapToGrid="0">
      <p:cViewPr varScale="1">
        <p:scale>
          <a:sx n="125" d="100"/>
          <a:sy n="125" d="100"/>
        </p:scale>
        <p:origin x="848" y="168"/>
      </p:cViewPr>
      <p:guideLst>
        <p:guide orient="horz" pos="2183"/>
        <p:guide pos="3840"/>
      </p:guideLst>
    </p:cSldViewPr>
  </p:slideViewPr>
  <p:notesTextViewPr>
    <p:cViewPr>
      <p:scale>
        <a:sx n="1" d="1"/>
        <a:sy n="1" d="1"/>
      </p:scale>
      <p:origin x="0" y="0"/>
    </p:cViewPr>
  </p:notesTextViewPr>
  <p:notesViewPr>
    <p:cSldViewPr snapToGrid="0" showGuides="1">
      <p:cViewPr varScale="1">
        <p:scale>
          <a:sx n="83" d="100"/>
          <a:sy n="83" d="100"/>
        </p:scale>
        <p:origin x="4176" y="7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7" Type="http://customschemas.google.com/relationships/presentationmetadata" Target="metadata"/><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ba.co2-rechner.de/de_DE/" TargetMode="External"/><Relationship Id="rId4" Type="http://schemas.openxmlformats.org/officeDocument/2006/relationships/hyperlink" Target="https://www.umweltbundesamt.de/themen/wirtschaft-konsum/konsum-umwelt-zentrale-handlungsfelder" TargetMode="External"/><Relationship Id="rId5" Type="http://schemas.openxmlformats.org/officeDocument/2006/relationships/hyperlink" Target="http://uba.co2-rechner.de/"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rki.de/DE/Content/Infekt/Krankenhaushygiene/Kommission/Downloads/LAGA-Rili.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216000" y="3996000"/>
            <a:ext cx="6657340" cy="5536067"/>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dirty="0"/>
              <a:t>Office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4046df8b1_0_0: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14046df8b1_0_0:notes"/>
          <p:cNvSpPr txBox="1">
            <a:spLocks noGrp="1"/>
          </p:cNvSpPr>
          <p:nvPr>
            <p:ph type="body" idx="1"/>
          </p:nvPr>
        </p:nvSpPr>
        <p:spPr>
          <a:xfrm>
            <a:off x="216000" y="3996000"/>
            <a:ext cx="6655642" cy="582386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200"/>
              </a:spcBef>
              <a:spcAft>
                <a:spcPts val="0"/>
              </a:spcAft>
              <a:buClr>
                <a:schemeClr val="dk1"/>
              </a:buClr>
              <a:buSzPts val="1100"/>
              <a:buFont typeface="Arial"/>
              <a:buNone/>
            </a:pPr>
            <a:r>
              <a:rPr lang="de-DE" b="1" dirty="0"/>
              <a:t>Beschreibung</a:t>
            </a:r>
            <a:endParaRPr b="1" dirty="0"/>
          </a:p>
          <a:p>
            <a:pPr marL="0" lvl="0" indent="0" algn="l" rtl="0">
              <a:lnSpc>
                <a:spcPct val="115000"/>
              </a:lnSpc>
              <a:spcBef>
                <a:spcPts val="200"/>
              </a:spcBef>
              <a:spcAft>
                <a:spcPts val="0"/>
              </a:spcAft>
              <a:buClr>
                <a:schemeClr val="dk1"/>
              </a:buClr>
              <a:buSzPts val="1100"/>
              <a:buFont typeface="Arial"/>
              <a:buNone/>
            </a:pPr>
            <a:r>
              <a:rPr lang="de-DE" dirty="0"/>
              <a:t>In jedem Berufsbild werden natürliche Ressourcen genutzt und verbraucht. Und jede Ressourcennutzung ist mit einem Eingriff in die Umwelt verbunden. Unsere Gesellschaft und unsere Wirtschaft sind in die Biosphäre eingebettet, sie ist die Basis für alles. Im Gesundheitswesen werden viele Materialien, wie Plastik, Metall und auch Baumwolle, </a:t>
            </a:r>
            <a:r>
              <a:rPr lang="de-DE" dirty="0" err="1"/>
              <a:t>ge</a:t>
            </a:r>
            <a:r>
              <a:rPr lang="de-DE" dirty="0"/>
              <a:t>- und verbraucht. Bei der Ressourcenbeschaffung, -verarbeitung und -nutzung gibt es verschiedene Risiken, die zu analysieren sind. Wie können Liefer- bzw. Wertschöpfungsketten sowie Beschaffungs- und Produktionsprozesse anhand der drei Nachhaltigkeitsdimensionen (sozial, ökonomisch und ökologisch) betrachtet werden?</a:t>
            </a:r>
            <a:endParaRPr dirty="0"/>
          </a:p>
          <a:p>
            <a:pPr marL="0" lvl="0" indent="0" algn="l" rtl="0">
              <a:lnSpc>
                <a:spcPct val="115000"/>
              </a:lnSpc>
              <a:spcBef>
                <a:spcPts val="200"/>
              </a:spcBef>
              <a:spcAft>
                <a:spcPts val="0"/>
              </a:spcAft>
              <a:buClr>
                <a:schemeClr val="dk1"/>
              </a:buClr>
              <a:buSzPts val="1100"/>
              <a:buFont typeface="Arial"/>
              <a:buNone/>
            </a:pPr>
            <a:endParaRPr dirty="0"/>
          </a:p>
          <a:p>
            <a:pPr marL="0" lvl="0" indent="0" algn="l" rtl="0">
              <a:lnSpc>
                <a:spcPct val="115000"/>
              </a:lnSpc>
              <a:spcBef>
                <a:spcPts val="200"/>
              </a:spcBef>
              <a:spcAft>
                <a:spcPts val="0"/>
              </a:spcAft>
              <a:buClr>
                <a:schemeClr val="dk1"/>
              </a:buClr>
              <a:buSzPts val="1100"/>
            </a:pPr>
            <a:r>
              <a:rPr lang="de-DE" b="1" dirty="0"/>
              <a:t>Aufgabe</a:t>
            </a:r>
            <a:endParaRPr b="1" dirty="0"/>
          </a:p>
          <a:p>
            <a:pPr marL="311150" lvl="0" indent="-171450" algn="l" rtl="0">
              <a:lnSpc>
                <a:spcPct val="115000"/>
              </a:lnSpc>
              <a:spcBef>
                <a:spcPts val="0"/>
              </a:spcBef>
              <a:spcAft>
                <a:spcPts val="0"/>
              </a:spcAft>
              <a:buSzPts val="1400"/>
              <a:buFont typeface="Arial" panose="020B0604020202020204" pitchFamily="34" charset="0"/>
              <a:buChar char="•"/>
            </a:pPr>
            <a:r>
              <a:rPr lang="de-DE" dirty="0"/>
              <a:t>Versuchen Sie, anhand eines Rohstoffes, der im Gesundheitswesen zum Einsatz kommt (z.B. Baumwolle oder Metall) die Lieferkette nachzuvollziehen. Für welche Prozessebenen verfügen Sie über Daten und Informationen?</a:t>
            </a:r>
            <a:endParaRPr dirty="0"/>
          </a:p>
          <a:p>
            <a:pPr marL="311150" lvl="0" indent="-171450" algn="l" rtl="0">
              <a:lnSpc>
                <a:spcPct val="115000"/>
              </a:lnSpc>
              <a:spcBef>
                <a:spcPts val="0"/>
              </a:spcBef>
              <a:spcAft>
                <a:spcPts val="0"/>
              </a:spcAft>
              <a:buSzPts val="1400"/>
              <a:buFont typeface="Arial" panose="020B0604020202020204" pitchFamily="34" charset="0"/>
              <a:buChar char="•"/>
            </a:pPr>
            <a:r>
              <a:rPr lang="de-DE" dirty="0"/>
              <a:t>Auf welche Herausforderungen können Sie bei der Analyse der Lieferketten stoßen?</a:t>
            </a:r>
            <a:endParaRPr dirty="0"/>
          </a:p>
          <a:p>
            <a:pPr marL="311150" lvl="0" indent="-171450" algn="l" rtl="0">
              <a:lnSpc>
                <a:spcPct val="115000"/>
              </a:lnSpc>
              <a:spcBef>
                <a:spcPts val="0"/>
              </a:spcBef>
              <a:spcAft>
                <a:spcPts val="0"/>
              </a:spcAft>
              <a:buSzPts val="1400"/>
              <a:buFont typeface="Arial" panose="020B0604020202020204" pitchFamily="34" charset="0"/>
              <a:buChar char="•"/>
            </a:pPr>
            <a:r>
              <a:rPr lang="de-DE" dirty="0"/>
              <a:t>Nachhaltigkeit kann als ethisch-moralisches Prinzip mit inhärenten Werten, wie Rechenschaftspflicht, Verantwortung, Gerechtigkeit, Gleichheit, Lebensqualität, Nicht-Schaden oder auch Fürsorge angesehen werden. Wie kann der Verbrauch von Rohstoffen in der Pflegearbeit unter diesen Aspekten reflektiert werden?</a:t>
            </a:r>
            <a:br>
              <a:rPr lang="de-DE" dirty="0"/>
            </a:br>
            <a:endParaRPr dirty="0"/>
          </a:p>
          <a:p>
            <a:pPr marL="0" lvl="0" indent="0" algn="l" rtl="0">
              <a:lnSpc>
                <a:spcPct val="115000"/>
              </a:lnSpc>
              <a:spcBef>
                <a:spcPts val="200"/>
              </a:spcBef>
              <a:spcAft>
                <a:spcPts val="0"/>
              </a:spcAft>
              <a:buClr>
                <a:schemeClr val="dk1"/>
              </a:buClr>
              <a:buSzPts val="1100"/>
            </a:pPr>
            <a:r>
              <a:rPr lang="de-DE" b="1" dirty="0"/>
              <a:t>Quellen</a:t>
            </a:r>
            <a:endParaRPr b="1" dirty="0"/>
          </a:p>
          <a:p>
            <a:pPr marL="171450" lvl="0" indent="-171450" algn="l" rtl="0">
              <a:lnSpc>
                <a:spcPct val="115000"/>
              </a:lnSpc>
              <a:spcBef>
                <a:spcPts val="200"/>
              </a:spcBef>
              <a:spcAft>
                <a:spcPts val="0"/>
              </a:spcAft>
              <a:buClr>
                <a:schemeClr val="dk1"/>
              </a:buClr>
              <a:buSzPts val="1100"/>
              <a:buFont typeface="Arial" panose="020B0604020202020204" pitchFamily="34" charset="0"/>
              <a:buChar char="•"/>
            </a:pPr>
            <a:r>
              <a:rPr lang="de-DE" dirty="0"/>
              <a:t>Huss, N. (2022). Ethische Spannungsfelder – Globale Verantwortung, Nachhaltigkeit und Hygieneparadigmen. In: Riedel, A., </a:t>
            </a:r>
            <a:r>
              <a:rPr lang="de-DE" dirty="0" err="1"/>
              <a:t>Lehmeyer</a:t>
            </a:r>
            <a:r>
              <a:rPr lang="de-DE" dirty="0"/>
              <a:t>, S. (</a:t>
            </a:r>
            <a:r>
              <a:rPr lang="de-DE" dirty="0" err="1"/>
              <a:t>eds</a:t>
            </a:r>
            <a:r>
              <a:rPr lang="de-DE" dirty="0"/>
              <a:t>) Ethik im Gesundheitswesen. Springer Reference Pflege – Therapie – Gesundheit . Springer, Berlin, Heidelberg.</a:t>
            </a:r>
          </a:p>
          <a:p>
            <a:pPr marL="171450" lvl="0" indent="-171450" algn="l" rtl="0">
              <a:lnSpc>
                <a:spcPct val="115000"/>
              </a:lnSpc>
              <a:spcBef>
                <a:spcPts val="200"/>
              </a:spcBef>
              <a:spcAft>
                <a:spcPts val="0"/>
              </a:spcAft>
              <a:buClr>
                <a:schemeClr val="dk1"/>
              </a:buClr>
              <a:buSzPts val="1100"/>
              <a:buFont typeface="Arial" panose="020B0604020202020204" pitchFamily="34" charset="0"/>
              <a:buChar char="•"/>
            </a:pPr>
            <a:r>
              <a:rPr lang="de-DE" dirty="0"/>
              <a:t>Bilder: </a:t>
            </a:r>
            <a:r>
              <a:rPr lang="de-DE" dirty="0" err="1"/>
              <a:t>publicdomainvectors.org</a:t>
            </a:r>
            <a:r>
              <a:rPr lang="de-DE" dirty="0"/>
              <a:t> “</a:t>
            </a:r>
            <a:r>
              <a:rPr lang="de-DE" dirty="0" err="1"/>
              <a:t>lady</a:t>
            </a:r>
            <a:r>
              <a:rPr lang="de-DE" dirty="0"/>
              <a:t> </a:t>
            </a:r>
            <a:r>
              <a:rPr lang="de-DE" dirty="0" err="1"/>
              <a:t>doctor</a:t>
            </a:r>
            <a:r>
              <a:rPr lang="de-DE" dirty="0"/>
              <a:t>”, “</a:t>
            </a:r>
            <a:r>
              <a:rPr lang="de-DE" dirty="0" err="1"/>
              <a:t>hands</a:t>
            </a:r>
            <a:r>
              <a:rPr lang="de-DE" dirty="0"/>
              <a:t> </a:t>
            </a:r>
            <a:r>
              <a:rPr lang="de-DE" dirty="0" err="1"/>
              <a:t>with</a:t>
            </a:r>
            <a:r>
              <a:rPr lang="de-DE" dirty="0"/>
              <a:t> </a:t>
            </a:r>
            <a:r>
              <a:rPr lang="de-DE" dirty="0" err="1"/>
              <a:t>medical</a:t>
            </a:r>
            <a:r>
              <a:rPr lang="de-DE" dirty="0"/>
              <a:t> </a:t>
            </a:r>
            <a:r>
              <a:rPr lang="de-DE" dirty="0" err="1"/>
              <a:t>gloves</a:t>
            </a:r>
            <a:r>
              <a:rPr lang="de-DE" dirty="0"/>
              <a:t>”, “Nurse in </a:t>
            </a:r>
            <a:r>
              <a:rPr lang="de-DE" dirty="0" err="1"/>
              <a:t>blue</a:t>
            </a:r>
            <a:r>
              <a:rPr lang="de-DE" dirty="0"/>
              <a:t> uniform“</a:t>
            </a:r>
            <a:endParaRPr b="1" dirty="0"/>
          </a:p>
        </p:txBody>
      </p:sp>
      <p:sp>
        <p:nvSpPr>
          <p:cNvPr id="231" name="Google Shape;231;g214046df8b1_0_0:notes"/>
          <p:cNvSpPr txBox="1"/>
          <p:nvPr/>
        </p:nvSpPr>
        <p:spPr>
          <a:xfrm>
            <a:off x="4023991" y="9721107"/>
            <a:ext cx="3078300" cy="39535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13449b752f_0_17:notes"/>
          <p:cNvSpPr>
            <a:spLocks noGrp="1" noRot="1" noChangeAspect="1"/>
          </p:cNvSpPr>
          <p:nvPr>
            <p:ph type="sldImg" idx="2"/>
          </p:nvPr>
        </p:nvSpPr>
        <p:spPr>
          <a:xfrm>
            <a:off x="215900" y="252413"/>
            <a:ext cx="6591300" cy="3706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13449b752f_0_17:notes"/>
          <p:cNvSpPr txBox="1">
            <a:spLocks noGrp="1"/>
          </p:cNvSpPr>
          <p:nvPr>
            <p:ph type="body" idx="1"/>
          </p:nvPr>
        </p:nvSpPr>
        <p:spPr>
          <a:xfrm>
            <a:off x="216000" y="3960000"/>
            <a:ext cx="6591645" cy="585986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0"/>
              </a:spcBef>
              <a:spcAft>
                <a:spcPts val="0"/>
              </a:spcAft>
              <a:buNone/>
            </a:pPr>
            <a:r>
              <a:rPr lang="de-DE" sz="1000" b="1" dirty="0"/>
              <a:t>Beschreibung</a:t>
            </a:r>
            <a:endParaRPr sz="1000" b="1" dirty="0"/>
          </a:p>
          <a:p>
            <a:pPr marL="0" lvl="0" indent="0" algn="l" rtl="0">
              <a:spcBef>
                <a:spcPts val="0"/>
              </a:spcBef>
              <a:spcAft>
                <a:spcPts val="0"/>
              </a:spcAft>
              <a:buClr>
                <a:schemeClr val="dk1"/>
              </a:buClr>
              <a:buSzPts val="1100"/>
              <a:buFont typeface="Arial"/>
              <a:buNone/>
            </a:pPr>
            <a:r>
              <a:rPr lang="de-DE" sz="1000" dirty="0"/>
              <a:t>Der Klimawandel wird zum größten Teil direkt durch die Verbrennung fossiler Energieträger wie Kohle, Öl und Gas verursacht. Wenn wir einen Blick auf unser Leben werfen und bilanzieren, welche Teilbereiche für die Emissionen von Treibhausgas-Äquivalenten (CO₂-</a:t>
            </a:r>
            <a:r>
              <a:rPr lang="de-DE" sz="1000" dirty="0" err="1"/>
              <a:t>Äq</a:t>
            </a:r>
            <a:r>
              <a:rPr lang="de-DE" sz="1000" dirty="0"/>
              <a:t>) verantwortlich sind, so zeigen sich sechs Bereiche: Das Wohnen, die Stromnutzung, die Mobilität, die Ernährung, die öffentliche Infrastruktur und der Konsum. </a:t>
            </a:r>
            <a:endParaRPr sz="1000" dirty="0"/>
          </a:p>
          <a:p>
            <a:pPr marL="0" lvl="0" indent="0" algn="l" rtl="0">
              <a:spcBef>
                <a:spcPts val="0"/>
              </a:spcBef>
              <a:spcAft>
                <a:spcPts val="0"/>
              </a:spcAft>
              <a:buClr>
                <a:schemeClr val="dk1"/>
              </a:buClr>
              <a:buSzPts val="1100"/>
              <a:buFont typeface="Arial"/>
              <a:buNone/>
            </a:pPr>
            <a:r>
              <a:rPr lang="de-DE" sz="1000" dirty="0"/>
              <a:t>Am meisten trägt unser Konsum zum Klimawandel bei. In vier Bereichen kann man leicht einen Beitrag leisten, um die Emissionen durch Verhaltensänderungen zu mindern:</a:t>
            </a:r>
            <a:endParaRPr sz="1000" dirty="0"/>
          </a:p>
          <a:p>
            <a:pPr marL="271463" lvl="0" indent="-220663" algn="l" rtl="0">
              <a:spcBef>
                <a:spcPts val="0"/>
              </a:spcBef>
              <a:spcAft>
                <a:spcPts val="0"/>
              </a:spcAft>
              <a:buSzPts val="1400"/>
              <a:buChar char="-"/>
            </a:pPr>
            <a:r>
              <a:rPr lang="de-DE" sz="1000" b="1" dirty="0"/>
              <a:t>Wohnen</a:t>
            </a:r>
            <a:r>
              <a:rPr lang="de-DE" sz="1000" dirty="0"/>
              <a:t> mit 18%: Hier kann Heizwärme eingespart werden durch ein Herunterdrehen der Heizung oder durch eine Wärmedämmung des Gebäudes.</a:t>
            </a:r>
            <a:endParaRPr sz="1000" dirty="0"/>
          </a:p>
          <a:p>
            <a:pPr marL="271463" lvl="0" indent="-220663" algn="l" rtl="0">
              <a:spcBef>
                <a:spcPts val="0"/>
              </a:spcBef>
              <a:spcAft>
                <a:spcPts val="0"/>
              </a:spcAft>
              <a:buSzPts val="1400"/>
              <a:buChar char="-"/>
            </a:pPr>
            <a:r>
              <a:rPr lang="de-DE" sz="1000" b="1" dirty="0"/>
              <a:t>Strom</a:t>
            </a:r>
            <a:r>
              <a:rPr lang="de-DE" sz="1000" dirty="0"/>
              <a:t> mit 6%: Durch die Nutzung möglichst stromsparender Geräte (hohe Energieeffizienzklassen wie B oder A) kann eine gleiche Leistung erbracht werden, die aber viel weniger Strom verbraucht. Öko-Strom nutzen und/oder (für Fortgeschrittene) selbst produzieren.</a:t>
            </a:r>
            <a:endParaRPr sz="1000" dirty="0"/>
          </a:p>
          <a:p>
            <a:pPr marL="271463" lvl="0" indent="-220663" algn="l" rtl="0">
              <a:spcBef>
                <a:spcPts val="0"/>
              </a:spcBef>
              <a:spcAft>
                <a:spcPts val="0"/>
              </a:spcAft>
              <a:buSzPts val="1400"/>
              <a:buChar char="-"/>
            </a:pPr>
            <a:r>
              <a:rPr lang="de-DE" sz="1000" b="1" dirty="0"/>
              <a:t>Mobilität</a:t>
            </a:r>
            <a:r>
              <a:rPr lang="de-DE" sz="1000" dirty="0"/>
              <a:t> mit 19%: Einfach weniger Autofahren und stattdessen Bahn, Bus oder Fahrrad nutzen oder viele Strecken zu Fuß zurücklegen. Den Urlaub lieber mit der Bahn oder dem </a:t>
            </a:r>
            <a:r>
              <a:rPr lang="de-DE" sz="1000" dirty="0" err="1"/>
              <a:t>Fernbus</a:t>
            </a:r>
            <a:r>
              <a:rPr lang="de-DE" sz="1000" dirty="0"/>
              <a:t> antreten.</a:t>
            </a:r>
            <a:endParaRPr sz="1000" dirty="0"/>
          </a:p>
          <a:p>
            <a:pPr marL="271463" lvl="0" indent="-220663" algn="l" rtl="0">
              <a:spcBef>
                <a:spcPts val="0"/>
              </a:spcBef>
              <a:spcAft>
                <a:spcPts val="0"/>
              </a:spcAft>
              <a:buSzPts val="1400"/>
              <a:buChar char="-"/>
            </a:pPr>
            <a:r>
              <a:rPr lang="de-DE" sz="1000" b="1" dirty="0"/>
              <a:t>Ernährung</a:t>
            </a:r>
            <a:r>
              <a:rPr lang="de-DE" sz="1000" dirty="0"/>
              <a:t> mit 15%: Man muss nicht Veganer werden, es bringt schon viel, wenn der Konsum von Rindfleisch reduziert wird, insgesamt weniger Fleisch und Reis isst sowie den Anteil an hoch fetthaltigen Milchprodukten (vor allem Käse und Butter) verringert.</a:t>
            </a:r>
            <a:endParaRPr sz="1000" dirty="0"/>
          </a:p>
          <a:p>
            <a:pPr marL="0" lvl="0" indent="0" algn="l" rtl="0">
              <a:spcBef>
                <a:spcPts val="0"/>
              </a:spcBef>
              <a:spcAft>
                <a:spcPts val="0"/>
              </a:spcAft>
              <a:buClr>
                <a:schemeClr val="dk1"/>
              </a:buClr>
              <a:buSzPts val="1100"/>
              <a:buFont typeface="Arial"/>
              <a:buNone/>
            </a:pPr>
            <a:r>
              <a:rPr lang="de-DE" sz="1000" dirty="0"/>
              <a:t>Im Durchschnitt verursachte eine Bundesbürgerin oder ein Bundesbürger im Jahr 2020 rund 11,2 Tonnen CO₂-</a:t>
            </a:r>
            <a:r>
              <a:rPr lang="de-DE" sz="1000" dirty="0" err="1"/>
              <a:t>Äq</a:t>
            </a:r>
            <a:r>
              <a:rPr lang="de-DE" sz="1000" dirty="0"/>
              <a:t>. Klimaverträglich - für jeden Menschen weltweit gleich - wäre lediglich eine Tonne (Umweltbundesamt 2021a). Aber welche Menge an Treibhausgas-Emissionen verursache ich ganz konkret mit meinem Lebensstil? Wie viele Tonnen CO₂-</a:t>
            </a:r>
            <a:r>
              <a:rPr lang="de-DE" sz="1000" dirty="0" err="1"/>
              <a:t>Äq</a:t>
            </a:r>
            <a:r>
              <a:rPr lang="de-DE" sz="1000" dirty="0"/>
              <a:t>. entstehen durch Stromverbrauch und Heizen, durch meine Ernährung, mein Konsumverhalten, meine Mobilität? Mit dem CO₂-Rechner des Umweltbundesamtes lässt sich schnell der private CO₂-Fußabdruck bestimmen. Einen ersten Eindruck innerhalb von zwei Minuten gibt “Mein CO₂-Schnellcheck”. Sehr viel genauer wird “Meine CO₂-Bilanz”, die in 10 bis 20 Minuten erstellt ist, allerdings auch mehr Daten und Informationen (z.B. zu Wohnungsgröße, Heizung) erfordert.</a:t>
            </a:r>
            <a:endParaRPr sz="1000" b="1" dirty="0"/>
          </a:p>
          <a:p>
            <a:pPr marL="0" lvl="0" indent="0" algn="l" rtl="0">
              <a:lnSpc>
                <a:spcPct val="115000"/>
              </a:lnSpc>
              <a:spcBef>
                <a:spcPts val="0"/>
              </a:spcBef>
              <a:spcAft>
                <a:spcPts val="0"/>
              </a:spcAft>
              <a:buClr>
                <a:schemeClr val="dk1"/>
              </a:buClr>
              <a:buSzPts val="1100"/>
              <a:buFont typeface="Arial"/>
              <a:buNone/>
            </a:pPr>
            <a:r>
              <a:rPr lang="de-DE" sz="1000" b="1" dirty="0"/>
              <a:t>Aufgabe:</a:t>
            </a:r>
            <a:endParaRPr sz="1000" b="1" dirty="0"/>
          </a:p>
          <a:p>
            <a:pPr marL="139700" lvl="0" indent="0" algn="l" rtl="0">
              <a:lnSpc>
                <a:spcPct val="115000"/>
              </a:lnSpc>
              <a:spcBef>
                <a:spcPts val="0"/>
              </a:spcBef>
              <a:spcAft>
                <a:spcPts val="0"/>
              </a:spcAft>
              <a:buSzPts val="1400"/>
            </a:pPr>
            <a:r>
              <a:rPr lang="de-DE" sz="1000" dirty="0"/>
              <a:t>Welchen Fußabdruck (persönliche CO₂-Bilanz) hinterlasse ich mit meinem Lebensstil?</a:t>
            </a:r>
            <a:endParaRPr sz="1000" dirty="0"/>
          </a:p>
          <a:p>
            <a:pPr marL="914400" lvl="1" indent="-317500" algn="l" rtl="0">
              <a:lnSpc>
                <a:spcPct val="115000"/>
              </a:lnSpc>
              <a:spcBef>
                <a:spcPts val="0"/>
              </a:spcBef>
              <a:spcAft>
                <a:spcPts val="0"/>
              </a:spcAft>
              <a:buSzPts val="1400"/>
              <a:buChar char="○"/>
            </a:pPr>
            <a:r>
              <a:rPr lang="de-DE" sz="1000" dirty="0"/>
              <a:t>durch Stromverbrauch und Heizen?</a:t>
            </a:r>
            <a:endParaRPr sz="1000" dirty="0"/>
          </a:p>
          <a:p>
            <a:pPr marL="914400" lvl="1" indent="-317500" algn="l" rtl="0">
              <a:lnSpc>
                <a:spcPct val="115000"/>
              </a:lnSpc>
              <a:spcBef>
                <a:spcPts val="0"/>
              </a:spcBef>
              <a:spcAft>
                <a:spcPts val="0"/>
              </a:spcAft>
              <a:buSzPts val="1400"/>
              <a:buChar char="○"/>
            </a:pPr>
            <a:r>
              <a:rPr lang="de-DE" sz="1000" dirty="0"/>
              <a:t>durch meine Ernährung?</a:t>
            </a:r>
            <a:endParaRPr sz="1000" dirty="0"/>
          </a:p>
          <a:p>
            <a:pPr marL="914400" lvl="1" indent="-317500" algn="l" rtl="0">
              <a:lnSpc>
                <a:spcPct val="115000"/>
              </a:lnSpc>
              <a:spcBef>
                <a:spcPts val="0"/>
              </a:spcBef>
              <a:spcAft>
                <a:spcPts val="0"/>
              </a:spcAft>
              <a:buSzPts val="1400"/>
              <a:buChar char="○"/>
            </a:pPr>
            <a:r>
              <a:rPr lang="de-DE" sz="1000" dirty="0"/>
              <a:t>durch mein Konsumverhalten?</a:t>
            </a:r>
            <a:endParaRPr sz="1000" dirty="0"/>
          </a:p>
          <a:p>
            <a:pPr marL="914400" lvl="1" indent="-317500" algn="l" rtl="0">
              <a:lnSpc>
                <a:spcPct val="115000"/>
              </a:lnSpc>
              <a:spcBef>
                <a:spcPts val="0"/>
              </a:spcBef>
              <a:spcAft>
                <a:spcPts val="0"/>
              </a:spcAft>
              <a:buSzPts val="1400"/>
              <a:buChar char="○"/>
            </a:pPr>
            <a:r>
              <a:rPr lang="de-DE" sz="1000" dirty="0"/>
              <a:t>durch meine Mobilität?</a:t>
            </a:r>
            <a:endParaRPr sz="1000" dirty="0"/>
          </a:p>
          <a:p>
            <a:pPr marL="0" lvl="0" indent="0" algn="l" rtl="0">
              <a:lnSpc>
                <a:spcPct val="115000"/>
              </a:lnSpc>
              <a:spcBef>
                <a:spcPts val="0"/>
              </a:spcBef>
              <a:spcAft>
                <a:spcPts val="0"/>
              </a:spcAft>
              <a:buClr>
                <a:schemeClr val="dk1"/>
              </a:buClr>
              <a:buSzPts val="1100"/>
              <a:buFont typeface="Arial"/>
              <a:buNone/>
            </a:pPr>
            <a:r>
              <a:rPr lang="de-DE" sz="1000" dirty="0"/>
              <a:t>Erstellen Sie Ihre persönliche CO₂-Bilanz mithilfe des CO₂-Rechners des Umweltbundesamtes (</a:t>
            </a:r>
            <a:r>
              <a:rPr lang="de-DE" sz="1000" u="sng" dirty="0">
                <a:solidFill>
                  <a:schemeClr val="hlink"/>
                </a:solidFill>
                <a:hlinkClick r:id="rId3"/>
              </a:rPr>
              <a:t>uba.CO₂-rechner.de</a:t>
            </a:r>
            <a:r>
              <a:rPr lang="de-DE" sz="1000" u="sng" dirty="0"/>
              <a:t>)!</a:t>
            </a:r>
            <a:endParaRPr sz="1000" u="sng" dirty="0"/>
          </a:p>
          <a:p>
            <a:pPr marL="0" lvl="0" indent="0" algn="l" rtl="0">
              <a:spcAft>
                <a:spcPts val="0"/>
              </a:spcAft>
              <a:buClr>
                <a:schemeClr val="dk1"/>
              </a:buClr>
              <a:buSzPts val="1100"/>
              <a:buFont typeface="Arial"/>
              <a:buNone/>
            </a:pPr>
            <a:r>
              <a:rPr lang="de-DE" sz="1000" b="1" dirty="0"/>
              <a:t>Quelle</a:t>
            </a:r>
            <a:endParaRPr sz="1000" b="1" dirty="0"/>
          </a:p>
          <a:p>
            <a:pPr marL="171450" lvl="0" indent="-171450" algn="l" rtl="0">
              <a:lnSpc>
                <a:spcPct val="115000"/>
              </a:lnSpc>
              <a:spcBef>
                <a:spcPts val="0"/>
              </a:spcBef>
              <a:spcAft>
                <a:spcPts val="0"/>
              </a:spcAft>
              <a:buClr>
                <a:schemeClr val="dk1"/>
              </a:buClr>
              <a:buSzPts val="1100"/>
              <a:buFont typeface="Arial" charset="0"/>
              <a:buChar char="•"/>
            </a:pPr>
            <a:r>
              <a:rPr lang="de-DE" sz="1000" dirty="0"/>
              <a:t>Umweltbundesamt (2021a): Konsum und Umwelt: Zentrale Handlungsfelder. Online:</a:t>
            </a:r>
            <a:r>
              <a:rPr lang="de-DE" sz="1000" dirty="0">
                <a:solidFill>
                  <a:srgbClr val="0563C1"/>
                </a:solidFill>
                <a:uFill>
                  <a:noFill/>
                </a:uFill>
                <a:hlinkClick r:id="rId4">
                  <a:extLst>
                    <a:ext uri="{A12FA001-AC4F-418D-AE19-62706E023703}">
                      <ahyp:hlinkClr xmlns:ahyp="http://schemas.microsoft.com/office/drawing/2018/hyperlinkcolor" xmlns="" val="tx"/>
                    </a:ext>
                  </a:extLst>
                </a:hlinkClick>
              </a:rPr>
              <a:t> </a:t>
            </a:r>
            <a:r>
              <a:rPr lang="de-DE" sz="1000" u="sng" dirty="0">
                <a:solidFill>
                  <a:schemeClr val="hlink"/>
                </a:solidFill>
                <a:hlinkClick r:id="rId4"/>
              </a:rPr>
              <a:t>www.umweltbundesamt.de/themen/wirtschaft-konsum/konsum-umwelt-zentrale-handlungsfelder#bedarfsfelder</a:t>
            </a:r>
            <a:endParaRPr sz="1000" u="sng" dirty="0">
              <a:solidFill>
                <a:schemeClr val="hlink"/>
              </a:solidFill>
            </a:endParaRPr>
          </a:p>
          <a:p>
            <a:pPr marL="171450" lvl="0" indent="-171450" algn="l" rtl="0">
              <a:lnSpc>
                <a:spcPct val="115000"/>
              </a:lnSpc>
              <a:spcBef>
                <a:spcPts val="0"/>
              </a:spcBef>
              <a:spcAft>
                <a:spcPts val="0"/>
              </a:spcAft>
              <a:buClr>
                <a:schemeClr val="dk1"/>
              </a:buClr>
              <a:buSzPts val="1100"/>
              <a:buFont typeface="Arial" charset="0"/>
              <a:buChar char="•"/>
            </a:pPr>
            <a:r>
              <a:rPr lang="de-DE" sz="1000" dirty="0"/>
              <a:t>Umweltbundesamt (o.J.): CO2-Rechner des Umweltbundesamtes. Online:</a:t>
            </a:r>
            <a:r>
              <a:rPr lang="de-DE" sz="1000" dirty="0">
                <a:uFill>
                  <a:noFill/>
                </a:uFill>
                <a:hlinkClick r:id="rId5"/>
              </a:rPr>
              <a:t> </a:t>
            </a:r>
            <a:r>
              <a:rPr lang="de-DE" sz="1000" u="sng" dirty="0">
                <a:solidFill>
                  <a:schemeClr val="hlink"/>
                </a:solidFill>
                <a:hlinkClick r:id="rId5"/>
              </a:rPr>
              <a:t>uba.co2-rechner.de/</a:t>
            </a:r>
            <a:r>
              <a:rPr lang="de-DE" sz="1000" dirty="0"/>
              <a:t> </a:t>
            </a:r>
            <a:endParaRPr sz="1000" dirty="0"/>
          </a:p>
          <a:p>
            <a:pPr marL="457200" lvl="0" indent="0" algn="l" rtl="0">
              <a:lnSpc>
                <a:spcPct val="100000"/>
              </a:lnSpc>
              <a:spcBef>
                <a:spcPts val="0"/>
              </a:spcBef>
              <a:spcAft>
                <a:spcPts val="0"/>
              </a:spcAft>
              <a:buNone/>
            </a:pPr>
            <a:endParaRPr sz="1000" b="1" dirty="0"/>
          </a:p>
        </p:txBody>
      </p:sp>
      <p:sp>
        <p:nvSpPr>
          <p:cNvPr id="249" name="Google Shape;249;g213449b752f_0_17:notes"/>
          <p:cNvSpPr txBox="1"/>
          <p:nvPr/>
        </p:nvSpPr>
        <p:spPr>
          <a:xfrm>
            <a:off x="4023991" y="9721107"/>
            <a:ext cx="3078300" cy="39535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de518d3a5_1_0: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25de518d3a5_1_0:notes"/>
          <p:cNvSpPr txBox="1">
            <a:spLocks noGrp="1"/>
          </p:cNvSpPr>
          <p:nvPr>
            <p:ph type="body" idx="1"/>
          </p:nvPr>
        </p:nvSpPr>
        <p:spPr>
          <a:xfrm>
            <a:off x="216000" y="3996000"/>
            <a:ext cx="6655642" cy="582386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0"/>
              </a:spcBef>
              <a:spcAft>
                <a:spcPts val="0"/>
              </a:spcAft>
              <a:buNone/>
            </a:pPr>
            <a:r>
              <a:rPr lang="de-DE" sz="1100" b="1" dirty="0"/>
              <a:t>Beschreibung</a:t>
            </a:r>
            <a:endParaRPr sz="1100" b="1" dirty="0"/>
          </a:p>
          <a:p>
            <a:pPr marL="0" lvl="0" indent="0" algn="l" rtl="0">
              <a:lnSpc>
                <a:spcPct val="115000"/>
              </a:lnSpc>
              <a:spcBef>
                <a:spcPts val="0"/>
              </a:spcBef>
              <a:spcAft>
                <a:spcPts val="0"/>
              </a:spcAft>
              <a:buClr>
                <a:schemeClr val="dk1"/>
              </a:buClr>
              <a:buSzPts val="1100"/>
              <a:buFont typeface="Arial"/>
              <a:buNone/>
            </a:pPr>
            <a:r>
              <a:rPr lang="de-DE" sz="1100" dirty="0"/>
              <a:t>Der Klimawandel ist laut der WHO die größte Gesundheitsbedrohung für die Menschheit (WHO 2021). Auch der Gesundheitssektor muss demnach Maßnahmen zur Reduktion von Treibhausgasemissionen ergreifen, um einen Beitrag zum Klimawandel zu leisten. </a:t>
            </a:r>
            <a:endParaRPr sz="1100" dirty="0"/>
          </a:p>
          <a:p>
            <a:pPr marL="0" lvl="0" indent="0" algn="l" rtl="0">
              <a:lnSpc>
                <a:spcPct val="115000"/>
              </a:lnSpc>
              <a:spcBef>
                <a:spcPts val="0"/>
              </a:spcBef>
              <a:spcAft>
                <a:spcPts val="0"/>
              </a:spcAft>
              <a:buClr>
                <a:schemeClr val="dk1"/>
              </a:buClr>
              <a:buSzPts val="1100"/>
              <a:buFont typeface="Arial"/>
              <a:buNone/>
            </a:pPr>
            <a:r>
              <a:rPr lang="de-DE" sz="1100" dirty="0"/>
              <a:t>Deutschland hat sich in einer gemeinsamen Erklärung “Klimapakt Gesundheit” dazu verpflichtet, Maßnahmen im Gesundheitssektor zu unterstützen und so zum Klimaschutz beizutragen Der Klimawandel wird zum größten Teil direkt durch die Verbrennung fossiler Energieträger wie Kohle, Öl und Gas verursacht. Emissionsquellen im Gesundheitswesen umfassen: Gebäudeenergie, volatile Anästhetika und </a:t>
            </a:r>
            <a:r>
              <a:rPr lang="de-DE" sz="1100" dirty="0" err="1"/>
              <a:t>Dosierinhalatoren</a:t>
            </a:r>
            <a:r>
              <a:rPr lang="de-DE" sz="1100" dirty="0"/>
              <a:t>, Fahrzeugflotte und Dienstreisen, Medikamente und Chemikalien, medizinische Ausstattung, nicht-medizinische Ausstattung, sonstige Versorgungsketten, Wasser und Abfall, externe Gesundheitsdienste, Pendeln von Angestellten, Mobilität der Besuchenden, Mobilität der Patient*innen und Pflegebedürftigen. </a:t>
            </a:r>
            <a:endParaRPr sz="1100" dirty="0"/>
          </a:p>
          <a:p>
            <a:pPr marL="0" lvl="0" indent="0" algn="l" rtl="0">
              <a:lnSpc>
                <a:spcPct val="115000"/>
              </a:lnSpc>
              <a:spcBef>
                <a:spcPts val="0"/>
              </a:spcBef>
              <a:spcAft>
                <a:spcPts val="0"/>
              </a:spcAft>
              <a:buClr>
                <a:schemeClr val="dk1"/>
              </a:buClr>
              <a:buSzPts val="1100"/>
              <a:buFont typeface="Arial"/>
              <a:buNone/>
            </a:pPr>
            <a:r>
              <a:rPr lang="de-DE" sz="1100" dirty="0"/>
              <a:t>Um die Treibhausgasemissionen in Gesundheitseinrichtungen zu reduzieren, können verschiedene Schritte eine Hilfestellung geben: Zunächst müssen die Treibhausgasemissionen erfasst und emissionsintensive Bereiche identifiziert werden, um dann gezielte Klimaschutzmaßnahmen abzuleiten und umzusetzen sowie zu evaluieren. </a:t>
            </a:r>
            <a:endParaRPr sz="1100" dirty="0"/>
          </a:p>
          <a:p>
            <a:pPr marL="0" lvl="0" indent="0" algn="l" rtl="0">
              <a:lnSpc>
                <a:spcPct val="115000"/>
              </a:lnSpc>
              <a:spcBef>
                <a:spcPts val="0"/>
              </a:spcBef>
              <a:spcAft>
                <a:spcPts val="0"/>
              </a:spcAft>
              <a:buClr>
                <a:schemeClr val="dk1"/>
              </a:buClr>
              <a:buSzPts val="1100"/>
              <a:buFont typeface="Arial"/>
              <a:buNone/>
            </a:pPr>
            <a:endParaRPr lang="de-DE" sz="1100" b="1" dirty="0"/>
          </a:p>
          <a:p>
            <a:pPr marL="0" lvl="0" indent="0" algn="l" rtl="0">
              <a:lnSpc>
                <a:spcPct val="115000"/>
              </a:lnSpc>
              <a:spcBef>
                <a:spcPts val="0"/>
              </a:spcBef>
              <a:spcAft>
                <a:spcPts val="0"/>
              </a:spcAft>
              <a:buClr>
                <a:schemeClr val="dk1"/>
              </a:buClr>
              <a:buSzPts val="1100"/>
              <a:buFont typeface="Arial"/>
              <a:buNone/>
            </a:pPr>
            <a:r>
              <a:rPr lang="de-DE" sz="1100" b="1" dirty="0"/>
              <a:t>Aufgabe</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de-DE" sz="1100" dirty="0"/>
              <a:t>Welche Emissionsquellen können für eine Gesundheitseinrichtung identifiziert werden?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de-DE" sz="1100" dirty="0"/>
              <a:t>Welche Maßnahmen können zur Reduktion von Treibhausgasemissionen eingesetzt werden?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de-DE" sz="1100" dirty="0"/>
              <a:t>Welche Emissionsquellen können für Ihre Gesundheitseinrichtung identifiziert werden? Welche Maßnahmen werden bereits in Ihrer Gesundheitseinrichtung umgesetzt? </a:t>
            </a:r>
            <a:endParaRPr sz="1100" dirty="0"/>
          </a:p>
          <a:p>
            <a:pPr marL="0" lvl="0" indent="0">
              <a:lnSpc>
                <a:spcPct val="115000"/>
              </a:lnSpc>
              <a:buClr>
                <a:schemeClr val="dk1"/>
              </a:buClr>
              <a:buSzPts val="1100"/>
            </a:pPr>
            <a:endParaRPr lang="de-DE" sz="1100" b="1" dirty="0"/>
          </a:p>
          <a:p>
            <a:pPr marL="0" lvl="0" indent="0">
              <a:lnSpc>
                <a:spcPct val="115000"/>
              </a:lnSpc>
              <a:buClr>
                <a:schemeClr val="dk1"/>
              </a:buClr>
              <a:buSzPts val="1100"/>
            </a:pPr>
            <a:r>
              <a:rPr lang="de-DE" sz="1100" b="1" dirty="0"/>
              <a:t>Quellen</a:t>
            </a:r>
          </a:p>
          <a:p>
            <a:pPr marL="171450" lvl="0" indent="-171450" algn="l" rtl="0">
              <a:lnSpc>
                <a:spcPct val="115000"/>
              </a:lnSpc>
              <a:spcAft>
                <a:spcPts val="0"/>
              </a:spcAft>
              <a:buClr>
                <a:schemeClr val="dk1"/>
              </a:buClr>
              <a:buSzPts val="1100"/>
              <a:buFont typeface="Arial" panose="020B0604020202020204" pitchFamily="34" charset="0"/>
              <a:buChar char="•"/>
            </a:pPr>
            <a:r>
              <a:rPr lang="de-DE" sz="1100" dirty="0" err="1"/>
              <a:t>Quitmann</a:t>
            </a:r>
            <a:r>
              <a:rPr lang="de-DE" sz="1100" dirty="0"/>
              <a:t>, C. (2023) Der Gesundheitssektor als Emittent - international; in: </a:t>
            </a:r>
            <a:r>
              <a:rPr lang="de-DE" sz="1100" dirty="0" err="1"/>
              <a:t>Nikendei</a:t>
            </a:r>
            <a:r>
              <a:rPr lang="de-DE" sz="1100" dirty="0"/>
              <a:t> C. et al. (2023): Heidelberger Standards der Klimamedizin – Wissen und Handlungsstrategien für den klinischen Alltag und die medizinische Lehre im Klimawandel, S.139 - 144, GMS J </a:t>
            </a:r>
            <a:r>
              <a:rPr lang="de-DE" sz="1100" dirty="0" err="1"/>
              <a:t>Med</a:t>
            </a:r>
            <a:r>
              <a:rPr lang="de-DE" sz="1100" dirty="0"/>
              <a:t> </a:t>
            </a:r>
            <a:r>
              <a:rPr lang="de-DE" sz="1100" dirty="0" err="1"/>
              <a:t>Educ</a:t>
            </a:r>
            <a:r>
              <a:rPr lang="de-DE" sz="1100" dirty="0"/>
              <a:t>. </a:t>
            </a:r>
          </a:p>
          <a:p>
            <a:pPr marL="171450" lvl="0" indent="-171450" algn="l" rtl="0">
              <a:lnSpc>
                <a:spcPct val="115000"/>
              </a:lnSpc>
              <a:spcAft>
                <a:spcPts val="0"/>
              </a:spcAft>
              <a:buClr>
                <a:schemeClr val="dk1"/>
              </a:buClr>
              <a:buSzPts val="1100"/>
              <a:buFont typeface="Arial" panose="020B0604020202020204" pitchFamily="34" charset="0"/>
              <a:buChar char="•"/>
            </a:pPr>
            <a:r>
              <a:rPr lang="de-DE" sz="1100" dirty="0"/>
              <a:t>National </a:t>
            </a:r>
            <a:r>
              <a:rPr lang="de-DE" sz="1100" dirty="0" err="1"/>
              <a:t>Health</a:t>
            </a:r>
            <a:r>
              <a:rPr lang="de-DE" sz="1100" dirty="0"/>
              <a:t> Service (o.J.): </a:t>
            </a:r>
            <a:r>
              <a:rPr lang="de-DE" sz="1100" dirty="0" err="1"/>
              <a:t>Delivering</a:t>
            </a:r>
            <a:r>
              <a:rPr lang="de-DE" sz="1100" dirty="0"/>
              <a:t> a ‘Net </a:t>
            </a:r>
            <a:r>
              <a:rPr lang="de-DE" sz="1100" dirty="0" err="1"/>
              <a:t>Zero’National</a:t>
            </a:r>
            <a:r>
              <a:rPr lang="de-DE" sz="1100" dirty="0"/>
              <a:t> </a:t>
            </a:r>
            <a:r>
              <a:rPr lang="de-DE" sz="1100" dirty="0" err="1"/>
              <a:t>Health</a:t>
            </a:r>
            <a:r>
              <a:rPr lang="de-DE" sz="1100" dirty="0"/>
              <a:t> Service, Online: https://</a:t>
            </a:r>
            <a:r>
              <a:rPr lang="de-DE" sz="1100" dirty="0" err="1"/>
              <a:t>www.england.nhs.uk</a:t>
            </a:r>
            <a:r>
              <a:rPr lang="de-DE" sz="1100" dirty="0"/>
              <a:t>/</a:t>
            </a:r>
            <a:r>
              <a:rPr lang="de-DE" sz="1100" dirty="0" err="1"/>
              <a:t>greenernhs</a:t>
            </a:r>
            <a:r>
              <a:rPr lang="de-DE" sz="1100" dirty="0"/>
              <a:t>/</a:t>
            </a:r>
            <a:r>
              <a:rPr lang="de-DE" sz="1100" dirty="0" err="1"/>
              <a:t>wp</a:t>
            </a:r>
            <a:r>
              <a:rPr lang="de-DE" sz="1100" dirty="0"/>
              <a:t>-content/</a:t>
            </a:r>
            <a:r>
              <a:rPr lang="de-DE" sz="1100" dirty="0" err="1"/>
              <a:t>uploads</a:t>
            </a:r>
            <a:r>
              <a:rPr lang="de-DE" sz="1100" dirty="0"/>
              <a:t>/</a:t>
            </a:r>
            <a:r>
              <a:rPr lang="de-DE" sz="1100" dirty="0" err="1"/>
              <a:t>sites</a:t>
            </a:r>
            <a:r>
              <a:rPr lang="de-DE" sz="1100" dirty="0"/>
              <a:t>/51/2020/10/</a:t>
            </a:r>
            <a:r>
              <a:rPr lang="de-DE" sz="1100" dirty="0" err="1"/>
              <a:t>delivering</a:t>
            </a:r>
            <a:r>
              <a:rPr lang="de-DE" sz="1100" dirty="0"/>
              <a:t>-a-</a:t>
            </a:r>
            <a:r>
              <a:rPr lang="de-DE" sz="1100" dirty="0" err="1"/>
              <a:t>net</a:t>
            </a:r>
            <a:r>
              <a:rPr lang="de-DE" sz="1100" dirty="0"/>
              <a:t>-zero-national-</a:t>
            </a:r>
            <a:r>
              <a:rPr lang="de-DE" sz="1100" dirty="0" err="1"/>
              <a:t>health</a:t>
            </a:r>
            <a:r>
              <a:rPr lang="de-DE" sz="1100" dirty="0"/>
              <a:t>-</a:t>
            </a:r>
            <a:r>
              <a:rPr lang="de-DE" sz="1100" dirty="0" err="1"/>
              <a:t>service.pdf</a:t>
            </a:r>
            <a:endParaRPr sz="1100" dirty="0"/>
          </a:p>
        </p:txBody>
      </p:sp>
      <p:sp>
        <p:nvSpPr>
          <p:cNvPr id="92" name="Google Shape;92;g25de518d3a5_1_0: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95be8c2b45_0_3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195be8c2b45_0_31:notes"/>
          <p:cNvSpPr txBox="1">
            <a:spLocks noGrp="1"/>
          </p:cNvSpPr>
          <p:nvPr>
            <p:ph type="body" idx="1"/>
          </p:nvPr>
        </p:nvSpPr>
        <p:spPr>
          <a:xfrm>
            <a:off x="216000" y="3996000"/>
            <a:ext cx="6657340" cy="58616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lnSpc>
                <a:spcPct val="100000"/>
              </a:lnSpc>
              <a:spcBef>
                <a:spcPts val="0"/>
              </a:spcBef>
              <a:spcAft>
                <a:spcPts val="0"/>
              </a:spcAft>
              <a:buSzPts val="1400"/>
              <a:buNone/>
            </a:pPr>
            <a:r>
              <a:rPr lang="de-DE" sz="1100" dirty="0">
                <a:latin typeface="Calibri" panose="020F0502020204030204" pitchFamily="34" charset="0"/>
                <a:cs typeface="Calibri" panose="020F0502020204030204" pitchFamily="34" charset="0"/>
              </a:rPr>
              <a:t>Ein zentraler Zielkonflikt in der Pflege besteht zwischen Anforderungen an die Hygiene und Anforderungen, die die Nachhaltigkeit an die Pflege stellt. Die Mehrheit aller Pflegemittel sind aus logistischen Gründen beispielsweise nur in Kunststoffverpackungen erhältlich und sind damit Quelle von Kunststoffabfällen. Dazu kommen die hohen Hygienestandards, die Pflegeprodukte in der täglichen Gesundheitsversorgung erfüllen müssen, was ebenfalls zur Menge an Kunststoffabfällen beiträgt.</a:t>
            </a:r>
          </a:p>
          <a:p>
            <a:pPr marL="0" lvl="0" indent="0" algn="l" rtl="0">
              <a:lnSpc>
                <a:spcPct val="100000"/>
              </a:lnSpc>
              <a:spcBef>
                <a:spcPts val="0"/>
              </a:spcBef>
              <a:spcAft>
                <a:spcPts val="0"/>
              </a:spcAft>
              <a:buSzPts val="1400"/>
              <a:buNone/>
            </a:pPr>
            <a:r>
              <a:rPr lang="de-DE" sz="1100" dirty="0">
                <a:solidFill>
                  <a:schemeClr val="dk1"/>
                </a:solidFill>
                <a:latin typeface="Calibri" panose="020F0502020204030204" pitchFamily="34" charset="0"/>
                <a:cs typeface="Calibri" panose="020F0502020204030204" pitchFamily="34" charset="0"/>
                <a:sym typeface="Calibri"/>
              </a:rPr>
              <a:t>Diskussion: In einer Gesundheitseinrichtung wird täglich viel und teilweise schädlicher Abfall produziert. Die große Herausforderung für die Mitarbeitenden ist es, innerhalb der Gesundheitsversorgung das Müllaufkommen zu reduzieren und gleichzeitig die Hygienestandards in der täglichen Versorgung  von Pflegebedürftigen einzuhalten</a:t>
            </a:r>
            <a:endParaRPr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a:buNone/>
            </a:pPr>
            <a:r>
              <a:rPr lang="de-DE" sz="1100" b="1" dirty="0">
                <a:latin typeface="Calibri" panose="020F0502020204030204" pitchFamily="34" charset="0"/>
                <a:cs typeface="Calibri" panose="020F0502020204030204" pitchFamily="34" charset="0"/>
              </a:rPr>
              <a:t>Aufgabe</a:t>
            </a:r>
            <a:endParaRPr sz="1100" dirty="0">
              <a:latin typeface="Calibri" panose="020F0502020204030204" pitchFamily="34" charset="0"/>
              <a:cs typeface="Calibri" panose="020F0502020204030204" pitchFamily="34" charset="0"/>
            </a:endParaRPr>
          </a:p>
          <a:p>
            <a:pPr marL="171450" lvl="0" indent="-171450" algn="l" rtl="0">
              <a:spcBef>
                <a:spcPts val="0"/>
              </a:spcBef>
              <a:spcAft>
                <a:spcPts val="0"/>
              </a:spcAft>
              <a:buSzPts val="1400"/>
              <a:buFont typeface="Arial" panose="020B0604020202020204" pitchFamily="34" charset="0"/>
              <a:buChar char="•"/>
            </a:pPr>
            <a:r>
              <a:rPr lang="de-DE" sz="1100" dirty="0">
                <a:latin typeface="Calibri" panose="020F0502020204030204" pitchFamily="34" charset="0"/>
                <a:cs typeface="Calibri" panose="020F0502020204030204" pitchFamily="34" charset="0"/>
              </a:rPr>
              <a:t>Wie viel Abfall fällt in Ihrer Gesundheitseinrichtung an und wie kann Abfall vermieden oder reduziert werden?</a:t>
            </a:r>
            <a:endParaRPr sz="1100"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1100" dirty="0">
                <a:latin typeface="Calibri" panose="020F0502020204030204" pitchFamily="34" charset="0"/>
                <a:cs typeface="Calibri" panose="020F0502020204030204" pitchFamily="34" charset="0"/>
              </a:rPr>
              <a:t>Wie viel Kunststoffmüll fällt speziell in der Pflege an und welche Maßnahmen tragen zu einer Verbesserung des Müllaufkommens bei? </a:t>
            </a:r>
            <a:br>
              <a:rPr lang="de-DE" sz="1100" dirty="0">
                <a:latin typeface="Calibri" panose="020F0502020204030204" pitchFamily="34" charset="0"/>
                <a:cs typeface="Calibri" panose="020F0502020204030204" pitchFamily="34" charset="0"/>
              </a:rPr>
            </a:br>
            <a:endParaRPr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pPr>
            <a:r>
              <a:rPr lang="de-DE" sz="1100" b="1" dirty="0">
                <a:latin typeface="Calibri" panose="020F0502020204030204" pitchFamily="34" charset="0"/>
                <a:cs typeface="Calibri" panose="020F0502020204030204" pitchFamily="34" charset="0"/>
              </a:rPr>
              <a:t>Quellen</a:t>
            </a:r>
          </a:p>
          <a:p>
            <a:pPr marL="171450" lvl="0" indent="-171450" algn="l" rtl="0">
              <a:lnSpc>
                <a:spcPct val="100000"/>
              </a:lnSpc>
              <a:spcBef>
                <a:spcPts val="0"/>
              </a:spcBef>
              <a:spcAft>
                <a:spcPts val="0"/>
              </a:spcAft>
              <a:buSzPts val="1400"/>
              <a:buFont typeface="Arial" panose="020B0604020202020204" pitchFamily="34" charset="0"/>
              <a:buChar char="•"/>
            </a:pPr>
            <a:r>
              <a:rPr lang="de-DE" sz="1100" dirty="0">
                <a:latin typeface="Calibri" panose="020F0502020204030204" pitchFamily="34" charset="0"/>
                <a:cs typeface="Calibri" panose="020F0502020204030204" pitchFamily="34" charset="0"/>
              </a:rPr>
              <a:t>Richter, H., Pecher, S. (2023): Abfallvermeidung und -entsorgung im OP, </a:t>
            </a:r>
            <a:r>
              <a:rPr lang="de-DE" sz="1100" dirty="0" err="1">
                <a:latin typeface="Calibri" panose="020F0502020204030204" pitchFamily="34" charset="0"/>
                <a:cs typeface="Calibri" panose="020F0502020204030204" pitchFamily="34" charset="0"/>
              </a:rPr>
              <a:t>Reduction</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and</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disposal</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of</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waste</a:t>
            </a:r>
            <a:r>
              <a:rPr lang="de-DE" sz="1100" dirty="0">
                <a:latin typeface="Calibri" panose="020F0502020204030204" pitchFamily="34" charset="0"/>
                <a:cs typeface="Calibri" panose="020F0502020204030204" pitchFamily="34" charset="0"/>
              </a:rPr>
              <a:t> in </a:t>
            </a:r>
            <a:r>
              <a:rPr lang="de-DE" sz="1100" dirty="0" err="1">
                <a:latin typeface="Calibri" panose="020F0502020204030204" pitchFamily="34" charset="0"/>
                <a:cs typeface="Calibri" panose="020F0502020204030204" pitchFamily="34" charset="0"/>
              </a:rPr>
              <a:t>the</a:t>
            </a:r>
            <a:r>
              <a:rPr lang="de-DE" sz="1100" dirty="0">
                <a:latin typeface="Calibri" panose="020F0502020204030204" pitchFamily="34" charset="0"/>
                <a:cs typeface="Calibri" panose="020F0502020204030204" pitchFamily="34" charset="0"/>
              </a:rPr>
              <a:t> OR. Online: https://</a:t>
            </a:r>
            <a:r>
              <a:rPr lang="de-DE" sz="1100" dirty="0" err="1">
                <a:latin typeface="Calibri" panose="020F0502020204030204" pitchFamily="34" charset="0"/>
                <a:cs typeface="Calibri" panose="020F0502020204030204" pitchFamily="34" charset="0"/>
              </a:rPr>
              <a:t>www.thieme-connect.com</a:t>
            </a:r>
            <a:r>
              <a:rPr lang="de-DE" sz="1100" dirty="0">
                <a:latin typeface="Calibri" panose="020F0502020204030204" pitchFamily="34" charset="0"/>
                <a:cs typeface="Calibri" panose="020F0502020204030204" pitchFamily="34" charset="0"/>
              </a:rPr>
              <a:t>/</a:t>
            </a:r>
            <a:r>
              <a:rPr lang="de-DE" sz="1100" dirty="0" err="1">
                <a:latin typeface="Calibri" panose="020F0502020204030204" pitchFamily="34" charset="0"/>
                <a:cs typeface="Calibri" panose="020F0502020204030204" pitchFamily="34" charset="0"/>
              </a:rPr>
              <a:t>products</a:t>
            </a:r>
            <a:r>
              <a:rPr lang="de-DE" sz="1100" dirty="0">
                <a:latin typeface="Calibri" panose="020F0502020204030204" pitchFamily="34" charset="0"/>
                <a:cs typeface="Calibri" panose="020F0502020204030204" pitchFamily="34" charset="0"/>
              </a:rPr>
              <a:t>/</a:t>
            </a:r>
            <a:r>
              <a:rPr lang="de-DE" sz="1100" dirty="0" err="1">
                <a:latin typeface="Calibri" panose="020F0502020204030204" pitchFamily="34" charset="0"/>
                <a:cs typeface="Calibri" panose="020F0502020204030204" pitchFamily="34" charset="0"/>
              </a:rPr>
              <a:t>ejournals</a:t>
            </a:r>
            <a:r>
              <a:rPr lang="de-DE" sz="1100" dirty="0">
                <a:latin typeface="Calibri" panose="020F0502020204030204" pitchFamily="34" charset="0"/>
                <a:cs typeface="Calibri" panose="020F0502020204030204" pitchFamily="34" charset="0"/>
              </a:rPr>
              <a:t>/</a:t>
            </a:r>
            <a:r>
              <a:rPr lang="de-DE" sz="1100" dirty="0" err="1">
                <a:latin typeface="Calibri" panose="020F0502020204030204" pitchFamily="34" charset="0"/>
                <a:cs typeface="Calibri" panose="020F0502020204030204" pitchFamily="34" charset="0"/>
              </a:rPr>
              <a:t>abstract</a:t>
            </a:r>
            <a:r>
              <a:rPr lang="de-DE" sz="1100" dirty="0">
                <a:latin typeface="Calibri" panose="020F0502020204030204" pitchFamily="34" charset="0"/>
                <a:cs typeface="Calibri" panose="020F0502020204030204" pitchFamily="34" charset="0"/>
              </a:rPr>
              <a:t>/10.1055/a-2026-4683</a:t>
            </a:r>
            <a:endParaRPr sz="11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Font typeface="Arial" panose="020B0604020202020204" pitchFamily="34" charset="0"/>
              <a:buChar char="•"/>
            </a:pPr>
            <a:r>
              <a:rPr lang="de-DE" sz="1100" dirty="0">
                <a:latin typeface="Calibri" panose="020F0502020204030204" pitchFamily="34" charset="0"/>
                <a:cs typeface="Calibri" panose="020F0502020204030204" pitchFamily="34" charset="0"/>
              </a:rPr>
              <a:t>Huss, N. (2022). Ethische Spannungsfelder – Globale Verantwortung, Nachhaltigkeit und Hygieneparadigmen. In: Riedel, A., </a:t>
            </a:r>
            <a:r>
              <a:rPr lang="de-DE" sz="1100" dirty="0" err="1">
                <a:latin typeface="Calibri" panose="020F0502020204030204" pitchFamily="34" charset="0"/>
                <a:cs typeface="Calibri" panose="020F0502020204030204" pitchFamily="34" charset="0"/>
              </a:rPr>
              <a:t>Lehmeyer</a:t>
            </a:r>
            <a:r>
              <a:rPr lang="de-DE" sz="1100" dirty="0">
                <a:latin typeface="Calibri" panose="020F0502020204030204" pitchFamily="34" charset="0"/>
                <a:cs typeface="Calibri" panose="020F0502020204030204" pitchFamily="34" charset="0"/>
              </a:rPr>
              <a:t>, S. (</a:t>
            </a:r>
            <a:r>
              <a:rPr lang="de-DE" sz="1100" dirty="0" err="1">
                <a:latin typeface="Calibri" panose="020F0502020204030204" pitchFamily="34" charset="0"/>
                <a:cs typeface="Calibri" panose="020F0502020204030204" pitchFamily="34" charset="0"/>
              </a:rPr>
              <a:t>eds</a:t>
            </a:r>
            <a:r>
              <a:rPr lang="de-DE" sz="1100" dirty="0">
                <a:latin typeface="Calibri" panose="020F0502020204030204" pitchFamily="34" charset="0"/>
                <a:cs typeface="Calibri" panose="020F0502020204030204" pitchFamily="34" charset="0"/>
              </a:rPr>
              <a:t>) Ethik im Gesundheitswesen. Springer Reference Pflege – Therapie – Gesundheit . Springer, Berlin, Heidelberg.</a:t>
            </a:r>
          </a:p>
          <a:p>
            <a:pPr marL="171450" lvl="0" indent="-171450" algn="l" rtl="0">
              <a:lnSpc>
                <a:spcPct val="115000"/>
              </a:lnSpc>
              <a:spcBef>
                <a:spcPts val="0"/>
              </a:spcBef>
              <a:spcAft>
                <a:spcPts val="0"/>
              </a:spcAft>
              <a:buFont typeface="Arial" panose="020B0604020202020204" pitchFamily="34" charset="0"/>
              <a:buChar char="•"/>
            </a:pPr>
            <a:r>
              <a:rPr lang="de-DE" sz="1100" dirty="0">
                <a:latin typeface="Calibri" panose="020F0502020204030204" pitchFamily="34" charset="0"/>
                <a:cs typeface="Calibri" panose="020F0502020204030204" pitchFamily="34" charset="0"/>
              </a:rPr>
              <a:t>Robert Koch Institut (2021): Bund/Länder-Arbeitsgemeinschaft Abfall, Vollzugshilfe zur Entsorgung von Abfällen aus Einrichtungen des Gesundheitsdienstes; Online: </a:t>
            </a:r>
            <a:r>
              <a:rPr lang="de-DE" sz="1100" dirty="0">
                <a:latin typeface="Calibri" panose="020F0502020204030204" pitchFamily="34" charset="0"/>
                <a:cs typeface="Calibri" panose="020F0502020204030204" pitchFamily="34" charset="0"/>
                <a:hlinkClick r:id="rId3"/>
              </a:rPr>
              <a:t>https://www.rki.de/DE/Content/Infekt/Krankenhaushygiene/Kommission/Downloads/LAGA-Rili.pdf</a:t>
            </a:r>
            <a:endParaRPr lang="de-DE" sz="11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Font typeface="Arial" panose="020B0604020202020204" pitchFamily="34" charset="0"/>
              <a:buChar char="•"/>
            </a:pPr>
            <a:r>
              <a:rPr lang="de-DE" sz="1100" dirty="0">
                <a:latin typeface="Calibri" panose="020F0502020204030204" pitchFamily="34" charset="0"/>
                <a:cs typeface="Calibri" panose="020F0502020204030204" pitchFamily="34" charset="0"/>
              </a:rPr>
              <a:t>Bilder: publicdomainvectors.org “</a:t>
            </a:r>
            <a:r>
              <a:rPr lang="de-DE" sz="1100" dirty="0" err="1">
                <a:latin typeface="Calibri" panose="020F0502020204030204" pitchFamily="34" charset="0"/>
                <a:cs typeface="Calibri" panose="020F0502020204030204" pitchFamily="34" charset="0"/>
              </a:rPr>
              <a:t>hand</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with</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soap</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bottle</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hygienic</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tampons</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face</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mask</a:t>
            </a:r>
            <a:r>
              <a:rPr lang="de-DE" sz="1100" dirty="0">
                <a:latin typeface="Calibri" panose="020F0502020204030204" pitchFamily="34" charset="0"/>
                <a:cs typeface="Calibri" panose="020F0502020204030204" pitchFamily="34" charset="0"/>
              </a:rPr>
              <a:t> and </a:t>
            </a:r>
            <a:r>
              <a:rPr lang="de-DE" sz="1100" dirty="0" err="1">
                <a:latin typeface="Calibri" panose="020F0502020204030204" pitchFamily="34" charset="0"/>
                <a:cs typeface="Calibri" panose="020F0502020204030204" pitchFamily="34" charset="0"/>
              </a:rPr>
              <a:t>plastic</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shield</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hands</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with</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medical</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gloves</a:t>
            </a:r>
            <a:r>
              <a:rPr lang="de-DE" sz="1100" dirty="0">
                <a:latin typeface="Calibri" panose="020F0502020204030204" pitchFamily="34" charset="0"/>
                <a:cs typeface="Calibri" panose="020F0502020204030204" pitchFamily="34" charset="0"/>
              </a:rPr>
              <a:t>”</a:t>
            </a:r>
            <a:endParaRPr sz="1100" b="1" dirty="0">
              <a:latin typeface="Calibri" panose="020F0502020204030204" pitchFamily="34" charset="0"/>
              <a:ea typeface="Arial"/>
              <a:cs typeface="Calibri" panose="020F0502020204030204" pitchFamily="34" charset="0"/>
              <a:sym typeface="Arial"/>
            </a:endParaRPr>
          </a:p>
        </p:txBody>
      </p:sp>
      <p:sp>
        <p:nvSpPr>
          <p:cNvPr id="105" name="Google Shape;105;g195be8c2b45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216000" y="3996000"/>
            <a:ext cx="6657340" cy="5536067"/>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Clr>
                <a:schemeClr val="dk1"/>
              </a:buClr>
              <a:buSzPts val="1400"/>
              <a:buFont typeface="Arial"/>
              <a:buNone/>
            </a:pPr>
            <a:r>
              <a:rPr lang="de-DE" b="1" dirty="0">
                <a:latin typeface="Calibri" panose="020F0502020204030204" pitchFamily="34" charset="0"/>
                <a:cs typeface="Calibri" panose="020F0502020204030204" pitchFamily="34" charset="0"/>
              </a:rPr>
              <a:t>Beschreibung</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dirty="0">
                <a:latin typeface="Calibri" panose="020F0502020204030204" pitchFamily="34" charset="0"/>
                <a:cs typeface="Calibri" panose="020F0502020204030204" pitchFamily="34" charset="0"/>
              </a:rPr>
              <a:t>Wenn in der Pflege verstärkt auf Nachhaltigkeit gesetzt wird, kann es zu Konflikten zwischen nachhaltigen Handlungen und Handlungen kommen, die sich an individuellen Präferenzen von Pflegebedürftigen ausrichten. Wenn verstärkt Wasser gespart werden muss, kann dies beispielsweise mit dem Wunsch von Pflegebedürftigen kollidieren, häufig ein Vollbad zu nehmen. Darüber hinaus kann die Bestrebung im Sinne der Nachhaltigkeit Energie zu sparen, dazu führen, dass bspw. die Zimmertemperatur möglicherweise nicht mehr mit dem individuellen Wärmebedürfnis älterer Menschen übereinstimmt. </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pPr>
            <a:r>
              <a:rPr lang="de-DE" b="1" dirty="0">
                <a:latin typeface="Calibri" panose="020F0502020204030204" pitchFamily="34" charset="0"/>
                <a:cs typeface="Calibri" panose="020F0502020204030204" pitchFamily="34" charset="0"/>
              </a:rPr>
              <a:t>Aufgaben</a:t>
            </a:r>
            <a:endParaRPr b="1"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de-DE" dirty="0">
                <a:latin typeface="Calibri" panose="020F0502020204030204" pitchFamily="34" charset="0"/>
                <a:cs typeface="Calibri" panose="020F0502020204030204" pitchFamily="34" charset="0"/>
              </a:rPr>
              <a:t>Wie können individuelle Präferenzen gegenüber Zielen der Nachhaltigkeit abgewogen werden?</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de-DE" dirty="0">
                <a:latin typeface="Calibri" panose="020F0502020204030204" pitchFamily="34" charset="0"/>
                <a:cs typeface="Calibri" panose="020F0502020204030204" pitchFamily="34" charset="0"/>
              </a:rPr>
              <a:t>Wann sollten sozialen Aspekten der Vortritt vor ökologischen Überlegungen gewährt werden?</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pPr>
            <a:r>
              <a:rPr lang="de-DE" b="1" dirty="0">
                <a:latin typeface="Calibri" panose="020F0502020204030204" pitchFamily="34" charset="0"/>
                <a:cs typeface="Calibri" panose="020F0502020204030204" pitchFamily="34" charset="0"/>
              </a:rPr>
              <a:t>Quellen</a:t>
            </a:r>
            <a:endParaRPr b="1"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de-DE" dirty="0" err="1">
                <a:latin typeface="Calibri" panose="020F0502020204030204" pitchFamily="34" charset="0"/>
                <a:cs typeface="Calibri" panose="020F0502020204030204" pitchFamily="34" charset="0"/>
              </a:rPr>
              <a:t>Rommerskirch-Manietta</a:t>
            </a:r>
            <a:r>
              <a:rPr lang="de-DE" dirty="0">
                <a:latin typeface="Calibri" panose="020F0502020204030204" pitchFamily="34" charset="0"/>
                <a:cs typeface="Calibri" panose="020F0502020204030204" pitchFamily="34" charset="0"/>
              </a:rPr>
              <a:t>, M., Roes, M., </a:t>
            </a:r>
            <a:r>
              <a:rPr lang="de-DE" dirty="0" err="1">
                <a:latin typeface="Calibri" panose="020F0502020204030204" pitchFamily="34" charset="0"/>
                <a:cs typeface="Calibri" panose="020F0502020204030204" pitchFamily="34" charset="0"/>
              </a:rPr>
              <a:t>Stacke</a:t>
            </a:r>
            <a:r>
              <a:rPr lang="de-DE" dirty="0">
                <a:latin typeface="Calibri" panose="020F0502020204030204" pitchFamily="34" charset="0"/>
                <a:cs typeface="Calibri" panose="020F0502020204030204" pitchFamily="34" charset="0"/>
              </a:rPr>
              <a:t>, TI. et al. Präferenzen von Menschen mit Pflegebedarf. </a:t>
            </a:r>
            <a:r>
              <a:rPr lang="de-DE" dirty="0" err="1">
                <a:latin typeface="Calibri" panose="020F0502020204030204" pitchFamily="34" charset="0"/>
                <a:cs typeface="Calibri" panose="020F0502020204030204" pitchFamily="34" charset="0"/>
              </a:rPr>
              <a:t>HBScience</a:t>
            </a:r>
            <a:r>
              <a:rPr lang="de-DE" dirty="0">
                <a:latin typeface="Calibri" panose="020F0502020204030204" pitchFamily="34" charset="0"/>
                <a:cs typeface="Calibri" panose="020F0502020204030204" pitchFamily="34" charset="0"/>
              </a:rPr>
              <a:t> 12, 13–21 (2021). https://</a:t>
            </a:r>
            <a:r>
              <a:rPr lang="de-DE" dirty="0" err="1">
                <a:latin typeface="Calibri" panose="020F0502020204030204" pitchFamily="34" charset="0"/>
                <a:cs typeface="Calibri" panose="020F0502020204030204" pitchFamily="34" charset="0"/>
              </a:rPr>
              <a:t>doi.org</a:t>
            </a:r>
            <a:r>
              <a:rPr lang="de-DE" dirty="0">
                <a:latin typeface="Calibri" panose="020F0502020204030204" pitchFamily="34" charset="0"/>
                <a:cs typeface="Calibri" panose="020F0502020204030204" pitchFamily="34" charset="0"/>
              </a:rPr>
              <a:t>/10.1007/s16024-020-00346-4</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de-DE" dirty="0">
                <a:latin typeface="Calibri" panose="020F0502020204030204" pitchFamily="34" charset="0"/>
                <a:cs typeface="Calibri" panose="020F0502020204030204" pitchFamily="34" charset="0"/>
              </a:rPr>
              <a:t>Bilder: </a:t>
            </a:r>
            <a:r>
              <a:rPr lang="de-DE" dirty="0" err="1">
                <a:latin typeface="Calibri" panose="020F0502020204030204" pitchFamily="34" charset="0"/>
                <a:cs typeface="Calibri" panose="020F0502020204030204" pitchFamily="34" charset="0"/>
              </a:rPr>
              <a:t>publicdomainvectors.org</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woman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taking</a:t>
            </a:r>
            <a:r>
              <a:rPr lang="de-DE" dirty="0">
                <a:latin typeface="Calibri" panose="020F0502020204030204" pitchFamily="34" charset="0"/>
                <a:cs typeface="Calibri" panose="020F0502020204030204" pitchFamily="34" charset="0"/>
              </a:rPr>
              <a:t> a </a:t>
            </a:r>
            <a:r>
              <a:rPr lang="de-DE" dirty="0" err="1">
                <a:latin typeface="Calibri" panose="020F0502020204030204" pitchFamily="34" charset="0"/>
                <a:cs typeface="Calibri" panose="020F0502020204030204" pitchFamily="34" charset="0"/>
              </a:rPr>
              <a:t>bath</a:t>
            </a:r>
            <a:r>
              <a:rPr lang="de-DE" dirty="0">
                <a:latin typeface="Calibri" panose="020F0502020204030204" pitchFamily="34" charset="0"/>
                <a:cs typeface="Calibri" panose="020F0502020204030204" pitchFamily="34" charset="0"/>
              </a:rPr>
              <a:t>” und “</a:t>
            </a:r>
            <a:r>
              <a:rPr lang="de-DE" dirty="0" err="1">
                <a:latin typeface="Calibri" panose="020F0502020204030204" pitchFamily="34" charset="0"/>
                <a:cs typeface="Calibri" panose="020F0502020204030204" pitchFamily="34" charset="0"/>
              </a:rPr>
              <a:t>oil</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heater</a:t>
            </a:r>
            <a:r>
              <a:rPr lang="de-DE" dirty="0">
                <a:latin typeface="Calibri" panose="020F0502020204030204" pitchFamily="34" charset="0"/>
                <a:cs typeface="Calibri" panose="020F0502020204030204" pitchFamily="34" charset="0"/>
              </a:rPr>
              <a:t>”</a:t>
            </a:r>
            <a:endParaRPr sz="23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SzPts val="1400"/>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p>
        </p:txBody>
      </p:sp>
      <p:sp>
        <p:nvSpPr>
          <p:cNvPr id="123" name="Google Shape;123;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8f46409a1e_0_79: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8f46409a1e_0_79: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lnSpc>
                <a:spcPct val="100000"/>
              </a:lnSpc>
              <a:spcBef>
                <a:spcPts val="0"/>
              </a:spcBef>
              <a:spcAft>
                <a:spcPts val="0"/>
              </a:spcAft>
              <a:buSzPts val="1400"/>
              <a:buNone/>
            </a:pPr>
            <a:r>
              <a:rPr lang="de-DE" sz="1100" dirty="0"/>
              <a:t>Der Fachkräftemangel in der Pflege führt ebenfalls zu Zielkonflikten im Sinne der sozialen Nachhaltigkeit, da immer weniger Pflegekräfte immer mehr Pflegebedürftige betreuen müssen. Pflegekräfte müssen vermehrt zwischen der persönlichen Zuwendung für Pflegebedürftige und der eigenen körperlichen Gesundheit abwägen. </a:t>
            </a:r>
            <a:endParaRPr sz="1100" dirty="0"/>
          </a:p>
          <a:p>
            <a:pPr marL="171450" lvl="0" indent="-101600" algn="l" rtl="0">
              <a:lnSpc>
                <a:spcPct val="100000"/>
              </a:lnSpc>
              <a:spcBef>
                <a:spcPts val="0"/>
              </a:spcBef>
              <a:spcAft>
                <a:spcPts val="0"/>
              </a:spcAft>
              <a:buSzPts val="1100"/>
              <a:buFont typeface="Arial"/>
              <a:buNone/>
            </a:pPr>
            <a:endParaRPr sz="1100" dirty="0"/>
          </a:p>
          <a:p>
            <a:pPr marL="0" lvl="0" indent="0" algn="l" rtl="0">
              <a:lnSpc>
                <a:spcPct val="100000"/>
              </a:lnSpc>
              <a:spcBef>
                <a:spcPts val="0"/>
              </a:spcBef>
              <a:spcAft>
                <a:spcPts val="0"/>
              </a:spcAft>
              <a:buSzPts val="1100"/>
              <a:buFont typeface="Arial"/>
              <a:buNone/>
            </a:pPr>
            <a:r>
              <a:rPr lang="de-DE" sz="1100" b="1" dirty="0"/>
              <a:t>Aufgabe</a:t>
            </a:r>
            <a:endParaRPr sz="1100" dirty="0"/>
          </a:p>
          <a:p>
            <a:pPr marL="171450" lvl="0" indent="-171450" algn="l" rtl="0">
              <a:lnSpc>
                <a:spcPct val="100000"/>
              </a:lnSpc>
              <a:spcBef>
                <a:spcPts val="0"/>
              </a:spcBef>
              <a:spcAft>
                <a:spcPts val="0"/>
              </a:spcAft>
              <a:buSzPts val="1200"/>
              <a:buFont typeface="Arial" panose="020B0604020202020204" pitchFamily="34" charset="0"/>
              <a:buChar char="•"/>
            </a:pPr>
            <a:r>
              <a:rPr lang="de-DE" sz="1100" dirty="0"/>
              <a:t>Wie können Pflegekräfte in einer Gesundheitseinrichtung besser mit Überforderung und Stress im Arbeitsalltag umgehen? </a:t>
            </a:r>
            <a:endParaRPr sz="1100" dirty="0"/>
          </a:p>
          <a:p>
            <a:pPr marL="171450" lvl="0" indent="-171450" algn="l" rtl="0">
              <a:lnSpc>
                <a:spcPct val="100000"/>
              </a:lnSpc>
              <a:spcBef>
                <a:spcPts val="0"/>
              </a:spcBef>
              <a:spcAft>
                <a:spcPts val="0"/>
              </a:spcAft>
              <a:buSzPts val="1200"/>
              <a:buFont typeface="Arial" panose="020B0604020202020204" pitchFamily="34" charset="0"/>
              <a:buChar char="•"/>
            </a:pPr>
            <a:r>
              <a:rPr lang="de-DE" sz="1100" dirty="0"/>
              <a:t>Welche Möglichkeiten der Prävention gibt es?</a:t>
            </a:r>
            <a:endParaRPr sz="1100" dirty="0"/>
          </a:p>
          <a:p>
            <a:pPr marL="0" lvl="0" indent="0" algn="l" rtl="0">
              <a:lnSpc>
                <a:spcPct val="100000"/>
              </a:lnSpc>
              <a:spcBef>
                <a:spcPts val="0"/>
              </a:spcBef>
              <a:spcAft>
                <a:spcPts val="0"/>
              </a:spcAft>
              <a:buSzPts val="1400"/>
            </a:pPr>
            <a:endParaRPr sz="1100" b="1" dirty="0"/>
          </a:p>
          <a:p>
            <a:pPr marL="0" lvl="0" indent="0" algn="l" rtl="0">
              <a:lnSpc>
                <a:spcPct val="100000"/>
              </a:lnSpc>
              <a:spcBef>
                <a:spcPts val="0"/>
              </a:spcBef>
              <a:spcAft>
                <a:spcPts val="0"/>
              </a:spcAft>
              <a:buSzPts val="1400"/>
            </a:pPr>
            <a:r>
              <a:rPr lang="de-DE" sz="1100" b="1" dirty="0"/>
              <a:t>Quelle</a:t>
            </a:r>
            <a:endParaRPr sz="1100" b="1" dirty="0"/>
          </a:p>
          <a:p>
            <a:pPr marL="171450" lvl="0" indent="-171450" algn="l" rtl="0">
              <a:spcBef>
                <a:spcPts val="0"/>
              </a:spcBef>
              <a:spcAft>
                <a:spcPts val="0"/>
              </a:spcAft>
              <a:buClr>
                <a:schemeClr val="dk1"/>
              </a:buClr>
              <a:buSzPts val="1400"/>
              <a:buFont typeface="Arial" panose="020B0604020202020204" pitchFamily="34" charset="0"/>
              <a:buChar char="•"/>
            </a:pPr>
            <a:r>
              <a:rPr lang="de-DE" sz="1100" dirty="0"/>
              <a:t>Schmidt, B. (2015): Burnout in der Pflege: Risikofaktoren - Hintergründe - Selbsteinschätzung. Kohlhammer. Stuttgart</a:t>
            </a:r>
          </a:p>
          <a:p>
            <a:pPr marL="171450" lvl="0" indent="-171450" algn="l" rtl="0">
              <a:spcBef>
                <a:spcPts val="0"/>
              </a:spcBef>
              <a:spcAft>
                <a:spcPts val="0"/>
              </a:spcAft>
              <a:buClr>
                <a:schemeClr val="dk1"/>
              </a:buClr>
              <a:buSzPts val="1400"/>
              <a:buFont typeface="Arial" panose="020B0604020202020204" pitchFamily="34" charset="0"/>
              <a:buChar char="•"/>
            </a:pPr>
            <a:r>
              <a:rPr lang="de-DE" sz="1100" dirty="0" err="1"/>
              <a:t>Nikendei</a:t>
            </a:r>
            <a:r>
              <a:rPr lang="de-DE" sz="1100" dirty="0"/>
              <a:t>, C. (2023): Der Klimawandel, die Diskrepanz zwischen Wissen und Handeln und das Kontinuum zwischen Abwehr, Bewusstwerdung und psychischer Belastung; in: </a:t>
            </a:r>
            <a:r>
              <a:rPr lang="de-DE" sz="1100" dirty="0" err="1"/>
              <a:t>Nikendei</a:t>
            </a:r>
            <a:r>
              <a:rPr lang="de-DE" sz="1100" dirty="0"/>
              <a:t>, C. et al. (2023): Heidelberger Standards der Klimamedizin – Wissen und Handlungsstrategien für den klinischen Alltag und die medizinische Lehre im Klimawandel, S.128 - 136, GMS J </a:t>
            </a:r>
            <a:r>
              <a:rPr lang="de-DE" sz="1100" dirty="0" err="1"/>
              <a:t>Med</a:t>
            </a:r>
            <a:r>
              <a:rPr lang="de-DE" sz="1100" dirty="0"/>
              <a:t> </a:t>
            </a:r>
            <a:r>
              <a:rPr lang="de-DE" sz="1100" dirty="0" err="1"/>
              <a:t>Educ</a:t>
            </a:r>
            <a:r>
              <a:rPr lang="de-DE" sz="1100" dirty="0"/>
              <a:t>. </a:t>
            </a:r>
            <a:endParaRPr sz="1100" dirty="0"/>
          </a:p>
          <a:p>
            <a:pPr marL="171450" lvl="0" indent="-171450" algn="l" rtl="0">
              <a:spcBef>
                <a:spcPts val="0"/>
              </a:spcBef>
              <a:spcAft>
                <a:spcPts val="0"/>
              </a:spcAft>
              <a:buClr>
                <a:schemeClr val="dk1"/>
              </a:buClr>
              <a:buSzPts val="1100"/>
              <a:buFont typeface="Arial" panose="020B0604020202020204" pitchFamily="34" charset="0"/>
              <a:buChar char="•"/>
            </a:pPr>
            <a:r>
              <a:rPr lang="de-DE" sz="1100" dirty="0"/>
              <a:t>Bilder: </a:t>
            </a:r>
            <a:r>
              <a:rPr lang="de-DE" sz="1100" dirty="0" err="1"/>
              <a:t>publicdomainvectors.org</a:t>
            </a:r>
            <a:r>
              <a:rPr lang="de-DE" sz="1100" dirty="0"/>
              <a:t> “Patient </a:t>
            </a:r>
            <a:r>
              <a:rPr lang="de-DE" sz="1100" dirty="0" err="1"/>
              <a:t>and</a:t>
            </a:r>
            <a:r>
              <a:rPr lang="de-DE" sz="1100" dirty="0"/>
              <a:t> </a:t>
            </a:r>
            <a:r>
              <a:rPr lang="de-DE" sz="1100" dirty="0" err="1"/>
              <a:t>nurse</a:t>
            </a:r>
            <a:r>
              <a:rPr lang="de-DE" sz="1100" dirty="0"/>
              <a:t>”, “Nurse </a:t>
            </a:r>
            <a:r>
              <a:rPr lang="de-DE" sz="1100" dirty="0" err="1"/>
              <a:t>and</a:t>
            </a:r>
            <a:r>
              <a:rPr lang="de-DE" sz="1100" dirty="0"/>
              <a:t> </a:t>
            </a:r>
            <a:r>
              <a:rPr lang="de-DE" sz="1100" dirty="0" err="1"/>
              <a:t>patient</a:t>
            </a:r>
            <a:r>
              <a:rPr lang="de-DE" sz="1100" dirty="0"/>
              <a:t>”, “</a:t>
            </a:r>
            <a:r>
              <a:rPr lang="de-DE" sz="1100" dirty="0" err="1"/>
              <a:t>upset</a:t>
            </a:r>
            <a:r>
              <a:rPr lang="de-DE" sz="1100" dirty="0"/>
              <a:t> man”, “</a:t>
            </a:r>
            <a:r>
              <a:rPr lang="de-DE" sz="1100" dirty="0" err="1"/>
              <a:t>tired</a:t>
            </a:r>
            <a:r>
              <a:rPr lang="de-DE" sz="1100" dirty="0"/>
              <a:t> man” </a:t>
            </a:r>
            <a:endParaRPr sz="1100" dirty="0"/>
          </a:p>
          <a:p>
            <a:pPr marL="171450" lvl="0" indent="-171450" algn="l" rtl="0">
              <a:spcBef>
                <a:spcPts val="0"/>
              </a:spcBef>
              <a:spcAft>
                <a:spcPts val="0"/>
              </a:spcAft>
              <a:buClr>
                <a:schemeClr val="dk1"/>
              </a:buClr>
              <a:buSzPts val="1400"/>
              <a:buFont typeface="Arial" panose="020B0604020202020204" pitchFamily="34" charset="0"/>
              <a:buChar char="•"/>
            </a:pPr>
            <a:endParaRPr sz="1100" dirty="0"/>
          </a:p>
          <a:p>
            <a:pPr marL="0" lvl="0" indent="0" algn="l" rtl="0">
              <a:lnSpc>
                <a:spcPct val="100000"/>
              </a:lnSpc>
              <a:spcBef>
                <a:spcPts val="0"/>
              </a:spcBef>
              <a:spcAft>
                <a:spcPts val="0"/>
              </a:spcAft>
              <a:buSzPts val="1400"/>
              <a:buNone/>
            </a:pPr>
            <a:endParaRPr dirty="0"/>
          </a:p>
        </p:txBody>
      </p:sp>
      <p:sp>
        <p:nvSpPr>
          <p:cNvPr id="138" name="Google Shape;138;g18f46409a1e_0_79: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90b647cdd8_0_3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90b647cdd8_0_30: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100"/>
              <a:buFont typeface="Arial"/>
              <a:buNone/>
            </a:pPr>
            <a:r>
              <a:rPr lang="de-DE" dirty="0"/>
              <a:t>Viel diskutiert wird der Zielkonflikt zwischen ausreichender persönlicher Zuwendung in der Pflege und der Notwendigkeit zum wirtschaftlichen Arbeiten im Gesundheitswesen. Auf der einen Seite müssen Gesundheits- und Pflegeeinrichtungen wirtschaftlich handeln, auf der anderen Seite müssen und wollen sie qualitativ hochwertige pflegerische Leistungen erbringen.</a:t>
            </a:r>
            <a:endParaRPr dirty="0"/>
          </a:p>
          <a:p>
            <a:pPr marL="0" lvl="0" indent="0" algn="l" rtl="0">
              <a:lnSpc>
                <a:spcPct val="100000"/>
              </a:lnSpc>
              <a:spcBef>
                <a:spcPts val="0"/>
              </a:spcBef>
              <a:spcAft>
                <a:spcPts val="0"/>
              </a:spcAft>
              <a:buSzPts val="1100"/>
              <a:buFont typeface="Arial"/>
              <a:buNone/>
            </a:pPr>
            <a:endParaRPr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200"/>
              <a:buFont typeface="Arial" panose="020B0604020202020204" pitchFamily="34" charset="0"/>
              <a:buChar char="•"/>
            </a:pPr>
            <a:r>
              <a:rPr lang="de-DE" dirty="0"/>
              <a:t>Wie kann eine qualitativ hochwertige Pflege gewährleistet werden, während gleichzeitig die Notwendigkeit wirtschaftlichen Handelns berücksichtigt wird? </a:t>
            </a:r>
            <a:endParaRPr dirty="0"/>
          </a:p>
          <a:p>
            <a:pPr marL="0" lvl="0" indent="0" algn="l" rtl="0">
              <a:lnSpc>
                <a:spcPct val="100000"/>
              </a:lnSpc>
              <a:spcBef>
                <a:spcPts val="0"/>
              </a:spcBef>
              <a:spcAft>
                <a:spcPts val="0"/>
              </a:spcAft>
            </a:pPr>
            <a:endParaRPr dirty="0"/>
          </a:p>
          <a:p>
            <a:pPr marL="0" lvl="0" indent="0" algn="l" rtl="0">
              <a:lnSpc>
                <a:spcPct val="100000"/>
              </a:lnSpc>
              <a:spcBef>
                <a:spcPts val="0"/>
              </a:spcBef>
              <a:spcAft>
                <a:spcPts val="0"/>
              </a:spcAft>
              <a:buSzPts val="1400"/>
            </a:pPr>
            <a:r>
              <a:rPr lang="de-DE" sz="1200" b="1" dirty="0"/>
              <a:t>Quellen </a:t>
            </a:r>
            <a:endParaRPr sz="1200" b="1"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Sauerland, Dirk (2016): Probleme einer zunehmenden Ökonomisierung im deutschen Pflegesystem. In: Judith Wolf, Martin Dabrowski, Eric C. Meyer, Albert Brühl, Markus </a:t>
            </a:r>
            <a:r>
              <a:rPr lang="de-DE" dirty="0" err="1"/>
              <a:t>Giesbers</a:t>
            </a:r>
            <a:r>
              <a:rPr lang="de-DE" dirty="0"/>
              <a:t>, Dörte Heger et al. (</a:t>
            </a:r>
            <a:r>
              <a:rPr lang="de-DE" dirty="0" err="1"/>
              <a:t>Hg</a:t>
            </a:r>
            <a:r>
              <a:rPr lang="de-DE" dirty="0"/>
              <a:t>.): Menschenwürde und Gerechtigkeit in der Pflege: Brill | Schöningh, S. 63–95.</a:t>
            </a:r>
            <a:endParaRPr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dirty="0"/>
              <a:t>Bilder: </a:t>
            </a:r>
            <a:r>
              <a:rPr lang="de-DE" dirty="0" err="1"/>
              <a:t>publicdomainvectors.org</a:t>
            </a:r>
            <a:r>
              <a:rPr lang="de-DE" dirty="0"/>
              <a:t> “Patient </a:t>
            </a:r>
            <a:r>
              <a:rPr lang="de-DE" dirty="0" err="1"/>
              <a:t>and</a:t>
            </a:r>
            <a:r>
              <a:rPr lang="de-DE" dirty="0"/>
              <a:t> </a:t>
            </a:r>
            <a:r>
              <a:rPr lang="de-DE" dirty="0" err="1"/>
              <a:t>nurse</a:t>
            </a:r>
            <a:r>
              <a:rPr lang="de-DE" dirty="0"/>
              <a:t>”, “cash”, “</a:t>
            </a:r>
            <a:r>
              <a:rPr lang="de-DE" dirty="0" err="1"/>
              <a:t>car</a:t>
            </a:r>
            <a:r>
              <a:rPr lang="de-DE" dirty="0"/>
              <a:t>”</a:t>
            </a:r>
            <a:endParaRPr dirty="0"/>
          </a:p>
        </p:txBody>
      </p:sp>
      <p:sp>
        <p:nvSpPr>
          <p:cNvPr id="157" name="Google Shape;157;g190b647cdd8_0_3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95be8c2b45_0_4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95be8c2b45_0_40: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dirty="0"/>
              <a:t>Die fortschreitende Digitalisierung im Gesundheitswesen führt zu Zielkonflikten in der Pflege. So kann die Digitalisierung der Pflege zwar Vorteile z.B. im Sinne des effizienten Arbeitens bedeuten, gleichzeitig aber zu einem höheren Ressourceneinsatz führen und sich negativ auf die soziale Nachhaltigkeit auswirken. Der Ressourceneinsatz für die Produktion von digitalen Endgeräten und digitaler Infrastruktur ist recht hoch und der durchgehende Betrieb von Rechenzentren ist ein großer Aspekt des Ressourcenverbrauchs. Aus der Perspektive der sozialen Nachhaltigkeit wäre es nachteilig, wenn Pflegekräfte zukünftig weniger Zeit für die persönliche Zuwendung für die zu pflegenden Menschen hätten, oder Pflegebedürftige mehrheitlich durch Pflegeroboter versorgt werden würden.</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Aufgaben</a:t>
            </a:r>
            <a:endParaRPr dirty="0"/>
          </a:p>
          <a:p>
            <a:pPr marL="171450" lvl="0" indent="-171450" algn="l" rtl="0">
              <a:spcBef>
                <a:spcPts val="0"/>
              </a:spcBef>
              <a:spcAft>
                <a:spcPts val="0"/>
              </a:spcAft>
              <a:buClr>
                <a:schemeClr val="dk1"/>
              </a:buClr>
              <a:buSzPts val="1400"/>
              <a:buFont typeface="Arial" panose="020B0604020202020204" pitchFamily="34" charset="0"/>
              <a:buChar char="•"/>
            </a:pPr>
            <a:r>
              <a:rPr lang="de-DE" dirty="0"/>
              <a:t>Welche Prozesse können in der Pflege digitalisiert werden und langfristig zu Zeiteinsparungen führen, die für die direkte Pflege der Pflegebedürftigen genutzt werden können?</a:t>
            </a:r>
            <a:endParaRPr dirty="0">
              <a:highlight>
                <a:schemeClr val="accent6"/>
              </a:highlight>
            </a:endParaRPr>
          </a:p>
          <a:p>
            <a:pPr marL="171450" lvl="0" indent="-171450" algn="l" rtl="0">
              <a:spcBef>
                <a:spcPts val="0"/>
              </a:spcBef>
              <a:spcAft>
                <a:spcPts val="0"/>
              </a:spcAft>
              <a:buClr>
                <a:schemeClr val="dk1"/>
              </a:buClr>
              <a:buSzPts val="1400"/>
              <a:buFont typeface="Arial" panose="020B0604020202020204" pitchFamily="34" charset="0"/>
              <a:buChar char="•"/>
            </a:pPr>
            <a:r>
              <a:rPr lang="de-DE" dirty="0"/>
              <a:t>Wo kann Digitalisierung unterstützen, wo kann sie möglicherweise behindern?</a:t>
            </a:r>
            <a:endParaRPr dirty="0"/>
          </a:p>
          <a:p>
            <a:pPr marL="171450" lvl="0" indent="-171450" algn="l" rtl="0">
              <a:spcBef>
                <a:spcPts val="0"/>
              </a:spcBef>
              <a:spcAft>
                <a:spcPts val="0"/>
              </a:spcAft>
              <a:buClr>
                <a:schemeClr val="dk1"/>
              </a:buClr>
              <a:buSzPts val="1400"/>
              <a:buFont typeface="Arial" panose="020B0604020202020204" pitchFamily="34" charset="0"/>
              <a:buChar char="•"/>
            </a:pPr>
            <a:r>
              <a:rPr lang="de-DE" dirty="0"/>
              <a:t>Wann und wie sollten sozialen Aspekten der Vortritt vor ökologischen Überlegungen gewährt werden? </a:t>
            </a:r>
            <a:endParaRPr dirty="0"/>
          </a:p>
          <a:p>
            <a:pPr lvl="0" indent="0" algn="l" rtl="0">
              <a:lnSpc>
                <a:spcPct val="100000"/>
              </a:lnSpc>
              <a:spcBef>
                <a:spcPts val="0"/>
              </a:spcBef>
              <a:spcAft>
                <a:spcPts val="0"/>
              </a:spcAft>
            </a:pPr>
            <a:endParaRPr dirty="0"/>
          </a:p>
          <a:p>
            <a:pPr marL="0" lvl="0" indent="0" algn="l" rtl="0">
              <a:lnSpc>
                <a:spcPct val="100000"/>
              </a:lnSpc>
              <a:spcBef>
                <a:spcPts val="0"/>
              </a:spcBef>
              <a:spcAft>
                <a:spcPts val="0"/>
              </a:spcAft>
              <a:buSzPts val="1400"/>
            </a:pPr>
            <a:r>
              <a:rPr lang="de-DE" sz="1200" b="1" dirty="0"/>
              <a:t>Quellen</a:t>
            </a:r>
            <a:endParaRPr sz="1200" b="1"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err="1"/>
              <a:t>Hülsken</a:t>
            </a:r>
            <a:r>
              <a:rPr lang="de-DE" dirty="0"/>
              <a:t>-Giesler, M., </a:t>
            </a:r>
            <a:r>
              <a:rPr lang="de-DE" dirty="0" err="1"/>
              <a:t>Daxberger</a:t>
            </a:r>
            <a:r>
              <a:rPr lang="de-DE" dirty="0"/>
              <a:t>, S. (2018). Robotik in der Pflege aus pflegewissenschaftlicher Perspektive. In: </a:t>
            </a:r>
            <a:r>
              <a:rPr lang="de-DE" dirty="0" err="1"/>
              <a:t>Bendel</a:t>
            </a:r>
            <a:r>
              <a:rPr lang="de-DE" dirty="0"/>
              <a:t>, O. (</a:t>
            </a:r>
            <a:r>
              <a:rPr lang="de-DE" dirty="0" err="1"/>
              <a:t>eds</a:t>
            </a:r>
            <a:r>
              <a:rPr lang="de-DE" dirty="0"/>
              <a:t>) Pflegeroboter. Springer Gabler, Wiesbaden. https://</a:t>
            </a:r>
            <a:r>
              <a:rPr lang="de-DE" dirty="0" err="1"/>
              <a:t>doi.org</a:t>
            </a:r>
            <a:r>
              <a:rPr lang="de-DE" dirty="0"/>
              <a:t>/10.1007/978-3-658-22698-5_7</a:t>
            </a:r>
            <a:endParaRPr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dirty="0"/>
              <a:t>Bilder: </a:t>
            </a:r>
            <a:r>
              <a:rPr lang="de-DE" dirty="0" err="1"/>
              <a:t>publicdomainvectors.org</a:t>
            </a:r>
            <a:r>
              <a:rPr lang="de-DE" dirty="0"/>
              <a:t> “Patient </a:t>
            </a:r>
            <a:r>
              <a:rPr lang="de-DE" dirty="0" err="1"/>
              <a:t>and</a:t>
            </a:r>
            <a:r>
              <a:rPr lang="de-DE" dirty="0"/>
              <a:t> </a:t>
            </a:r>
            <a:r>
              <a:rPr lang="de-DE" dirty="0" err="1"/>
              <a:t>nurse</a:t>
            </a:r>
            <a:r>
              <a:rPr lang="de-DE" dirty="0"/>
              <a:t>”, “Robot </a:t>
            </a:r>
            <a:r>
              <a:rPr lang="de-DE" dirty="0" err="1"/>
              <a:t>chef</a:t>
            </a:r>
            <a:r>
              <a:rPr lang="de-DE" dirty="0"/>
              <a:t>”, “Server”, “Power plant”, “Power </a:t>
            </a:r>
            <a:r>
              <a:rPr lang="de-DE" dirty="0" err="1"/>
              <a:t>cord</a:t>
            </a:r>
            <a:r>
              <a:rPr lang="de-DE" dirty="0"/>
              <a:t> in wall socket”</a:t>
            </a:r>
            <a:endParaRPr dirty="0"/>
          </a:p>
          <a:p>
            <a:pPr marL="0" lvl="0" indent="0" algn="l" rtl="0">
              <a:lnSpc>
                <a:spcPct val="100000"/>
              </a:lnSpc>
              <a:spcBef>
                <a:spcPts val="0"/>
              </a:spcBef>
              <a:spcAft>
                <a:spcPts val="0"/>
              </a:spcAft>
              <a:buSzPts val="1400"/>
              <a:buNone/>
            </a:pPr>
            <a:endParaRPr dirty="0"/>
          </a:p>
        </p:txBody>
      </p:sp>
      <p:sp>
        <p:nvSpPr>
          <p:cNvPr id="176" name="Google Shape;176;g195be8c2b45_0_4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90b647cdd8_0_1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90b647cdd8_0_11: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dirty="0"/>
              <a:t>Ein weiterer Zielkonflikt in der Pflege besteht zwischen der Überwachung von pflegebedürftigen Menschen und der möglichen Einschränkung der Privatsphäre durch eingesetzte Überwachungstechnologien. So ist gerade die Nutzung von optischen Sensoren wie Kameras ein Problem, wenn Pflegebedürftige in ihrem Alltag beobachtet werden können. Dennoch ergibt sich durch die technisch gestützte Überwachung die Möglichkeit des schnellen Eingriffs, wenn es beispielsweise einen Unfall im Badezimmer gegeben hat.</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200"/>
              <a:buFont typeface="Arial" panose="020B0604020202020204" pitchFamily="34" charset="0"/>
              <a:buChar char="•"/>
            </a:pPr>
            <a:r>
              <a:rPr lang="de-DE" dirty="0"/>
              <a:t>Wie können Pflegebedürftige (und Pflegende) geschützt werden, ohne ihre Privatsphäre durch Überwachungstechnologie zu verletzen?</a:t>
            </a:r>
            <a:endParaRPr dirty="0"/>
          </a:p>
          <a:p>
            <a:pPr marL="0" lvl="0" indent="0" algn="l" rtl="0">
              <a:lnSpc>
                <a:spcPct val="100000"/>
              </a:lnSpc>
              <a:spcBef>
                <a:spcPts val="0"/>
              </a:spcBef>
              <a:spcAft>
                <a:spcPts val="0"/>
              </a:spcAft>
              <a:buSzPts val="1400"/>
            </a:pPr>
            <a:endParaRPr dirty="0"/>
          </a:p>
          <a:p>
            <a:pPr marL="0" lvl="0" indent="0" algn="l" rtl="0">
              <a:lnSpc>
                <a:spcPct val="100000"/>
              </a:lnSpc>
              <a:spcBef>
                <a:spcPts val="0"/>
              </a:spcBef>
              <a:spcAft>
                <a:spcPts val="0"/>
              </a:spcAft>
              <a:buSzPts val="1400"/>
            </a:pPr>
            <a:r>
              <a:rPr lang="de-DE" sz="1200" b="1" dirty="0"/>
              <a:t>Quellen</a:t>
            </a:r>
            <a:endParaRPr sz="1200" b="1" dirty="0"/>
          </a:p>
          <a:p>
            <a:pPr marL="171450" lvl="0" indent="-171450" algn="l" rtl="0">
              <a:lnSpc>
                <a:spcPct val="100000"/>
              </a:lnSpc>
              <a:spcBef>
                <a:spcPts val="0"/>
              </a:spcBef>
              <a:spcAft>
                <a:spcPts val="0"/>
              </a:spcAft>
              <a:buSzPts val="1100"/>
              <a:buFont typeface="Arial" panose="020B0604020202020204" pitchFamily="34" charset="0"/>
              <a:buChar char="•"/>
            </a:pPr>
            <a:r>
              <a:rPr lang="de-DE" dirty="0"/>
              <a:t>Kreis, J. (2018). Umsorgen, überwachen, unterhalten – sind Pflegeroboter ethisch vertretbar?. In: </a:t>
            </a:r>
            <a:r>
              <a:rPr lang="de-DE" dirty="0" err="1"/>
              <a:t>Bendel</a:t>
            </a:r>
            <a:r>
              <a:rPr lang="de-DE" dirty="0"/>
              <a:t>, O. (</a:t>
            </a:r>
            <a:r>
              <a:rPr lang="de-DE" dirty="0" err="1"/>
              <a:t>eds</a:t>
            </a:r>
            <a:r>
              <a:rPr lang="de-DE" dirty="0"/>
              <a:t>) Pflegeroboter. Springer Gabler, Wiesbaden. https://</a:t>
            </a:r>
            <a:r>
              <a:rPr lang="de-DE" dirty="0" err="1"/>
              <a:t>doi.org</a:t>
            </a:r>
            <a:r>
              <a:rPr lang="de-DE" dirty="0"/>
              <a:t>/10.1007/978-3-658-22698-5_12</a:t>
            </a:r>
            <a:endParaRPr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dirty="0"/>
              <a:t>Bilder: </a:t>
            </a:r>
            <a:r>
              <a:rPr lang="de-DE" dirty="0" err="1"/>
              <a:t>publicdomainvectors.org</a:t>
            </a:r>
            <a:r>
              <a:rPr lang="de-DE" dirty="0"/>
              <a:t> “</a:t>
            </a:r>
            <a:r>
              <a:rPr lang="de-DE" dirty="0" err="1"/>
              <a:t>old</a:t>
            </a:r>
            <a:r>
              <a:rPr lang="de-DE" dirty="0"/>
              <a:t> man”, “</a:t>
            </a:r>
            <a:r>
              <a:rPr lang="de-DE" dirty="0" err="1"/>
              <a:t>cctv</a:t>
            </a:r>
            <a:r>
              <a:rPr lang="de-DE" dirty="0"/>
              <a:t>”</a:t>
            </a:r>
            <a:endParaRPr dirty="0"/>
          </a:p>
        </p:txBody>
      </p:sp>
      <p:sp>
        <p:nvSpPr>
          <p:cNvPr id="195" name="Google Shape;195;g190b647cdd8_0_11:notes"/>
          <p:cNvSpPr txBox="1">
            <a:spLocks noGrp="1"/>
          </p:cNvSpPr>
          <p:nvPr>
            <p:ph type="sldNum" idx="12"/>
          </p:nvPr>
        </p:nvSpPr>
        <p:spPr>
          <a:xfrm>
            <a:off x="4023991" y="9721107"/>
            <a:ext cx="3078300" cy="38083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9:notes"/>
          <p:cNvSpPr txBox="1">
            <a:spLocks noGrp="1"/>
          </p:cNvSpPr>
          <p:nvPr>
            <p:ph type="body" idx="1"/>
          </p:nvPr>
        </p:nvSpPr>
        <p:spPr>
          <a:xfrm>
            <a:off x="216000" y="3995999"/>
            <a:ext cx="6655642" cy="6120458"/>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spcBef>
                <a:spcPts val="0"/>
              </a:spcBef>
              <a:spcAft>
                <a:spcPts val="0"/>
              </a:spcAft>
              <a:buClr>
                <a:schemeClr val="dk1"/>
              </a:buClr>
              <a:buSzPts val="1050"/>
              <a:buFont typeface="Arial"/>
              <a:buNone/>
            </a:pPr>
            <a:r>
              <a:rPr lang="de-DE" sz="1100" dirty="0"/>
              <a:t>Eine Gesundheitseinrichtung ist zumeist mit einer Vollküche oder auch einer Frischküche ausgestattet, oder erhält tägliche Essenslieferungen für die Versorgung von Patienten und Pflegebedürftigen.</a:t>
            </a:r>
            <a:endParaRPr sz="1100" dirty="0"/>
          </a:p>
          <a:p>
            <a:pPr marL="0" lvl="0" indent="0" algn="l" rtl="0">
              <a:spcBef>
                <a:spcPts val="0"/>
              </a:spcBef>
              <a:spcAft>
                <a:spcPts val="0"/>
              </a:spcAft>
              <a:buClr>
                <a:schemeClr val="dk1"/>
              </a:buClr>
              <a:buSzPts val="1050"/>
              <a:buFont typeface="Arial"/>
              <a:buNone/>
            </a:pPr>
            <a:r>
              <a:rPr lang="de-DE" sz="1100" dirty="0"/>
              <a:t>Die in der Abbildung gezeigten Werte gelten für Frischküchen (Vollküche) bei der Anlieferung der Lebensmittel durch einen Großhandelsbetrieb. </a:t>
            </a:r>
            <a:endParaRPr sz="1100" dirty="0"/>
          </a:p>
          <a:p>
            <a:pPr marL="0" lvl="0" indent="0" algn="l" rtl="0">
              <a:lnSpc>
                <a:spcPct val="100000"/>
              </a:lnSpc>
              <a:spcBef>
                <a:spcPts val="0"/>
              </a:spcBef>
              <a:spcAft>
                <a:spcPts val="0"/>
              </a:spcAft>
              <a:buSzPts val="1400"/>
              <a:buNone/>
            </a:pPr>
            <a:r>
              <a:rPr lang="de-DE" sz="1100" dirty="0"/>
              <a:t>Die Graphik zeigt, dass die Landwirtschaft den meisten Emissionsausstoß verzeichnet und die größten Auswirkungen hat mit rund 460 </a:t>
            </a:r>
            <a:r>
              <a:rPr lang="de-DE" sz="1100" dirty="0" err="1"/>
              <a:t>g</a:t>
            </a:r>
            <a:r>
              <a:rPr lang="de-DE" sz="1100" dirty="0"/>
              <a:t> CO</a:t>
            </a:r>
            <a:r>
              <a:rPr lang="de-DE" sz="1100" baseline="-25000" dirty="0"/>
              <a:t>2</a:t>
            </a:r>
            <a:r>
              <a:rPr lang="de-DE" sz="1100" dirty="0"/>
              <a:t>-Äq. Hinzukommen noch Emissionen aus der Landnutzung und aus Landnutzungsänderungen, die mit ca. 180 CO</a:t>
            </a:r>
            <a:r>
              <a:rPr lang="de-DE" sz="1100" baseline="-25000" dirty="0"/>
              <a:t>2</a:t>
            </a:r>
            <a:r>
              <a:rPr lang="de-DE" sz="1100" dirty="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t>
            </a:r>
            <a:endParaRPr sz="1100" dirty="0"/>
          </a:p>
          <a:p>
            <a:pPr marL="0" lvl="0" indent="0" algn="l" rtl="0">
              <a:lnSpc>
                <a:spcPct val="100000"/>
              </a:lnSpc>
              <a:spcBef>
                <a:spcPts val="0"/>
              </a:spcBef>
              <a:spcAft>
                <a:spcPts val="0"/>
              </a:spcAft>
              <a:buSzPts val="1400"/>
              <a:buNone/>
            </a:pPr>
            <a:r>
              <a:rPr lang="de-DE" sz="1100" dirty="0"/>
              <a:t>An 2. Stelle mit fast 200 </a:t>
            </a:r>
            <a:r>
              <a:rPr lang="de-DE" sz="1100" dirty="0" err="1"/>
              <a:t>g</a:t>
            </a:r>
            <a:r>
              <a:rPr lang="de-DE" sz="1100" dirty="0"/>
              <a:t> CO</a:t>
            </a:r>
            <a:r>
              <a:rPr lang="de-DE" sz="1100" baseline="-25000" dirty="0"/>
              <a:t>2</a:t>
            </a:r>
            <a:r>
              <a:rPr lang="de-DE" sz="1100" dirty="0"/>
              <a:t>-Äq (ca. 15%) steht das Abfallaufkommen. Das Aufkommen von Abfall wurde auf Basis der Literatur berechnet. </a:t>
            </a:r>
            <a:endParaRPr sz="1100" dirty="0"/>
          </a:p>
          <a:p>
            <a:pPr marL="0" lvl="0" indent="0" algn="l" rtl="0">
              <a:lnSpc>
                <a:spcPct val="100000"/>
              </a:lnSpc>
              <a:spcBef>
                <a:spcPts val="0"/>
              </a:spcBef>
              <a:spcAft>
                <a:spcPts val="0"/>
              </a:spcAft>
              <a:buClr>
                <a:schemeClr val="dk1"/>
              </a:buClr>
              <a:buSzPts val="1050"/>
              <a:buNone/>
            </a:pPr>
            <a:r>
              <a:rPr lang="de-DE" sz="1100" dirty="0"/>
              <a:t>Es folgen Prozesse wie das Kühlen (74 </a:t>
            </a:r>
            <a:r>
              <a:rPr lang="de-DE" sz="1100" dirty="0" err="1"/>
              <a:t>g</a:t>
            </a:r>
            <a:r>
              <a:rPr lang="de-DE" sz="1100" dirty="0"/>
              <a:t>, ca. 6%), die Verarbeitung (52 </a:t>
            </a:r>
            <a:r>
              <a:rPr lang="de-DE" sz="1100" dirty="0" err="1"/>
              <a:t>g</a:t>
            </a:r>
            <a:r>
              <a:rPr lang="de-DE" sz="1100" dirty="0"/>
              <a:t> CO</a:t>
            </a:r>
            <a:r>
              <a:rPr lang="de-DE" sz="1100" baseline="-25000" dirty="0"/>
              <a:t>2</a:t>
            </a:r>
            <a:r>
              <a:rPr lang="de-DE" sz="1100" dirty="0"/>
              <a:t>-Äq/Menü), das Spülen (49 </a:t>
            </a:r>
            <a:r>
              <a:rPr lang="de-DE" sz="1100" dirty="0" err="1"/>
              <a:t>g</a:t>
            </a:r>
            <a:r>
              <a:rPr lang="de-DE" sz="1100" dirty="0"/>
              <a:t>, ca. 4%), das Kochen (Zubereiten, 39 </a:t>
            </a:r>
            <a:r>
              <a:rPr lang="de-DE" sz="1100" dirty="0" err="1"/>
              <a:t>g</a:t>
            </a:r>
            <a:r>
              <a:rPr lang="de-DE" sz="1100" dirty="0"/>
              <a:t>, ca. 2%), die Verpackung (38 </a:t>
            </a:r>
            <a:r>
              <a:rPr lang="de-DE" sz="1100" dirty="0" err="1"/>
              <a:t>g</a:t>
            </a:r>
            <a:r>
              <a:rPr lang="de-DE" sz="1100" dirty="0"/>
              <a:t>) und der Langstreckentransport (30 </a:t>
            </a:r>
            <a:r>
              <a:rPr lang="de-DE" sz="1100" dirty="0" err="1"/>
              <a:t>g</a:t>
            </a:r>
            <a:r>
              <a:rPr lang="de-DE" sz="1100" dirty="0"/>
              <a:t>, Gemüse aus Südeuropa). </a:t>
            </a:r>
            <a:endParaRPr sz="1100" dirty="0"/>
          </a:p>
          <a:p>
            <a:pPr marL="0" lvl="0" indent="0" algn="l" rtl="0">
              <a:lnSpc>
                <a:spcPct val="100000"/>
              </a:lnSpc>
              <a:spcBef>
                <a:spcPts val="0"/>
              </a:spcBef>
              <a:spcAft>
                <a:spcPts val="0"/>
              </a:spcAft>
              <a:buClr>
                <a:schemeClr val="dk1"/>
              </a:buClr>
              <a:buSzPts val="1050"/>
              <a:buNone/>
            </a:pPr>
            <a:r>
              <a:rPr lang="de-DE" sz="1100" b="1" dirty="0"/>
              <a:t>Aufgabe</a:t>
            </a:r>
            <a:endParaRPr sz="1100" dirty="0"/>
          </a:p>
          <a:p>
            <a:pPr marL="171450" lvl="0" indent="-193675" algn="l" rtl="0">
              <a:lnSpc>
                <a:spcPct val="100000"/>
              </a:lnSpc>
              <a:spcBef>
                <a:spcPts val="0"/>
              </a:spcBef>
              <a:spcAft>
                <a:spcPts val="0"/>
              </a:spcAft>
              <a:buSzPts val="1400"/>
              <a:buChar char="•"/>
            </a:pPr>
            <a:r>
              <a:rPr lang="de-DE" sz="1100" dirty="0"/>
              <a:t>Versuchen Sie die Energieverbräuche in der Küche einer Gesundheitseinrichtung zu bestimmen (Strom + Gas)?</a:t>
            </a:r>
            <a:endParaRPr sz="1100" dirty="0"/>
          </a:p>
          <a:p>
            <a:pPr marL="171450" lvl="0" indent="-180975" algn="l" rtl="0">
              <a:lnSpc>
                <a:spcPct val="100000"/>
              </a:lnSpc>
              <a:spcBef>
                <a:spcPts val="0"/>
              </a:spcBef>
              <a:spcAft>
                <a:spcPts val="0"/>
              </a:spcAft>
              <a:buClr>
                <a:schemeClr val="dk1"/>
              </a:buClr>
              <a:buSzPts val="1200"/>
              <a:buFont typeface="Arial"/>
              <a:buChar char="•"/>
            </a:pPr>
            <a:r>
              <a:rPr lang="de-DE" sz="1100" dirty="0"/>
              <a:t>Wie ist in der Gesundheitseinrichtung die Essensversorgung geregelt? </a:t>
            </a:r>
            <a:endParaRPr sz="1100" dirty="0"/>
          </a:p>
          <a:p>
            <a:pPr marL="171450" lvl="0" indent="-180975" algn="l" rtl="0">
              <a:lnSpc>
                <a:spcPct val="100000"/>
              </a:lnSpc>
              <a:spcBef>
                <a:spcPts val="0"/>
              </a:spcBef>
              <a:spcAft>
                <a:spcPts val="0"/>
              </a:spcAft>
              <a:buClr>
                <a:schemeClr val="dk1"/>
              </a:buClr>
              <a:buSzPts val="1200"/>
              <a:buFont typeface="Arial"/>
              <a:buChar char="•"/>
            </a:pPr>
            <a:r>
              <a:rPr lang="de-DE" sz="1100" dirty="0"/>
              <a:t>Für welche Prozesse können Sie auf Daten in Ihrer Einrichtung zugreifen?</a:t>
            </a:r>
            <a:endParaRPr sz="1100" dirty="0"/>
          </a:p>
          <a:p>
            <a:pPr marL="171450" lvl="0" indent="-180975" algn="l" rtl="0">
              <a:lnSpc>
                <a:spcPct val="100000"/>
              </a:lnSpc>
              <a:spcBef>
                <a:spcPts val="0"/>
              </a:spcBef>
              <a:spcAft>
                <a:spcPts val="0"/>
              </a:spcAft>
              <a:buClr>
                <a:schemeClr val="dk1"/>
              </a:buClr>
              <a:buSzPts val="1200"/>
              <a:buFont typeface="Arial"/>
              <a:buChar char="•"/>
            </a:pPr>
            <a:r>
              <a:rPr lang="de-DE" sz="1100" dirty="0"/>
              <a:t>Berechnen Sie den Energieverbrauch pro Menü pro Pflegebedürftige (Gesamtenergieverbrauch / Anzahl der Menüs).</a:t>
            </a:r>
            <a:endParaRPr dirty="0"/>
          </a:p>
          <a:p>
            <a:pPr marL="0" lvl="0" indent="0" algn="l" rtl="0">
              <a:lnSpc>
                <a:spcPct val="100000"/>
              </a:lnSpc>
              <a:spcBef>
                <a:spcPts val="0"/>
              </a:spcBef>
              <a:spcAft>
                <a:spcPts val="0"/>
              </a:spcAft>
              <a:buClr>
                <a:schemeClr val="dk1"/>
              </a:buClr>
              <a:buSzPts val="1050"/>
              <a:buNone/>
            </a:pPr>
            <a:r>
              <a:rPr lang="de-DE" b="1" dirty="0"/>
              <a:t>Quelle</a:t>
            </a:r>
            <a:endParaRPr dirty="0"/>
          </a:p>
          <a:p>
            <a:pPr marL="0" lvl="0" indent="0" algn="l" rtl="0">
              <a:spcBef>
                <a:spcPts val="0"/>
              </a:spcBef>
              <a:spcAft>
                <a:spcPts val="0"/>
              </a:spcAft>
              <a:buNone/>
            </a:pPr>
            <a:r>
              <a:rPr lang="de-DE" sz="1000" dirty="0"/>
              <a:t>I. </a:t>
            </a:r>
            <a:r>
              <a:rPr lang="de-DE" sz="1000" dirty="0" err="1"/>
              <a:t>Danquah</a:t>
            </a:r>
            <a:r>
              <a:rPr lang="de-DE" sz="1000" dirty="0"/>
              <a:t> (2023): Speisenversorgung. In: </a:t>
            </a:r>
            <a:r>
              <a:rPr lang="de-DE" sz="1000" dirty="0" err="1"/>
              <a:t>Nikendei</a:t>
            </a:r>
            <a:r>
              <a:rPr lang="de-DE" sz="1000" dirty="0"/>
              <a:t> C. et al. (2023): Heidelberger Standards der Klimamedizin – Wissen und Handlungsstrategien für den klinischen Alltag und die medizinische Lehre im Klimawandel, S. 145-150, GMS J </a:t>
            </a:r>
            <a:r>
              <a:rPr lang="de-DE" sz="1000" dirty="0" err="1"/>
              <a:t>Med</a:t>
            </a:r>
            <a:r>
              <a:rPr lang="de-DE" sz="1000" dirty="0"/>
              <a:t> </a:t>
            </a:r>
            <a:r>
              <a:rPr lang="de-DE" sz="1000" dirty="0" err="1"/>
              <a:t>Educ</a:t>
            </a:r>
            <a:r>
              <a:rPr lang="de-DE" sz="1000" dirty="0"/>
              <a:t>. </a:t>
            </a:r>
            <a:endParaRPr sz="1000" dirty="0"/>
          </a:p>
          <a:p>
            <a:pPr marL="0" lvl="0" indent="0" algn="l" rtl="0">
              <a:spcBef>
                <a:spcPts val="0"/>
              </a:spcBef>
              <a:spcAft>
                <a:spcPts val="0"/>
              </a:spcAft>
              <a:buClr>
                <a:schemeClr val="dk1"/>
              </a:buClr>
              <a:buSzPts val="1100"/>
              <a:buFont typeface="Arial"/>
              <a:buNone/>
            </a:pPr>
            <a:r>
              <a:rPr lang="de-DE" sz="1000" dirty="0"/>
              <a:t>Scharp, Michael (Hrsg. 2019): KEEKS-Endbericht. Online: </a:t>
            </a:r>
            <a:r>
              <a:rPr lang="de-DE" sz="1000" dirty="0" err="1"/>
              <a:t>www.keeks-projekt.de</a:t>
            </a:r>
            <a:endParaRPr sz="1000" dirty="0"/>
          </a:p>
          <a:p>
            <a:pPr marL="0" lvl="0" indent="0" algn="l" rtl="0">
              <a:lnSpc>
                <a:spcPct val="100000"/>
              </a:lnSpc>
              <a:spcBef>
                <a:spcPts val="0"/>
              </a:spcBef>
              <a:spcAft>
                <a:spcPts val="0"/>
              </a:spcAft>
              <a:buNone/>
            </a:pPr>
            <a:endParaRPr sz="1000" dirty="0"/>
          </a:p>
          <a:p>
            <a:pPr marL="0" lvl="0" indent="0" algn="l" rtl="0">
              <a:spcBef>
                <a:spcPts val="0"/>
              </a:spcBef>
              <a:spcAft>
                <a:spcPts val="0"/>
              </a:spcAft>
              <a:buClr>
                <a:schemeClr val="dk1"/>
              </a:buClr>
              <a:buSzPts val="1400"/>
              <a:buFont typeface="Arial"/>
              <a:buNone/>
            </a:pPr>
            <a:r>
              <a:rPr lang="de-DE" sz="1000" dirty="0"/>
              <a:t>Im Rahmen des KEEKS-Projektes hat das IZT zusammen mit dem IFEU-Institut und weiteren Partnern die Menüs von 22 Schulküchen untersucht und in 5 Schulküchen die Energieverbräuche der Zubereitung erfasst. Als funktionale Einheit wurde eine Menüposition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 analog zur Modellierung der Lebensmittel ein gewichtetes Mittel über die in Abhängigkeit von der Außentemperatur, dem Krankheitsstand usw. schwankenden Verbräuchen darstellen. </a:t>
            </a:r>
            <a:endParaRPr sz="1000" dirty="0"/>
          </a:p>
        </p:txBody>
      </p:sp>
      <p:sp>
        <p:nvSpPr>
          <p:cNvPr id="215" name="Google Shape;215;p19:notes"/>
          <p:cNvSpPr txBox="1"/>
          <p:nvPr/>
        </p:nvSpPr>
        <p:spPr>
          <a:xfrm>
            <a:off x="4023991" y="9721107"/>
            <a:ext cx="3078300" cy="39535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evers-woelk@izt.de" TargetMode="External"/><Relationship Id="rId5" Type="http://schemas.openxmlformats.org/officeDocument/2006/relationships/hyperlink" Target="http://www.pa-bbne.de/" TargetMode="External"/><Relationship Id="rId6" Type="http://schemas.openxmlformats.org/officeDocument/2006/relationships/image" Target="../media/image2.jp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emf"/><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15.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5.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sz="3600" b="1" dirty="0"/>
              <a:t>Pflegefachmann und Pflegefachfrau Gesundheits- und Kinderkrankenpfleger*in </a:t>
            </a:r>
            <a:br>
              <a:rPr lang="de-DE" sz="3600" b="1" dirty="0"/>
            </a:br>
            <a:r>
              <a:rPr lang="de-DE" sz="3600" b="1" dirty="0"/>
              <a:t>Altenpfleger und Altenpflegerin</a:t>
            </a:r>
            <a:endParaRPr sz="3600" dirty="0"/>
          </a:p>
        </p:txBody>
      </p:sp>
      <p:sp>
        <p:nvSpPr>
          <p:cNvPr id="80" name="Google Shape;80;p38"/>
          <p:cNvSpPr txBox="1">
            <a:spLocks noGrp="1"/>
          </p:cNvSpPr>
          <p:nvPr>
            <p:ph type="subTitle" idx="1"/>
          </p:nvPr>
        </p:nvSpPr>
        <p:spPr>
          <a:xfrm>
            <a:off x="312928" y="3573013"/>
            <a:ext cx="82785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a:t>
            </a:r>
            <a:br>
              <a:rPr lang="de-DE"/>
            </a:br>
            <a:r>
              <a:rPr lang="de-DE"/>
              <a:t>Zielkonflikten in der Pflege</a:t>
            </a:r>
            <a:endParaRPr/>
          </a:p>
        </p:txBody>
      </p:sp>
      <p:sp>
        <p:nvSpPr>
          <p:cNvPr id="81" name="Google Shape;81;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2" name="Google Shape;82;p38"/>
          <p:cNvSpPr txBox="1">
            <a:spLocks noGrp="1"/>
          </p:cNvSpPr>
          <p:nvPr>
            <p:ph type="body" idx="4"/>
          </p:nvPr>
        </p:nvSpPr>
        <p:spPr>
          <a:xfrm>
            <a:off x="9091613" y="4195482"/>
            <a:ext cx="2681287" cy="1859243"/>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dirty="0"/>
              <a:t>IZT – Institut für Zukunftsstudien und Technologiebewertung</a:t>
            </a:r>
            <a:endParaRPr dirty="0"/>
          </a:p>
          <a:p>
            <a:pPr marL="50800" lvl="0" indent="0" algn="l" rtl="0">
              <a:lnSpc>
                <a:spcPct val="90000"/>
              </a:lnSpc>
              <a:spcBef>
                <a:spcPts val="1000"/>
              </a:spcBef>
              <a:spcAft>
                <a:spcPts val="0"/>
              </a:spcAft>
              <a:buSzPct val="248886"/>
              <a:buNone/>
            </a:pPr>
            <a:r>
              <a:rPr lang="de-DE" dirty="0"/>
              <a:t>Schopenhauerstraße 26; </a:t>
            </a:r>
            <a:br>
              <a:rPr lang="de-DE" dirty="0"/>
            </a:br>
            <a:r>
              <a:rPr lang="de-DE" dirty="0"/>
              <a:t>14129 Berlin; </a:t>
            </a:r>
            <a:r>
              <a:rPr lang="de-DE" u="sng" dirty="0">
                <a:solidFill>
                  <a:schemeClr val="hlink"/>
                </a:solidFill>
                <a:hlinkClick r:id="rId3"/>
              </a:rPr>
              <a:t>www.izt.de</a:t>
            </a:r>
            <a:endParaRPr dirty="0"/>
          </a:p>
          <a:p>
            <a:pPr marL="50800" lvl="0" indent="0">
              <a:lnSpc>
                <a:spcPct val="90000"/>
              </a:lnSpc>
              <a:spcBef>
                <a:spcPts val="1000"/>
              </a:spcBef>
              <a:buSzPct val="248886"/>
            </a:pPr>
            <a:r>
              <a:rPr lang="de-DE" dirty="0"/>
              <a:t>Michaela Evers-Wölk &lt;</a:t>
            </a:r>
            <a:br>
              <a:rPr lang="de-DE" dirty="0"/>
            </a:br>
            <a:r>
              <a:rPr lang="de-DE" dirty="0">
                <a:hlinkClick r:id="rId4"/>
              </a:rPr>
              <a:t>m.evers-woelk@izt.de</a:t>
            </a:r>
            <a:r>
              <a:rPr lang="de-DE" dirty="0"/>
              <a:t> </a:t>
            </a:r>
          </a:p>
          <a:p>
            <a:pPr marL="50800" lvl="0" indent="0">
              <a:lnSpc>
                <a:spcPct val="90000"/>
              </a:lnSpc>
              <a:spcBef>
                <a:spcPts val="1000"/>
              </a:spcBef>
              <a:buSzPct val="248886"/>
            </a:pPr>
            <a:r>
              <a:rPr lang="de-DE" dirty="0">
                <a:hlinkClick r:id="rId5"/>
              </a:rPr>
              <a:t>www.pa-bbne.de</a:t>
            </a:r>
            <a:r>
              <a:rPr lang="de-DE" dirty="0"/>
              <a:t> </a:t>
            </a:r>
            <a:endParaRPr dirty="0"/>
          </a:p>
        </p:txBody>
      </p:sp>
      <p:pic>
        <p:nvPicPr>
          <p:cNvPr id="83" name="Google Shape;83;p38"/>
          <p:cNvPicPr preferRelativeResize="0"/>
          <p:nvPr/>
        </p:nvPicPr>
        <p:blipFill rotWithShape="1">
          <a:blip r:embed="rId6">
            <a:alphaModFix/>
          </a:blip>
          <a:srcRect r="9867" b="21563"/>
          <a:stretch/>
        </p:blipFill>
        <p:spPr>
          <a:xfrm>
            <a:off x="8922657" y="3219253"/>
            <a:ext cx="2850243" cy="976229"/>
          </a:xfrm>
          <a:prstGeom prst="rect">
            <a:avLst/>
          </a:prstGeom>
          <a:noFill/>
          <a:ln>
            <a:noFill/>
          </a:ln>
        </p:spPr>
      </p:pic>
      <p:pic>
        <p:nvPicPr>
          <p:cNvPr id="84" name="Google Shape;84;p38"/>
          <p:cNvPicPr preferRelativeResize="0"/>
          <p:nvPr/>
        </p:nvPicPr>
        <p:blipFill rotWithShape="1">
          <a:blip r:embed="rId7">
            <a:alphaModFix/>
          </a:blip>
          <a:srcRect l="26662" r="25976" b="10881"/>
          <a:stretch/>
        </p:blipFill>
        <p:spPr>
          <a:xfrm>
            <a:off x="7295502" y="3838223"/>
            <a:ext cx="1125594" cy="2216502"/>
          </a:xfrm>
          <a:prstGeom prst="rect">
            <a:avLst/>
          </a:prstGeom>
          <a:noFill/>
          <a:ln>
            <a:noFill/>
          </a:ln>
        </p:spPr>
      </p:pic>
      <p:pic>
        <p:nvPicPr>
          <p:cNvPr id="85" name="Google Shape;85;p38"/>
          <p:cNvPicPr preferRelativeResize="0"/>
          <p:nvPr/>
        </p:nvPicPr>
        <p:blipFill rotWithShape="1">
          <a:blip r:embed="rId8">
            <a:alphaModFix/>
          </a:blip>
          <a:srcRect l="25942" r="21340" b="13284"/>
          <a:stretch/>
        </p:blipFill>
        <p:spPr>
          <a:xfrm>
            <a:off x="312928" y="3747247"/>
            <a:ext cx="1273825" cy="2307478"/>
          </a:xfrm>
          <a:prstGeom prst="rect">
            <a:avLst/>
          </a:prstGeom>
          <a:noFill/>
          <a:ln>
            <a:noFill/>
          </a:ln>
        </p:spPr>
      </p:pic>
      <p:sp>
        <p:nvSpPr>
          <p:cNvPr id="86" name="Google Shape;86;p38"/>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Maren Eickhoff, Michaela Evers-Wölk, Matthias </a:t>
            </a:r>
            <a:r>
              <a:rPr lang="de-DE" dirty="0" err="1"/>
              <a:t>Sonk</a:t>
            </a:r>
            <a:r>
              <a:rPr lang="de-DE" dirty="0"/>
              <a:t> Projektagentur BBNE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g214046df8b1_0_0"/>
          <p:cNvPicPr preferRelativeResize="0"/>
          <p:nvPr/>
        </p:nvPicPr>
        <p:blipFill rotWithShape="1">
          <a:blip r:embed="rId3">
            <a:alphaModFix/>
          </a:blip>
          <a:srcRect l="24001" r="22243" b="13201"/>
          <a:stretch/>
        </p:blipFill>
        <p:spPr>
          <a:xfrm rot="5400000">
            <a:off x="10332175" y="1170621"/>
            <a:ext cx="966775" cy="1561061"/>
          </a:xfrm>
          <a:prstGeom prst="rect">
            <a:avLst/>
          </a:prstGeom>
          <a:noFill/>
          <a:ln>
            <a:noFill/>
          </a:ln>
        </p:spPr>
      </p:pic>
      <p:sp>
        <p:nvSpPr>
          <p:cNvPr id="234" name="Google Shape;234;g214046df8b1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Pflege</a:t>
            </a:r>
            <a:endParaRPr/>
          </a:p>
          <a:p>
            <a:pPr marL="0" lvl="0" indent="0" algn="l" rtl="0">
              <a:lnSpc>
                <a:spcPct val="100000"/>
              </a:lnSpc>
              <a:spcBef>
                <a:spcPts val="0"/>
              </a:spcBef>
              <a:spcAft>
                <a:spcPts val="0"/>
              </a:spcAft>
              <a:buSzPts val="2489"/>
              <a:buNone/>
            </a:pPr>
            <a:r>
              <a:rPr lang="de-DE"/>
              <a:t>Wie gestalten sich Lieferketten?</a:t>
            </a:r>
            <a:endParaRPr/>
          </a:p>
        </p:txBody>
      </p:sp>
      <p:sp>
        <p:nvSpPr>
          <p:cNvPr id="235" name="Google Shape;235;g214046df8b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36" name="Google Shape;236;g214046df8b1_0_0"/>
          <p:cNvSpPr txBox="1">
            <a:spLocks noGrp="1"/>
          </p:cNvSpPr>
          <p:nvPr>
            <p:ph type="body" idx="3"/>
          </p:nvPr>
        </p:nvSpPr>
        <p:spPr>
          <a:xfrm>
            <a:off x="7835674" y="6254500"/>
            <a:ext cx="40443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solidFill>
                  <a:srgbClr val="FFFFFF"/>
                </a:solidFill>
              </a:rPr>
              <a:t>Bildquellen: Bundesministerium für Wirtschaft und Klimaschutz (o.J.)</a:t>
            </a:r>
            <a:endParaRPr>
              <a:solidFill>
                <a:srgbClr val="FFFFFF"/>
              </a:solidFill>
            </a:endParaRPr>
          </a:p>
        </p:txBody>
      </p:sp>
      <p:pic>
        <p:nvPicPr>
          <p:cNvPr id="237" name="Google Shape;237;g214046df8b1_0_0"/>
          <p:cNvPicPr preferRelativeResize="0"/>
          <p:nvPr/>
        </p:nvPicPr>
        <p:blipFill>
          <a:blip r:embed="rId4">
            <a:alphaModFix/>
          </a:blip>
          <a:stretch>
            <a:fillRect/>
          </a:stretch>
        </p:blipFill>
        <p:spPr>
          <a:xfrm>
            <a:off x="426975" y="1746400"/>
            <a:ext cx="4717551" cy="4021725"/>
          </a:xfrm>
          <a:prstGeom prst="rect">
            <a:avLst/>
          </a:prstGeom>
          <a:noFill/>
          <a:ln>
            <a:noFill/>
          </a:ln>
        </p:spPr>
      </p:pic>
      <p:pic>
        <p:nvPicPr>
          <p:cNvPr id="238" name="Google Shape;238;g214046df8b1_0_0"/>
          <p:cNvPicPr preferRelativeResize="0"/>
          <p:nvPr/>
        </p:nvPicPr>
        <p:blipFill rotWithShape="1">
          <a:blip r:embed="rId5">
            <a:alphaModFix/>
          </a:blip>
          <a:srcRect l="14586" r="13558"/>
          <a:stretch/>
        </p:blipFill>
        <p:spPr>
          <a:xfrm>
            <a:off x="5251625" y="1467775"/>
            <a:ext cx="2732501" cy="2366400"/>
          </a:xfrm>
          <a:prstGeom prst="rect">
            <a:avLst/>
          </a:prstGeom>
          <a:noFill/>
          <a:ln>
            <a:noFill/>
          </a:ln>
        </p:spPr>
      </p:pic>
      <p:sp>
        <p:nvSpPr>
          <p:cNvPr id="239" name="Google Shape;239;g214046df8b1_0_0"/>
          <p:cNvSpPr/>
          <p:nvPr/>
        </p:nvSpPr>
        <p:spPr>
          <a:xfrm>
            <a:off x="5377225" y="4177750"/>
            <a:ext cx="6691800" cy="1845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de-DE" sz="1600">
                <a:solidFill>
                  <a:schemeClr val="dk1"/>
                </a:solidFill>
              </a:rPr>
              <a:t>Welche Materialien und Ressourcen werden in der Pflege verwendet? Versuchen Sie Lieferkette eines Rohstoffes nachzuvollziehen. Für welche Prozessebenen verfügen Sie über Daten und Informationen?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DE" sz="1600">
                <a:solidFill>
                  <a:schemeClr val="dk1"/>
                </a:solidFill>
              </a:rPr>
              <a:t>Auf welche Herausforderungen können Sie bei der Analyse der Lieferketten stoßen?</a:t>
            </a:r>
            <a:endParaRPr sz="1600">
              <a:solidFill>
                <a:schemeClr val="dk1"/>
              </a:solidFill>
            </a:endParaRPr>
          </a:p>
        </p:txBody>
      </p:sp>
      <p:pic>
        <p:nvPicPr>
          <p:cNvPr id="240" name="Google Shape;240;g214046df8b1_0_0"/>
          <p:cNvPicPr preferRelativeResize="0"/>
          <p:nvPr/>
        </p:nvPicPr>
        <p:blipFill rotWithShape="1">
          <a:blip r:embed="rId6">
            <a:alphaModFix/>
          </a:blip>
          <a:srcRect l="35043" t="15311" r="32551" b="50312"/>
          <a:stretch/>
        </p:blipFill>
        <p:spPr>
          <a:xfrm>
            <a:off x="10399325" y="2290600"/>
            <a:ext cx="1561075" cy="1656000"/>
          </a:xfrm>
          <a:prstGeom prst="rect">
            <a:avLst/>
          </a:prstGeom>
          <a:noFill/>
          <a:ln>
            <a:noFill/>
          </a:ln>
        </p:spPr>
      </p:pic>
      <p:pic>
        <p:nvPicPr>
          <p:cNvPr id="241" name="Google Shape;241;g214046df8b1_0_0"/>
          <p:cNvPicPr preferRelativeResize="0"/>
          <p:nvPr/>
        </p:nvPicPr>
        <p:blipFill rotWithShape="1">
          <a:blip r:embed="rId7">
            <a:alphaModFix/>
          </a:blip>
          <a:srcRect t="16763" b="16023"/>
          <a:stretch/>
        </p:blipFill>
        <p:spPr>
          <a:xfrm>
            <a:off x="8463125" y="1643100"/>
            <a:ext cx="1480800" cy="2451500"/>
          </a:xfrm>
          <a:prstGeom prst="rect">
            <a:avLst/>
          </a:prstGeom>
          <a:noFill/>
          <a:ln>
            <a:noFill/>
          </a:ln>
        </p:spPr>
      </p:pic>
      <p:sp>
        <p:nvSpPr>
          <p:cNvPr id="242" name="Google Shape;242;g214046df8b1_0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solidFill>
                  <a:schemeClr val="bg1"/>
                </a:solidFill>
              </a:rPr>
              <a:t>Pflegeberufe</a:t>
            </a:r>
          </a:p>
        </p:txBody>
      </p:sp>
      <p:sp>
        <p:nvSpPr>
          <p:cNvPr id="243" name="Google Shape;243;g214046df8b1_0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13449b752f_0_17"/>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in der Pflege</a:t>
            </a:r>
            <a:br>
              <a:rPr lang="de-DE"/>
            </a:br>
            <a:r>
              <a:rPr lang="de-DE"/>
              <a:t>Mein persönlicher</a:t>
            </a:r>
            <a:r>
              <a:rPr lang="de-DE" sz="3100"/>
              <a:t> </a:t>
            </a:r>
            <a:r>
              <a:rPr lang="de-DE" sz="3100">
                <a:latin typeface="Calibri"/>
                <a:ea typeface="Calibri"/>
                <a:cs typeface="Calibri"/>
                <a:sym typeface="Calibri"/>
              </a:rPr>
              <a:t>CO₂-F</a:t>
            </a:r>
            <a:r>
              <a:rPr lang="de-DE">
                <a:latin typeface="Calibri"/>
                <a:ea typeface="Calibri"/>
                <a:cs typeface="Calibri"/>
                <a:sym typeface="Calibri"/>
              </a:rPr>
              <a:t>ußabdruck</a:t>
            </a:r>
            <a:endParaRPr/>
          </a:p>
        </p:txBody>
      </p:sp>
      <p:sp>
        <p:nvSpPr>
          <p:cNvPr id="252" name="Google Shape;252;g213449b752f_0_1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53" name="Google Shape;253;g213449b752f_0_17"/>
          <p:cNvSpPr txBox="1">
            <a:spLocks noGrp="1"/>
          </p:cNvSpPr>
          <p:nvPr>
            <p:ph type="body" idx="3"/>
          </p:nvPr>
        </p:nvSpPr>
        <p:spPr>
          <a:xfrm>
            <a:off x="8103324" y="6254500"/>
            <a:ext cx="37767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Quelle: Umweltbundesamt 2021a</a:t>
            </a:r>
            <a:endParaRPr/>
          </a:p>
        </p:txBody>
      </p:sp>
      <p:sp>
        <p:nvSpPr>
          <p:cNvPr id="254" name="Google Shape;254;g213449b752f_0_17"/>
          <p:cNvSpPr txBox="1"/>
          <p:nvPr/>
        </p:nvSpPr>
        <p:spPr>
          <a:xfrm>
            <a:off x="465825" y="1391800"/>
            <a:ext cx="11112300" cy="1037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de-DE" sz="1800">
                <a:solidFill>
                  <a:schemeClr val="dk1"/>
                </a:solidFill>
              </a:rPr>
              <a:t>Im Durchschnitt verursacht eine Bundesbürgerin oder ein Bundesbürger pro Jahr rund 11,2 Tonnen CO₂-Äquivalente. Klimaverträglich - für jeden Menschen weltweit gleich - wäre lediglich eine Tonne.</a:t>
            </a:r>
            <a:endParaRPr sz="180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b="1">
              <a:latin typeface="Trebuchet MS"/>
              <a:ea typeface="Trebuchet MS"/>
              <a:cs typeface="Trebuchet MS"/>
              <a:sym typeface="Trebuchet MS"/>
            </a:endParaRPr>
          </a:p>
        </p:txBody>
      </p:sp>
      <p:sp>
        <p:nvSpPr>
          <p:cNvPr id="255" name="Google Shape;255;g213449b752f_0_17"/>
          <p:cNvSpPr/>
          <p:nvPr/>
        </p:nvSpPr>
        <p:spPr>
          <a:xfrm>
            <a:off x="6345150" y="2429200"/>
            <a:ext cx="4403100" cy="2494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de-DE">
                <a:solidFill>
                  <a:schemeClr val="dk1"/>
                </a:solidFill>
              </a:rPr>
              <a:t>Welchen Fußabdruck hinterlasse ich mit meinem Lebenssti...</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DE">
                <a:solidFill>
                  <a:schemeClr val="dk1"/>
                </a:solidFill>
              </a:rPr>
              <a:t>•durch Stromverbrauch und Heizen?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DE">
                <a:solidFill>
                  <a:schemeClr val="dk1"/>
                </a:solidFill>
              </a:rPr>
              <a:t>•durch meine Ernährung?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DE">
                <a:solidFill>
                  <a:schemeClr val="dk1"/>
                </a:solidFill>
              </a:rPr>
              <a:t>•durch mein Konsumverhalten?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DE">
                <a:solidFill>
                  <a:schemeClr val="dk1"/>
                </a:solidFill>
              </a:rPr>
              <a:t>•durch meine Mobilität?</a:t>
            </a:r>
            <a:endParaRPr sz="1600">
              <a:solidFill>
                <a:schemeClr val="dk1"/>
              </a:solidFill>
            </a:endParaRPr>
          </a:p>
        </p:txBody>
      </p:sp>
      <p:pic>
        <p:nvPicPr>
          <p:cNvPr id="256" name="Google Shape;256;g213449b752f_0_17"/>
          <p:cNvPicPr preferRelativeResize="0"/>
          <p:nvPr/>
        </p:nvPicPr>
        <p:blipFill>
          <a:blip r:embed="rId3">
            <a:alphaModFix/>
          </a:blip>
          <a:stretch>
            <a:fillRect/>
          </a:stretch>
        </p:blipFill>
        <p:spPr>
          <a:xfrm>
            <a:off x="619501" y="2252800"/>
            <a:ext cx="5007498" cy="3520500"/>
          </a:xfrm>
          <a:prstGeom prst="rect">
            <a:avLst/>
          </a:prstGeom>
          <a:noFill/>
          <a:ln>
            <a:noFill/>
          </a:ln>
        </p:spPr>
      </p:pic>
      <p:pic>
        <p:nvPicPr>
          <p:cNvPr id="257" name="Google Shape;257;g213449b752f_0_17"/>
          <p:cNvPicPr preferRelativeResize="0"/>
          <p:nvPr/>
        </p:nvPicPr>
        <p:blipFill>
          <a:blip r:embed="rId4">
            <a:alphaModFix/>
          </a:blip>
          <a:stretch>
            <a:fillRect/>
          </a:stretch>
        </p:blipFill>
        <p:spPr>
          <a:xfrm>
            <a:off x="9601075" y="2889937"/>
            <a:ext cx="1943099" cy="2947588"/>
          </a:xfrm>
          <a:prstGeom prst="rect">
            <a:avLst/>
          </a:prstGeom>
          <a:noFill/>
          <a:ln>
            <a:noFill/>
          </a:ln>
        </p:spPr>
      </p:pic>
      <p:sp>
        <p:nvSpPr>
          <p:cNvPr id="258" name="Google Shape;258;g213449b752f_0_17"/>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solidFill>
                  <a:schemeClr val="bg1"/>
                </a:solidFill>
              </a:rPr>
              <a:t>Pflegeberufe</a:t>
            </a:r>
          </a:p>
        </p:txBody>
      </p:sp>
      <p:sp>
        <p:nvSpPr>
          <p:cNvPr id="259" name="Google Shape;259;g213449b752f_0_17"/>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pic>
        <p:nvPicPr>
          <p:cNvPr id="2" name="Bild 1"/>
          <p:cNvPicPr>
            <a:picLocks noChangeAspect="1"/>
          </p:cNvPicPr>
          <p:nvPr/>
        </p:nvPicPr>
        <p:blipFill>
          <a:blip r:embed="rId5"/>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5de518d3a5_1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im Gesundheitswesen:</a:t>
            </a:r>
            <a:br>
              <a:rPr lang="de-DE"/>
            </a:br>
            <a:r>
              <a:rPr lang="de-DE"/>
              <a:t>Das Gesundheitswesen als Emittent</a:t>
            </a:r>
            <a:endParaRPr/>
          </a:p>
        </p:txBody>
      </p:sp>
      <p:sp>
        <p:nvSpPr>
          <p:cNvPr id="95" name="Google Shape;95;g25de518d3a5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6" name="Google Shape;96;g25de518d3a5_1_0"/>
          <p:cNvSpPr txBox="1">
            <a:spLocks noGrp="1"/>
          </p:cNvSpPr>
          <p:nvPr>
            <p:ph type="body" idx="3"/>
          </p:nvPr>
        </p:nvSpPr>
        <p:spPr>
          <a:xfrm>
            <a:off x="7665156" y="6254500"/>
            <a:ext cx="4214868" cy="557400"/>
          </a:xfrm>
          <a:prstGeom prst="rect">
            <a:avLst/>
          </a:prstGeom>
          <a:noFill/>
          <a:ln>
            <a:noFill/>
          </a:ln>
        </p:spPr>
        <p:txBody>
          <a:bodyPr spcFirstLastPara="1" wrap="square" lIns="91425" tIns="45700" rIns="91425" bIns="45700" anchor="ctr" anchorCtr="0">
            <a:normAutofit fontScale="92500"/>
          </a:bodyPr>
          <a:lstStyle/>
          <a:p>
            <a:pPr marL="4762" lvl="0" indent="0" algn="l" rtl="0">
              <a:lnSpc>
                <a:spcPct val="110000"/>
              </a:lnSpc>
              <a:spcBef>
                <a:spcPts val="0"/>
              </a:spcBef>
              <a:spcAft>
                <a:spcPts val="0"/>
              </a:spcAft>
              <a:buClr>
                <a:srgbClr val="888888"/>
              </a:buClr>
              <a:buSzPct val="100000"/>
              <a:buNone/>
            </a:pPr>
            <a:r>
              <a:rPr lang="de-DE" dirty="0"/>
              <a:t>Quelle: Eigene Abbildung in Anlehnung an NHS, Sources </a:t>
            </a:r>
            <a:r>
              <a:rPr lang="de-DE" dirty="0" err="1"/>
              <a:t>of</a:t>
            </a:r>
            <a:endParaRPr dirty="0"/>
          </a:p>
          <a:p>
            <a:pPr marL="4762" lvl="0" indent="0" algn="l" rtl="0">
              <a:lnSpc>
                <a:spcPct val="110000"/>
              </a:lnSpc>
              <a:spcBef>
                <a:spcPts val="0"/>
              </a:spcBef>
              <a:spcAft>
                <a:spcPts val="0"/>
              </a:spcAft>
              <a:buClr>
                <a:schemeClr val="dk1"/>
              </a:buClr>
              <a:buSzPct val="91666"/>
              <a:buNone/>
            </a:pPr>
            <a:r>
              <a:rPr lang="de-DE" dirty="0" err="1"/>
              <a:t>carbon</a:t>
            </a:r>
            <a:r>
              <a:rPr lang="de-DE" dirty="0"/>
              <a:t> </a:t>
            </a:r>
            <a:r>
              <a:rPr lang="de-DE" dirty="0" err="1"/>
              <a:t>emissions</a:t>
            </a:r>
            <a:r>
              <a:rPr lang="de-DE" dirty="0"/>
              <a:t> </a:t>
            </a:r>
            <a:r>
              <a:rPr lang="de-DE" dirty="0" err="1"/>
              <a:t>by</a:t>
            </a:r>
            <a:r>
              <a:rPr lang="de-DE" dirty="0"/>
              <a:t> </a:t>
            </a:r>
            <a:r>
              <a:rPr lang="de-DE" dirty="0" err="1"/>
              <a:t>proportion</a:t>
            </a:r>
            <a:r>
              <a:rPr lang="de-DE" dirty="0"/>
              <a:t> </a:t>
            </a:r>
            <a:r>
              <a:rPr lang="de-DE" dirty="0" err="1"/>
              <a:t>of</a:t>
            </a:r>
            <a:r>
              <a:rPr lang="de-DE" dirty="0"/>
              <a:t> NHS Carbon Footprint Plus</a:t>
            </a:r>
            <a:endParaRPr dirty="0"/>
          </a:p>
        </p:txBody>
      </p:sp>
      <p:sp>
        <p:nvSpPr>
          <p:cNvPr id="97" name="Google Shape;97;g25de518d3a5_1_0"/>
          <p:cNvSpPr txBox="1"/>
          <p:nvPr/>
        </p:nvSpPr>
        <p:spPr>
          <a:xfrm>
            <a:off x="6935125" y="1735725"/>
            <a:ext cx="4782300" cy="1557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1000"/>
              </a:spcAft>
              <a:buClr>
                <a:schemeClr val="dk1"/>
              </a:buClr>
              <a:buSzPts val="1100"/>
              <a:buFont typeface="Arial"/>
              <a:buNone/>
            </a:pPr>
            <a:r>
              <a:rPr lang="de-DE" sz="1700">
                <a:solidFill>
                  <a:schemeClr val="dk1"/>
                </a:solidFill>
                <a:latin typeface="Calibri"/>
                <a:ea typeface="Calibri"/>
                <a:cs typeface="Calibri"/>
                <a:sym typeface="Calibri"/>
              </a:rPr>
              <a:t>Der Gesundheitssektor trägt nachweislich zu den globalen Umweltveränderungen bei und ist weltweit für 4,4 % der Treibhausgasemissionen verantwortlich. Damit liegt er über den Emissionen des Flugverkehrs und der Schifffahrt. </a:t>
            </a:r>
            <a:endParaRPr sz="2000" b="1">
              <a:latin typeface="Trebuchet MS"/>
              <a:ea typeface="Trebuchet MS"/>
              <a:cs typeface="Trebuchet MS"/>
              <a:sym typeface="Trebuchet MS"/>
            </a:endParaRPr>
          </a:p>
        </p:txBody>
      </p:sp>
      <p:sp>
        <p:nvSpPr>
          <p:cNvPr id="98" name="Google Shape;98;g25de518d3a5_1_0"/>
          <p:cNvSpPr/>
          <p:nvPr/>
        </p:nvSpPr>
        <p:spPr>
          <a:xfrm>
            <a:off x="7038525" y="3620050"/>
            <a:ext cx="4403100" cy="2159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de-DE" sz="1500">
                <a:solidFill>
                  <a:schemeClr val="dk1"/>
                </a:solidFill>
              </a:rPr>
              <a:t>Welche Emissionsquellen können für eine Gesundheitseinrichtung identifiziert werden?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DE" sz="1500">
                <a:solidFill>
                  <a:schemeClr val="dk1"/>
                </a:solidFill>
              </a:rPr>
              <a:t>Welche Maßnahmen kennen Sie um Treibhausgasemissionen in der Gesundheitsversorgung und in der Pflege zu reduzieren? Welche Maßnahmen werden bereits in Ihrer Gesundheitseinrichtung umgesetzt?</a:t>
            </a:r>
            <a:endParaRPr sz="1500">
              <a:solidFill>
                <a:schemeClr val="dk1"/>
              </a:solidFill>
            </a:endParaRPr>
          </a:p>
        </p:txBody>
      </p:sp>
      <p:pic>
        <p:nvPicPr>
          <p:cNvPr id="99" name="Google Shape;99;g25de518d3a5_1_0"/>
          <p:cNvPicPr preferRelativeResize="0"/>
          <p:nvPr/>
        </p:nvPicPr>
        <p:blipFill>
          <a:blip r:embed="rId3">
            <a:alphaModFix/>
          </a:blip>
          <a:stretch>
            <a:fillRect/>
          </a:stretch>
        </p:blipFill>
        <p:spPr>
          <a:xfrm>
            <a:off x="55200" y="1488600"/>
            <a:ext cx="6879926" cy="4538951"/>
          </a:xfrm>
          <a:prstGeom prst="rect">
            <a:avLst/>
          </a:prstGeom>
          <a:noFill/>
          <a:ln>
            <a:noFill/>
          </a:ln>
        </p:spPr>
      </p:pic>
      <p:sp>
        <p:nvSpPr>
          <p:cNvPr id="100" name="Google Shape;100;g25de518d3a5_1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01" name="Google Shape;101;g25de518d3a5_1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t>Pflegeberufe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95be8c2b45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08" name="Google Shape;108;g195be8c2b45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Abfallvermeidung contra Hygiene </a:t>
            </a:r>
            <a:endParaRPr/>
          </a:p>
        </p:txBody>
      </p:sp>
      <p:sp>
        <p:nvSpPr>
          <p:cNvPr id="109" name="Google Shape;109;g195be8c2b45_0_31"/>
          <p:cNvSpPr txBox="1">
            <a:spLocks noGrp="1"/>
          </p:cNvSpPr>
          <p:nvPr>
            <p:ph type="body" idx="2"/>
          </p:nvPr>
        </p:nvSpPr>
        <p:spPr>
          <a:xfrm>
            <a:off x="8014549" y="6254500"/>
            <a:ext cx="3865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Scherrer 2006</a:t>
            </a:r>
            <a:endParaRPr/>
          </a:p>
          <a:p>
            <a:pPr marL="35999" lvl="0" indent="-35999" algn="l" rtl="0">
              <a:lnSpc>
                <a:spcPct val="110000"/>
              </a:lnSpc>
              <a:spcBef>
                <a:spcPts val="0"/>
              </a:spcBef>
              <a:spcAft>
                <a:spcPts val="0"/>
              </a:spcAft>
              <a:buClr>
                <a:srgbClr val="888888"/>
              </a:buClr>
              <a:buSzPts val="1200"/>
              <a:buNone/>
            </a:pPr>
            <a:r>
              <a:rPr lang="de-DE"/>
              <a:t>Bilder: publicdomainvectors.org </a:t>
            </a:r>
            <a:endParaRPr/>
          </a:p>
        </p:txBody>
      </p:sp>
      <p:pic>
        <p:nvPicPr>
          <p:cNvPr id="110" name="Google Shape;110;g195be8c2b45_0_31"/>
          <p:cNvPicPr preferRelativeResize="0"/>
          <p:nvPr/>
        </p:nvPicPr>
        <p:blipFill rotWithShape="1">
          <a:blip r:embed="rId3">
            <a:alphaModFix/>
          </a:blip>
          <a:srcRect l="7579" r="10479" b="12333"/>
          <a:stretch/>
        </p:blipFill>
        <p:spPr>
          <a:xfrm>
            <a:off x="9572500" y="1748475"/>
            <a:ext cx="2307550" cy="2468800"/>
          </a:xfrm>
          <a:prstGeom prst="rect">
            <a:avLst/>
          </a:prstGeom>
          <a:noFill/>
          <a:ln>
            <a:noFill/>
          </a:ln>
        </p:spPr>
      </p:pic>
      <p:pic>
        <p:nvPicPr>
          <p:cNvPr id="111" name="Google Shape;111;g195be8c2b45_0_31"/>
          <p:cNvPicPr preferRelativeResize="0"/>
          <p:nvPr/>
        </p:nvPicPr>
        <p:blipFill rotWithShape="1">
          <a:blip r:embed="rId4">
            <a:alphaModFix/>
          </a:blip>
          <a:srcRect t="14544" b="27159"/>
          <a:stretch/>
        </p:blipFill>
        <p:spPr>
          <a:xfrm>
            <a:off x="8819925" y="4299676"/>
            <a:ext cx="3041145" cy="1772850"/>
          </a:xfrm>
          <a:prstGeom prst="rect">
            <a:avLst/>
          </a:prstGeom>
          <a:noFill/>
          <a:ln>
            <a:noFill/>
          </a:ln>
        </p:spPr>
      </p:pic>
      <p:pic>
        <p:nvPicPr>
          <p:cNvPr id="112" name="Google Shape;112;g195be8c2b45_0_31"/>
          <p:cNvPicPr preferRelativeResize="0"/>
          <p:nvPr/>
        </p:nvPicPr>
        <p:blipFill rotWithShape="1">
          <a:blip r:embed="rId5">
            <a:alphaModFix/>
          </a:blip>
          <a:srcRect l="9958" r="10308" b="14972"/>
          <a:stretch/>
        </p:blipFill>
        <p:spPr>
          <a:xfrm>
            <a:off x="6907200" y="1508373"/>
            <a:ext cx="2541000" cy="2709626"/>
          </a:xfrm>
          <a:prstGeom prst="rect">
            <a:avLst/>
          </a:prstGeom>
          <a:noFill/>
          <a:ln>
            <a:noFill/>
          </a:ln>
        </p:spPr>
      </p:pic>
      <p:pic>
        <p:nvPicPr>
          <p:cNvPr id="113" name="Google Shape;113;g195be8c2b45_0_31"/>
          <p:cNvPicPr preferRelativeResize="0"/>
          <p:nvPr/>
        </p:nvPicPr>
        <p:blipFill rotWithShape="1">
          <a:blip r:embed="rId6">
            <a:alphaModFix/>
          </a:blip>
          <a:srcRect l="24001" r="22243" b="13200"/>
          <a:stretch/>
        </p:blipFill>
        <p:spPr>
          <a:xfrm>
            <a:off x="5277363" y="1541313"/>
            <a:ext cx="1637275" cy="2643725"/>
          </a:xfrm>
          <a:prstGeom prst="rect">
            <a:avLst/>
          </a:prstGeom>
          <a:noFill/>
          <a:ln>
            <a:noFill/>
          </a:ln>
        </p:spPr>
      </p:pic>
      <p:sp>
        <p:nvSpPr>
          <p:cNvPr id="114" name="Google Shape;114;g195be8c2b45_0_31"/>
          <p:cNvSpPr txBox="1"/>
          <p:nvPr/>
        </p:nvSpPr>
        <p:spPr>
          <a:xfrm>
            <a:off x="479525" y="1748475"/>
            <a:ext cx="4453200" cy="291871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Clr>
                <a:schemeClr val="dk1"/>
              </a:buClr>
              <a:buSzPts val="1100"/>
              <a:buFont typeface="Arial"/>
              <a:buNone/>
            </a:pPr>
            <a:r>
              <a:rPr lang="de-DE" sz="2000" dirty="0">
                <a:solidFill>
                  <a:schemeClr val="dk1"/>
                </a:solidFill>
                <a:latin typeface="Calibri"/>
                <a:ea typeface="Calibri"/>
                <a:cs typeface="Calibri"/>
                <a:sym typeface="Calibri"/>
              </a:rPr>
              <a:t>In einer Gesundheitseinrichtung fällt täglich viel und schädlicher Abfall an. </a:t>
            </a:r>
          </a:p>
          <a:p>
            <a:pPr marL="0" lvl="0" indent="0" algn="l" rtl="0">
              <a:lnSpc>
                <a:spcPct val="115000"/>
              </a:lnSpc>
              <a:spcBef>
                <a:spcPts val="0"/>
              </a:spcBef>
              <a:spcAft>
                <a:spcPts val="1000"/>
              </a:spcAft>
              <a:buClr>
                <a:schemeClr val="dk1"/>
              </a:buClr>
              <a:buSzPts val="1100"/>
              <a:buFont typeface="Arial"/>
              <a:buNone/>
            </a:pPr>
            <a:r>
              <a:rPr lang="de-DE" sz="2000" dirty="0">
                <a:solidFill>
                  <a:schemeClr val="dk1"/>
                </a:solidFill>
                <a:latin typeface="Calibri"/>
                <a:ea typeface="Calibri"/>
                <a:cs typeface="Calibri"/>
                <a:sym typeface="Calibri"/>
              </a:rPr>
              <a:t>Herausforderung: </a:t>
            </a:r>
            <a:br>
              <a:rPr lang="de-DE" sz="2000" dirty="0">
                <a:solidFill>
                  <a:schemeClr val="dk1"/>
                </a:solidFill>
                <a:latin typeface="Calibri"/>
                <a:ea typeface="Calibri"/>
                <a:cs typeface="Calibri"/>
                <a:sym typeface="Calibri"/>
              </a:rPr>
            </a:br>
            <a:r>
              <a:rPr lang="de-DE" sz="2000" dirty="0">
                <a:solidFill>
                  <a:schemeClr val="dk1"/>
                </a:solidFill>
                <a:latin typeface="Calibri"/>
                <a:ea typeface="Calibri"/>
                <a:cs typeface="Calibri"/>
                <a:sym typeface="Calibri"/>
              </a:rPr>
              <a:t>Das Müllaufkommen reduzieren und gleichzeitig die Hygienestandards in der täglichen Versorgung  von Pflegebedürftigen einhalten.</a:t>
            </a:r>
            <a:endParaRPr sz="2000" dirty="0">
              <a:solidFill>
                <a:schemeClr val="dk1"/>
              </a:solidFill>
              <a:latin typeface="Calibri"/>
              <a:ea typeface="Calibri"/>
              <a:cs typeface="Calibri"/>
              <a:sym typeface="Calibri"/>
            </a:endParaRPr>
          </a:p>
        </p:txBody>
      </p:sp>
      <p:sp>
        <p:nvSpPr>
          <p:cNvPr id="115" name="Google Shape;115;g195be8c2b45_0_3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dirty="0">
                <a:solidFill>
                  <a:schemeClr val="bg1"/>
                </a:solidFill>
              </a:rPr>
              <a:t>Pflegeberufe</a:t>
            </a:r>
            <a:endParaRPr dirty="0">
              <a:solidFill>
                <a:schemeClr val="bg1"/>
              </a:solidFill>
            </a:endParaRPr>
          </a:p>
        </p:txBody>
      </p:sp>
      <p:pic>
        <p:nvPicPr>
          <p:cNvPr id="116" name="Google Shape;116;g195be8c2b45_0_31"/>
          <p:cNvPicPr preferRelativeResize="0"/>
          <p:nvPr/>
        </p:nvPicPr>
        <p:blipFill rotWithShape="1">
          <a:blip r:embed="rId7">
            <a:alphaModFix/>
          </a:blip>
          <a:srcRect l="11099" t="7308" r="11609" b="15273"/>
          <a:stretch/>
        </p:blipFill>
        <p:spPr>
          <a:xfrm>
            <a:off x="5106625" y="4253550"/>
            <a:ext cx="1769704" cy="1772850"/>
          </a:xfrm>
          <a:prstGeom prst="rect">
            <a:avLst/>
          </a:prstGeom>
          <a:noFill/>
          <a:ln>
            <a:noFill/>
          </a:ln>
        </p:spPr>
      </p:pic>
      <p:pic>
        <p:nvPicPr>
          <p:cNvPr id="117" name="Google Shape;117;g195be8c2b45_0_31"/>
          <p:cNvPicPr preferRelativeResize="0"/>
          <p:nvPr/>
        </p:nvPicPr>
        <p:blipFill rotWithShape="1">
          <a:blip r:embed="rId8">
            <a:alphaModFix/>
          </a:blip>
          <a:srcRect l="-4300" r="4299"/>
          <a:stretch/>
        </p:blipFill>
        <p:spPr>
          <a:xfrm>
            <a:off x="7050225" y="4255125"/>
            <a:ext cx="1769700" cy="1769700"/>
          </a:xfrm>
          <a:prstGeom prst="rect">
            <a:avLst/>
          </a:prstGeom>
          <a:noFill/>
          <a:ln>
            <a:noFill/>
          </a:ln>
        </p:spPr>
      </p:pic>
      <p:sp>
        <p:nvSpPr>
          <p:cNvPr id="118" name="Google Shape;118;g195be8c2b45_0_31"/>
          <p:cNvSpPr/>
          <p:nvPr/>
        </p:nvSpPr>
        <p:spPr>
          <a:xfrm>
            <a:off x="619500" y="4667192"/>
            <a:ext cx="3954399" cy="134774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Clr>
                <a:schemeClr val="dk1"/>
              </a:buClr>
              <a:buSzPts val="1700"/>
              <a:buFont typeface="Arial"/>
              <a:buNone/>
            </a:pPr>
            <a:r>
              <a:rPr lang="de-DE" sz="1800" dirty="0">
                <a:solidFill>
                  <a:schemeClr val="dk1"/>
                </a:solidFill>
                <a:latin typeface="Calibri"/>
                <a:ea typeface="Calibri"/>
                <a:cs typeface="Calibri"/>
                <a:sym typeface="Calibri"/>
              </a:rPr>
              <a:t>Wie viel Abfall und insbesondere Kunststoffabfall fällt in einer Gesundheitseinrichtung an und wie kann dieser vermieden werden?</a:t>
            </a:r>
            <a:endParaRPr sz="1800" b="0" i="0" u="none" strike="noStrike" cap="none" dirty="0">
              <a:solidFill>
                <a:schemeClr val="dk1"/>
              </a:solidFill>
              <a:latin typeface="Arial"/>
              <a:ea typeface="Arial"/>
              <a:cs typeface="Arial"/>
              <a:sym typeface="Arial"/>
            </a:endParaRPr>
          </a:p>
        </p:txBody>
      </p:sp>
      <p:sp>
        <p:nvSpPr>
          <p:cNvPr id="119" name="Google Shape;119;g195be8c2b45_0_3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Maren Eickhoff, Michaela Evers-Wölk, Matthias </a:t>
            </a:r>
            <a:r>
              <a:rPr lang="de-DE" dirty="0" err="1"/>
              <a:t>Sonk</a:t>
            </a:r>
            <a:r>
              <a:rPr lang="de-DE" dirty="0"/>
              <a:t> Projektagentur BBNE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6" name="Google Shape;126;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620"/>
              <a:buNone/>
            </a:pPr>
            <a:r>
              <a:rPr lang="de-DE" sz="2780"/>
              <a:t>Nachhaltigkeit und Pflege:</a:t>
            </a:r>
            <a:br>
              <a:rPr lang="de-DE" sz="2780"/>
            </a:br>
            <a:r>
              <a:rPr lang="de-DE" sz="2780"/>
              <a:t>Ressourceneinsparung contra individuelle Präferenzen</a:t>
            </a:r>
            <a:endParaRPr sz="2780"/>
          </a:p>
        </p:txBody>
      </p:sp>
      <p:sp>
        <p:nvSpPr>
          <p:cNvPr id="127" name="Google Shape;127;p1"/>
          <p:cNvSpPr txBox="1">
            <a:spLocks noGrp="1"/>
          </p:cNvSpPr>
          <p:nvPr>
            <p:ph type="body" idx="2"/>
          </p:nvPr>
        </p:nvSpPr>
        <p:spPr>
          <a:xfrm>
            <a:off x="8320750" y="6254500"/>
            <a:ext cx="35592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Rommerskirch-Manietta et al. 2021</a:t>
            </a:r>
            <a:endParaRPr/>
          </a:p>
          <a:p>
            <a:pPr marL="36000" lvl="0" indent="-36000" algn="l" rtl="0">
              <a:lnSpc>
                <a:spcPct val="110000"/>
              </a:lnSpc>
              <a:spcBef>
                <a:spcPts val="0"/>
              </a:spcBef>
              <a:spcAft>
                <a:spcPts val="0"/>
              </a:spcAft>
              <a:buClr>
                <a:srgbClr val="888888"/>
              </a:buClr>
              <a:buSzPts val="1200"/>
              <a:buNone/>
            </a:pPr>
            <a:r>
              <a:rPr lang="de-DE"/>
              <a:t>Bilder: publicdomainvectors.org </a:t>
            </a:r>
            <a:endParaRPr/>
          </a:p>
        </p:txBody>
      </p:sp>
      <p:pic>
        <p:nvPicPr>
          <p:cNvPr id="128" name="Google Shape;128;p1"/>
          <p:cNvPicPr preferRelativeResize="0"/>
          <p:nvPr/>
        </p:nvPicPr>
        <p:blipFill rotWithShape="1">
          <a:blip r:embed="rId3">
            <a:alphaModFix/>
          </a:blip>
          <a:srcRect t="7306" b="21060"/>
          <a:stretch/>
        </p:blipFill>
        <p:spPr>
          <a:xfrm>
            <a:off x="1535038" y="1646538"/>
            <a:ext cx="3865500" cy="2582515"/>
          </a:xfrm>
          <a:prstGeom prst="rect">
            <a:avLst/>
          </a:prstGeom>
          <a:noFill/>
          <a:ln>
            <a:noFill/>
          </a:ln>
        </p:spPr>
      </p:pic>
      <p:pic>
        <p:nvPicPr>
          <p:cNvPr id="129" name="Google Shape;129;p1"/>
          <p:cNvPicPr preferRelativeResize="0"/>
          <p:nvPr/>
        </p:nvPicPr>
        <p:blipFill rotWithShape="1">
          <a:blip r:embed="rId4">
            <a:alphaModFix/>
          </a:blip>
          <a:srcRect b="7372"/>
          <a:stretch/>
        </p:blipFill>
        <p:spPr>
          <a:xfrm>
            <a:off x="7620213" y="1646538"/>
            <a:ext cx="2989391" cy="2582525"/>
          </a:xfrm>
          <a:prstGeom prst="rect">
            <a:avLst/>
          </a:prstGeom>
          <a:noFill/>
          <a:ln>
            <a:noFill/>
          </a:ln>
        </p:spPr>
      </p:pic>
      <p:pic>
        <p:nvPicPr>
          <p:cNvPr id="130" name="Google Shape;130;p1"/>
          <p:cNvPicPr preferRelativeResize="0"/>
          <p:nvPr/>
        </p:nvPicPr>
        <p:blipFill rotWithShape="1">
          <a:blip r:embed="rId5">
            <a:alphaModFix/>
          </a:blip>
          <a:srcRect l="56427" t="6559" b="6664"/>
          <a:stretch/>
        </p:blipFill>
        <p:spPr>
          <a:xfrm>
            <a:off x="6065439" y="1675475"/>
            <a:ext cx="889870" cy="2582525"/>
          </a:xfrm>
          <a:prstGeom prst="rect">
            <a:avLst/>
          </a:prstGeom>
          <a:noFill/>
          <a:ln>
            <a:noFill/>
          </a:ln>
        </p:spPr>
      </p:pic>
      <p:sp>
        <p:nvSpPr>
          <p:cNvPr id="131" name="Google Shape;131;p1"/>
          <p:cNvSpPr txBox="1"/>
          <p:nvPr/>
        </p:nvSpPr>
        <p:spPr>
          <a:xfrm>
            <a:off x="440025" y="4298400"/>
            <a:ext cx="115821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dirty="0">
                <a:solidFill>
                  <a:schemeClr val="dk1"/>
                </a:solidFill>
                <a:latin typeface="Calibri"/>
                <a:ea typeface="Calibri"/>
                <a:cs typeface="Calibri"/>
                <a:sym typeface="Calibri"/>
              </a:rPr>
              <a:t>Diskussion: Die Bestrebung, Energie zu sparen, </a:t>
            </a:r>
            <a:r>
              <a:rPr lang="de-DE" sz="1700" dirty="0">
                <a:solidFill>
                  <a:schemeClr val="dk1"/>
                </a:solidFill>
                <a:latin typeface="Calibri"/>
                <a:ea typeface="Calibri"/>
                <a:cs typeface="Calibri"/>
                <a:sym typeface="Calibri"/>
              </a:rPr>
              <a:t>kann </a:t>
            </a:r>
            <a:r>
              <a:rPr lang="de-DE" sz="1700" b="0" i="0" u="none" strike="noStrike" cap="none" dirty="0">
                <a:solidFill>
                  <a:schemeClr val="dk1"/>
                </a:solidFill>
                <a:latin typeface="Calibri"/>
                <a:ea typeface="Calibri"/>
                <a:cs typeface="Calibri"/>
                <a:sym typeface="Calibri"/>
              </a:rPr>
              <a:t>dazu führen, dass beispielsweise die Zimmertemperatur nicht mehr den individuellen Wärmebedürfnissen älterer Menschen entspricht</a:t>
            </a:r>
            <a:r>
              <a:rPr lang="de-DE" sz="1700" dirty="0">
                <a:solidFill>
                  <a:schemeClr val="dk1"/>
                </a:solidFill>
                <a:latin typeface="Calibri"/>
                <a:ea typeface="Calibri"/>
                <a:cs typeface="Calibri"/>
                <a:sym typeface="Calibri"/>
              </a:rPr>
              <a:t> </a:t>
            </a:r>
            <a:r>
              <a:rPr lang="de-DE" sz="1700" b="0" i="0" u="none" strike="noStrike" cap="none" dirty="0">
                <a:solidFill>
                  <a:schemeClr val="dk1"/>
                </a:solidFill>
                <a:latin typeface="Calibri"/>
                <a:ea typeface="Calibri"/>
                <a:cs typeface="Calibri"/>
                <a:sym typeface="Calibri"/>
              </a:rPr>
              <a:t> oder der Wunsch nach einer warmen Badewanne nicht täglich </a:t>
            </a:r>
            <a:r>
              <a:rPr lang="de-DE" sz="1700" dirty="0">
                <a:solidFill>
                  <a:schemeClr val="dk1"/>
                </a:solidFill>
                <a:latin typeface="Calibri"/>
                <a:ea typeface="Calibri"/>
                <a:cs typeface="Calibri"/>
                <a:sym typeface="Calibri"/>
              </a:rPr>
              <a:t>erfüllt </a:t>
            </a:r>
            <a:r>
              <a:rPr lang="de-DE" sz="1700" b="0" i="0" u="none" strike="noStrike" cap="none" dirty="0">
                <a:solidFill>
                  <a:schemeClr val="dk1"/>
                </a:solidFill>
                <a:latin typeface="Calibri"/>
                <a:ea typeface="Calibri"/>
                <a:cs typeface="Calibri"/>
                <a:sym typeface="Calibri"/>
              </a:rPr>
              <a:t>wird.</a:t>
            </a:r>
            <a:endParaRPr sz="1900" b="0" i="0" u="none" strike="noStrike" cap="none" dirty="0">
              <a:solidFill>
                <a:srgbClr val="000000"/>
              </a:solidFill>
              <a:latin typeface="Arial"/>
              <a:ea typeface="Arial"/>
              <a:cs typeface="Arial"/>
              <a:sym typeface="Arial"/>
            </a:endParaRPr>
          </a:p>
        </p:txBody>
      </p:sp>
      <p:sp>
        <p:nvSpPr>
          <p:cNvPr id="132" name="Google Shape;132;p1"/>
          <p:cNvSpPr/>
          <p:nvPr/>
        </p:nvSpPr>
        <p:spPr>
          <a:xfrm>
            <a:off x="1756525" y="5346775"/>
            <a:ext cx="8631600" cy="720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Clr>
                <a:schemeClr val="dk1"/>
              </a:buClr>
              <a:buSzPts val="1700"/>
              <a:buFont typeface="Arial"/>
              <a:buNone/>
            </a:pPr>
            <a:r>
              <a:rPr lang="de-DE" sz="1700">
                <a:solidFill>
                  <a:schemeClr val="dk1"/>
                </a:solidFill>
                <a:latin typeface="Calibri"/>
                <a:ea typeface="Calibri"/>
                <a:cs typeface="Calibri"/>
                <a:sym typeface="Calibri"/>
              </a:rPr>
              <a:t>Wie können individuelle Präferenzen gegenüber Zielen der Nachhaltigkeit abgewogen werden?</a:t>
            </a:r>
            <a:endParaRPr sz="17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700"/>
              <a:buFont typeface="Arial"/>
              <a:buNone/>
            </a:pPr>
            <a:r>
              <a:rPr lang="de-DE" sz="1700">
                <a:solidFill>
                  <a:schemeClr val="dk1"/>
                </a:solidFill>
                <a:latin typeface="Calibri"/>
                <a:ea typeface="Calibri"/>
                <a:cs typeface="Calibri"/>
                <a:sym typeface="Calibri"/>
              </a:rPr>
              <a:t>Wann sollte sozialen Aspekten der Vortritt vor ökologischen Überlegungen gewährt werden?</a:t>
            </a:r>
            <a:endParaRPr sz="1600">
              <a:solidFill>
                <a:schemeClr val="dk1"/>
              </a:solidFill>
            </a:endParaRPr>
          </a:p>
        </p:txBody>
      </p:sp>
      <p:sp>
        <p:nvSpPr>
          <p:cNvPr id="133" name="Google Shape;133;p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solidFill>
                  <a:schemeClr val="bg1"/>
                </a:solidFill>
              </a:rPr>
              <a:t>Pflegeberufe</a:t>
            </a:r>
          </a:p>
        </p:txBody>
      </p:sp>
      <p:sp>
        <p:nvSpPr>
          <p:cNvPr id="134" name="Google Shape;134;p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8f46409a1e_0_7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41" name="Google Shape;141;g18f46409a1e_0_7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Überlastung</a:t>
            </a:r>
            <a:endParaRPr/>
          </a:p>
        </p:txBody>
      </p:sp>
      <p:sp>
        <p:nvSpPr>
          <p:cNvPr id="142" name="Google Shape;142;g18f46409a1e_0_79"/>
          <p:cNvSpPr txBox="1">
            <a:spLocks noGrp="1"/>
          </p:cNvSpPr>
          <p:nvPr>
            <p:ph type="body" idx="2"/>
          </p:nvPr>
        </p:nvSpPr>
        <p:spPr>
          <a:xfrm>
            <a:off x="8186949" y="6254500"/>
            <a:ext cx="3693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43" name="Google Shape;143;g18f46409a1e_0_79"/>
          <p:cNvPicPr preferRelativeResize="0"/>
          <p:nvPr/>
        </p:nvPicPr>
        <p:blipFill rotWithShape="1">
          <a:blip r:embed="rId3">
            <a:alphaModFix/>
          </a:blip>
          <a:srcRect/>
          <a:stretch/>
        </p:blipFill>
        <p:spPr>
          <a:xfrm>
            <a:off x="619488" y="1629825"/>
            <a:ext cx="2251480" cy="2071350"/>
          </a:xfrm>
          <a:prstGeom prst="rect">
            <a:avLst/>
          </a:prstGeom>
          <a:noFill/>
          <a:ln>
            <a:noFill/>
          </a:ln>
        </p:spPr>
      </p:pic>
      <p:sp>
        <p:nvSpPr>
          <p:cNvPr id="144" name="Google Shape;144;g18f46409a1e_0_79"/>
          <p:cNvSpPr txBox="1"/>
          <p:nvPr/>
        </p:nvSpPr>
        <p:spPr>
          <a:xfrm>
            <a:off x="3647975" y="1496700"/>
            <a:ext cx="68160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Pflegekräfte stehen vermehrt vor der Herausfor-</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derung, zwischen der persönlichen Zuwendung für Pflegebe-</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dürftige und der eigenen körperlichen Gesundheit abzuwägen.</a:t>
            </a:r>
            <a:endParaRPr sz="2400" b="0" i="0" u="none" strike="noStrike" cap="none">
              <a:solidFill>
                <a:srgbClr val="000000"/>
              </a:solidFill>
              <a:latin typeface="Arial"/>
              <a:ea typeface="Arial"/>
              <a:cs typeface="Arial"/>
              <a:sym typeface="Arial"/>
            </a:endParaRPr>
          </a:p>
        </p:txBody>
      </p:sp>
      <p:pic>
        <p:nvPicPr>
          <p:cNvPr id="145" name="Google Shape;145;g18f46409a1e_0_79"/>
          <p:cNvPicPr preferRelativeResize="0"/>
          <p:nvPr/>
        </p:nvPicPr>
        <p:blipFill rotWithShape="1">
          <a:blip r:embed="rId4">
            <a:alphaModFix/>
          </a:blip>
          <a:srcRect b="27508"/>
          <a:stretch/>
        </p:blipFill>
        <p:spPr>
          <a:xfrm>
            <a:off x="9174950" y="1406138"/>
            <a:ext cx="2857500" cy="2071350"/>
          </a:xfrm>
          <a:prstGeom prst="rect">
            <a:avLst/>
          </a:prstGeom>
          <a:noFill/>
          <a:ln>
            <a:noFill/>
          </a:ln>
        </p:spPr>
      </p:pic>
      <p:pic>
        <p:nvPicPr>
          <p:cNvPr id="146" name="Google Shape;146;g18f46409a1e_0_79"/>
          <p:cNvPicPr preferRelativeResize="0"/>
          <p:nvPr/>
        </p:nvPicPr>
        <p:blipFill rotWithShape="1">
          <a:blip r:embed="rId5">
            <a:alphaModFix/>
          </a:blip>
          <a:srcRect b="18890"/>
          <a:stretch/>
        </p:blipFill>
        <p:spPr>
          <a:xfrm>
            <a:off x="503162" y="3970399"/>
            <a:ext cx="2484150" cy="2014878"/>
          </a:xfrm>
          <a:prstGeom prst="rect">
            <a:avLst/>
          </a:prstGeom>
          <a:noFill/>
          <a:ln>
            <a:noFill/>
          </a:ln>
        </p:spPr>
      </p:pic>
      <p:pic>
        <p:nvPicPr>
          <p:cNvPr id="147" name="Google Shape;147;g18f46409a1e_0_79"/>
          <p:cNvPicPr preferRelativeResize="0"/>
          <p:nvPr/>
        </p:nvPicPr>
        <p:blipFill rotWithShape="1">
          <a:blip r:embed="rId6">
            <a:alphaModFix/>
          </a:blip>
          <a:srcRect b="13298"/>
          <a:stretch/>
        </p:blipFill>
        <p:spPr>
          <a:xfrm>
            <a:off x="6689963" y="3853623"/>
            <a:ext cx="2484175" cy="2153800"/>
          </a:xfrm>
          <a:prstGeom prst="rect">
            <a:avLst/>
          </a:prstGeom>
          <a:noFill/>
          <a:ln>
            <a:noFill/>
          </a:ln>
        </p:spPr>
      </p:pic>
      <p:pic>
        <p:nvPicPr>
          <p:cNvPr id="148" name="Google Shape;148;g18f46409a1e_0_79"/>
          <p:cNvPicPr preferRelativeResize="0"/>
          <p:nvPr/>
        </p:nvPicPr>
        <p:blipFill rotWithShape="1">
          <a:blip r:embed="rId7">
            <a:alphaModFix/>
          </a:blip>
          <a:srcRect b="13298"/>
          <a:stretch/>
        </p:blipFill>
        <p:spPr>
          <a:xfrm>
            <a:off x="9174135" y="3668525"/>
            <a:ext cx="2762315" cy="2394950"/>
          </a:xfrm>
          <a:prstGeom prst="rect">
            <a:avLst/>
          </a:prstGeom>
          <a:noFill/>
          <a:ln>
            <a:noFill/>
          </a:ln>
        </p:spPr>
      </p:pic>
      <p:pic>
        <p:nvPicPr>
          <p:cNvPr id="149" name="Google Shape;149;g18f46409a1e_0_79"/>
          <p:cNvPicPr preferRelativeResize="0"/>
          <p:nvPr/>
        </p:nvPicPr>
        <p:blipFill rotWithShape="1">
          <a:blip r:embed="rId8">
            <a:alphaModFix/>
          </a:blip>
          <a:srcRect/>
          <a:stretch/>
        </p:blipFill>
        <p:spPr>
          <a:xfrm>
            <a:off x="3248897" y="3894849"/>
            <a:ext cx="2122290" cy="2071350"/>
          </a:xfrm>
          <a:prstGeom prst="rect">
            <a:avLst/>
          </a:prstGeom>
          <a:noFill/>
          <a:ln>
            <a:noFill/>
          </a:ln>
        </p:spPr>
      </p:pic>
      <p:sp>
        <p:nvSpPr>
          <p:cNvPr id="150" name="Google Shape;150;g18f46409a1e_0_79"/>
          <p:cNvSpPr/>
          <p:nvPr/>
        </p:nvSpPr>
        <p:spPr>
          <a:xfrm rot="-891350" flipH="1">
            <a:off x="5664435" y="4028785"/>
            <a:ext cx="1094163" cy="1609593"/>
          </a:xfrm>
          <a:prstGeom prst="lightningBolt">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18f46409a1e_0_79"/>
          <p:cNvSpPr/>
          <p:nvPr/>
        </p:nvSpPr>
        <p:spPr>
          <a:xfrm>
            <a:off x="3724175" y="2526550"/>
            <a:ext cx="46164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Clr>
                <a:schemeClr val="dk1"/>
              </a:buClr>
              <a:buSzPts val="1700"/>
              <a:buFont typeface="Arial"/>
              <a:buNone/>
            </a:pPr>
            <a:r>
              <a:rPr lang="de-DE" sz="1700">
                <a:solidFill>
                  <a:schemeClr val="dk1"/>
                </a:solidFill>
                <a:latin typeface="Calibri"/>
                <a:ea typeface="Calibri"/>
                <a:cs typeface="Calibri"/>
                <a:sym typeface="Calibri"/>
              </a:rPr>
              <a:t>Wie können Pflegekräfte besser mit Überforderung im Arbeitsalltag umgehen? </a:t>
            </a:r>
            <a:br>
              <a:rPr lang="de-DE" sz="1700">
                <a:solidFill>
                  <a:schemeClr val="dk1"/>
                </a:solidFill>
                <a:latin typeface="Calibri"/>
                <a:ea typeface="Calibri"/>
                <a:cs typeface="Calibri"/>
                <a:sym typeface="Calibri"/>
              </a:rPr>
            </a:br>
            <a:r>
              <a:rPr lang="de-DE" sz="1700">
                <a:solidFill>
                  <a:schemeClr val="dk1"/>
                </a:solidFill>
                <a:latin typeface="Calibri"/>
                <a:ea typeface="Calibri"/>
                <a:cs typeface="Calibri"/>
                <a:sym typeface="Calibri"/>
              </a:rPr>
              <a:t>Welche Möglichkeiten zur Prävention gibt es für Mitarbeitende in einer Gesundheitseinrichtung?</a:t>
            </a:r>
            <a:endParaRPr sz="1400" b="0" i="0" u="none" strike="noStrike" cap="none">
              <a:solidFill>
                <a:schemeClr val="dk1"/>
              </a:solidFill>
              <a:latin typeface="Arial"/>
              <a:ea typeface="Arial"/>
              <a:cs typeface="Arial"/>
              <a:sym typeface="Arial"/>
            </a:endParaRPr>
          </a:p>
        </p:txBody>
      </p:sp>
      <p:sp>
        <p:nvSpPr>
          <p:cNvPr id="152" name="Google Shape;152;g18f46409a1e_0_7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solidFill>
                  <a:schemeClr val="bg1"/>
                </a:solidFill>
              </a:rPr>
              <a:t>Pflegeberufe</a:t>
            </a:r>
          </a:p>
        </p:txBody>
      </p:sp>
      <p:sp>
        <p:nvSpPr>
          <p:cNvPr id="153" name="Google Shape;153;g18f46409a1e_0_7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90b647cdd8_0_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60" name="Google Shape;160;g190b647cdd8_0_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Profit</a:t>
            </a:r>
            <a:endParaRPr/>
          </a:p>
        </p:txBody>
      </p:sp>
      <p:sp>
        <p:nvSpPr>
          <p:cNvPr id="161" name="Google Shape;161;g190b647cdd8_0_30"/>
          <p:cNvSpPr txBox="1">
            <a:spLocks noGrp="1"/>
          </p:cNvSpPr>
          <p:nvPr>
            <p:ph type="body" idx="2"/>
          </p:nvPr>
        </p:nvSpPr>
        <p:spPr>
          <a:xfrm>
            <a:off x="7952774" y="6254500"/>
            <a:ext cx="39273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Sauerland 2016</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62" name="Google Shape;162;g190b647cdd8_0_30"/>
          <p:cNvPicPr preferRelativeResize="0"/>
          <p:nvPr/>
        </p:nvPicPr>
        <p:blipFill rotWithShape="1">
          <a:blip r:embed="rId3">
            <a:alphaModFix/>
          </a:blip>
          <a:srcRect t="19008" b="12884"/>
          <a:stretch/>
        </p:blipFill>
        <p:spPr>
          <a:xfrm>
            <a:off x="9283618" y="1621700"/>
            <a:ext cx="2576607" cy="1754700"/>
          </a:xfrm>
          <a:prstGeom prst="rect">
            <a:avLst/>
          </a:prstGeom>
          <a:noFill/>
          <a:ln>
            <a:noFill/>
          </a:ln>
        </p:spPr>
      </p:pic>
      <p:pic>
        <p:nvPicPr>
          <p:cNvPr id="163" name="Google Shape;163;g190b647cdd8_0_30"/>
          <p:cNvPicPr preferRelativeResize="0"/>
          <p:nvPr/>
        </p:nvPicPr>
        <p:blipFill rotWithShape="1">
          <a:blip r:embed="rId4">
            <a:alphaModFix/>
          </a:blip>
          <a:srcRect l="5639" r="5965" b="13583"/>
          <a:stretch/>
        </p:blipFill>
        <p:spPr>
          <a:xfrm>
            <a:off x="224850" y="4274938"/>
            <a:ext cx="1581174" cy="1545850"/>
          </a:xfrm>
          <a:prstGeom prst="rect">
            <a:avLst/>
          </a:prstGeom>
          <a:noFill/>
          <a:ln>
            <a:noFill/>
          </a:ln>
        </p:spPr>
      </p:pic>
      <p:pic>
        <p:nvPicPr>
          <p:cNvPr id="164" name="Google Shape;164;g190b647cdd8_0_30"/>
          <p:cNvPicPr preferRelativeResize="0"/>
          <p:nvPr/>
        </p:nvPicPr>
        <p:blipFill rotWithShape="1">
          <a:blip r:embed="rId5">
            <a:alphaModFix/>
          </a:blip>
          <a:srcRect l="12786" t="25071" r="14644" b="22497"/>
          <a:stretch/>
        </p:blipFill>
        <p:spPr>
          <a:xfrm>
            <a:off x="403524" y="1480450"/>
            <a:ext cx="3267450" cy="2360800"/>
          </a:xfrm>
          <a:prstGeom prst="rect">
            <a:avLst/>
          </a:prstGeom>
          <a:noFill/>
          <a:ln>
            <a:noFill/>
          </a:ln>
        </p:spPr>
      </p:pic>
      <p:pic>
        <p:nvPicPr>
          <p:cNvPr id="165" name="Google Shape;165;g190b647cdd8_0_30"/>
          <p:cNvPicPr preferRelativeResize="0"/>
          <p:nvPr/>
        </p:nvPicPr>
        <p:blipFill rotWithShape="1">
          <a:blip r:embed="rId6">
            <a:alphaModFix/>
          </a:blip>
          <a:srcRect l="6791" t="15672" r="6791" b="27605"/>
          <a:stretch/>
        </p:blipFill>
        <p:spPr>
          <a:xfrm>
            <a:off x="1834675" y="4396375"/>
            <a:ext cx="2148975" cy="1410425"/>
          </a:xfrm>
          <a:prstGeom prst="rect">
            <a:avLst/>
          </a:prstGeom>
          <a:noFill/>
          <a:ln>
            <a:noFill/>
          </a:ln>
        </p:spPr>
      </p:pic>
      <p:pic>
        <p:nvPicPr>
          <p:cNvPr id="166" name="Google Shape;166;g190b647cdd8_0_30"/>
          <p:cNvPicPr preferRelativeResize="0"/>
          <p:nvPr/>
        </p:nvPicPr>
        <p:blipFill rotWithShape="1">
          <a:blip r:embed="rId7">
            <a:alphaModFix/>
          </a:blip>
          <a:srcRect l="3291" r="3701" b="14021"/>
          <a:stretch/>
        </p:blipFill>
        <p:spPr>
          <a:xfrm>
            <a:off x="9508350" y="3638225"/>
            <a:ext cx="2371700" cy="2192300"/>
          </a:xfrm>
          <a:prstGeom prst="rect">
            <a:avLst/>
          </a:prstGeom>
          <a:noFill/>
          <a:ln>
            <a:noFill/>
          </a:ln>
        </p:spPr>
      </p:pic>
      <p:pic>
        <p:nvPicPr>
          <p:cNvPr id="167" name="Google Shape;167;g190b647cdd8_0_30"/>
          <p:cNvPicPr preferRelativeResize="0"/>
          <p:nvPr/>
        </p:nvPicPr>
        <p:blipFill rotWithShape="1">
          <a:blip r:embed="rId8">
            <a:alphaModFix/>
          </a:blip>
          <a:srcRect/>
          <a:stretch/>
        </p:blipFill>
        <p:spPr>
          <a:xfrm>
            <a:off x="7284900" y="3738100"/>
            <a:ext cx="2148975" cy="1977024"/>
          </a:xfrm>
          <a:prstGeom prst="rect">
            <a:avLst/>
          </a:prstGeom>
          <a:noFill/>
          <a:ln>
            <a:noFill/>
          </a:ln>
        </p:spPr>
      </p:pic>
      <p:pic>
        <p:nvPicPr>
          <p:cNvPr id="168" name="Google Shape;168;g190b647cdd8_0_30"/>
          <p:cNvPicPr preferRelativeResize="0"/>
          <p:nvPr/>
        </p:nvPicPr>
        <p:blipFill rotWithShape="1">
          <a:blip r:embed="rId9">
            <a:alphaModFix/>
          </a:blip>
          <a:srcRect/>
          <a:stretch/>
        </p:blipFill>
        <p:spPr>
          <a:xfrm>
            <a:off x="7310912" y="1621699"/>
            <a:ext cx="1797851" cy="1754700"/>
          </a:xfrm>
          <a:prstGeom prst="rect">
            <a:avLst/>
          </a:prstGeom>
          <a:noFill/>
          <a:ln>
            <a:noFill/>
          </a:ln>
        </p:spPr>
      </p:pic>
      <p:sp>
        <p:nvSpPr>
          <p:cNvPr id="169" name="Google Shape;169;g190b647cdd8_0_30"/>
          <p:cNvSpPr txBox="1"/>
          <p:nvPr/>
        </p:nvSpPr>
        <p:spPr>
          <a:xfrm>
            <a:off x="3983650" y="1619650"/>
            <a:ext cx="30000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Auf der einen Seite müssen Pflegeheime wirtschaftlich arbeiten, auf der anderen Seite besteht der Wunsch nach hochwertiger pflegerischer Leist</a:t>
            </a:r>
            <a:r>
              <a:rPr lang="de-DE" sz="1700">
                <a:solidFill>
                  <a:schemeClr val="dk1"/>
                </a:solidFill>
                <a:latin typeface="Calibri"/>
                <a:ea typeface="Calibri"/>
                <a:cs typeface="Calibri"/>
                <a:sym typeface="Calibri"/>
              </a:rPr>
              <a:t>ung</a:t>
            </a:r>
            <a:r>
              <a:rPr lang="de-DE" sz="1700" b="0" i="0" u="none" strike="noStrike" cap="none">
                <a:solidFill>
                  <a:schemeClr val="dk1"/>
                </a:solidFill>
                <a:latin typeface="Calibri"/>
                <a:ea typeface="Calibri"/>
                <a:cs typeface="Calibri"/>
                <a:sym typeface="Calibri"/>
              </a:rPr>
              <a:t>. </a:t>
            </a:r>
            <a:endParaRPr sz="1700" b="0" i="0" u="none" strike="noStrike" cap="none">
              <a:solidFill>
                <a:srgbClr val="000000"/>
              </a:solidFill>
              <a:latin typeface="Arial"/>
              <a:ea typeface="Arial"/>
              <a:cs typeface="Arial"/>
              <a:sym typeface="Arial"/>
            </a:endParaRPr>
          </a:p>
        </p:txBody>
      </p:sp>
      <p:sp>
        <p:nvSpPr>
          <p:cNvPr id="170" name="Google Shape;170;g190b647cdd8_0_30"/>
          <p:cNvSpPr/>
          <p:nvPr/>
        </p:nvSpPr>
        <p:spPr>
          <a:xfrm>
            <a:off x="4012300" y="3575575"/>
            <a:ext cx="3000000" cy="1754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de-DE" sz="1700">
                <a:solidFill>
                  <a:schemeClr val="dk1"/>
                </a:solidFill>
                <a:latin typeface="Calibri"/>
                <a:ea typeface="Calibri"/>
                <a:cs typeface="Calibri"/>
                <a:sym typeface="Calibri"/>
              </a:rPr>
              <a:t>Wie kann eine qualitativ hochwertige Pflege gewährleistet werden, während gleichzeitig die Notwendigkeit wirtschaftlichen Handelns berücksichtigt wird? </a:t>
            </a:r>
            <a:endParaRPr sz="1700" b="0" i="0" u="none" strike="noStrike" cap="none">
              <a:solidFill>
                <a:schemeClr val="dk1"/>
              </a:solidFill>
              <a:latin typeface="Arial"/>
              <a:ea typeface="Arial"/>
              <a:cs typeface="Arial"/>
              <a:sym typeface="Arial"/>
            </a:endParaRPr>
          </a:p>
        </p:txBody>
      </p:sp>
      <p:sp>
        <p:nvSpPr>
          <p:cNvPr id="171" name="Google Shape;171;g190b647cdd8_0_3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solidFill>
                  <a:schemeClr val="bg1"/>
                </a:solidFill>
              </a:rPr>
              <a:t>Pflegeberufe</a:t>
            </a:r>
          </a:p>
        </p:txBody>
      </p:sp>
      <p:sp>
        <p:nvSpPr>
          <p:cNvPr id="172" name="Google Shape;172;g190b647cdd8_0_3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dirty="0"/>
              <a:t>Maren Eickhoff, Michaela Evers-Wölk, Matthias </a:t>
            </a:r>
            <a:r>
              <a:rPr lang="de-DE" dirty="0" err="1"/>
              <a:t>Sonk</a:t>
            </a:r>
            <a:r>
              <a:rPr lang="de-DE" dirty="0"/>
              <a:t> Projektagentur BBNE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95be8c2b45_0_4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79" name="Google Shape;179;g195be8c2b45_0_4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Digitalisierung contra Nachhaltigkeit</a:t>
            </a:r>
            <a:endParaRPr/>
          </a:p>
        </p:txBody>
      </p:sp>
      <p:sp>
        <p:nvSpPr>
          <p:cNvPr id="180" name="Google Shape;180;g195be8c2b45_0_40"/>
          <p:cNvSpPr txBox="1">
            <a:spLocks noGrp="1"/>
          </p:cNvSpPr>
          <p:nvPr>
            <p:ph type="body" idx="2"/>
          </p:nvPr>
        </p:nvSpPr>
        <p:spPr>
          <a:xfrm>
            <a:off x="7986224" y="6254500"/>
            <a:ext cx="3893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81" name="Google Shape;181;g195be8c2b45_0_40"/>
          <p:cNvPicPr preferRelativeResize="0"/>
          <p:nvPr/>
        </p:nvPicPr>
        <p:blipFill rotWithShape="1">
          <a:blip r:embed="rId3">
            <a:alphaModFix/>
          </a:blip>
          <a:srcRect l="17385" t="14347" r="27438" b="18950"/>
          <a:stretch/>
        </p:blipFill>
        <p:spPr>
          <a:xfrm>
            <a:off x="9205798" y="1635425"/>
            <a:ext cx="2452903" cy="2572200"/>
          </a:xfrm>
          <a:prstGeom prst="rect">
            <a:avLst/>
          </a:prstGeom>
          <a:noFill/>
          <a:ln>
            <a:noFill/>
          </a:ln>
        </p:spPr>
      </p:pic>
      <p:pic>
        <p:nvPicPr>
          <p:cNvPr id="182" name="Google Shape;182;g195be8c2b45_0_40"/>
          <p:cNvPicPr preferRelativeResize="0"/>
          <p:nvPr/>
        </p:nvPicPr>
        <p:blipFill rotWithShape="1">
          <a:blip r:embed="rId4">
            <a:alphaModFix/>
          </a:blip>
          <a:srcRect/>
          <a:stretch/>
        </p:blipFill>
        <p:spPr>
          <a:xfrm>
            <a:off x="5817375" y="1635425"/>
            <a:ext cx="3223280" cy="2572199"/>
          </a:xfrm>
          <a:prstGeom prst="rect">
            <a:avLst/>
          </a:prstGeom>
          <a:noFill/>
          <a:ln>
            <a:noFill/>
          </a:ln>
        </p:spPr>
      </p:pic>
      <p:pic>
        <p:nvPicPr>
          <p:cNvPr id="183" name="Google Shape;183;g195be8c2b45_0_40"/>
          <p:cNvPicPr preferRelativeResize="0"/>
          <p:nvPr/>
        </p:nvPicPr>
        <p:blipFill rotWithShape="1">
          <a:blip r:embed="rId5">
            <a:alphaModFix/>
          </a:blip>
          <a:srcRect l="24647" r="26018" b="11054"/>
          <a:stretch/>
        </p:blipFill>
        <p:spPr>
          <a:xfrm>
            <a:off x="1229430" y="3833277"/>
            <a:ext cx="1060616" cy="1968148"/>
          </a:xfrm>
          <a:prstGeom prst="rect">
            <a:avLst/>
          </a:prstGeom>
          <a:noFill/>
          <a:ln>
            <a:noFill/>
          </a:ln>
        </p:spPr>
      </p:pic>
      <p:pic>
        <p:nvPicPr>
          <p:cNvPr id="184" name="Google Shape;184;g195be8c2b45_0_40"/>
          <p:cNvPicPr preferRelativeResize="0"/>
          <p:nvPr/>
        </p:nvPicPr>
        <p:blipFill rotWithShape="1">
          <a:blip r:embed="rId6">
            <a:alphaModFix/>
          </a:blip>
          <a:srcRect l="5713" b="19146"/>
          <a:stretch/>
        </p:blipFill>
        <p:spPr>
          <a:xfrm>
            <a:off x="388250" y="1370525"/>
            <a:ext cx="2742975" cy="2352225"/>
          </a:xfrm>
          <a:prstGeom prst="rect">
            <a:avLst/>
          </a:prstGeom>
          <a:noFill/>
          <a:ln>
            <a:noFill/>
          </a:ln>
        </p:spPr>
      </p:pic>
      <p:pic>
        <p:nvPicPr>
          <p:cNvPr id="185" name="Google Shape;185;g195be8c2b45_0_40"/>
          <p:cNvPicPr preferRelativeResize="0"/>
          <p:nvPr/>
        </p:nvPicPr>
        <p:blipFill rotWithShape="1">
          <a:blip r:embed="rId5">
            <a:alphaModFix/>
          </a:blip>
          <a:srcRect l="24647" r="26018" b="11054"/>
          <a:stretch/>
        </p:blipFill>
        <p:spPr>
          <a:xfrm>
            <a:off x="2290059" y="4173614"/>
            <a:ext cx="1060616" cy="1968161"/>
          </a:xfrm>
          <a:prstGeom prst="rect">
            <a:avLst/>
          </a:prstGeom>
          <a:noFill/>
          <a:ln>
            <a:noFill/>
          </a:ln>
        </p:spPr>
      </p:pic>
      <p:pic>
        <p:nvPicPr>
          <p:cNvPr id="186" name="Google Shape;186;g195be8c2b45_0_40"/>
          <p:cNvPicPr preferRelativeResize="0"/>
          <p:nvPr/>
        </p:nvPicPr>
        <p:blipFill rotWithShape="1">
          <a:blip r:embed="rId5">
            <a:alphaModFix/>
          </a:blip>
          <a:srcRect l="24647" r="26018" b="11054"/>
          <a:stretch/>
        </p:blipFill>
        <p:spPr>
          <a:xfrm>
            <a:off x="205425" y="4207625"/>
            <a:ext cx="1023995" cy="1900150"/>
          </a:xfrm>
          <a:prstGeom prst="rect">
            <a:avLst/>
          </a:prstGeom>
          <a:noFill/>
          <a:ln>
            <a:noFill/>
          </a:ln>
        </p:spPr>
      </p:pic>
      <p:sp>
        <p:nvSpPr>
          <p:cNvPr id="187" name="Google Shape;187;g195be8c2b45_0_40"/>
          <p:cNvSpPr txBox="1"/>
          <p:nvPr/>
        </p:nvSpPr>
        <p:spPr>
          <a:xfrm>
            <a:off x="4159600" y="4396438"/>
            <a:ext cx="75717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a:t>
            </a:r>
            <a:r>
              <a:rPr lang="de-DE" sz="1700">
                <a:solidFill>
                  <a:schemeClr val="dk1"/>
                </a:solidFill>
                <a:latin typeface="Calibri"/>
                <a:ea typeface="Calibri"/>
                <a:cs typeface="Calibri"/>
                <a:sym typeface="Calibri"/>
              </a:rPr>
              <a:t>Di</a:t>
            </a:r>
            <a:r>
              <a:rPr lang="de-DE" sz="1700" b="0" i="0" u="none" strike="noStrike" cap="none">
                <a:solidFill>
                  <a:schemeClr val="dk1"/>
                </a:solidFill>
                <a:latin typeface="Calibri"/>
                <a:ea typeface="Calibri"/>
                <a:cs typeface="Calibri"/>
                <a:sym typeface="Calibri"/>
              </a:rPr>
              <a:t>e Digitalisierung der Pflege kann effizientes Arbeiten begünstigen, gleichzeitig einen höheren Ressourceneinsatz bedeuten und sich negativ auf die soziale Nachhaltigkeit auswirken.</a:t>
            </a:r>
            <a:endParaRPr sz="1900" b="0" i="0" u="none" strike="noStrike" cap="none">
              <a:solidFill>
                <a:srgbClr val="000000"/>
              </a:solidFill>
              <a:latin typeface="Arial"/>
              <a:ea typeface="Arial"/>
              <a:cs typeface="Arial"/>
              <a:sym typeface="Arial"/>
            </a:endParaRPr>
          </a:p>
        </p:txBody>
      </p:sp>
      <p:pic>
        <p:nvPicPr>
          <p:cNvPr id="188" name="Google Shape;188;g195be8c2b45_0_40"/>
          <p:cNvPicPr preferRelativeResize="0"/>
          <p:nvPr/>
        </p:nvPicPr>
        <p:blipFill rotWithShape="1">
          <a:blip r:embed="rId7">
            <a:alphaModFix/>
          </a:blip>
          <a:srcRect r="7355" b="14066"/>
          <a:stretch/>
        </p:blipFill>
        <p:spPr>
          <a:xfrm>
            <a:off x="3084800" y="2544950"/>
            <a:ext cx="1577550" cy="1463350"/>
          </a:xfrm>
          <a:prstGeom prst="rect">
            <a:avLst/>
          </a:prstGeom>
          <a:noFill/>
          <a:ln>
            <a:noFill/>
          </a:ln>
        </p:spPr>
      </p:pic>
      <p:sp>
        <p:nvSpPr>
          <p:cNvPr id="189" name="Google Shape;189;g195be8c2b45_0_40"/>
          <p:cNvSpPr/>
          <p:nvPr/>
        </p:nvSpPr>
        <p:spPr>
          <a:xfrm>
            <a:off x="4159600" y="5293250"/>
            <a:ext cx="7731300" cy="708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Clr>
                <a:schemeClr val="dk1"/>
              </a:buClr>
              <a:buSzPts val="1700"/>
              <a:buFont typeface="Arial"/>
              <a:buNone/>
            </a:pPr>
            <a:r>
              <a:rPr lang="de-DE" sz="1700">
                <a:solidFill>
                  <a:schemeClr val="dk1"/>
                </a:solidFill>
                <a:latin typeface="Calibri"/>
                <a:ea typeface="Calibri"/>
                <a:cs typeface="Calibri"/>
                <a:sym typeface="Calibri"/>
              </a:rPr>
              <a:t>Wie können die Chancen der Digitalisierung in der Pflege genutzt </a:t>
            </a:r>
            <a:br>
              <a:rPr lang="de-DE" sz="1700">
                <a:solidFill>
                  <a:schemeClr val="dk1"/>
                </a:solidFill>
                <a:latin typeface="Calibri"/>
                <a:ea typeface="Calibri"/>
                <a:cs typeface="Calibri"/>
                <a:sym typeface="Calibri"/>
              </a:rPr>
            </a:br>
            <a:r>
              <a:rPr lang="de-DE" sz="1700">
                <a:solidFill>
                  <a:schemeClr val="dk1"/>
                </a:solidFill>
                <a:latin typeface="Calibri"/>
                <a:ea typeface="Calibri"/>
                <a:cs typeface="Calibri"/>
                <a:sym typeface="Calibri"/>
              </a:rPr>
              <a:t>und die Risiken vermieden werden?</a:t>
            </a:r>
            <a:endParaRPr sz="1400" b="0" i="0" u="none" strike="noStrike" cap="none">
              <a:solidFill>
                <a:schemeClr val="dk1"/>
              </a:solidFill>
              <a:latin typeface="Arial"/>
              <a:ea typeface="Arial"/>
              <a:cs typeface="Arial"/>
              <a:sym typeface="Arial"/>
            </a:endParaRPr>
          </a:p>
        </p:txBody>
      </p:sp>
      <p:sp>
        <p:nvSpPr>
          <p:cNvPr id="190" name="Google Shape;190;g195be8c2b45_0_4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solidFill>
                  <a:schemeClr val="bg1"/>
                </a:solidFill>
              </a:rPr>
              <a:t>Pflegeberufe</a:t>
            </a:r>
          </a:p>
        </p:txBody>
      </p:sp>
      <p:sp>
        <p:nvSpPr>
          <p:cNvPr id="191" name="Google Shape;191;g195be8c2b45_0_4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90b647cdd8_0_1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98" name="Google Shape;198;g190b647cdd8_0_1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Sicherheit contra Privatsphäre</a:t>
            </a:r>
            <a:endParaRPr/>
          </a:p>
        </p:txBody>
      </p:sp>
      <p:sp>
        <p:nvSpPr>
          <p:cNvPr id="199" name="Google Shape;199;g190b647cdd8_0_11"/>
          <p:cNvSpPr txBox="1">
            <a:spLocks noGrp="1"/>
          </p:cNvSpPr>
          <p:nvPr>
            <p:ph type="body" idx="2"/>
          </p:nvPr>
        </p:nvSpPr>
        <p:spPr>
          <a:xfrm>
            <a:off x="8203674" y="6254500"/>
            <a:ext cx="3676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Kreis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200" name="Google Shape;200;g190b647cdd8_0_11"/>
          <p:cNvPicPr preferRelativeResize="0"/>
          <p:nvPr/>
        </p:nvPicPr>
        <p:blipFill rotWithShape="1">
          <a:blip r:embed="rId3">
            <a:alphaModFix/>
          </a:blip>
          <a:srcRect l="23529" t="19595" r="29306" b="32942"/>
          <a:stretch/>
        </p:blipFill>
        <p:spPr>
          <a:xfrm>
            <a:off x="250700" y="1416263"/>
            <a:ext cx="2211800" cy="2225725"/>
          </a:xfrm>
          <a:prstGeom prst="rect">
            <a:avLst/>
          </a:prstGeom>
          <a:noFill/>
          <a:ln>
            <a:noFill/>
          </a:ln>
        </p:spPr>
      </p:pic>
      <p:pic>
        <p:nvPicPr>
          <p:cNvPr id="201" name="Google Shape;201;g190b647cdd8_0_11"/>
          <p:cNvPicPr preferRelativeResize="0"/>
          <p:nvPr/>
        </p:nvPicPr>
        <p:blipFill rotWithShape="1">
          <a:blip r:embed="rId4">
            <a:alphaModFix/>
          </a:blip>
          <a:srcRect l="11982" t="10105" r="13268" b="14257"/>
          <a:stretch/>
        </p:blipFill>
        <p:spPr>
          <a:xfrm>
            <a:off x="250700" y="3798277"/>
            <a:ext cx="2211800" cy="2238148"/>
          </a:xfrm>
          <a:prstGeom prst="rect">
            <a:avLst/>
          </a:prstGeom>
          <a:noFill/>
          <a:ln>
            <a:noFill/>
          </a:ln>
        </p:spPr>
      </p:pic>
      <p:pic>
        <p:nvPicPr>
          <p:cNvPr id="202" name="Google Shape;202;g190b647cdd8_0_11"/>
          <p:cNvPicPr preferRelativeResize="0"/>
          <p:nvPr/>
        </p:nvPicPr>
        <p:blipFill rotWithShape="1">
          <a:blip r:embed="rId5">
            <a:alphaModFix/>
          </a:blip>
          <a:srcRect t="16261" b="15636"/>
          <a:stretch/>
        </p:blipFill>
        <p:spPr>
          <a:xfrm>
            <a:off x="8982732" y="1542575"/>
            <a:ext cx="2897318" cy="1973100"/>
          </a:xfrm>
          <a:prstGeom prst="rect">
            <a:avLst/>
          </a:prstGeom>
          <a:noFill/>
          <a:ln>
            <a:noFill/>
          </a:ln>
        </p:spPr>
      </p:pic>
      <p:pic>
        <p:nvPicPr>
          <p:cNvPr id="203" name="Google Shape;203;g190b647cdd8_0_11"/>
          <p:cNvPicPr preferRelativeResize="0"/>
          <p:nvPr/>
        </p:nvPicPr>
        <p:blipFill rotWithShape="1">
          <a:blip r:embed="rId6">
            <a:alphaModFix/>
          </a:blip>
          <a:srcRect l="4561" t="11729" b="26108"/>
          <a:stretch/>
        </p:blipFill>
        <p:spPr>
          <a:xfrm>
            <a:off x="8889624" y="3922862"/>
            <a:ext cx="2971676" cy="2005489"/>
          </a:xfrm>
          <a:prstGeom prst="rect">
            <a:avLst/>
          </a:prstGeom>
          <a:noFill/>
          <a:ln>
            <a:noFill/>
          </a:ln>
        </p:spPr>
      </p:pic>
      <p:pic>
        <p:nvPicPr>
          <p:cNvPr id="204" name="Google Shape;204;g190b647cdd8_0_11"/>
          <p:cNvPicPr preferRelativeResize="0"/>
          <p:nvPr/>
        </p:nvPicPr>
        <p:blipFill rotWithShape="1">
          <a:blip r:embed="rId7">
            <a:alphaModFix/>
          </a:blip>
          <a:srcRect b="12357"/>
          <a:stretch/>
        </p:blipFill>
        <p:spPr>
          <a:xfrm>
            <a:off x="6096001" y="3690201"/>
            <a:ext cx="2464611" cy="2238138"/>
          </a:xfrm>
          <a:prstGeom prst="rect">
            <a:avLst/>
          </a:prstGeom>
          <a:noFill/>
          <a:ln>
            <a:noFill/>
          </a:ln>
        </p:spPr>
      </p:pic>
      <p:pic>
        <p:nvPicPr>
          <p:cNvPr id="205" name="Google Shape;205;g190b647cdd8_0_11"/>
          <p:cNvPicPr preferRelativeResize="0"/>
          <p:nvPr/>
        </p:nvPicPr>
        <p:blipFill rotWithShape="1">
          <a:blip r:embed="rId8">
            <a:alphaModFix/>
          </a:blip>
          <a:srcRect t="5890" b="12727"/>
          <a:stretch/>
        </p:blipFill>
        <p:spPr>
          <a:xfrm>
            <a:off x="6286677" y="1542575"/>
            <a:ext cx="2424560" cy="1973100"/>
          </a:xfrm>
          <a:prstGeom prst="rect">
            <a:avLst/>
          </a:prstGeom>
          <a:noFill/>
          <a:ln>
            <a:noFill/>
          </a:ln>
        </p:spPr>
      </p:pic>
      <p:sp>
        <p:nvSpPr>
          <p:cNvPr id="206" name="Google Shape;206;g190b647cdd8_0_11"/>
          <p:cNvSpPr txBox="1"/>
          <p:nvPr/>
        </p:nvSpPr>
        <p:spPr>
          <a:xfrm>
            <a:off x="2793776" y="1629525"/>
            <a:ext cx="32214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Ein Zielkonflikt besteht auch </a:t>
            </a:r>
            <a:r>
              <a:rPr lang="de-DE" sz="1700" i="0" u="none" strike="noStrike" cap="none">
                <a:solidFill>
                  <a:schemeClr val="dk1"/>
                </a:solidFill>
                <a:latin typeface="Calibri"/>
                <a:ea typeface="Calibri"/>
                <a:cs typeface="Calibri"/>
                <a:sym typeface="Calibri"/>
              </a:rPr>
              <a:t>zwischen der Überwachung von pflegebedürftigen Menschen und der </a:t>
            </a:r>
            <a:r>
              <a:rPr lang="de-DE" sz="1700">
                <a:solidFill>
                  <a:schemeClr val="dk1"/>
                </a:solidFill>
                <a:latin typeface="Calibri"/>
                <a:ea typeface="Calibri"/>
                <a:cs typeface="Calibri"/>
                <a:sym typeface="Calibri"/>
              </a:rPr>
              <a:t>möglichen Einschränkung ihre Privatsphäre durch Überwachungstechnologie.</a:t>
            </a:r>
            <a:endParaRPr sz="1700" i="0" u="none" strike="noStrike" cap="none">
              <a:solidFill>
                <a:srgbClr val="000000"/>
              </a:solidFill>
              <a:latin typeface="Calibri"/>
              <a:ea typeface="Calibri"/>
              <a:cs typeface="Calibri"/>
              <a:sym typeface="Calibri"/>
            </a:endParaRPr>
          </a:p>
        </p:txBody>
      </p:sp>
      <p:sp>
        <p:nvSpPr>
          <p:cNvPr id="207" name="Google Shape;207;g190b647cdd8_0_11"/>
          <p:cNvSpPr/>
          <p:nvPr/>
        </p:nvSpPr>
        <p:spPr>
          <a:xfrm>
            <a:off x="2793775" y="3617925"/>
            <a:ext cx="3103500" cy="1733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Clr>
                <a:schemeClr val="dk1"/>
              </a:buClr>
              <a:buSzPts val="1700"/>
              <a:buFont typeface="Arial"/>
              <a:buNone/>
            </a:pPr>
            <a:r>
              <a:rPr lang="de-DE" sz="1700">
                <a:solidFill>
                  <a:schemeClr val="dk1"/>
                </a:solidFill>
                <a:latin typeface="Calibri"/>
                <a:ea typeface="Calibri"/>
                <a:cs typeface="Calibri"/>
                <a:sym typeface="Calibri"/>
              </a:rPr>
              <a:t>Wie können Pflegebedürftige besser geschützt werden, ohne ihre Privatsphäre durch Überwachungstechnologie zu verletzen?</a:t>
            </a:r>
            <a:endParaRPr sz="1400" b="0" i="0" u="none" strike="noStrike" cap="none">
              <a:solidFill>
                <a:schemeClr val="dk1"/>
              </a:solidFill>
              <a:latin typeface="Arial"/>
              <a:ea typeface="Arial"/>
              <a:cs typeface="Arial"/>
              <a:sym typeface="Arial"/>
            </a:endParaRPr>
          </a:p>
        </p:txBody>
      </p:sp>
      <p:sp>
        <p:nvSpPr>
          <p:cNvPr id="208" name="Google Shape;208;g190b647cdd8_0_1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solidFill>
                  <a:schemeClr val="bg1"/>
                </a:solidFill>
              </a:rPr>
              <a:t>Pflegeberufe</a:t>
            </a:r>
          </a:p>
        </p:txBody>
      </p:sp>
      <p:sp>
        <p:nvSpPr>
          <p:cNvPr id="209" name="Google Shape;209;g190b647cdd8_0_1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und Pflege</a:t>
            </a:r>
            <a:br>
              <a:rPr lang="de-DE"/>
            </a:br>
            <a:r>
              <a:rPr lang="de-DE"/>
              <a:t>Ernährung und Emissionen </a:t>
            </a:r>
            <a:endParaRPr/>
          </a:p>
        </p:txBody>
      </p:sp>
      <p:sp>
        <p:nvSpPr>
          <p:cNvPr id="218" name="Google Shape;218;p1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19" name="Google Shape;219;p19"/>
          <p:cNvSpPr txBox="1">
            <a:spLocks noGrp="1"/>
          </p:cNvSpPr>
          <p:nvPr>
            <p:ph type="body" idx="3"/>
          </p:nvPr>
        </p:nvSpPr>
        <p:spPr>
          <a:xfrm>
            <a:off x="8153499" y="6254500"/>
            <a:ext cx="37266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Eigene Abbildung nach KEEKS 2019, Daten von ifeu</a:t>
            </a:r>
            <a:endParaRPr/>
          </a:p>
        </p:txBody>
      </p:sp>
      <p:pic>
        <p:nvPicPr>
          <p:cNvPr id="220" name="Google Shape;220;p19"/>
          <p:cNvPicPr preferRelativeResize="0"/>
          <p:nvPr/>
        </p:nvPicPr>
        <p:blipFill rotWithShape="1">
          <a:blip r:embed="rId3">
            <a:alphaModFix/>
          </a:blip>
          <a:srcRect/>
          <a:stretch/>
        </p:blipFill>
        <p:spPr>
          <a:xfrm>
            <a:off x="-171211" y="1622556"/>
            <a:ext cx="10541479" cy="4451680"/>
          </a:xfrm>
          <a:prstGeom prst="rect">
            <a:avLst/>
          </a:prstGeom>
          <a:noFill/>
          <a:ln>
            <a:noFill/>
          </a:ln>
        </p:spPr>
      </p:pic>
      <p:sp>
        <p:nvSpPr>
          <p:cNvPr id="221" name="Google Shape;221;p19"/>
          <p:cNvSpPr txBox="1"/>
          <p:nvPr/>
        </p:nvSpPr>
        <p:spPr>
          <a:xfrm>
            <a:off x="465826" y="1391794"/>
            <a:ext cx="5928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Durchschnittliche Emission eines Menüs</a:t>
            </a:r>
            <a:endParaRPr sz="1400" b="0" i="0" u="none" strike="noStrike" cap="none">
              <a:solidFill>
                <a:srgbClr val="000000"/>
              </a:solidFill>
              <a:latin typeface="Arial"/>
              <a:ea typeface="Arial"/>
              <a:cs typeface="Arial"/>
              <a:sym typeface="Arial"/>
            </a:endParaRPr>
          </a:p>
        </p:txBody>
      </p:sp>
      <p:sp>
        <p:nvSpPr>
          <p:cNvPr id="222" name="Google Shape;222;p19"/>
          <p:cNvSpPr txBox="1"/>
          <p:nvPr/>
        </p:nvSpPr>
        <p:spPr>
          <a:xfrm>
            <a:off x="0" y="2350474"/>
            <a:ext cx="16932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Anteile nach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Prozessstufe</a:t>
            </a:r>
            <a:endParaRPr sz="1400" b="0" i="0" u="none" strike="noStrike" cap="none">
              <a:solidFill>
                <a:srgbClr val="000000"/>
              </a:solidFill>
              <a:latin typeface="Arial"/>
              <a:ea typeface="Arial"/>
              <a:cs typeface="Arial"/>
              <a:sym typeface="Arial"/>
            </a:endParaRPr>
          </a:p>
        </p:txBody>
      </p:sp>
      <p:sp>
        <p:nvSpPr>
          <p:cNvPr id="223" name="Google Shape;223;p19"/>
          <p:cNvSpPr/>
          <p:nvPr/>
        </p:nvSpPr>
        <p:spPr>
          <a:xfrm>
            <a:off x="9291425" y="1622550"/>
            <a:ext cx="2851200" cy="3045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Versuchen Sie</a:t>
            </a:r>
            <a:r>
              <a:rPr lang="de-DE" sz="1600">
                <a:solidFill>
                  <a:schemeClr val="dk1"/>
                </a:solidFill>
              </a:rPr>
              <a:t> </a:t>
            </a:r>
            <a:r>
              <a:rPr lang="de-DE" sz="1600" b="0" i="0" u="none" strike="noStrike" cap="none">
                <a:solidFill>
                  <a:schemeClr val="dk1"/>
                </a:solidFill>
                <a:latin typeface="Arial"/>
                <a:ea typeface="Arial"/>
                <a:cs typeface="Arial"/>
                <a:sym typeface="Arial"/>
              </a:rPr>
              <a:t>die Energieverbräuche in der Küche einer </a:t>
            </a:r>
            <a:r>
              <a:rPr lang="de-DE" sz="1600">
                <a:solidFill>
                  <a:schemeClr val="dk1"/>
                </a:solidFill>
              </a:rPr>
              <a:t>Gesundheitseinrichtung</a:t>
            </a:r>
            <a:r>
              <a:rPr lang="de-DE" sz="1600" b="0" i="0" u="none" strike="noStrike" cap="none">
                <a:solidFill>
                  <a:schemeClr val="dk1"/>
                </a:solidFill>
                <a:latin typeface="Arial"/>
                <a:ea typeface="Arial"/>
                <a:cs typeface="Arial"/>
                <a:sym typeface="Arial"/>
              </a:rPr>
              <a:t> zu bestimmen (Strom + Gas)?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Berechnen Sie beispielhaft den Energieverbrauch pro Menü (Gesamtenergieverbrauch / Anzahl der Menüs).</a:t>
            </a:r>
            <a:endParaRPr sz="1400" b="0" i="0" u="none" strike="noStrike" cap="none">
              <a:solidFill>
                <a:schemeClr val="dk1"/>
              </a:solidFill>
              <a:latin typeface="Arial"/>
              <a:ea typeface="Arial"/>
              <a:cs typeface="Arial"/>
              <a:sym typeface="Arial"/>
            </a:endParaRPr>
          </a:p>
        </p:txBody>
      </p:sp>
      <p:sp>
        <p:nvSpPr>
          <p:cNvPr id="224" name="Google Shape;224;p1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solidFill>
                  <a:schemeClr val="bg1"/>
                </a:solidFill>
              </a:rPr>
              <a:t>Pflegeberufe</a:t>
            </a:r>
          </a:p>
        </p:txBody>
      </p:sp>
      <p:sp>
        <p:nvSpPr>
          <p:cNvPr id="225" name="Google Shape;225;p1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3029</Words>
  <Application>Microsoft Macintosh PowerPoint</Application>
  <PresentationFormat>Breitbild</PresentationFormat>
  <Paragraphs>234</Paragraphs>
  <Slides>11</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Trebuchet MS</vt:lpstr>
      <vt:lpstr>Office</vt:lpstr>
      <vt:lpstr>Pflegefachmann und Pflegefachfrau Gesundheits- und Kinderkrankenpfleger*in  Altenpfleger und Altenpflegerin</vt:lpstr>
      <vt:lpstr>Klimaschutz im Gesundheitswesen: Das Gesundheitswesen als Emittent</vt:lpstr>
      <vt:lpstr>Nachhaltigkeit und Pflege: Abfallvermeidung contra Hygiene </vt:lpstr>
      <vt:lpstr>Nachhaltigkeit und Pflege: Ressourceneinsparung contra individuelle Präferenzen</vt:lpstr>
      <vt:lpstr>Nachhaltigkeit und Pflege: Zuwendung contra Überlastung</vt:lpstr>
      <vt:lpstr>Nachhaltigkeit und Pflege: Zuwendung contra Profit</vt:lpstr>
      <vt:lpstr>Nachhaltigkeit und Pflege: Digitalisierung contra Nachhaltigkeit</vt:lpstr>
      <vt:lpstr>Nachhaltigkeit und Pflege: Sicherheit contra Privatsphäre</vt:lpstr>
      <vt:lpstr>Nachhaltigkeit und Pflege Ernährung und Emissionen </vt:lpstr>
      <vt:lpstr>Nachhaltigkeit in der Pflege Wie gestalten sich Lieferketten?</vt:lpstr>
      <vt:lpstr>Klimaschutz in der Pflege Mein persönlicher CO₂-Fußabdruck</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Pflegefachmann und Pflegefachfrau Gesundheits- und Kinderkrankenpfleger*in  Altenpfleger und Altenpflegerin</dc:title>
  <dc:creator>Microsoft Office User</dc:creator>
  <cp:lastModifiedBy>Michael Scharp</cp:lastModifiedBy>
  <cp:revision>11</cp:revision>
  <cp:lastPrinted>2023-09-26T02:01:58Z</cp:lastPrinted>
  <dcterms:created xsi:type="dcterms:W3CDTF">2021-10-18T14:46:33Z</dcterms:created>
  <dcterms:modified xsi:type="dcterms:W3CDTF">2023-09-26T02:02:04Z</dcterms:modified>
</cp:coreProperties>
</file>