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FWBUnp/G5sM4Rr5qnhWvCE+Xz4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98429A-103D-42A6-A2E9-7BC661DE5806}">
  <a:tblStyle styleId="{8198429A-103D-42A6-A2E9-7BC661DE580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68"/>
  </p:normalViewPr>
  <p:slideViewPr>
    <p:cSldViewPr snapToGrid="0">
      <p:cViewPr varScale="1">
        <p:scale>
          <a:sx n="142" d="100"/>
          <a:sy n="142" d="100"/>
        </p:scale>
        <p:origin x="208" y="164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27" Type="http://customschemas.google.com/relationships/presentationmetadata" Target="metadata"/><Relationship Id="rId28" Type="http://schemas.openxmlformats.org/officeDocument/2006/relationships/presProps" Target="presProps.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4" Type="http://schemas.openxmlformats.org/officeDocument/2006/relationships/chartUserShapes" Target="../drawings/drawing1.xml"/><Relationship Id="rId1" Type="http://schemas.microsoft.com/office/2011/relationships/chartStyle" Target="style2.xml"/><Relationship Id="rId2"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sz="1600" b="1">
                <a:latin typeface="Calibri" panose="020F0502020204030204" pitchFamily="34" charset="0"/>
                <a:cs typeface="Calibri" panose="020F0502020204030204" pitchFamily="34" charset="0"/>
              </a:rPr>
              <a:t>Energieverbauch in der Industrie nach Energieträgern 2022</a:t>
            </a:r>
          </a:p>
          <a:p>
            <a:pPr>
              <a:defRPr sz="1600" b="1">
                <a:latin typeface="Calibri" panose="020F0502020204030204" pitchFamily="34" charset="0"/>
                <a:cs typeface="Calibri" panose="020F0502020204030204" pitchFamily="34" charset="0"/>
              </a:defRPr>
            </a:pPr>
            <a:endParaRPr lang="de-DE" sz="1600" b="1">
              <a:latin typeface="Calibri" panose="020F0502020204030204" pitchFamily="34" charset="0"/>
              <a:cs typeface="Calibri" panose="020F0502020204030204" pitchFamily="34" charset="0"/>
            </a:endParaRPr>
          </a:p>
        </c:rich>
      </c:tx>
      <c:layout>
        <c:manualLayout>
          <c:xMode val="edge"/>
          <c:yMode val="edge"/>
          <c:x val="0.128470110008812"/>
          <c:y val="0.0293637846655791"/>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pieChart>
        <c:varyColors val="1"/>
        <c:ser>
          <c:idx val="0"/>
          <c:order val="0"/>
          <c:dPt>
            <c:idx val="0"/>
            <c:bubble3D val="0"/>
            <c:spPr>
              <a:solidFill>
                <a:schemeClr val="tx1"/>
              </a:solidFill>
              <a:ln w="19050">
                <a:solidFill>
                  <a:schemeClr val="lt1"/>
                </a:solidFill>
              </a:ln>
              <a:effectLst/>
            </c:spPr>
            <c:extLst xmlns:c16r2="http://schemas.microsoft.com/office/drawing/2015/06/chart">
              <c:ext xmlns:c16="http://schemas.microsoft.com/office/drawing/2014/chart" uri="{C3380CC4-5D6E-409C-BE32-E72D297353CC}">
                <c16:uniqueId val="{00000001-0138-2C4E-BB3D-6DEEEAB30548}"/>
              </c:ext>
            </c:extLst>
          </c:dPt>
          <c:dPt>
            <c:idx val="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3-0138-2C4E-BB3D-6DEEEAB30548}"/>
              </c:ext>
            </c:extLst>
          </c:dPt>
          <c:dPt>
            <c:idx val="2"/>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5-0138-2C4E-BB3D-6DEEEAB30548}"/>
              </c:ext>
            </c:extLst>
          </c:dPt>
          <c:dPt>
            <c:idx val="3"/>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7-0138-2C4E-BB3D-6DEEEAB30548}"/>
              </c:ext>
            </c:extLst>
          </c:dPt>
          <c:dPt>
            <c:idx val="4"/>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9-0138-2C4E-BB3D-6DEEEAB30548}"/>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0138-2C4E-BB3D-6DEEEAB30548}"/>
              </c:ext>
            </c:extLst>
          </c:dPt>
          <c:dPt>
            <c:idx val="6"/>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D-0138-2C4E-BB3D-6DEEEAB3054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Tabelle1!$B$12:$B$18</c:f>
              <c:strCache>
                <c:ptCount val="7"/>
                <c:pt idx="0">
                  <c:v>Stein-, Braunkohle</c:v>
                </c:pt>
                <c:pt idx="1">
                  <c:v>Mineralölprodukte</c:v>
                </c:pt>
                <c:pt idx="2">
                  <c:v>Gase</c:v>
                </c:pt>
                <c:pt idx="3">
                  <c:v>Strom (inkl. erneuerbarer Energien)</c:v>
                </c:pt>
                <c:pt idx="4">
                  <c:v>Fernwärme</c:v>
                </c:pt>
                <c:pt idx="5">
                  <c:v>Erneuerbare Wärme</c:v>
                </c:pt>
                <c:pt idx="6">
                  <c:v>Sonstige Energieträger</c:v>
                </c:pt>
              </c:strCache>
            </c:strRef>
          </c:cat>
          <c:val>
            <c:numRef>
              <c:f>Tabelle1!$C$12:$C$18</c:f>
              <c:numCache>
                <c:formatCode>0.00%</c:formatCode>
                <c:ptCount val="7"/>
                <c:pt idx="0">
                  <c:v>0.164</c:v>
                </c:pt>
                <c:pt idx="1">
                  <c:v>0.036</c:v>
                </c:pt>
                <c:pt idx="2">
                  <c:v>0.357</c:v>
                </c:pt>
                <c:pt idx="3">
                  <c:v>0.304</c:v>
                </c:pt>
                <c:pt idx="4">
                  <c:v>0.069</c:v>
                </c:pt>
                <c:pt idx="5">
                  <c:v>0.048</c:v>
                </c:pt>
                <c:pt idx="6">
                  <c:v>0.022</c:v>
                </c:pt>
              </c:numCache>
            </c:numRef>
          </c:val>
          <c:extLst xmlns:c16r2="http://schemas.microsoft.com/office/drawing/2015/06/chart">
            <c:ext xmlns:c16="http://schemas.microsoft.com/office/drawing/2014/chart" uri="{C3380CC4-5D6E-409C-BE32-E72D297353CC}">
              <c16:uniqueId val="{0000000E-0138-2C4E-BB3D-6DEEEAB3054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legend>
    <c:plotVisOnly val="1"/>
    <c:dispBlanksAs val="gap"/>
    <c:showDLblsOverMax val="0"/>
  </c:chart>
  <c:spPr>
    <a:solidFill>
      <a:schemeClr val="bg1">
        <a:lumMod val="85000"/>
      </a:schemeClr>
    </a:solid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30322965413983"/>
          <c:y val="0.152145805783786"/>
          <c:w val="0.44195349084967"/>
          <c:h val="0.692166397196375"/>
        </c:manualLayout>
      </c:layout>
      <c:doughnutChart>
        <c:varyColors val="1"/>
        <c:ser>
          <c:idx val="0"/>
          <c:order val="0"/>
          <c:tx>
            <c:strRef>
              <c:f>Tabelle1!$B$1</c:f>
              <c:strCache>
                <c:ptCount val="1"/>
                <c:pt idx="0">
                  <c:v>CO2-Äq Emissionen</c:v>
                </c:pt>
              </c:strCache>
            </c:strRef>
          </c:tx>
          <c:spPr>
            <a:effectLst/>
          </c:spPr>
          <c:dPt>
            <c:idx val="0"/>
            <c:bubble3D val="0"/>
            <c:spPr>
              <a:solidFill>
                <a:schemeClr val="tx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AD5-418D-B15F-6D2716B349C4}"/>
              </c:ext>
            </c:extLst>
          </c:dPt>
          <c:dPt>
            <c:idx val="1"/>
            <c:bubble3D val="0"/>
            <c:spPr>
              <a:pattFill prst="ltUpDiag">
                <a:fgClr>
                  <a:schemeClr val="accent2"/>
                </a:fgClr>
                <a:bgClr>
                  <a:schemeClr val="accent2">
                    <a:lumMod val="20000"/>
                    <a:lumOff val="80000"/>
                  </a:schemeClr>
                </a:bgClr>
              </a:pattFill>
              <a:ln w="19050">
                <a:solidFill>
                  <a:schemeClr val="lt1"/>
                </a:solidFill>
              </a:ln>
              <a:effectLst/>
            </c:spPr>
            <c:extLst xmlns:c16r2="http://schemas.microsoft.com/office/drawing/2015/06/chart">
              <c:ext xmlns:c16="http://schemas.microsoft.com/office/drawing/2014/chart" uri="{C3380CC4-5D6E-409C-BE32-E72D297353CC}">
                <c16:uniqueId val="{00000003-0AD5-418D-B15F-6D2716B349C4}"/>
              </c:ext>
            </c:extLst>
          </c:dPt>
          <c:dPt>
            <c:idx val="2"/>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4-0AD5-418D-B15F-6D2716B349C4}"/>
              </c:ext>
            </c:extLst>
          </c:dPt>
          <c:dPt>
            <c:idx val="3"/>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2-0AD5-418D-B15F-6D2716B349C4}"/>
              </c:ext>
            </c:extLst>
          </c:dPt>
          <c:dPt>
            <c:idx val="4"/>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9-9B92-4CC8-A891-E4B827C782A3}"/>
              </c:ext>
            </c:extLst>
          </c:dPt>
          <c:dLbls>
            <c:spPr>
              <a:solidFill>
                <a:srgbClr val="FFFFFF"/>
              </a:solidFill>
              <a:ln>
                <a:solidFill>
                  <a:srgbClr val="ACCBF9"/>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0"/>
            <c:showBubbleSize val="0"/>
            <c:separator>
</c:separator>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strRef>
              <c:f>Tabelle1!$A$2:$A$6</c:f>
              <c:strCache>
                <c:ptCount val="5"/>
                <c:pt idx="0">
                  <c:v>Rechenzentren </c:v>
                </c:pt>
                <c:pt idx="1">
                  <c:v>Suchmaschinenanfragen</c:v>
                </c:pt>
                <c:pt idx="2">
                  <c:v>Herstellung</c:v>
                </c:pt>
                <c:pt idx="3">
                  <c:v>Nutzung</c:v>
                </c:pt>
                <c:pt idx="4">
                  <c:v>Netzwerke</c:v>
                </c:pt>
              </c:strCache>
            </c:strRef>
          </c:cat>
          <c:val>
            <c:numRef>
              <c:f>Tabelle1!$B$2:$B$6</c:f>
              <c:numCache>
                <c:formatCode>General</c:formatCode>
                <c:ptCount val="5"/>
                <c:pt idx="0">
                  <c:v>250.0</c:v>
                </c:pt>
                <c:pt idx="2">
                  <c:v>346.0</c:v>
                </c:pt>
                <c:pt idx="3">
                  <c:v>189.0</c:v>
                </c:pt>
                <c:pt idx="4">
                  <c:v>64.0</c:v>
                </c:pt>
              </c:numCache>
            </c:numRef>
          </c:val>
          <c:extLst xmlns:c16r2="http://schemas.microsoft.com/office/drawing/2015/06/chart">
            <c:ext xmlns:c16="http://schemas.microsoft.com/office/drawing/2014/chart" uri="{C3380CC4-5D6E-409C-BE32-E72D297353CC}">
              <c16:uniqueId val="{00000000-0AD5-418D-B15F-6D2716B349C4}"/>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0.08057</cdr:x>
      <cdr:y>0.90779</cdr:y>
    </cdr:from>
    <cdr:to>
      <cdr:x>0.34598</cdr:x>
      <cdr:y>1</cdr:y>
    </cdr:to>
    <cdr:sp macro="" textlink="">
      <cdr:nvSpPr>
        <cdr:cNvPr id="3" name="Google Shape;81;p38">
          <a:extLst xmlns:a="http://schemas.openxmlformats.org/drawingml/2006/main">
            <a:ext uri="{FF2B5EF4-FFF2-40B4-BE49-F238E27FC236}">
              <a16:creationId xmlns:a16="http://schemas.microsoft.com/office/drawing/2014/main" xmlns="" id="{D88058EF-B798-FC72-EC2A-41A04401BB53}"/>
            </a:ext>
          </a:extLst>
        </cdr:cNvPr>
        <cdr:cNvSpPr txBox="1">
          <a:spLocks xmlns:a="http://schemas.openxmlformats.org/drawingml/2006/main" noGrp="1"/>
        </cdr:cNvSpPr>
      </cdr:nvSpPr>
      <cdr:spPr>
        <a:xfrm xmlns:a="http://schemas.openxmlformats.org/drawingml/2006/main">
          <a:off x="771392" y="6309360"/>
          <a:ext cx="2541084" cy="56372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spcFirstLastPara="1" wrap="square" lIns="91425" tIns="45700" rIns="91425" bIns="45700" anchor="ctr" anchorCtr="0">
          <a:no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xmlns:a="http://schemas.openxmlformats.org/drawingml/2006/main">
          <a:pPr marL="0" lvl="0" indent="0" algn="l" rtl="0">
            <a:lnSpc>
              <a:spcPct val="100000"/>
            </a:lnSpc>
            <a:spcBef>
              <a:spcPts val="0"/>
            </a:spcBef>
            <a:spcAft>
              <a:spcPts val="0"/>
            </a:spcAft>
            <a:buClr>
              <a:schemeClr val="dk1"/>
            </a:buClr>
            <a:buSzPts val="1800"/>
            <a:buFont typeface="Arial"/>
            <a:buNone/>
          </a:pPr>
          <a:r>
            <a:rPr lang="de-DE" sz="1400" dirty="0">
              <a:latin typeface="Trebuchet MS"/>
              <a:ea typeface="Trebuchet MS"/>
              <a:cs typeface="Trebuchet MS"/>
              <a:sym typeface="Trebuchet MS"/>
            </a:rPr>
            <a:t>Dr. Michael </a:t>
          </a:r>
          <a:r>
            <a:rPr lang="de-DE" dirty="0"/>
            <a:t>S</a:t>
          </a:r>
          <a:r>
            <a:rPr lang="de-DE" sz="1400" dirty="0">
              <a:latin typeface="Trebuchet MS"/>
              <a:ea typeface="Trebuchet MS"/>
              <a:cs typeface="Trebuchet MS"/>
              <a:sym typeface="Trebuchet MS"/>
            </a:rPr>
            <a:t>teinhöfel / IBBF</a:t>
          </a:r>
        </a:p>
        <a:p xmlns:a="http://schemas.openxmlformats.org/drawingml/2006/main">
          <a:pPr marL="0" lvl="0" indent="0" algn="l" rtl="0">
            <a:lnSpc>
              <a:spcPct val="100000"/>
            </a:lnSpc>
            <a:spcBef>
              <a:spcPts val="0"/>
            </a:spcBef>
            <a:spcAft>
              <a:spcPts val="0"/>
            </a:spcAft>
            <a:buClr>
              <a:schemeClr val="dk1"/>
            </a:buClr>
            <a:buSzPts val="1800"/>
            <a:buFont typeface="Arial"/>
            <a:buNone/>
          </a:pPr>
          <a:r>
            <a:rPr lang="de-DE" dirty="0"/>
            <a:t>Projektagentur BBNE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ba.co2-rechner.de/de_DE/" TargetMode="External"/><Relationship Id="rId4" Type="http://schemas.openxmlformats.org/officeDocument/2006/relationships/hyperlink" Target="https://www.umweltbundesamt.de/themen/wirtschaft-konsum/konsum-umwelt-zentrale-handlungsfelder#bedarfsfelder"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mweltbundesamt.de/daten/energie/energieverbrauch-nach-energietraegern-sektoren#allgemeine-entwicklung-und-einflussfaktoren" TargetMode="External"/><Relationship Id="rId4" Type="http://schemas.openxmlformats.org/officeDocument/2006/relationships/hyperlink" Target="https://www.bundesregierung.de/breg-de/themen/entlastung-fuer-deutschland/entlastung-energieabgaben-2125006" TargetMode="External"/><Relationship Id="rId5" Type="http://schemas.openxmlformats.org/officeDocument/2006/relationships/hyperlink" Target="https://www.umweltbundesamt.de/sites/default/files/medien/1410/publikationen/2022-05-04_climate-change_19-2022_co2-preissensitivitaet-behg_0.pdf"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lauer-engel.de/de/produktwelt/schmierstoffe-hydraulikfluessigkeiten-bis-12-2022" TargetMode="External"/><Relationship Id="rId4" Type="http://schemas.openxmlformats.org/officeDocument/2006/relationships/hyperlink" Target="https://www.tuvsud.com/de-de/dienstleistungen/auditierung-und-zertifizierung/energiemanagementsysteme/iso-50001" TargetMode="External"/><Relationship Id="rId5" Type="http://schemas.openxmlformats.org/officeDocument/2006/relationships/hyperlink" Target="https://worldsteel.org/steel-by-topic/sustainability/steel-recognition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amr.tv/de/blog/7-unterschatzte-vorteile-der-digitalisierung-im-unternehmen/" TargetMode="External"/><Relationship Id="rId4" Type="http://schemas.openxmlformats.org/officeDocument/2006/relationships/hyperlink" Target="https://www.flixcheck.de/vor-und-nachteile-digitalisierung/"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igitalcarbonfootprint.eu/" TargetMode="External"/><Relationship Id="rId4" Type="http://schemas.openxmlformats.org/officeDocument/2006/relationships/hyperlink" Target="http://blog.oeko.de/digitaler-CO%E2%82%82-fussabdruck/" TargetMode="External"/><Relationship Id="rId5" Type="http://schemas.openxmlformats.org/officeDocument/2006/relationships/hyperlink" Target="https://www.umweltbundesamt.de/sites/default/files/medien/5750/publikationen/2021_fb_umweltfreundlich_mobil_bf.pdf" TargetMode="External"/><Relationship Id="rId6" Type="http://schemas.openxmlformats.org/officeDocument/2006/relationships/hyperlink" Target="http://www.umweltbundesamt.de/sites/default/files/medien/5750/publikationen/2021_fb_umweltfreundlich_mobil_bf.pdf"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8: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38:notes"/>
          <p:cNvSpPr txBox="1">
            <a:spLocks noGrp="1"/>
          </p:cNvSpPr>
          <p:nvPr>
            <p:ph type="body" idx="1"/>
          </p:nvPr>
        </p:nvSpPr>
        <p:spPr>
          <a:xfrm>
            <a:off x="479424" y="3959999"/>
            <a:ext cx="6145213" cy="5987275"/>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0" name="Google Shape;70;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479425" y="287338"/>
            <a:ext cx="6142038"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479426" y="3960000"/>
            <a:ext cx="6142038" cy="5467701"/>
          </a:xfrm>
          <a:prstGeom prst="rect">
            <a:avLst/>
          </a:prstGeom>
          <a:noFill/>
          <a:ln>
            <a:noFill/>
          </a:ln>
        </p:spPr>
        <p:txBody>
          <a:bodyPr spcFirstLastPara="1" wrap="square" lIns="90850" tIns="45400" rIns="90850" bIns="45400" anchor="t" anchorCtr="0">
            <a:noAutofit/>
          </a:bodyPr>
          <a:lstStyle/>
          <a:p>
            <a:pPr marL="0" lvl="0" indent="0" algn="l" rtl="0">
              <a:lnSpc>
                <a:spcPct val="100000"/>
              </a:lnSpc>
              <a:spcBef>
                <a:spcPts val="0"/>
              </a:spcBef>
              <a:spcAft>
                <a:spcPts val="0"/>
              </a:spcAft>
              <a:buSzPts val="1400"/>
              <a:buNone/>
            </a:pPr>
            <a:r>
              <a:rPr lang="de-DE" sz="1000" b="1">
                <a:solidFill>
                  <a:schemeClr val="dk1"/>
                </a:solidFill>
                <a:latin typeface="Calibri"/>
                <a:ea typeface="Calibri"/>
                <a:cs typeface="Calibri"/>
                <a:sym typeface="Calibri"/>
              </a:rPr>
              <a:t>Beschreibung</a:t>
            </a: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solidFill>
                  <a:schemeClr val="dk1"/>
                </a:solidFill>
                <a:latin typeface="Calibri"/>
                <a:ea typeface="Calibri"/>
                <a:cs typeface="Calibri"/>
                <a:sym typeface="Calibri"/>
              </a:rPr>
              <a:t>Seinen eigenen, individuellen CO2-Fußabdruck - die Menge an CO2-Äquivalenten, die man in einem Jahr verursacht, kann man relativ leicht und recht genau ermitteln. Einen entsprechenden CO2-Rechner, in den sich die eigenen Parameter beispielsweise in den Bereichen Wohnen, Mobilität und Ernährung eingeben lassen, bietet das Umweltbundesamt (UBA o.J.: CO2-Recher). Ebenso lassen sich mit einer solchen Bilanzierung schnell die sog. “Big Points” eines nachhaltigen Konsums veranschaulichen, also diejenigen Maßnahmen aus den größten Emissions-Bereichen Mobilität, Wohnen und Ernährung, die schon für sich eine sehr große Umweltrelevanz aufweisen. Solche entscheidenden Stellschrauben sind im Hinblick auf den persönlichen CO2-Äq-Ausstoß zum Beispiel</a:t>
            </a:r>
            <a:endParaRPr/>
          </a:p>
          <a:p>
            <a:pPr marL="0" lvl="0" indent="0" algn="l" rtl="0">
              <a:lnSpc>
                <a:spcPct val="100000"/>
              </a:lnSpc>
              <a:spcBef>
                <a:spcPts val="0"/>
              </a:spcBef>
              <a:spcAft>
                <a:spcPts val="0"/>
              </a:spcAft>
              <a:buSzPts val="1400"/>
              <a:buNone/>
            </a:pPr>
            <a:endParaRPr sz="500">
              <a:solidFill>
                <a:schemeClr val="dk1"/>
              </a:solidFill>
              <a:latin typeface="Calibri"/>
              <a:ea typeface="Calibri"/>
              <a:cs typeface="Calibri"/>
              <a:sym typeface="Calibri"/>
            </a:endParaRPr>
          </a:p>
          <a:p>
            <a:pPr marL="172476" lvl="0" indent="-172476"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bei der Mobilität: Zahl der Fernreisen, zurückgelegte Autokilometer und durchschnittlicher Kraftstoffverbrauch des Autos</a:t>
            </a:r>
            <a:endParaRPr/>
          </a:p>
          <a:p>
            <a:pPr marL="172476" lvl="0" indent="-172476"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beim Heizenergieverbrauch: Größe der Wohnfläche und Dämmstandard </a:t>
            </a:r>
            <a:endParaRPr/>
          </a:p>
          <a:p>
            <a:pPr marL="172476" lvl="0" indent="-172476"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Zahl der Fernreisen, zurückgelegte Autokilometer und Kraftstoffverbrauch des Autos im Bereich Mobilität</a:t>
            </a:r>
            <a:endParaRPr/>
          </a:p>
          <a:p>
            <a:pPr marL="172476" lvl="0" indent="-172476"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Größe der Wohnfläche und Dämmstandard in Bezug auf den Heizenergieverbrauch (UBA 2021: Konsummuster) </a:t>
            </a:r>
            <a:endParaRPr/>
          </a:p>
          <a:p>
            <a:pPr marL="0" lvl="0" indent="0" algn="l" rtl="0">
              <a:lnSpc>
                <a:spcPct val="100000"/>
              </a:lnSpc>
              <a:spcBef>
                <a:spcPts val="0"/>
              </a:spcBef>
              <a:spcAft>
                <a:spcPts val="0"/>
              </a:spcAft>
              <a:buSzPts val="1400"/>
              <a:buNone/>
            </a:pP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solidFill>
                  <a:schemeClr val="dk1"/>
                </a:solidFill>
                <a:latin typeface="Calibri"/>
                <a:ea typeface="Calibri"/>
                <a:cs typeface="Calibri"/>
                <a:sym typeface="Calibri"/>
              </a:rPr>
              <a:t>Ebenso hat das Ernährungsverhalten Einfluss auf den CO2e-Ausstoß : “Hier wirkt sich insbesondere die Menge des Fleischkonsums bzw. des Konsums tierischer Produkte, aber auch der Kauf von Bio-Produkten aus, der zudem in Bezug auf Gewässerschutz, Erhalt der Bodenfruchtbarkeit und Artenschutz wichtige umweltentlastende Folgen hat.” (UBA 2021: Bedarfsfelder)</a:t>
            </a:r>
            <a:endParaRPr/>
          </a:p>
          <a:p>
            <a:pPr marL="0" lvl="0" indent="0" algn="l" rtl="0">
              <a:lnSpc>
                <a:spcPct val="100000"/>
              </a:lnSpc>
              <a:spcBef>
                <a:spcPts val="1150"/>
              </a:spcBef>
              <a:spcAft>
                <a:spcPts val="0"/>
              </a:spcAft>
              <a:buSzPts val="1400"/>
              <a:buNone/>
            </a:pPr>
            <a:r>
              <a:rPr lang="de-DE" sz="1000">
                <a:solidFill>
                  <a:schemeClr val="dk1"/>
                </a:solidFill>
                <a:latin typeface="Calibri"/>
                <a:ea typeface="Calibri"/>
                <a:cs typeface="Calibri"/>
                <a:sym typeface="Calibri"/>
              </a:rPr>
              <a:t>Der CO2-Rechner zeigt entsprechend schnell, welche großen Auswirkungen Abweichungen vom Durchschnitt in die eine oder andere Richtung haben, z.B. wenn eine Person in ein Passivhaus zieht. Der CO2-Ausstoß berechnet sich beim Thema “Wohnen” aus den Emissionen für den Wohnraum sowie aus der Verbrennung von fossilen Energieträgern (z.B. Öl oder Gas) unter Berücksichtigung vorgelagerter Prozesse. Die Vermeidung berechnet sich aus Energie aus erneuerbaren Quellen und Energieeffizienz (ebd.). So liegen laut UBA große Potentiale im persönlichen CO2-Ausstoß zum Beispiel bei </a:t>
            </a:r>
            <a:endParaRPr/>
          </a:p>
          <a:p>
            <a:pPr marL="0" lvl="0" indent="0" algn="l" rtl="0">
              <a:lnSpc>
                <a:spcPct val="100000"/>
              </a:lnSpc>
              <a:spcBef>
                <a:spcPts val="1150"/>
              </a:spcBef>
              <a:spcAft>
                <a:spcPts val="0"/>
              </a:spcAft>
              <a:buSzPts val="1400"/>
              <a:buNone/>
            </a:pPr>
            <a:r>
              <a:rPr lang="de-DE" sz="1000" b="1">
                <a:solidFill>
                  <a:schemeClr val="dk1"/>
                </a:solidFill>
                <a:latin typeface="Calibri"/>
                <a:ea typeface="Calibri"/>
                <a:cs typeface="Calibri"/>
                <a:sym typeface="Calibri"/>
              </a:rPr>
              <a:t>Aufgabe </a:t>
            </a: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solidFill>
                  <a:schemeClr val="dk1"/>
                </a:solidFill>
                <a:latin typeface="Calibri"/>
                <a:ea typeface="Calibri"/>
                <a:cs typeface="Calibri"/>
                <a:sym typeface="Calibri"/>
              </a:rPr>
              <a:t>Erstellen Sie Ihre persönliche CO₂-Bilanz mithilfe des CO₂-Rechners des Umweltbundesamtes: </a:t>
            </a:r>
            <a:r>
              <a:rPr lang="de-DE" sz="10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uba.CO₂-rechner.de</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000" b="1">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1">
                <a:solidFill>
                  <a:schemeClr val="dk1"/>
                </a:solidFill>
                <a:latin typeface="Calibri"/>
                <a:ea typeface="Calibri"/>
                <a:cs typeface="Calibri"/>
                <a:sym typeface="Calibri"/>
              </a:rPr>
              <a:t>Quellen</a:t>
            </a:r>
            <a:endParaRPr/>
          </a:p>
          <a:p>
            <a:pPr marL="171450" lvl="0" indent="-171450"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Umweltbundesamt 2021: Konsum und Umwelt: Zentrale Handlungsfelder. Online: </a:t>
            </a:r>
            <a:r>
              <a:rPr lang="de-DE"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https://www.umweltbundesamt.de/themen/wirtschaft-konsum/konsum-umwelt-zentrale-handlungsfelder#bedarfsfelder</a:t>
            </a:r>
            <a:r>
              <a:rPr lang="de-DE" sz="100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UBA Umweltbundesamt (o.J.): CO2-Rechner des Umweltbundesamtes. Online: </a:t>
            </a:r>
            <a:r>
              <a:rPr lang="de-DE" sz="1000" u="sng">
                <a:solidFill>
                  <a:schemeClr val="dk1"/>
                </a:solidFill>
                <a:hlinkClick r:id="rId3">
                  <a:extLst>
                    <a:ext uri="{A12FA001-AC4F-418D-AE19-62706E023703}">
                      <ahyp:hlinkClr xmlns:ahyp="http://schemas.microsoft.com/office/drawing/2018/hyperlinkcolor" xmlns="" val="tx"/>
                    </a:ext>
                  </a:extLst>
                </a:hlinkClick>
              </a:rPr>
              <a:t>https://uba.co2-rechner.de/de_DE/</a:t>
            </a:r>
            <a:r>
              <a:rPr lang="de-DE" sz="1000">
                <a:solidFill>
                  <a:schemeClr val="dk1"/>
                </a:solidFill>
              </a:rPr>
              <a:t> </a:t>
            </a:r>
            <a:endParaRPr sz="1000">
              <a:solidFill>
                <a:schemeClr val="dk1"/>
              </a:solidFill>
              <a:latin typeface="Calibri"/>
              <a:ea typeface="Calibri"/>
              <a:cs typeface="Calibri"/>
              <a:sym typeface="Calibri"/>
            </a:endParaRPr>
          </a:p>
        </p:txBody>
      </p:sp>
      <p:sp>
        <p:nvSpPr>
          <p:cNvPr id="220" name="Google Shape;220;p15:notes"/>
          <p:cNvSpPr txBox="1">
            <a:spLocks noGrp="1"/>
          </p:cNvSpPr>
          <p:nvPr>
            <p:ph type="sldNum" idx="12"/>
          </p:nvPr>
        </p:nvSpPr>
        <p:spPr>
          <a:xfrm>
            <a:off x="4025763" y="9721013"/>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sz="1200">
                <a:latin typeface="Calibri"/>
                <a:ea typeface="Calibri"/>
                <a:cs typeface="Calibri"/>
                <a:sym typeface="Calibri"/>
              </a:rPr>
              <a:t>10</a:t>
            </a:fld>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ef7301ebb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5ef7301ebb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254" name="Google Shape;254;g25ef7301ebb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433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2:notes"/>
          <p:cNvSpPr txBox="1">
            <a:spLocks noGrp="1"/>
          </p:cNvSpPr>
          <p:nvPr>
            <p:ph type="body" idx="1"/>
          </p:nvPr>
        </p:nvSpPr>
        <p:spPr>
          <a:xfrm>
            <a:off x="479424" y="3960000"/>
            <a:ext cx="6145213" cy="54213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a:latin typeface="Calibri"/>
                <a:ea typeface="Calibri"/>
                <a:cs typeface="Calibri"/>
                <a:sym typeface="Calibri"/>
              </a:rPr>
              <a:t>Die Industrie hatte 2021 einen Anteil von rd. 1/3 am Gesamtenergie-verbrauch in Deutschland. In vielen Industrieunternehmen kommen dabei nach wie vor überwiegend fossile Energieträger zum Einsatz. Die Nutzung erneuerbarer Energien erfordert kostenintensive Investitionen in neue Anlagen. Langfristig bewirkt ihr Einsatz jedoch eine Reduzierung von THG-Emissionen. Auch kostenseitig wirkt sich die Umrüstung langfristig betrachtet positiv aus. </a:t>
            </a:r>
            <a:r>
              <a:rPr lang="de-DE" b="0" i="0" u="none" strike="noStrike">
                <a:solidFill>
                  <a:srgbClr val="111314"/>
                </a:solidFill>
                <a:latin typeface="Calibri"/>
                <a:ea typeface="Calibri"/>
                <a:cs typeface="Calibri"/>
                <a:sym typeface="Calibri"/>
              </a:rPr>
              <a:t>Nach der Einführung der nationalen </a:t>
            </a:r>
            <a:r>
              <a:rPr lang="de-DE">
                <a:latin typeface="Calibri"/>
                <a:ea typeface="Calibri"/>
                <a:cs typeface="Calibri"/>
                <a:sym typeface="Calibri"/>
              </a:rPr>
              <a:t>CO2</a:t>
            </a:r>
            <a:r>
              <a:rPr lang="de-DE" b="0" i="0" u="none" strike="noStrike">
                <a:solidFill>
                  <a:srgbClr val="111314"/>
                </a:solidFill>
                <a:latin typeface="Calibri"/>
                <a:ea typeface="Calibri"/>
                <a:cs typeface="Calibri"/>
                <a:sym typeface="Calibri"/>
              </a:rPr>
              <a:t>-Bepreisung im Januar 2021 betrug der Preis für eine Tonne zunächst 25 Euro. Im Jahr 2022 stieg der Preis auf 30 Euro pro Tonne. (1). Experten des UBA </a:t>
            </a:r>
            <a:r>
              <a:rPr lang="de-DE">
                <a:latin typeface="Calibri"/>
                <a:ea typeface="Calibri"/>
                <a:cs typeface="Calibri"/>
                <a:sym typeface="Calibri"/>
              </a:rPr>
              <a:t>nehmen für das Jahr 2030 einen CO2-Preis von 340 €/t an. Im Jahr 2027, zum Zeitpunkt des Starts der freien Handelsphase mit Preisen, die sich am Markt bilden, wird davon ausgegangen, dass aufgrund der Knappheit der Zertifikate der CO2-Preis bereits bei 75 % des CO2-Preises im Jahr 2030 liegt. In  der Foresight-Modellierung wird für das Jahr 2050 ein realer CO2-Preis von 730 €/t angenommen.</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Aufgabe:</a:t>
            </a:r>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Welche Energieträger sind in Ihrem Unternehmen im Einsatz? Wo bestehen Substitutionspotentiale für fossilen Energieträgern durch den Einsatz erneuerbarer Energien?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Quellen</a:t>
            </a:r>
            <a:r>
              <a:rPr lang="de-DE">
                <a:latin typeface="Calibri"/>
                <a:ea typeface="Calibri"/>
                <a:cs typeface="Calibri"/>
                <a:sym typeface="Calibri"/>
              </a:rPr>
              <a:t>: </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UBA (2022): Energieverbrauch nach Energieträgern und Sektoren; </a:t>
            </a:r>
            <a:r>
              <a:rPr lang="de-DE" sz="1100" u="sng">
                <a:solidFill>
                  <a:srgbClr val="1155CC"/>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https://www.umweltbundesamt.de/daten/energie/energieverbrauch-nach-energietraegern-sektoren#allgemeine-entwicklung-und-einflussfaktoren</a:t>
            </a:r>
            <a:r>
              <a:rPr lang="de-DE" sz="1100">
                <a:latin typeface="Calibri"/>
                <a:ea typeface="Calibri"/>
                <a:cs typeface="Calibri"/>
                <a:sym typeface="Calibri"/>
              </a:rPr>
              <a:t> </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u="sng">
                <a:solidFill>
                  <a:srgbClr val="111314"/>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Bundesregierung (2022): </a:t>
            </a:r>
            <a:r>
              <a:rPr lang="de-DE" sz="1100" b="0" i="0" u="none" strike="noStrike">
                <a:solidFill>
                  <a:srgbClr val="111314"/>
                </a:solidFill>
                <a:latin typeface="Calibri"/>
                <a:ea typeface="Calibri"/>
                <a:cs typeface="Calibri"/>
                <a:sym typeface="Calibri"/>
              </a:rPr>
              <a:t>Ermäßigter Steuersatz für Gas, weniger Stromkosten</a:t>
            </a:r>
            <a:r>
              <a:rPr lang="de-DE" sz="1100" u="sng">
                <a:solidFill>
                  <a:schemeClr val="hlink"/>
                </a:solidFill>
                <a:latin typeface="Calibri"/>
                <a:ea typeface="Calibri"/>
                <a:cs typeface="Calibri"/>
                <a:sym typeface="Calibri"/>
                <a:hlinkClick r:id="rId4"/>
              </a:rPr>
              <a:t> https://www.</a:t>
            </a:r>
            <a:r>
              <a:rPr lang="de-DE" sz="1100"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bundesregierung.de</a:t>
            </a:r>
            <a:r>
              <a:rPr lang="de-DE" sz="1100" u="sng">
                <a:solidFill>
                  <a:srgbClr val="0563C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/breg-de/themen/entlastung-fuer-deutschland/entlastung-energieabgaben-2125006</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u="sng">
                <a:solidFill>
                  <a:schemeClr val="hlink"/>
                </a:solidFill>
                <a:hlinkClick r:id="rId5"/>
              </a:rPr>
              <a:t>UBA (2022:</a:t>
            </a:r>
            <a:r>
              <a:rPr lang="de-DE" sz="1100"/>
              <a:t>Klimaschutzbeitrag verschiedener CO2-Preispfade in den BEHG-Sektoren Verkehr, Gebäude und</a:t>
            </a:r>
            <a:r>
              <a:rPr lang="de-DE" sz="1100">
                <a:solidFill>
                  <a:schemeClr val="dk1"/>
                </a:solidFill>
              </a:rPr>
              <a:t> </a:t>
            </a:r>
            <a:r>
              <a:rPr lang="de-DE" sz="1100">
                <a:solidFill>
                  <a:schemeClr val="dk1"/>
                </a:solidFill>
                <a:latin typeface="Calibri"/>
                <a:ea typeface="Calibri"/>
                <a:cs typeface="Calibri"/>
                <a:sym typeface="Calibri"/>
              </a:rPr>
              <a:t>Industrie</a:t>
            </a:r>
            <a:r>
              <a:rPr lang="de-DE" sz="11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de-DE" sz="1100" u="sng">
                <a:solidFill>
                  <a:srgbClr val="0563C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https://www.umweltbundesamt.de/sites/default/files/medien/1410/publikationen/2022-05-04_climate-change_19-2022_co2-preissensitivitaet-behg_0.pdf</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81" name="Google Shape;81;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479425" y="3960000"/>
            <a:ext cx="6145212" cy="550223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200"/>
              <a:buNone/>
            </a:pPr>
            <a:r>
              <a:rPr lang="de-DE" b="1"/>
              <a:t>Beschreibung:</a:t>
            </a:r>
            <a:endParaRPr/>
          </a:p>
          <a:p>
            <a:pPr marL="0" lvl="0" indent="0" algn="l" rtl="0">
              <a:lnSpc>
                <a:spcPct val="100000"/>
              </a:lnSpc>
              <a:spcBef>
                <a:spcPts val="0"/>
              </a:spcBef>
              <a:spcAft>
                <a:spcPts val="0"/>
              </a:spcAft>
              <a:buSzPts val="1200"/>
              <a:buNone/>
            </a:pPr>
            <a:r>
              <a:rPr lang="de-DE"/>
              <a:t>Bei Emissionen wird oft nur auf den Betrieb der Fahrzeuge abgestellt. Mit der Ökobilanz (oder Lebenszyklusanalyse) werden sowohl die vor- und nachgelagerten (bzw. indirekten) Emissionen bei der Herstellung des Fahrzeugs und des Energieträgers als auch die direkten Emissionen aus dem Fahrbetrieb dargestellt. Damit liefert die Ökobilanz ein umfassendes Bild zur Klimaverträglichkeit verschiedener Antriebsformen nicht nur im Sektor Verkehr, sondern auch in den Sektoren Energie und Industrie im In- und Ausland. </a:t>
            </a:r>
            <a:endParaRPr/>
          </a:p>
          <a:p>
            <a:pPr marL="0" lvl="0" indent="0" algn="l" rtl="0">
              <a:lnSpc>
                <a:spcPct val="100000"/>
              </a:lnSpc>
              <a:spcBef>
                <a:spcPts val="0"/>
              </a:spcBef>
              <a:spcAft>
                <a:spcPts val="0"/>
              </a:spcAft>
              <a:buSzPts val="1200"/>
              <a:buNone/>
            </a:pPr>
            <a:r>
              <a:rPr lang="de-DE"/>
              <a:t>Die Tabelle zeigt, welche Emissionen bei ausgewählten Antriebsarten über den gesamten Lebenszyklus und unter Berücksichtigung der Laufleistungen entstehen.</a:t>
            </a:r>
            <a:endParaRPr/>
          </a:p>
          <a:p>
            <a:pPr marL="0" lvl="0" indent="0" algn="l" rtl="0">
              <a:lnSpc>
                <a:spcPct val="100000"/>
              </a:lnSpc>
              <a:spcBef>
                <a:spcPts val="0"/>
              </a:spcBef>
              <a:spcAft>
                <a:spcPts val="0"/>
              </a:spcAft>
              <a:buSzPts val="1200"/>
              <a:buNone/>
            </a:pPr>
            <a:r>
              <a:rPr lang="de-DE"/>
              <a:t>Die Tabelle zeigt deutliche Unterschiede bei der Emissionen von Treibhausgasen auf. </a:t>
            </a:r>
            <a:endParaRPr/>
          </a:p>
          <a:p>
            <a:pPr marL="0" lvl="0" indent="0" algn="l" rtl="0">
              <a:lnSpc>
                <a:spcPct val="100000"/>
              </a:lnSpc>
              <a:spcBef>
                <a:spcPts val="0"/>
              </a:spcBef>
              <a:spcAft>
                <a:spcPts val="0"/>
              </a:spcAft>
              <a:buSzPts val="1200"/>
              <a:buNone/>
            </a:pPr>
            <a:r>
              <a:rPr lang="de-DE" b="1"/>
              <a:t>Aufgaben:</a:t>
            </a:r>
            <a:endParaRPr/>
          </a:p>
          <a:p>
            <a:pPr marL="171450" lvl="0" indent="-171450" algn="l" rtl="0">
              <a:lnSpc>
                <a:spcPct val="100000"/>
              </a:lnSpc>
              <a:spcBef>
                <a:spcPts val="0"/>
              </a:spcBef>
              <a:spcAft>
                <a:spcPts val="0"/>
              </a:spcAft>
              <a:buSzPts val="1200"/>
              <a:buFont typeface="Arial"/>
              <a:buChar char="•"/>
            </a:pPr>
            <a:r>
              <a:rPr lang="de-DE"/>
              <a:t>Welche Vor- und Nachteile bieten die unterschiedlicher Antriebsarten für Ihr Unternehmen?</a:t>
            </a:r>
            <a:endParaRPr/>
          </a:p>
          <a:p>
            <a:pPr marL="171450" lvl="0" indent="-171450" algn="l" rtl="0">
              <a:lnSpc>
                <a:spcPct val="100000"/>
              </a:lnSpc>
              <a:spcBef>
                <a:spcPts val="0"/>
              </a:spcBef>
              <a:spcAft>
                <a:spcPts val="0"/>
              </a:spcAft>
              <a:buSzPts val="1200"/>
              <a:buFont typeface="Arial"/>
              <a:buChar char="•"/>
            </a:pPr>
            <a:r>
              <a:rPr lang="de-DE"/>
              <a:t>Wo sehen Sie Ansätze zur Reduktion von THG-Emissionen in Ihrem Fuhrpark?</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de-DE" b="1"/>
              <a:t>Quellen: </a:t>
            </a:r>
            <a:endParaRPr/>
          </a:p>
          <a:p>
            <a:pPr marL="171450" lvl="0" indent="-171450" algn="l" rtl="0">
              <a:lnSpc>
                <a:spcPct val="100000"/>
              </a:lnSpc>
              <a:spcBef>
                <a:spcPts val="0"/>
              </a:spcBef>
              <a:spcAft>
                <a:spcPts val="0"/>
              </a:spcAft>
              <a:buSzPts val="1200"/>
              <a:buFont typeface="Arial"/>
              <a:buChar char="•"/>
            </a:pPr>
            <a:r>
              <a:rPr lang="de-DE" sz="1100"/>
              <a:t>Umweltbundesamt (2022): Die Ökobilanz von schweren Nutzfahrzeugen und Bussen. Bewertung ausgesuchter Anwendungsfälle alternativer Antriebskonzepte hinsichtlich Reduktionspotential von CO2 Emissionen und Energieverbrauch Wien. Online: https://www.umweltbundesamt.at/fileadmin/site/publikationen/rep0801.pdf</a:t>
            </a:r>
            <a:endParaRPr/>
          </a:p>
          <a:p>
            <a:pPr marL="171450" lvl="0" indent="-95250" algn="l" rtl="0">
              <a:lnSpc>
                <a:spcPct val="100000"/>
              </a:lnSpc>
              <a:spcBef>
                <a:spcPts val="0"/>
              </a:spcBef>
              <a:spcAft>
                <a:spcPts val="0"/>
              </a:spcAft>
              <a:buSzPts val="1200"/>
              <a:buFont typeface="Arial"/>
              <a:buNone/>
            </a:pPr>
            <a:endParaRPr/>
          </a:p>
        </p:txBody>
      </p:sp>
      <p:sp>
        <p:nvSpPr>
          <p:cNvPr id="94" name="Google Shape;94;p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7:notes"/>
          <p:cNvSpPr txBox="1">
            <a:spLocks noGrp="1"/>
          </p:cNvSpPr>
          <p:nvPr>
            <p:ph type="body" idx="1"/>
          </p:nvPr>
        </p:nvSpPr>
        <p:spPr>
          <a:xfrm>
            <a:off x="479425" y="3960000"/>
            <a:ext cx="6145212" cy="551494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Beschreibung:</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a:solidFill>
                  <a:schemeClr val="dk1"/>
                </a:solidFill>
                <a:latin typeface="Calibri"/>
                <a:ea typeface="Calibri"/>
                <a:cs typeface="Calibri"/>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Einen Wettbewerbsvorteil genießen heute bereits Unternehmen, die ihren aktiven Beitrag zum Umwelt- und Klimaschutz offiziell nachweisen können. </a:t>
            </a:r>
            <a:endParaRPr/>
          </a:p>
          <a:p>
            <a:pPr marL="0" marR="0" lvl="0" indent="0" algn="l" rtl="0">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Auf der Folie sind beispielhafte Siegel / Normen aufgeführt und erläutert, die für die Metallindustrie einen. Rolle spielen (können).</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800"/>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a:solidFill>
                  <a:schemeClr val="dk1"/>
                </a:solidFill>
                <a:latin typeface="Calibri"/>
                <a:ea typeface="Calibri"/>
                <a:cs typeface="Calibri"/>
                <a:sym typeface="Calibri"/>
              </a:rPr>
              <a:t>Aufgaben:</a:t>
            </a:r>
            <a:endParaRPr/>
          </a:p>
          <a:p>
            <a:pPr marL="457200" marR="0" lvl="0" indent="-457200" algn="l" rtl="0">
              <a:lnSpc>
                <a:spcPct val="100000"/>
              </a:lnSpc>
              <a:spcBef>
                <a:spcPts val="0"/>
              </a:spcBef>
              <a:spcAft>
                <a:spcPts val="0"/>
              </a:spcAft>
              <a:buClr>
                <a:srgbClr val="000000"/>
              </a:buClr>
              <a:buSzPts val="1200"/>
              <a:buFont typeface="Arial"/>
              <a:buAutoNum type="arabicPeriod"/>
            </a:pPr>
            <a:r>
              <a:rPr lang="de-DE">
                <a:solidFill>
                  <a:schemeClr val="dk1"/>
                </a:solidFill>
              </a:rPr>
              <a:t>Wie bewerten Sie die Siegel?</a:t>
            </a:r>
            <a:endParaRPr/>
          </a:p>
          <a:p>
            <a:pPr marL="457200" marR="0" lvl="0" indent="-457200" algn="l" rtl="0">
              <a:lnSpc>
                <a:spcPct val="100000"/>
              </a:lnSpc>
              <a:spcBef>
                <a:spcPts val="0"/>
              </a:spcBef>
              <a:spcAft>
                <a:spcPts val="0"/>
              </a:spcAft>
              <a:buClr>
                <a:srgbClr val="000000"/>
              </a:buClr>
              <a:buSzPts val="1200"/>
              <a:buFont typeface="Arial"/>
              <a:buAutoNum type="arabicPeriod"/>
            </a:pPr>
            <a:r>
              <a:rPr lang="de-DE">
                <a:solidFill>
                  <a:schemeClr val="dk1"/>
                </a:solidFill>
              </a:rPr>
              <a:t>Zeigen die Siegel, dass Unternehmen einen Nachhaltigkeitsansatz verfolgen?</a:t>
            </a:r>
            <a:endParaRPr/>
          </a:p>
          <a:p>
            <a:pPr marL="457200" marR="0" lvl="0" indent="-457200" algn="l" rtl="0">
              <a:lnSpc>
                <a:spcPct val="100000"/>
              </a:lnSpc>
              <a:spcBef>
                <a:spcPts val="0"/>
              </a:spcBef>
              <a:spcAft>
                <a:spcPts val="0"/>
              </a:spcAft>
              <a:buClr>
                <a:srgbClr val="000000"/>
              </a:buClr>
              <a:buSzPts val="1200"/>
              <a:buFont typeface="Arial"/>
              <a:buAutoNum type="arabicPeriod"/>
            </a:pPr>
            <a:r>
              <a:rPr lang="de-DE">
                <a:solidFill>
                  <a:schemeClr val="dk1"/>
                </a:solidFill>
              </a:rPr>
              <a:t>Welche Siegel spielen bei Ihnen im Unternehmen ein Rolle bei der Beschaffung von Rohstoffen und Materialien?</a:t>
            </a:r>
            <a:endParaRPr/>
          </a:p>
          <a:p>
            <a:pPr marL="0" marR="0" lvl="0" indent="0" algn="l" rtl="0">
              <a:lnSpc>
                <a:spcPct val="100000"/>
              </a:lnSpc>
              <a:spcBef>
                <a:spcPts val="0"/>
              </a:spcBef>
              <a:spcAft>
                <a:spcPts val="0"/>
              </a:spcAft>
              <a:buClr>
                <a:srgbClr val="000000"/>
              </a:buClr>
              <a:buSzPts val="1400"/>
              <a:buFont typeface="Arial"/>
              <a:buNone/>
            </a:pPr>
            <a:endParaRPr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a:solidFill>
                  <a:schemeClr val="dk1"/>
                </a:solidFill>
                <a:latin typeface="Calibri"/>
                <a:ea typeface="Calibri"/>
                <a:cs typeface="Calibri"/>
                <a:sym typeface="Calibri"/>
              </a:rPr>
              <a:t>Quellen:</a:t>
            </a:r>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Blauer Engel: </a:t>
            </a:r>
            <a:r>
              <a:rPr lang="de-DE" sz="11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https://www.blauer-engel.de/de/produktwelt/schmierstoffe-hydraulikfluessigkeiten-bis-12-2022</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Zertifiziertes Energiemanagementsystem ISO 5001: </a:t>
            </a:r>
            <a:r>
              <a:rPr lang="de-DE"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https://www.tuvsud.com/de-de/dienstleistungen/auditierung-und-zertifizierung/energiemanagementsysteme/iso-50001</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Siegel Steel Sustainable Champion: </a:t>
            </a:r>
            <a:r>
              <a:rPr lang="de-DE" sz="11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https://worldsteel.org/steel-by-topic/sustainability/steel-recognitions/</a:t>
            </a:r>
            <a:endParaRPr sz="1100">
              <a:solidFill>
                <a:schemeClr val="dk1"/>
              </a:solidFill>
              <a:latin typeface="Calibri"/>
              <a:ea typeface="Calibri"/>
              <a:cs typeface="Calibri"/>
              <a:sym typeface="Calibri"/>
            </a:endParaRPr>
          </a:p>
        </p:txBody>
      </p:sp>
      <p:sp>
        <p:nvSpPr>
          <p:cNvPr id="107" name="Google Shape;107;p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479424" y="3960000"/>
            <a:ext cx="6145213" cy="5437497"/>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b="1"/>
              <a:t>Beschreibung: </a:t>
            </a:r>
            <a:endParaRPr/>
          </a:p>
          <a:p>
            <a:pPr marL="0" marR="0" lvl="0" indent="0" algn="l" rtl="0">
              <a:lnSpc>
                <a:spcPct val="100000"/>
              </a:lnSpc>
              <a:spcBef>
                <a:spcPts val="0"/>
              </a:spcBef>
              <a:spcAft>
                <a:spcPts val="0"/>
              </a:spcAft>
              <a:buClr>
                <a:schemeClr val="dk1"/>
              </a:buClr>
              <a:buSzPts val="1200"/>
              <a:buFont typeface="Calibri"/>
              <a:buNone/>
            </a:pPr>
            <a:r>
              <a:rPr lang="de-DE"/>
              <a:t>Die Produkte unseres Unternehmens (Kugellager) kommen in Anlagen zur Verbrennung fossiler Energieträger zum Einsatz. Wenn diese nicht mehr für Kunden produziert bzw. an diese verkauft werden, sinkt der Umsatz des Unternehmens und es müssen Mitarbeitende entlassen werden. Jedoch ist der Einsatz von Produkten nicht allein von Branchen abhängig. Als Beispiel lässt sich die Herstellung von Kugellagern anführen: Wurden diese bisher in Kraftwerken eingesetzt, die fossile Energieträger verbrennen, könnte der Einbau in Windenergieanlagen eine Alternative im Bereich „grüner“ Industrie darstellen und der Umsatz weiter gesichert werden.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de-DE" b="1"/>
              <a:t>Aufgabe:</a:t>
            </a:r>
            <a:endParaRPr/>
          </a:p>
          <a:p>
            <a:pPr marL="171450" lvl="0" indent="-171450" algn="l" rtl="0">
              <a:lnSpc>
                <a:spcPct val="100000"/>
              </a:lnSpc>
              <a:spcBef>
                <a:spcPts val="0"/>
              </a:spcBef>
              <a:spcAft>
                <a:spcPts val="0"/>
              </a:spcAft>
              <a:buClr>
                <a:schemeClr val="dk1"/>
              </a:buClr>
              <a:buSzPts val="1200"/>
              <a:buFont typeface="Arial"/>
              <a:buChar char="•"/>
            </a:pPr>
            <a:r>
              <a:rPr lang="de-DE"/>
              <a:t>Welche Produkte oder Dienstleistungen Ihres Unternehmens können alternativ auch in einer „grünen Industrie“ eingesetzt werden?</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de-DE" b="1"/>
              <a:t>Quellen:</a:t>
            </a:r>
            <a:r>
              <a:rPr lang="de-DE"/>
              <a:t> </a:t>
            </a:r>
            <a:endParaRPr/>
          </a:p>
          <a:p>
            <a:pPr marL="171450" marR="0" lvl="0" indent="-171450" algn="l" rtl="0">
              <a:lnSpc>
                <a:spcPct val="100000"/>
              </a:lnSpc>
              <a:spcBef>
                <a:spcPts val="0"/>
              </a:spcBef>
              <a:spcAft>
                <a:spcPts val="0"/>
              </a:spcAft>
              <a:buClr>
                <a:schemeClr val="dk1"/>
              </a:buClr>
              <a:buSzPts val="1200"/>
              <a:buFont typeface="Arial"/>
              <a:buChar char="•"/>
            </a:pPr>
            <a:r>
              <a:rPr lang="de-DE"/>
              <a:t>© Scientists4future: Florian Lehmer, CC-BY-SA 4.0 | </a:t>
            </a:r>
            <a:r>
              <a:rPr lang="de-DE" u="sng">
                <a:solidFill>
                  <a:schemeClr val="accent1"/>
                </a:solidFill>
              </a:rPr>
              <a:t> https//info-de.scientist4future.org</a:t>
            </a:r>
            <a:endParaRPr/>
          </a:p>
          <a:p>
            <a:pPr marL="171450" marR="0" lvl="0" indent="-171450" algn="l" rtl="0">
              <a:lnSpc>
                <a:spcPct val="100000"/>
              </a:lnSpc>
              <a:spcBef>
                <a:spcPts val="0"/>
              </a:spcBef>
              <a:spcAft>
                <a:spcPts val="0"/>
              </a:spcAft>
              <a:buClr>
                <a:schemeClr val="dk1"/>
              </a:buClr>
              <a:buSzPts val="1200"/>
              <a:buFont typeface="Arial"/>
              <a:buChar char="•"/>
            </a:pPr>
            <a:r>
              <a:rPr lang="de-DE"/>
              <a:t>Icons</a:t>
            </a:r>
            <a:r>
              <a:rPr lang="de-DE" b="1"/>
              <a:t>: </a:t>
            </a:r>
            <a:r>
              <a:rPr lang="de-DE"/>
              <a:t>Windräder: CC0 - https://pixabay.com/de/illustrations/windkraftanlage-windrad-windkraft-1578336/ | Kohlekraftwerk: CC0 – Catherine Eckenbach.</a:t>
            </a:r>
            <a:endParaRPr/>
          </a:p>
          <a:p>
            <a:pPr marL="0" marR="0" lvl="0" indent="0" algn="l" rtl="0">
              <a:lnSpc>
                <a:spcPct val="100000"/>
              </a:lnSpc>
              <a:spcBef>
                <a:spcPts val="0"/>
              </a:spcBef>
              <a:spcAft>
                <a:spcPts val="0"/>
              </a:spcAft>
              <a:buClr>
                <a:schemeClr val="dk1"/>
              </a:buClr>
              <a:buSzPts val="1200"/>
              <a:buFont typeface="Calibri"/>
              <a:buNone/>
            </a:pPr>
            <a:endParaRPr b="1"/>
          </a:p>
        </p:txBody>
      </p:sp>
      <p:sp>
        <p:nvSpPr>
          <p:cNvPr id="125" name="Google Shape;125;p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2:notes"/>
          <p:cNvSpPr txBox="1">
            <a:spLocks noGrp="1"/>
          </p:cNvSpPr>
          <p:nvPr>
            <p:ph type="body" idx="1"/>
          </p:nvPr>
        </p:nvSpPr>
        <p:spPr>
          <a:xfrm>
            <a:off x="479424" y="3960000"/>
            <a:ext cx="6145213" cy="548604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t>Beschreibung: </a:t>
            </a:r>
            <a:endParaRPr/>
          </a:p>
          <a:p>
            <a:pPr marL="0" lvl="0" indent="0" algn="l" rtl="0">
              <a:lnSpc>
                <a:spcPct val="100000"/>
              </a:lnSpc>
              <a:spcBef>
                <a:spcPts val="0"/>
              </a:spcBef>
              <a:spcAft>
                <a:spcPts val="0"/>
              </a:spcAft>
              <a:buSzPts val="1400"/>
              <a:buNone/>
            </a:pPr>
            <a:r>
              <a:rPr lang="de-DE"/>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b="1"/>
              <a:t>Aufgaben:</a:t>
            </a:r>
            <a:endParaRPr/>
          </a:p>
          <a:p>
            <a:pPr marL="171450" lvl="0" indent="-171450" algn="l" rtl="0">
              <a:lnSpc>
                <a:spcPct val="100000"/>
              </a:lnSpc>
              <a:spcBef>
                <a:spcPts val="0"/>
              </a:spcBef>
              <a:spcAft>
                <a:spcPts val="0"/>
              </a:spcAft>
              <a:buSzPts val="1400"/>
              <a:buFont typeface="Arial"/>
              <a:buChar char="•"/>
            </a:pPr>
            <a:r>
              <a:rPr lang="de-DE" sz="1200">
                <a:solidFill>
                  <a:schemeClr val="dk1"/>
                </a:solidFill>
                <a:latin typeface="Calibri"/>
                <a:ea typeface="Calibri"/>
                <a:cs typeface="Calibri"/>
                <a:sym typeface="Calibri"/>
              </a:rPr>
              <a:t>Welche Vorteile der Digitalisierung werden bei Ihnen genutzt?</a:t>
            </a:r>
            <a:endParaRPr/>
          </a:p>
          <a:p>
            <a:pPr marL="171450" lvl="0" indent="-171450" algn="l" rtl="0">
              <a:lnSpc>
                <a:spcPct val="100000"/>
              </a:lnSpc>
              <a:spcBef>
                <a:spcPts val="0"/>
              </a:spcBef>
              <a:spcAft>
                <a:spcPts val="0"/>
              </a:spcAft>
              <a:buSzPts val="1400"/>
              <a:buFont typeface="Arial"/>
              <a:buChar char="•"/>
            </a:pPr>
            <a:r>
              <a:rPr lang="de-DE" sz="1200">
                <a:solidFill>
                  <a:schemeClr val="dk1"/>
                </a:solidFill>
                <a:latin typeface="Calibri"/>
                <a:ea typeface="Calibri"/>
                <a:cs typeface="Calibri"/>
                <a:sym typeface="Calibri"/>
              </a:rPr>
              <a:t> Welche Veränderungen sind noch geplant?</a:t>
            </a:r>
            <a:endParaRPr/>
          </a:p>
          <a:p>
            <a:pPr marL="171450" lvl="0" indent="-171450" algn="l" rtl="0">
              <a:lnSpc>
                <a:spcPct val="100000"/>
              </a:lnSpc>
              <a:spcBef>
                <a:spcPts val="0"/>
              </a:spcBef>
              <a:spcAft>
                <a:spcPts val="0"/>
              </a:spcAft>
              <a:buSzPts val="1400"/>
              <a:buFont typeface="Arial"/>
              <a:buChar char="•"/>
            </a:pPr>
            <a:r>
              <a:rPr lang="de-DE" sz="1200">
                <a:solidFill>
                  <a:schemeClr val="dk1"/>
                </a:solidFill>
                <a:latin typeface="Calibri"/>
                <a:ea typeface="Calibri"/>
                <a:cs typeface="Calibri"/>
                <a:sym typeface="Calibri"/>
              </a:rPr>
              <a:t>Wie gehen Sie im Unternehmen bei der Einführung neuer Technologien und Abläufe vor? </a:t>
            </a:r>
            <a:endParaRPr/>
          </a:p>
          <a:p>
            <a:pPr marL="171450" lvl="0" indent="-171450" algn="l" rtl="0">
              <a:lnSpc>
                <a:spcPct val="100000"/>
              </a:lnSpc>
              <a:spcBef>
                <a:spcPts val="0"/>
              </a:spcBef>
              <a:spcAft>
                <a:spcPts val="0"/>
              </a:spcAft>
              <a:buSzPts val="1400"/>
              <a:buFont typeface="Arial"/>
              <a:buChar char="•"/>
            </a:pPr>
            <a:r>
              <a:rPr lang="de-DE" sz="1200">
                <a:solidFill>
                  <a:schemeClr val="dk1"/>
                </a:solidFill>
                <a:latin typeface="Calibri"/>
                <a:ea typeface="Calibri"/>
                <a:cs typeface="Calibri"/>
                <a:sym typeface="Calibri"/>
              </a:rPr>
              <a:t>Wer ist in die Vorbereitung einbezogen?</a:t>
            </a:r>
            <a:endParaRPr/>
          </a:p>
          <a:p>
            <a:pPr marL="0" lvl="0" indent="0" algn="l" rtl="0">
              <a:lnSpc>
                <a:spcPct val="100000"/>
              </a:lnSpc>
              <a:spcBef>
                <a:spcPts val="0"/>
              </a:spcBef>
              <a:spcAft>
                <a:spcPts val="0"/>
              </a:spcAft>
              <a:buSzPts val="1400"/>
              <a:buNone/>
            </a:pPr>
            <a:endParaRPr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200" b="1">
                <a:solidFill>
                  <a:schemeClr val="dk1"/>
                </a:solidFill>
                <a:latin typeface="Calibri"/>
                <a:ea typeface="Calibri"/>
                <a:cs typeface="Calibri"/>
                <a:sym typeface="Calibri"/>
              </a:rPr>
              <a:t>Quellen:</a:t>
            </a:r>
            <a:endParaRPr/>
          </a:p>
          <a:p>
            <a:pPr marL="171450" lvl="0" indent="-171450" algn="l" rtl="0">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Lucas (2022) 7 Vorteile der Digitalisierung: </a:t>
            </a:r>
            <a:r>
              <a:rPr lang="de-DE" sz="11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https://framr.tv/de/blog/7-unterschatzte-vorteile-der-digitalisierung-im-unternehmen/</a:t>
            </a:r>
            <a:endParaRPr sz="11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Flixcheck (2022) Die Vor- und Nachteile der Digitalisierung. </a:t>
            </a:r>
            <a:r>
              <a:rPr lang="de-DE"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https://www.flixcheck.de/vor-und-nachteile-digitalisierung/</a:t>
            </a:r>
            <a:endParaRPr sz="1100"/>
          </a:p>
        </p:txBody>
      </p:sp>
      <p:sp>
        <p:nvSpPr>
          <p:cNvPr id="149" name="Google Shape;149;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9:notes"/>
          <p:cNvSpPr>
            <a:spLocks noGrp="1" noRot="1" noChangeAspect="1"/>
          </p:cNvSpPr>
          <p:nvPr>
            <p:ph type="sldImg" idx="2"/>
          </p:nvPr>
        </p:nvSpPr>
        <p:spPr>
          <a:xfrm>
            <a:off x="479425" y="287338"/>
            <a:ext cx="6142038"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9:notes"/>
          <p:cNvSpPr txBox="1">
            <a:spLocks noGrp="1"/>
          </p:cNvSpPr>
          <p:nvPr>
            <p:ph type="body" idx="1"/>
          </p:nvPr>
        </p:nvSpPr>
        <p:spPr>
          <a:xfrm>
            <a:off x="492124" y="3960000"/>
            <a:ext cx="6119813" cy="6324338"/>
          </a:xfrm>
          <a:prstGeom prst="rect">
            <a:avLst/>
          </a:prstGeom>
          <a:noFill/>
          <a:ln>
            <a:noFill/>
          </a:ln>
        </p:spPr>
        <p:txBody>
          <a:bodyPr spcFirstLastPara="1" wrap="square" lIns="90850" tIns="45400" rIns="90850" bIns="45400" anchor="t" anchorCtr="0">
            <a:noAutofit/>
          </a:bodyPr>
          <a:lstStyle/>
          <a:p>
            <a:pPr marL="0" lvl="0" indent="0" algn="l" rtl="0">
              <a:lnSpc>
                <a:spcPct val="100000"/>
              </a:lnSpc>
              <a:spcBef>
                <a:spcPts val="0"/>
              </a:spcBef>
              <a:spcAft>
                <a:spcPts val="0"/>
              </a:spcAft>
              <a:buSzPts val="1400"/>
              <a:buNone/>
            </a:pPr>
            <a:r>
              <a:rPr lang="de-DE" sz="1100" b="1">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a:solidFill>
                  <a:schemeClr val="dk1"/>
                </a:solidFill>
                <a:latin typeface="Calibri"/>
                <a:ea typeface="Calibri"/>
                <a:cs typeface="Calibri"/>
                <a:sym typeface="Calibri"/>
              </a:rPr>
              <a:t>Einige angenäherte Beispielrechnungen, die den CO</a:t>
            </a:r>
            <a:r>
              <a:rPr lang="de-DE" sz="1100" baseline="-250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-Fußabdruck durch unseren digitalen Lebensstil beschreiben, hat das Öko-Institut durchgeführt (Öko-Institut 2020).  Diese Berechnungen sind jedoch mit vielen Unsicherheit verbunden wegen des technologischen Fortschritts, den Konsumgewohnheiten und den Rahmenbedingungen wie den Strommix (bei der Herstellung und Nutzung). Bei der Bilanzierung sind folgenden Wertschöpfungs- und Nutzungsstufen zu berücksichtigen: Gewinnung der Rohstoffe, Herstellung der Halbzeuge und Bauteile, Herstellung der digitalen Endgeräte, Nutzung der digitalen Endgeräte, Datenübertragung (Festnetz und Mobilfunk), Rechenzentren zur Verarbeitung</a:t>
            </a:r>
            <a:endParaRPr sz="1100"/>
          </a:p>
          <a:p>
            <a:pPr marL="0" lvl="0" indent="0" algn="l" rtl="0">
              <a:lnSpc>
                <a:spcPct val="100000"/>
              </a:lnSpc>
              <a:spcBef>
                <a:spcPts val="958"/>
              </a:spcBef>
              <a:spcAft>
                <a:spcPts val="0"/>
              </a:spcAft>
              <a:buSzPts val="1400"/>
              <a:buNone/>
            </a:pPr>
            <a:r>
              <a:rPr lang="de-DE" sz="1100">
                <a:solidFill>
                  <a:schemeClr val="dk1"/>
                </a:solidFill>
                <a:latin typeface="Calibri"/>
                <a:ea typeface="Calibri"/>
                <a:cs typeface="Calibri"/>
                <a:sym typeface="Calibri"/>
              </a:rPr>
              <a:t>Insgesamt ergibt sich daraus der folgende Fußabdruck aller digitalen Aktivitäten: </a:t>
            </a:r>
            <a:endParaRPr sz="1100"/>
          </a:p>
          <a:p>
            <a:pPr marL="172476" lvl="0" indent="-172476" algn="l" rtl="0">
              <a:lnSpc>
                <a:spcPct val="100000"/>
              </a:lnSpc>
              <a:spcBef>
                <a:spcPts val="958"/>
              </a:spcBef>
              <a:spcAft>
                <a:spcPts val="0"/>
              </a:spcAft>
              <a:buSzPts val="1400"/>
              <a:buFont typeface="Arial"/>
              <a:buChar char="•"/>
            </a:pPr>
            <a:r>
              <a:rPr lang="de-DE" sz="1100">
                <a:solidFill>
                  <a:schemeClr val="dk1"/>
                </a:solidFill>
                <a:latin typeface="Calibri"/>
                <a:ea typeface="Calibri"/>
                <a:cs typeface="Calibri"/>
                <a:sym typeface="Calibri"/>
              </a:rPr>
              <a:t>Herstellung Endgeräte 346 kg CO2e pro Jahr</a:t>
            </a:r>
            <a:endParaRPr sz="1100"/>
          </a:p>
          <a:p>
            <a:pPr marL="172476" lvl="0" indent="-172476" algn="l" rtl="0">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Nutzung Endgeräte 189 kg CO</a:t>
            </a:r>
            <a:r>
              <a:rPr lang="de-DE" sz="1100" baseline="-250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 pro Jahr</a:t>
            </a:r>
            <a:endParaRPr sz="1100"/>
          </a:p>
          <a:p>
            <a:pPr marL="172476" lvl="0" indent="-172476" algn="l" rtl="0">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Datennetzwerke 76 kg CO</a:t>
            </a:r>
            <a:r>
              <a:rPr lang="de-DE" sz="1100" baseline="-250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 pro Jahr</a:t>
            </a:r>
            <a:endParaRPr sz="1100"/>
          </a:p>
          <a:p>
            <a:pPr marL="172476" lvl="0" indent="-172476" algn="l" rtl="0">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Rechenzentren 239 kg CO</a:t>
            </a:r>
            <a:r>
              <a:rPr lang="de-DE" sz="1100" baseline="-250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 pro Jahr</a:t>
            </a:r>
            <a:endParaRPr sz="1100"/>
          </a:p>
          <a:p>
            <a:pPr marL="172476" lvl="0" indent="-172476" algn="l" rtl="0">
              <a:lnSpc>
                <a:spcPct val="100000"/>
              </a:lnSpc>
              <a:spcBef>
                <a:spcPts val="0"/>
              </a:spcBef>
              <a:spcAft>
                <a:spcPts val="0"/>
              </a:spcAft>
              <a:buSzPts val="1400"/>
              <a:buFont typeface="Arial"/>
              <a:buChar char="•"/>
            </a:pPr>
            <a:r>
              <a:rPr lang="de-DE" sz="1100" b="1">
                <a:solidFill>
                  <a:schemeClr val="dk1"/>
                </a:solidFill>
                <a:latin typeface="Calibri"/>
                <a:ea typeface="Calibri"/>
                <a:cs typeface="Calibri"/>
                <a:sym typeface="Calibri"/>
              </a:rPr>
              <a:t>Summe total 850 kg CO</a:t>
            </a:r>
            <a:r>
              <a:rPr lang="de-DE" sz="1100" b="1" baseline="-25000">
                <a:solidFill>
                  <a:schemeClr val="dk1"/>
                </a:solidFill>
                <a:latin typeface="Calibri"/>
                <a:ea typeface="Calibri"/>
                <a:cs typeface="Calibri"/>
                <a:sym typeface="Calibri"/>
              </a:rPr>
              <a:t>2</a:t>
            </a:r>
            <a:r>
              <a:rPr lang="de-DE" sz="1100" b="1">
                <a:solidFill>
                  <a:schemeClr val="dk1"/>
                </a:solidFill>
                <a:latin typeface="Calibri"/>
                <a:ea typeface="Calibri"/>
                <a:cs typeface="Calibri"/>
                <a:sym typeface="Calibri"/>
              </a:rPr>
              <a:t>-Äq pro Jahr</a:t>
            </a:r>
            <a:endParaRPr sz="1100"/>
          </a:p>
          <a:p>
            <a:pPr marL="0" lvl="0" indent="0" algn="l" rtl="0">
              <a:lnSpc>
                <a:spcPct val="100000"/>
              </a:lnSpc>
              <a:spcBef>
                <a:spcPts val="958"/>
              </a:spcBef>
              <a:spcAft>
                <a:spcPts val="0"/>
              </a:spcAft>
              <a:buSzPts val="1400"/>
              <a:buNone/>
            </a:pPr>
            <a:r>
              <a:rPr lang="de-DE" sz="1100" i="1">
                <a:solidFill>
                  <a:schemeClr val="dk1"/>
                </a:solidFill>
                <a:latin typeface="Calibri"/>
                <a:ea typeface="Calibri"/>
                <a:cs typeface="Calibri"/>
                <a:sym typeface="Calibri"/>
              </a:rPr>
              <a:t>“Die Herstellung und Nutzung von Endgeräten, die Übertragung von Daten über das Internet sowie die Nutzung von Rechenzentren verursachen pro Jahr einen CO2-Fußabdruck pro Person von insgesamt 850 Kilogramm. Dies ist bereits knapp die Hälfte des uns pro Person zur Verfügung stehenden CO2-Budgets, wenn der Klimawandel in noch erträglichen Grenzen gehalten werden soll. Nimmt man noch weitere Treibhausgasemissionen hinzu, die durch die Nutzung von weltweit verteilten Webseiten, Musik- und Videostreaming-Diensten, sozialen Netzwerken, vernetzten Haushaltsgeräten, Videoüberwachung, Big-Data-Analysen und so weiter entstehen, so summiert sich der individuelle CO2-Fußabdruck durch Informationstechnik leicht auf 1 Tonne pro Jahr oder mehr. Unser digitaler Lebensstil ist in der vorliegenden Form nicht zukunftsfähig.</a:t>
            </a:r>
            <a:r>
              <a:rPr lang="de-DE" sz="1100">
                <a:solidFill>
                  <a:schemeClr val="dk1"/>
                </a:solidFill>
                <a:latin typeface="Calibri"/>
                <a:ea typeface="Calibri"/>
                <a:cs typeface="Calibri"/>
                <a:sym typeface="Calibri"/>
              </a:rPr>
              <a:t>” (Öko-Institut 2020)</a:t>
            </a:r>
            <a:endParaRPr sz="1100"/>
          </a:p>
          <a:p>
            <a:pPr marL="0" lvl="0" indent="0" algn="l" rtl="0">
              <a:lnSpc>
                <a:spcPct val="100000"/>
              </a:lnSpc>
              <a:spcBef>
                <a:spcPts val="958"/>
              </a:spcBef>
              <a:spcAft>
                <a:spcPts val="0"/>
              </a:spcAft>
              <a:buSzPts val="1400"/>
              <a:buNone/>
            </a:pPr>
            <a:r>
              <a:rPr lang="de-DE" sz="1100" b="1">
                <a:solidFill>
                  <a:schemeClr val="dk1"/>
                </a:solidFill>
                <a:latin typeface="Calibri"/>
                <a:ea typeface="Calibri"/>
                <a:cs typeface="Calibri"/>
                <a:sym typeface="Calibri"/>
              </a:rPr>
              <a:t>Aufgabe:</a:t>
            </a:r>
            <a:endParaRPr sz="1100"/>
          </a:p>
          <a:p>
            <a:pPr marL="171450" lvl="0" indent="-171450" algn="l" rtl="0">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Wie sieht mein digitaler CO₂-Fußabdruck am Arbeitsplatz aus? Ermitteln Sie die CO₂-Emissionen mit dem Rechner auf der Website </a:t>
            </a:r>
            <a:r>
              <a:rPr lang="de-DE" sz="11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www.digitalcarbonfootprint.eu/ </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a:solidFill>
                  <a:schemeClr val="dk1"/>
                </a:solidFill>
                <a:latin typeface="Calibri"/>
                <a:ea typeface="Calibri"/>
                <a:cs typeface="Calibri"/>
                <a:sym typeface="Calibri"/>
              </a:rPr>
              <a:t/>
            </a:r>
            <a:br>
              <a:rPr lang="de-DE" sz="1100">
                <a:solidFill>
                  <a:schemeClr val="dk1"/>
                </a:solidFill>
                <a:latin typeface="Calibri"/>
                <a:ea typeface="Calibri"/>
                <a:cs typeface="Calibri"/>
                <a:sym typeface="Calibri"/>
              </a:rPr>
            </a:br>
            <a:r>
              <a:rPr lang="de-DE" sz="1100" b="1">
                <a:solidFill>
                  <a:schemeClr val="dk1"/>
                </a:solidFill>
                <a:latin typeface="Calibri"/>
                <a:ea typeface="Calibri"/>
                <a:cs typeface="Calibri"/>
                <a:sym typeface="Calibri"/>
              </a:rPr>
              <a:t>Quellen:</a:t>
            </a:r>
            <a:endParaRPr sz="11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Öko-Institut (2020): Der CO₂-Fußabdruck unseres digitalen Lebensstils. </a:t>
            </a:r>
            <a:r>
              <a:rPr lang="de-DE"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blog.oeko.de/digitaler-CO₂-fussabdruck/</a:t>
            </a:r>
            <a:endParaRPr sz="10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UBA Umweltbundesamt (2020b): Umweltfreundlich mobil! Ein ökologischer Verkehrsartenvergleich für den Personen- und Güterverkehr in Deutschland. Online:</a:t>
            </a:r>
            <a:r>
              <a:rPr lang="de-DE" sz="10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de-DE" sz="10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www.umweltbundesamt.de/sites/default/files/medien/5750/publikationen/2021_fb_umweltfreundlich_mobil_bf.pdf</a:t>
            </a:r>
            <a:endParaRPr sz="1000">
              <a:solidFill>
                <a:schemeClr val="dk1"/>
              </a:solidFill>
              <a:latin typeface="Calibri"/>
              <a:ea typeface="Calibri"/>
              <a:cs typeface="Calibri"/>
              <a:sym typeface="Calibri"/>
            </a:endParaRPr>
          </a:p>
        </p:txBody>
      </p:sp>
      <p:sp>
        <p:nvSpPr>
          <p:cNvPr id="164" name="Google Shape;164;p19:notes"/>
          <p:cNvSpPr txBox="1">
            <a:spLocks noGrp="1"/>
          </p:cNvSpPr>
          <p:nvPr>
            <p:ph type="sldNum" idx="12"/>
          </p:nvPr>
        </p:nvSpPr>
        <p:spPr>
          <a:xfrm>
            <a:off x="4025763" y="9721013"/>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sz="1200">
                <a:latin typeface="Calibri"/>
                <a:ea typeface="Calibri"/>
                <a:cs typeface="Calibri"/>
                <a:sym typeface="Calibri"/>
              </a:rPr>
              <a:t>7</a:t>
            </a:fld>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3:notes"/>
          <p:cNvSpPr txBox="1">
            <a:spLocks noGrp="1"/>
          </p:cNvSpPr>
          <p:nvPr>
            <p:ph type="sldNum" idx="12"/>
          </p:nvPr>
        </p:nvSpPr>
        <p:spPr>
          <a:xfrm>
            <a:off x="4025763" y="9721013"/>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de-DE" sz="1200">
                <a:latin typeface="Calibri"/>
                <a:ea typeface="Calibri"/>
                <a:cs typeface="Calibri"/>
                <a:sym typeface="Calibri"/>
              </a:rPr>
              <a:t>8</a:t>
            </a:fld>
            <a:endParaRPr sz="1200">
              <a:latin typeface="Calibri"/>
              <a:ea typeface="Calibri"/>
              <a:cs typeface="Calibri"/>
              <a:sym typeface="Calibri"/>
            </a:endParaRPr>
          </a:p>
        </p:txBody>
      </p:sp>
      <p:sp>
        <p:nvSpPr>
          <p:cNvPr id="177" name="Google Shape;177;p13:notes"/>
          <p:cNvSpPr txBox="1">
            <a:spLocks noGrp="1"/>
          </p:cNvSpPr>
          <p:nvPr>
            <p:ph type="body" idx="1"/>
          </p:nvPr>
        </p:nvSpPr>
        <p:spPr>
          <a:xfrm>
            <a:off x="479424" y="3960000"/>
            <a:ext cx="6143625" cy="546177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strike="noStrike"/>
              <a:t>Beschreibung: </a:t>
            </a:r>
            <a:endParaRPr b="1" strike="noStrike"/>
          </a:p>
          <a:p>
            <a:pPr marL="0" lvl="0" indent="0" algn="l" rtl="0">
              <a:lnSpc>
                <a:spcPct val="100000"/>
              </a:lnSpc>
              <a:spcBef>
                <a:spcPts val="0"/>
              </a:spcBef>
              <a:spcAft>
                <a:spcPts val="0"/>
              </a:spcAft>
              <a:buSzPts val="1400"/>
              <a:buNone/>
            </a:pPr>
            <a:r>
              <a:rPr lang="de-DE">
                <a:latin typeface="Calibri"/>
                <a:ea typeface="Calibri"/>
                <a:cs typeface="Calibri"/>
                <a:sym typeface="Calibri"/>
              </a:rPr>
              <a:t>Video-Konferenzen haben ein Potential zur Reduzierung der Anzahl von Dienstreisen und damit zur Reduzierung von THG-Emissionen (d</a:t>
            </a:r>
            <a:r>
              <a:rPr lang="de-DE" strike="noStrike"/>
              <a:t>eutlich weniger CO₂-Emissionen im Fall Video-Konferenzen</a:t>
            </a:r>
            <a:r>
              <a:rPr lang="de-DE"/>
              <a:t>)</a:t>
            </a:r>
            <a:r>
              <a:rPr lang="de-DE">
                <a:latin typeface="Calibri"/>
                <a:ea typeface="Calibri"/>
                <a:cs typeface="Calibri"/>
                <a:sym typeface="Calibri"/>
              </a:rPr>
              <a:t>. Jedoch sind bei Video-Meetings nicht immer alle Teilnehmenden gleich aktiv. Zudem können nonverbale Signale eher nicht wahrgenommen werden und die damit verbundenen Botschaften kommen nicht beim Empfänger an.</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de-DE" b="1" strike="noStrike"/>
              <a:t>Aufgaben: </a:t>
            </a:r>
            <a:endParaRPr/>
          </a:p>
          <a:p>
            <a:pPr marL="171450" lvl="0" indent="-171450" algn="l" rtl="0">
              <a:lnSpc>
                <a:spcPct val="100000"/>
              </a:lnSpc>
              <a:spcBef>
                <a:spcPts val="0"/>
              </a:spcBef>
              <a:spcAft>
                <a:spcPts val="0"/>
              </a:spcAft>
              <a:buSzPts val="1400"/>
              <a:buFont typeface="Arial"/>
              <a:buChar char="•"/>
            </a:pPr>
            <a:r>
              <a:rPr lang="de-DE" sz="1200">
                <a:latin typeface="Calibri"/>
                <a:ea typeface="Calibri"/>
                <a:cs typeface="Calibri"/>
                <a:sym typeface="Calibri"/>
              </a:rPr>
              <a:t>Diskutieren Sie in Ihrem Unternehmen, welche Dienstreisen könnten durch die Nutzung von Video-Konferenzen vermieden werden? Erörtern Sie auch, welche Vorteile ein Präsenz-Meeting gegenüber einem Video-Meeting hat? Wie könnten Nachteile eines Video-Meetings evt. ausgeglichen werden? Welche Gespräche sollten auf keinen Fall via Video-Streaming durchgeführt werden?</a:t>
            </a:r>
            <a:endParaRPr/>
          </a:p>
          <a:p>
            <a:pPr marL="0" lvl="0" indent="0" algn="l" rtl="0">
              <a:lnSpc>
                <a:spcPct val="100000"/>
              </a:lnSpc>
              <a:spcBef>
                <a:spcPts val="0"/>
              </a:spcBef>
              <a:spcAft>
                <a:spcPts val="0"/>
              </a:spcAft>
              <a:buSzPts val="1400"/>
              <a:buNone/>
            </a:pPr>
            <a:endParaRPr strike="noStrike"/>
          </a:p>
          <a:p>
            <a:pPr marL="0" lvl="0" indent="0" algn="l" rtl="0">
              <a:lnSpc>
                <a:spcPct val="100000"/>
              </a:lnSpc>
              <a:spcBef>
                <a:spcPts val="0"/>
              </a:spcBef>
              <a:spcAft>
                <a:spcPts val="0"/>
              </a:spcAft>
              <a:buSzPts val="1400"/>
              <a:buNone/>
            </a:pPr>
            <a:r>
              <a:rPr lang="de-DE" b="1" strike="noStrike"/>
              <a:t>Quellen:</a:t>
            </a:r>
            <a:r>
              <a:rPr lang="de-DE" strike="noStrike"/>
              <a:t> </a:t>
            </a:r>
            <a:endParaRPr/>
          </a:p>
          <a:p>
            <a:pPr marL="171450" lvl="0" indent="-171450" algn="l" rtl="0">
              <a:lnSpc>
                <a:spcPct val="100000"/>
              </a:lnSpc>
              <a:spcBef>
                <a:spcPts val="0"/>
              </a:spcBef>
              <a:spcAft>
                <a:spcPts val="0"/>
              </a:spcAft>
              <a:buSzPts val="1400"/>
              <a:buFont typeface="Arial"/>
              <a:buChar char="•"/>
            </a:pPr>
            <a:r>
              <a:rPr lang="de-DE" strike="noStrike"/>
              <a:t>O₂-Rechner des Umweltbundesamtes, https://uba.co2-rechner.de</a:t>
            </a:r>
            <a:endParaRPr/>
          </a:p>
          <a:p>
            <a:pPr marL="171450" lvl="0" indent="-171450" algn="l" rtl="0">
              <a:lnSpc>
                <a:spcPct val="100000"/>
              </a:lnSpc>
              <a:spcBef>
                <a:spcPts val="0"/>
              </a:spcBef>
              <a:spcAft>
                <a:spcPts val="0"/>
              </a:spcAft>
              <a:buSzPts val="1400"/>
              <a:buFont typeface="Arial"/>
              <a:buChar char="•"/>
            </a:pPr>
            <a:r>
              <a:rPr lang="de-DE"/>
              <a:t>© Scientists for Future, Stefan Kruijer, Rainer Schoenen, CC BY-SA 4.0</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479425" y="3960000"/>
            <a:ext cx="6145212" cy="538085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b="1">
                <a:latin typeface="Calibri"/>
                <a:ea typeface="Calibri"/>
                <a:cs typeface="Calibri"/>
                <a:sym typeface="Calibri"/>
              </a:rPr>
              <a:t>Beschreibung</a:t>
            </a:r>
            <a:r>
              <a:rPr lang="de-DE">
                <a:latin typeface="Calibri"/>
                <a:ea typeface="Calibri"/>
                <a:cs typeface="Calibri"/>
                <a:sym typeface="Calibri"/>
              </a:rPr>
              <a:t>:</a:t>
            </a:r>
            <a:endParaRPr/>
          </a:p>
          <a:p>
            <a:pPr marL="0" lvl="0" indent="0" algn="l" rtl="0">
              <a:lnSpc>
                <a:spcPct val="100000"/>
              </a:lnSpc>
              <a:spcBef>
                <a:spcPts val="0"/>
              </a:spcBef>
              <a:spcAft>
                <a:spcPts val="0"/>
              </a:spcAft>
              <a:buSzPts val="1400"/>
              <a:buFont typeface="Arial"/>
              <a:buNone/>
            </a:pPr>
            <a:r>
              <a:rPr lang="de-DE">
                <a:latin typeface="Calibri"/>
                <a:ea typeface="Calibri"/>
                <a:cs typeface="Calibri"/>
                <a:sym typeface="Calibri"/>
              </a:rPr>
              <a:t>Betriebe befürchten oft, dass Mitarbeitende, die gut qualifiziert sind, für andere Unternehmen attraktiv sind und abgeworben werden können. Dabei sind auch viele andere Faktoren für Beschäftigte wichtig, die über ein Bleiben oder Gehen entscheiden. Unternehmen haben vielfältige Möglichkeiten ihre Attraktivität als Arbeitsgeber (Employer Branding) zu steigern:</a:t>
            </a:r>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Maßnahmen für einen gezielte Personalentwicklung/Karriereplanung</a:t>
            </a:r>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Maßnahmen zur Vereinbarkeit von Beruf und Familie</a:t>
            </a:r>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Maßnahmen zur Gesunderhaltung</a:t>
            </a:r>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Zusätzliche Sozialleistungen (ÖPNV-Tickets, Gesundheitskurse, Sportangebote etc.)</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Aufgabe: </a:t>
            </a:r>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Wie attraktiv ist Ihr Unternehmen als Arbeitgeber? Welche Maßnahmen zur Stärkung der Arbeitgebermarke gibt es bereits und welche fehlen noch?</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Quellen:</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KOFA – Kompetenzzentrum Fachkräfte (2023): Aufbau einer Arbeitgebermarke: Online: https://www.kofa.de/personalarbeit/employer-branding/arbeitgebermarke/</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RKW –Leitfaden (2017) Employer Branding: </a:t>
            </a:r>
            <a:r>
              <a:rPr lang="de-DE" sz="1100" b="0" i="0" u="none" strike="noStrike">
                <a:solidFill>
                  <a:srgbClr val="333333"/>
                </a:solidFill>
                <a:latin typeface="Calibri"/>
                <a:ea typeface="Calibri"/>
                <a:cs typeface="Calibri"/>
                <a:sym typeface="Calibri"/>
              </a:rPr>
              <a:t>Mit unverwechselbarer Arbeitgebermarke punkten. Online: </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 https://www.rkw-kompetenzzentrum.de/publikationen/leitfaden/employer-branding/</a:t>
            </a:r>
            <a:endParaRPr/>
          </a:p>
        </p:txBody>
      </p:sp>
      <p:sp>
        <p:nvSpPr>
          <p:cNvPr id="203" name="Google Shape;203;p1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32"/>
        <p:cNvGrpSpPr/>
        <p:nvPr/>
      </p:nvGrpSpPr>
      <p:grpSpPr>
        <a:xfrm>
          <a:off x="0" y="0"/>
          <a:ext cx="0" cy="0"/>
          <a:chOff x="0" y="0"/>
          <a:chExt cx="0" cy="0"/>
        </a:xfrm>
      </p:grpSpPr>
      <p:sp>
        <p:nvSpPr>
          <p:cNvPr id="33" name="Google Shape;33;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4" name="Google Shape;34;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7" name="Google Shape;37;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39" name="Google Shape;39;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0"/>
        <p:cNvGrpSpPr/>
        <p:nvPr/>
      </p:nvGrpSpPr>
      <p:grpSpPr>
        <a:xfrm>
          <a:off x="0" y="0"/>
          <a:ext cx="0" cy="0"/>
          <a:chOff x="0" y="0"/>
          <a:chExt cx="0" cy="0"/>
        </a:xfrm>
      </p:grpSpPr>
      <p:sp>
        <p:nvSpPr>
          <p:cNvPr id="41" name="Google Shape;41;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2"/>
          <p:cNvSpPr>
            <a:spLocks noGrp="1"/>
          </p:cNvSpPr>
          <p:nvPr>
            <p:ph type="pic" idx="2"/>
          </p:nvPr>
        </p:nvSpPr>
        <p:spPr>
          <a:xfrm>
            <a:off x="5400009" y="1367999"/>
            <a:ext cx="6480000" cy="4680000"/>
          </a:xfrm>
          <a:prstGeom prst="rect">
            <a:avLst/>
          </a:prstGeom>
          <a:noFill/>
          <a:ln>
            <a:noFill/>
          </a:ln>
        </p:spPr>
      </p:sp>
      <p:sp>
        <p:nvSpPr>
          <p:cNvPr id="43" name="Google Shape;43;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9"/>
        <p:cNvGrpSpPr/>
        <p:nvPr/>
      </p:nvGrpSpPr>
      <p:grpSpPr>
        <a:xfrm>
          <a:off x="0" y="0"/>
          <a:ext cx="0" cy="0"/>
          <a:chOff x="0" y="0"/>
          <a:chExt cx="0" cy="0"/>
        </a:xfrm>
      </p:grpSpPr>
      <p:sp>
        <p:nvSpPr>
          <p:cNvPr id="50" name="Google Shape;50;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57"/>
        <p:cNvGrpSpPr/>
        <p:nvPr/>
      </p:nvGrpSpPr>
      <p:grpSpPr>
        <a:xfrm>
          <a:off x="0" y="0"/>
          <a:ext cx="0" cy="0"/>
          <a:chOff x="0" y="0"/>
          <a:chExt cx="0" cy="0"/>
        </a:xfrm>
      </p:grpSpPr>
      <p:sp>
        <p:nvSpPr>
          <p:cNvPr id="58" name="Google Shape;58;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5" name="Google Shape;65;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Industriekaufmann</a:t>
            </a:r>
            <a:r>
              <a:rPr lang="de-DE"/>
              <a:t> / </a:t>
            </a:r>
            <a:r>
              <a:rPr lang="de-DE" b="1"/>
              <a:t>Industriekauffrau</a:t>
            </a:r>
            <a:endParaRPr b="1"/>
          </a:p>
          <a:p>
            <a:pPr marL="0" lvl="0" indent="0" algn="ctr" rtl="0">
              <a:lnSpc>
                <a:spcPct val="90000"/>
              </a:lnSpc>
              <a:spcBef>
                <a:spcPts val="0"/>
              </a:spcBef>
              <a:spcAft>
                <a:spcPts val="0"/>
              </a:spcAft>
              <a:buSzPts val="4444"/>
              <a:buNone/>
            </a:pPr>
            <a:endParaRPr b="1"/>
          </a:p>
        </p:txBody>
      </p:sp>
      <p:sp>
        <p:nvSpPr>
          <p:cNvPr id="73" name="Google Shape;73;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in der Industrie (Verarbeitendes Gewerbe)</a:t>
            </a:r>
            <a:endParaRPr/>
          </a:p>
        </p:txBody>
      </p:sp>
      <p:sp>
        <p:nvSpPr>
          <p:cNvPr id="74" name="Google Shape;74;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marL="0" lvl="0" indent="0" algn="l" rtl="0">
              <a:lnSpc>
                <a:spcPct val="100000"/>
              </a:lnSpc>
              <a:spcBef>
                <a:spcPts val="0"/>
              </a:spcBef>
              <a:spcAft>
                <a:spcPts val="0"/>
              </a:spcAft>
              <a:buClr>
                <a:schemeClr val="dk1"/>
              </a:buClr>
              <a:buSzPts val="1800"/>
              <a:buFont typeface="Arial"/>
              <a:buNone/>
            </a:pPr>
            <a:r>
              <a:rPr lang="de-DE"/>
              <a:t>Projektagentur BBNE</a:t>
            </a:r>
            <a:endParaRPr/>
          </a:p>
        </p:txBody>
      </p:sp>
      <p:sp>
        <p:nvSpPr>
          <p:cNvPr id="75" name="Google Shape;75;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76" name="Google Shape;76;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77" name="Google Shape;77;p38"/>
          <p:cNvPicPr preferRelativeResize="0"/>
          <p:nvPr/>
        </p:nvPicPr>
        <p:blipFill rotWithShape="1">
          <a:blip r:embed="rId5">
            <a:alphaModFix/>
          </a:blip>
          <a:srcRect/>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23" name="Google Shape;223;p1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THG-Emissionen</a:t>
            </a:r>
            <a:br>
              <a:rPr lang="de-DE"/>
            </a:br>
            <a:r>
              <a:rPr lang="de-DE"/>
              <a:t>Mein individueller CO</a:t>
            </a:r>
            <a:r>
              <a:rPr lang="de-DE" baseline="-25000"/>
              <a:t>2</a:t>
            </a:r>
            <a:r>
              <a:rPr lang="de-DE"/>
              <a:t>-Fußabdruck</a:t>
            </a:r>
            <a:endParaRPr/>
          </a:p>
        </p:txBody>
      </p:sp>
      <p:sp>
        <p:nvSpPr>
          <p:cNvPr id="224" name="Google Shape;224;p15"/>
          <p:cNvSpPr txBox="1"/>
          <p:nvPr/>
        </p:nvSpPr>
        <p:spPr>
          <a:xfrm>
            <a:off x="360000" y="1485119"/>
            <a:ext cx="1113749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Arial"/>
                <a:ea typeface="Arial"/>
                <a:cs typeface="Arial"/>
                <a:sym typeface="Arial"/>
              </a:rPr>
              <a:t>Im Durchschnitt verursacht eine Bundesbürgerin oder ein Bundesbürger pro Jahr rund 11,2 Tonnen CO₂-Äquivalente. Klimaverträglich - für jeden Menschen weltweit gleich - wäre lediglich eine Tonne. </a:t>
            </a:r>
            <a:endParaRPr sz="1800" b="0" i="0" u="none" strike="noStrike" cap="none">
              <a:solidFill>
                <a:srgbClr val="000000"/>
              </a:solidFill>
              <a:latin typeface="Arial"/>
              <a:ea typeface="Arial"/>
              <a:cs typeface="Arial"/>
              <a:sym typeface="Arial"/>
            </a:endParaRPr>
          </a:p>
        </p:txBody>
      </p:sp>
      <p:sp>
        <p:nvSpPr>
          <p:cNvPr id="225" name="Google Shape;225;p15"/>
          <p:cNvSpPr/>
          <p:nvPr/>
        </p:nvSpPr>
        <p:spPr>
          <a:xfrm>
            <a:off x="451196" y="5233915"/>
            <a:ext cx="4236583" cy="623415"/>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226" name="Google Shape;226;p15"/>
          <p:cNvSpPr/>
          <p:nvPr/>
        </p:nvSpPr>
        <p:spPr>
          <a:xfrm>
            <a:off x="451196" y="5026110"/>
            <a:ext cx="4236583" cy="207805"/>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227" name="Google Shape;227;p15"/>
          <p:cNvSpPr/>
          <p:nvPr/>
        </p:nvSpPr>
        <p:spPr>
          <a:xfrm>
            <a:off x="451196" y="4402695"/>
            <a:ext cx="4236583" cy="623415"/>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228" name="Google Shape;228;p15"/>
          <p:cNvSpPr/>
          <p:nvPr/>
        </p:nvSpPr>
        <p:spPr>
          <a:xfrm>
            <a:off x="451196" y="3899534"/>
            <a:ext cx="4236583" cy="504669"/>
          </a:xfrm>
          <a:prstGeom prst="rect">
            <a:avLst/>
          </a:prstGeom>
          <a:solidFill>
            <a:srgbClr val="BBD9D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229" name="Google Shape;229;p15"/>
          <p:cNvSpPr/>
          <p:nvPr/>
        </p:nvSpPr>
        <p:spPr>
          <a:xfrm>
            <a:off x="451196" y="2757296"/>
            <a:ext cx="4236583" cy="1128085"/>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230" name="Google Shape;230;p15"/>
          <p:cNvSpPr/>
          <p:nvPr/>
        </p:nvSpPr>
        <p:spPr>
          <a:xfrm>
            <a:off x="451196" y="2490118"/>
            <a:ext cx="4236583" cy="267178"/>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231" name="Google Shape;231;p15"/>
          <p:cNvSpPr/>
          <p:nvPr/>
        </p:nvSpPr>
        <p:spPr>
          <a:xfrm>
            <a:off x="4687779" y="5233915"/>
            <a:ext cx="748924" cy="623415"/>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232" name="Google Shape;232;p15"/>
          <p:cNvSpPr/>
          <p:nvPr/>
        </p:nvSpPr>
        <p:spPr>
          <a:xfrm>
            <a:off x="4687779" y="5026110"/>
            <a:ext cx="748924" cy="207805"/>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233" name="Google Shape;233;p15"/>
          <p:cNvSpPr/>
          <p:nvPr/>
        </p:nvSpPr>
        <p:spPr>
          <a:xfrm>
            <a:off x="4687779" y="4402695"/>
            <a:ext cx="748924" cy="623415"/>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234" name="Google Shape;234;p15"/>
          <p:cNvSpPr/>
          <p:nvPr/>
        </p:nvSpPr>
        <p:spPr>
          <a:xfrm>
            <a:off x="4687779" y="3899534"/>
            <a:ext cx="748924" cy="504669"/>
          </a:xfrm>
          <a:prstGeom prst="rect">
            <a:avLst/>
          </a:prstGeom>
          <a:solidFill>
            <a:srgbClr val="BBD9D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235" name="Google Shape;235;p15"/>
          <p:cNvSpPr/>
          <p:nvPr/>
        </p:nvSpPr>
        <p:spPr>
          <a:xfrm>
            <a:off x="4687779" y="2757296"/>
            <a:ext cx="748924" cy="1128085"/>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236" name="Google Shape;236;p15"/>
          <p:cNvSpPr/>
          <p:nvPr/>
        </p:nvSpPr>
        <p:spPr>
          <a:xfrm>
            <a:off x="4687779" y="2490118"/>
            <a:ext cx="748924" cy="267178"/>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237" name="Google Shape;237;p15"/>
          <p:cNvPicPr preferRelativeResize="0"/>
          <p:nvPr/>
        </p:nvPicPr>
        <p:blipFill rotWithShape="1">
          <a:blip r:embed="rId3">
            <a:alphaModFix/>
          </a:blip>
          <a:srcRect/>
          <a:stretch/>
        </p:blipFill>
        <p:spPr>
          <a:xfrm>
            <a:off x="598148" y="4451196"/>
            <a:ext cx="644557" cy="505645"/>
          </a:xfrm>
          <a:prstGeom prst="rect">
            <a:avLst/>
          </a:prstGeom>
          <a:noFill/>
          <a:ln>
            <a:noFill/>
          </a:ln>
        </p:spPr>
      </p:pic>
      <p:pic>
        <p:nvPicPr>
          <p:cNvPr id="238" name="Google Shape;238;p15"/>
          <p:cNvPicPr preferRelativeResize="0"/>
          <p:nvPr/>
        </p:nvPicPr>
        <p:blipFill rotWithShape="1">
          <a:blip r:embed="rId4">
            <a:alphaModFix/>
          </a:blip>
          <a:srcRect/>
          <a:stretch/>
        </p:blipFill>
        <p:spPr>
          <a:xfrm>
            <a:off x="1539608" y="4466581"/>
            <a:ext cx="571084" cy="448007"/>
          </a:xfrm>
          <a:prstGeom prst="rect">
            <a:avLst/>
          </a:prstGeom>
          <a:noFill/>
          <a:ln>
            <a:noFill/>
          </a:ln>
        </p:spPr>
      </p:pic>
      <p:pic>
        <p:nvPicPr>
          <p:cNvPr id="239" name="Google Shape;239;p15"/>
          <p:cNvPicPr preferRelativeResize="0"/>
          <p:nvPr/>
        </p:nvPicPr>
        <p:blipFill rotWithShape="1">
          <a:blip r:embed="rId5">
            <a:alphaModFix/>
          </a:blip>
          <a:srcRect/>
          <a:stretch/>
        </p:blipFill>
        <p:spPr>
          <a:xfrm>
            <a:off x="598146" y="3956756"/>
            <a:ext cx="488111" cy="382915"/>
          </a:xfrm>
          <a:prstGeom prst="rect">
            <a:avLst/>
          </a:prstGeom>
          <a:noFill/>
          <a:ln>
            <a:noFill/>
          </a:ln>
        </p:spPr>
      </p:pic>
      <p:pic>
        <p:nvPicPr>
          <p:cNvPr id="240" name="Google Shape;240;p15"/>
          <p:cNvPicPr preferRelativeResize="0"/>
          <p:nvPr/>
        </p:nvPicPr>
        <p:blipFill rotWithShape="1">
          <a:blip r:embed="rId6">
            <a:alphaModFix/>
          </a:blip>
          <a:srcRect/>
          <a:stretch/>
        </p:blipFill>
        <p:spPr>
          <a:xfrm>
            <a:off x="1489525" y="3211975"/>
            <a:ext cx="671249" cy="526585"/>
          </a:xfrm>
          <a:prstGeom prst="rect">
            <a:avLst/>
          </a:prstGeom>
          <a:noFill/>
          <a:ln>
            <a:noFill/>
          </a:ln>
        </p:spPr>
      </p:pic>
      <p:pic>
        <p:nvPicPr>
          <p:cNvPr id="241" name="Google Shape;241;p15"/>
          <p:cNvPicPr preferRelativeResize="0"/>
          <p:nvPr/>
        </p:nvPicPr>
        <p:blipFill rotWithShape="1">
          <a:blip r:embed="rId7">
            <a:alphaModFix/>
          </a:blip>
          <a:srcRect/>
          <a:stretch/>
        </p:blipFill>
        <p:spPr>
          <a:xfrm>
            <a:off x="690296" y="2949798"/>
            <a:ext cx="560126" cy="439410"/>
          </a:xfrm>
          <a:prstGeom prst="rect">
            <a:avLst/>
          </a:prstGeom>
          <a:noFill/>
          <a:ln>
            <a:noFill/>
          </a:ln>
        </p:spPr>
      </p:pic>
      <p:pic>
        <p:nvPicPr>
          <p:cNvPr id="242" name="Google Shape;242;p15"/>
          <p:cNvPicPr preferRelativeResize="0"/>
          <p:nvPr/>
        </p:nvPicPr>
        <p:blipFill rotWithShape="1">
          <a:blip r:embed="rId8">
            <a:alphaModFix/>
          </a:blip>
          <a:srcRect/>
          <a:stretch/>
        </p:blipFill>
        <p:spPr>
          <a:xfrm>
            <a:off x="1233208" y="3858344"/>
            <a:ext cx="742920" cy="582809"/>
          </a:xfrm>
          <a:prstGeom prst="rect">
            <a:avLst/>
          </a:prstGeom>
          <a:noFill/>
          <a:ln>
            <a:noFill/>
          </a:ln>
        </p:spPr>
      </p:pic>
      <p:pic>
        <p:nvPicPr>
          <p:cNvPr id="243" name="Google Shape;243;p15"/>
          <p:cNvPicPr preferRelativeResize="0"/>
          <p:nvPr/>
        </p:nvPicPr>
        <p:blipFill rotWithShape="1">
          <a:blip r:embed="rId9">
            <a:alphaModFix/>
          </a:blip>
          <a:srcRect/>
          <a:stretch/>
        </p:blipFill>
        <p:spPr>
          <a:xfrm>
            <a:off x="1119532" y="4940016"/>
            <a:ext cx="484391" cy="379997"/>
          </a:xfrm>
          <a:prstGeom prst="rect">
            <a:avLst/>
          </a:prstGeom>
          <a:noFill/>
          <a:ln>
            <a:noFill/>
          </a:ln>
        </p:spPr>
      </p:pic>
      <p:pic>
        <p:nvPicPr>
          <p:cNvPr id="244" name="Google Shape;244;p15"/>
          <p:cNvPicPr preferRelativeResize="0"/>
          <p:nvPr/>
        </p:nvPicPr>
        <p:blipFill rotWithShape="1">
          <a:blip r:embed="rId10">
            <a:alphaModFix/>
          </a:blip>
          <a:srcRect/>
          <a:stretch/>
        </p:blipFill>
        <p:spPr>
          <a:xfrm>
            <a:off x="1618042" y="5331474"/>
            <a:ext cx="561978" cy="440863"/>
          </a:xfrm>
          <a:prstGeom prst="rect">
            <a:avLst/>
          </a:prstGeom>
          <a:noFill/>
          <a:ln>
            <a:noFill/>
          </a:ln>
        </p:spPr>
      </p:pic>
      <p:pic>
        <p:nvPicPr>
          <p:cNvPr id="245" name="Google Shape;245;p15"/>
          <p:cNvPicPr preferRelativeResize="0"/>
          <p:nvPr/>
        </p:nvPicPr>
        <p:blipFill rotWithShape="1">
          <a:blip r:embed="rId11">
            <a:alphaModFix/>
          </a:blip>
          <a:srcRect/>
          <a:stretch/>
        </p:blipFill>
        <p:spPr>
          <a:xfrm flipH="1">
            <a:off x="713957" y="2356570"/>
            <a:ext cx="538970" cy="422814"/>
          </a:xfrm>
          <a:prstGeom prst="rect">
            <a:avLst/>
          </a:prstGeom>
          <a:solidFill>
            <a:schemeClr val="lt1"/>
          </a:solidFill>
          <a:ln>
            <a:noFill/>
          </a:ln>
        </p:spPr>
      </p:pic>
      <p:pic>
        <p:nvPicPr>
          <p:cNvPr id="246" name="Google Shape;246;p15"/>
          <p:cNvPicPr preferRelativeResize="0"/>
          <p:nvPr/>
        </p:nvPicPr>
        <p:blipFill rotWithShape="1">
          <a:blip r:embed="rId12">
            <a:alphaModFix/>
          </a:blip>
          <a:srcRect l="57217" t="21666" r="15310" b="9090"/>
          <a:stretch/>
        </p:blipFill>
        <p:spPr>
          <a:xfrm>
            <a:off x="10544066" y="3661664"/>
            <a:ext cx="1495001" cy="2270992"/>
          </a:xfrm>
          <a:prstGeom prst="rect">
            <a:avLst/>
          </a:prstGeom>
          <a:noFill/>
          <a:ln>
            <a:noFill/>
          </a:ln>
        </p:spPr>
      </p:pic>
      <p:sp>
        <p:nvSpPr>
          <p:cNvPr id="247" name="Google Shape;247;p15"/>
          <p:cNvSpPr/>
          <p:nvPr/>
        </p:nvSpPr>
        <p:spPr>
          <a:xfrm>
            <a:off x="5722488" y="2488387"/>
            <a:ext cx="4544909" cy="336894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de-DE" sz="1800" b="0" i="0" u="none" strike="noStrike" cap="none">
                <a:solidFill>
                  <a:srgbClr val="C00000"/>
                </a:solidFill>
                <a:latin typeface="Calibri"/>
                <a:ea typeface="Calibri"/>
                <a:cs typeface="Calibri"/>
                <a:sym typeface="Calibri"/>
              </a:rPr>
              <a:t>Welchen Fußabdruck hinterlasse ich mit meinem Lebensstil? </a:t>
            </a:r>
            <a:endParaRPr/>
          </a:p>
          <a:p>
            <a:pPr marL="171450" marR="0" lvl="0" indent="-1016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Calibri"/>
                <a:ea typeface="Calibri"/>
                <a:cs typeface="Calibri"/>
                <a:sym typeface="Calibri"/>
              </a:rPr>
              <a:t>durch Stromverbrauch und Heizen?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Calibri"/>
                <a:ea typeface="Calibri"/>
                <a:cs typeface="Calibri"/>
                <a:sym typeface="Calibri"/>
              </a:rPr>
              <a:t>durch meine Ernährung?</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Calibri"/>
                <a:ea typeface="Calibri"/>
                <a:cs typeface="Calibri"/>
                <a:sym typeface="Calibri"/>
              </a:rPr>
              <a:t>durch mein Konsumverhalten?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Calibri"/>
                <a:ea typeface="Calibri"/>
                <a:cs typeface="Calibri"/>
                <a:sym typeface="Calibri"/>
              </a:rPr>
              <a:t>durch meine Mobilität? </a:t>
            </a:r>
            <a:endParaRPr/>
          </a:p>
          <a:p>
            <a:pPr marL="171450" marR="0" lvl="0" indent="-101600" algn="l" rtl="0">
              <a:lnSpc>
                <a:spcPct val="100000"/>
              </a:lnSpc>
              <a:spcBef>
                <a:spcPts val="0"/>
              </a:spcBef>
              <a:spcAft>
                <a:spcPts val="0"/>
              </a:spcAft>
              <a:buClr>
                <a:srgbClr val="000000"/>
              </a:buClr>
              <a:buSzPts val="1100"/>
              <a:buFont typeface="Arial"/>
              <a:buNone/>
            </a:pPr>
            <a:endParaRPr sz="1800" b="0" i="0" u="none" strike="noStrike" cap="none">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de-DE" sz="1800" b="0" i="0" u="none" strike="noStrike" cap="none">
                <a:solidFill>
                  <a:srgbClr val="C00000"/>
                </a:solidFill>
                <a:latin typeface="Calibri"/>
                <a:ea typeface="Calibri"/>
                <a:cs typeface="Calibri"/>
                <a:sym typeface="Calibri"/>
              </a:rPr>
              <a:t>Erstellen Sie Ihre persönliche CO₂-Bilanz mithilfe des CO₂-Rechners des UBAs</a:t>
            </a:r>
            <a:endParaRPr/>
          </a:p>
        </p:txBody>
      </p:sp>
      <p:sp>
        <p:nvSpPr>
          <p:cNvPr id="248" name="Google Shape;248;p15"/>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marL="0" lvl="0" indent="0" algn="l" rtl="0">
              <a:lnSpc>
                <a:spcPct val="100000"/>
              </a:lnSpc>
              <a:spcBef>
                <a:spcPts val="0"/>
              </a:spcBef>
              <a:spcAft>
                <a:spcPts val="0"/>
              </a:spcAft>
              <a:buClr>
                <a:schemeClr val="dk1"/>
              </a:buClr>
              <a:buSzPts val="1800"/>
              <a:buFont typeface="Arial"/>
              <a:buNone/>
            </a:pPr>
            <a:r>
              <a:rPr lang="de-DE"/>
              <a:t>Projektagentur BBNE</a:t>
            </a:r>
            <a:endParaRPr/>
          </a:p>
        </p:txBody>
      </p:sp>
      <p:sp>
        <p:nvSpPr>
          <p:cNvPr id="249" name="Google Shape;249;p1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ctr" rtl="0">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250" name="Google Shape;250;p1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UBA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5ef7301ebb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257" name="Google Shape;257;g25ef7301ebb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58" name="Google Shape;258;g25ef7301ebb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259" name="Google Shape;259;g25ef7301ebb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60" name="Google Shape;260;g25ef7301ebb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261" name="Google Shape;261;g25ef7301ebb_0_0"/>
          <p:cNvGrpSpPr/>
          <p:nvPr/>
        </p:nvGrpSpPr>
        <p:grpSpPr>
          <a:xfrm>
            <a:off x="6425612" y="1454200"/>
            <a:ext cx="5663465" cy="4537299"/>
            <a:chOff x="6095999" y="1454200"/>
            <a:chExt cx="5663465" cy="4537299"/>
          </a:xfrm>
        </p:grpSpPr>
        <p:sp>
          <p:nvSpPr>
            <p:cNvPr id="262" name="Google Shape;262;g25ef7301ebb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63" name="Google Shape;263;g25ef7301ebb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264" name="Google Shape;264;g25ef7301ebb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65" name="Google Shape;265;g25ef7301ebb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66" name="Google Shape;266;g25ef7301ebb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67" name="Google Shape;267;g25ef7301ebb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68" name="Google Shape;268;g25ef7301ebb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69" name="Google Shape;269;g25ef7301ebb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70" name="Google Shape;270;g25ef7301ebb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94017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a:t>
            </a:fld>
            <a:endParaRPr/>
          </a:p>
        </p:txBody>
      </p:sp>
      <p:sp>
        <p:nvSpPr>
          <p:cNvPr id="84" name="Google Shape;84;p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Energiewende: Fossile Energieträger ersetzen</a:t>
            </a:r>
            <a:endParaRPr/>
          </a:p>
        </p:txBody>
      </p:sp>
      <p:sp>
        <p:nvSpPr>
          <p:cNvPr id="85" name="Google Shape;85;p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ctr" rtl="0">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graphicFrame>
        <p:nvGraphicFramePr>
          <p:cNvPr id="86" name="Google Shape;86;p2"/>
          <p:cNvGraphicFramePr/>
          <p:nvPr/>
        </p:nvGraphicFramePr>
        <p:xfrm>
          <a:off x="258348" y="2265218"/>
          <a:ext cx="7368580" cy="3803074"/>
        </p:xfrm>
        <a:graphic>
          <a:graphicData uri="http://schemas.openxmlformats.org/drawingml/2006/chart">
            <c:chart xmlns:c="http://schemas.openxmlformats.org/drawingml/2006/chart" xmlns:r="http://schemas.openxmlformats.org/officeDocument/2006/relationships" r:id="rId3"/>
          </a:graphicData>
        </a:graphic>
      </p:graphicFrame>
      <p:sp>
        <p:nvSpPr>
          <p:cNvPr id="87" name="Google Shape;87;p2"/>
          <p:cNvSpPr/>
          <p:nvPr/>
        </p:nvSpPr>
        <p:spPr>
          <a:xfrm>
            <a:off x="8207702" y="2972360"/>
            <a:ext cx="3491347" cy="238879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Calibri"/>
                <a:ea typeface="Calibri"/>
                <a:cs typeface="Calibri"/>
                <a:sym typeface="Calibri"/>
              </a:rPr>
              <a:t>Welche Energieträger sind in Ihrem Unternehmen</a:t>
            </a:r>
            <a:br>
              <a:rPr lang="de-DE" sz="1800" b="0" i="0" u="none" strike="noStrike" cap="none">
                <a:solidFill>
                  <a:srgbClr val="C00000"/>
                </a:solidFill>
                <a:latin typeface="Calibri"/>
                <a:ea typeface="Calibri"/>
                <a:cs typeface="Calibri"/>
                <a:sym typeface="Calibri"/>
              </a:rPr>
            </a:br>
            <a:r>
              <a:rPr lang="de-DE" sz="1800" b="0" i="0" u="none" strike="noStrike" cap="none">
                <a:solidFill>
                  <a:srgbClr val="C00000"/>
                </a:solidFill>
                <a:latin typeface="Calibri"/>
                <a:ea typeface="Calibri"/>
                <a:cs typeface="Calibri"/>
                <a:sym typeface="Calibri"/>
              </a:rPr>
              <a:t> im Einsatz? </a:t>
            </a:r>
            <a:endParaRPr/>
          </a:p>
          <a:p>
            <a:pPr marL="171450" marR="0" lvl="0" indent="-1714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Calibri"/>
                <a:ea typeface="Calibri"/>
                <a:cs typeface="Calibri"/>
                <a:sym typeface="Calibri"/>
              </a:rPr>
              <a:t>Wo bestehen Substitutionspotentiale für </a:t>
            </a:r>
            <a:br>
              <a:rPr lang="de-DE" sz="1800" b="0" i="0" u="none" strike="noStrike" cap="none">
                <a:solidFill>
                  <a:srgbClr val="C00000"/>
                </a:solidFill>
                <a:latin typeface="Calibri"/>
                <a:ea typeface="Calibri"/>
                <a:cs typeface="Calibri"/>
                <a:sym typeface="Calibri"/>
              </a:rPr>
            </a:br>
            <a:r>
              <a:rPr lang="de-DE" sz="1800" b="0" i="0" u="none" strike="noStrike" cap="none">
                <a:solidFill>
                  <a:srgbClr val="C00000"/>
                </a:solidFill>
                <a:latin typeface="Calibri"/>
                <a:ea typeface="Calibri"/>
                <a:cs typeface="Calibri"/>
                <a:sym typeface="Calibri"/>
              </a:rPr>
              <a:t>fossile Energieträger durch den Einsatz erneuerbarer Energien? </a:t>
            </a:r>
            <a:endParaRPr/>
          </a:p>
        </p:txBody>
      </p:sp>
      <p:sp>
        <p:nvSpPr>
          <p:cNvPr id="88" name="Google Shape;88;p2"/>
          <p:cNvSpPr txBox="1"/>
          <p:nvPr/>
        </p:nvSpPr>
        <p:spPr>
          <a:xfrm>
            <a:off x="297875" y="1347110"/>
            <a:ext cx="10859925"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2400" b="0" i="0" u="none" strike="noStrike" cap="none">
                <a:solidFill>
                  <a:srgbClr val="000000"/>
                </a:solidFill>
                <a:latin typeface="Calibri"/>
                <a:ea typeface="Calibri"/>
                <a:cs typeface="Calibri"/>
                <a:sym typeface="Calibri"/>
              </a:rPr>
              <a:t>Infrastruktur der Industrie zu modernisieren, kostet </a:t>
            </a:r>
            <a:r>
              <a:rPr lang="de-DE" sz="2400" b="1" i="0" u="none" strike="noStrike" cap="none">
                <a:solidFill>
                  <a:srgbClr val="000000"/>
                </a:solidFill>
                <a:latin typeface="Calibri"/>
                <a:ea typeface="Calibri"/>
                <a:cs typeface="Calibri"/>
                <a:sym typeface="Calibri"/>
              </a:rPr>
              <a:t>kurzfristig</a:t>
            </a:r>
            <a:r>
              <a:rPr lang="de-DE" sz="2400" b="0" i="0" u="none" strike="noStrike" cap="none">
                <a:solidFill>
                  <a:srgbClr val="000000"/>
                </a:solidFill>
                <a:latin typeface="Calibri"/>
                <a:ea typeface="Calibri"/>
                <a:cs typeface="Calibri"/>
                <a:sym typeface="Calibri"/>
              </a:rPr>
              <a:t> Geld! </a:t>
            </a:r>
            <a:endParaRPr/>
          </a:p>
          <a:p>
            <a:pPr marL="0" marR="0" lvl="0" indent="0" algn="ctr" rtl="0">
              <a:lnSpc>
                <a:spcPct val="100000"/>
              </a:lnSpc>
              <a:spcBef>
                <a:spcPts val="0"/>
              </a:spcBef>
              <a:spcAft>
                <a:spcPts val="0"/>
              </a:spcAft>
              <a:buNone/>
            </a:pPr>
            <a:r>
              <a:rPr lang="de-DE" sz="2400" b="0" i="0" u="none" strike="noStrike" cap="none">
                <a:solidFill>
                  <a:srgbClr val="000000"/>
                </a:solidFill>
                <a:latin typeface="Calibri"/>
                <a:ea typeface="Calibri"/>
                <a:cs typeface="Calibri"/>
                <a:sym typeface="Calibri"/>
              </a:rPr>
              <a:t>Effekte zur THG-Emission und zur Kostensenkung wirken erst </a:t>
            </a:r>
            <a:r>
              <a:rPr lang="de-DE" sz="2400" b="1" i="0" u="none" strike="noStrike" cap="none">
                <a:solidFill>
                  <a:srgbClr val="000000"/>
                </a:solidFill>
                <a:latin typeface="Calibri"/>
                <a:ea typeface="Calibri"/>
                <a:cs typeface="Calibri"/>
                <a:sym typeface="Calibri"/>
              </a:rPr>
              <a:t>langfristig</a:t>
            </a:r>
            <a:r>
              <a:rPr lang="de-DE" sz="2400" b="0" i="0" u="none" strike="noStrike" cap="none">
                <a:solidFill>
                  <a:srgbClr val="000000"/>
                </a:solidFill>
                <a:latin typeface="Calibri"/>
                <a:ea typeface="Calibri"/>
                <a:cs typeface="Calibri"/>
                <a:sym typeface="Calibri"/>
              </a:rPr>
              <a:t>.</a:t>
            </a:r>
            <a:endParaRPr/>
          </a:p>
        </p:txBody>
      </p:sp>
      <p:sp>
        <p:nvSpPr>
          <p:cNvPr id="89" name="Google Shape;89;p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marL="0" lvl="0" indent="0" algn="l" rtl="0">
              <a:lnSpc>
                <a:spcPct val="100000"/>
              </a:lnSpc>
              <a:spcBef>
                <a:spcPts val="0"/>
              </a:spcBef>
              <a:spcAft>
                <a:spcPts val="0"/>
              </a:spcAft>
              <a:buClr>
                <a:schemeClr val="dk1"/>
              </a:buClr>
              <a:buSzPts val="1800"/>
              <a:buFont typeface="Arial"/>
              <a:buNone/>
            </a:pPr>
            <a:r>
              <a:rPr lang="de-DE"/>
              <a:t>Projektagentur BBNE</a:t>
            </a:r>
            <a:endParaRPr/>
          </a:p>
        </p:txBody>
      </p:sp>
      <p:sp>
        <p:nvSpPr>
          <p:cNvPr id="90" name="Google Shape;90;p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UBA 2022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3</a:t>
            </a:fld>
            <a:endParaRPr/>
          </a:p>
        </p:txBody>
      </p:sp>
      <p:sp>
        <p:nvSpPr>
          <p:cNvPr id="97" name="Google Shape;97;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THG-Emissionen nach Energieart im Vergleich</a:t>
            </a:r>
            <a:endParaRPr/>
          </a:p>
        </p:txBody>
      </p:sp>
      <p:sp>
        <p:nvSpPr>
          <p:cNvPr id="98" name="Google Shape;98;p3"/>
          <p:cNvSpPr txBox="1"/>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de-DE" sz="1400" b="0" i="0" u="none" strike="noStrike" cap="none">
                <a:solidFill>
                  <a:schemeClr val="lt1"/>
                </a:solidFill>
                <a:latin typeface="Arial"/>
                <a:ea typeface="Arial"/>
                <a:cs typeface="Arial"/>
                <a:sym typeface="Arial"/>
              </a:rPr>
              <a:t>3</a:t>
            </a:fld>
            <a:endParaRPr sz="1400" b="0" i="0" u="none" strike="noStrike" cap="none">
              <a:solidFill>
                <a:schemeClr val="lt1"/>
              </a:solidFill>
              <a:latin typeface="Arial"/>
              <a:ea typeface="Arial"/>
              <a:cs typeface="Arial"/>
              <a:sym typeface="Arial"/>
            </a:endParaRPr>
          </a:p>
        </p:txBody>
      </p:sp>
      <p:graphicFrame>
        <p:nvGraphicFramePr>
          <p:cNvPr id="99" name="Google Shape;99;p3"/>
          <p:cNvGraphicFramePr/>
          <p:nvPr/>
        </p:nvGraphicFramePr>
        <p:xfrm>
          <a:off x="360000" y="1475507"/>
          <a:ext cx="8442800" cy="4468125"/>
        </p:xfrm>
        <a:graphic>
          <a:graphicData uri="http://schemas.openxmlformats.org/drawingml/2006/table">
            <a:tbl>
              <a:tblPr>
                <a:noFill/>
                <a:tableStyleId>{8198429A-103D-42A6-A2E9-7BC661DE5806}</a:tableStyleId>
              </a:tblPr>
              <a:tblGrid>
                <a:gridCol w="3154300">
                  <a:extLst>
                    <a:ext uri="{9D8B030D-6E8A-4147-A177-3AD203B41FA5}">
                      <a16:colId xmlns:a16="http://schemas.microsoft.com/office/drawing/2014/main" xmlns="" val="20000"/>
                    </a:ext>
                  </a:extLst>
                </a:gridCol>
                <a:gridCol w="1139600">
                  <a:extLst>
                    <a:ext uri="{9D8B030D-6E8A-4147-A177-3AD203B41FA5}">
                      <a16:colId xmlns:a16="http://schemas.microsoft.com/office/drawing/2014/main" xmlns="" val="20001"/>
                    </a:ext>
                  </a:extLst>
                </a:gridCol>
                <a:gridCol w="1480775">
                  <a:extLst>
                    <a:ext uri="{9D8B030D-6E8A-4147-A177-3AD203B41FA5}">
                      <a16:colId xmlns:a16="http://schemas.microsoft.com/office/drawing/2014/main" xmlns="" val="20002"/>
                    </a:ext>
                  </a:extLst>
                </a:gridCol>
                <a:gridCol w="1057700">
                  <a:extLst>
                    <a:ext uri="{9D8B030D-6E8A-4147-A177-3AD203B41FA5}">
                      <a16:colId xmlns:a16="http://schemas.microsoft.com/office/drawing/2014/main" xmlns="" val="20003"/>
                    </a:ext>
                  </a:extLst>
                </a:gridCol>
                <a:gridCol w="1610425">
                  <a:extLst>
                    <a:ext uri="{9D8B030D-6E8A-4147-A177-3AD203B41FA5}">
                      <a16:colId xmlns:a16="http://schemas.microsoft.com/office/drawing/2014/main" xmlns="" val="20004"/>
                    </a:ext>
                  </a:extLst>
                </a:gridCol>
              </a:tblGrid>
              <a:tr h="594075">
                <a:tc gridSpan="4">
                  <a:txBody>
                    <a:bodyPr/>
                    <a:lstStyle/>
                    <a:p>
                      <a:pPr marL="0" marR="0" lvl="0" indent="0" algn="l" rtl="0">
                        <a:lnSpc>
                          <a:spcPct val="100000"/>
                        </a:lnSpc>
                        <a:spcBef>
                          <a:spcPts val="0"/>
                        </a:spcBef>
                        <a:spcAft>
                          <a:spcPts val="0"/>
                        </a:spcAft>
                        <a:buNone/>
                      </a:pPr>
                      <a:r>
                        <a:rPr lang="de-DE" sz="1600" u="none" strike="noStrike" cap="none">
                          <a:latin typeface="Trebuchet MS"/>
                          <a:ea typeface="Trebuchet MS"/>
                          <a:cs typeface="Trebuchet MS"/>
                          <a:sym typeface="Trebuchet MS"/>
                        </a:rPr>
                        <a:t>Lebenszyklusemissionen von LKW und Bus nach Energieträgern beim Antrieb im Vergleich</a:t>
                      </a:r>
                      <a:endParaRPr sz="1600" b="1" i="0" u="none" strike="noStrike" cap="none">
                        <a:solidFill>
                          <a:srgbClr val="000000"/>
                        </a:solidFill>
                        <a:latin typeface="Trebuchet MS"/>
                        <a:ea typeface="Trebuchet MS"/>
                        <a:cs typeface="Trebuchet MS"/>
                        <a:sym typeface="Trebuchet MS"/>
                      </a:endParaRPr>
                    </a:p>
                  </a:txBody>
                  <a:tcPr marL="9525" marR="9525" marT="9525" marB="0" anchor="b"/>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l" rtl="0">
                        <a:lnSpc>
                          <a:spcPct val="100000"/>
                        </a:lnSpc>
                        <a:spcBef>
                          <a:spcPts val="0"/>
                        </a:spcBef>
                        <a:spcAft>
                          <a:spcPts val="0"/>
                        </a:spcAft>
                        <a:buNone/>
                      </a:pPr>
                      <a:endParaRPr sz="1600" b="1" i="0" u="none" strike="noStrike" cap="none">
                        <a:solidFill>
                          <a:srgbClr val="000000"/>
                        </a:solidFill>
                        <a:latin typeface="Trebuchet MS"/>
                        <a:ea typeface="Trebuchet MS"/>
                        <a:cs typeface="Trebuchet MS"/>
                        <a:sym typeface="Trebuchet MS"/>
                      </a:endParaRPr>
                    </a:p>
                  </a:txBody>
                  <a:tcPr marL="9525" marR="9525" marT="9525" marB="0" anchor="b"/>
                </a:tc>
                <a:extLst>
                  <a:ext uri="{0D108BD9-81ED-4DB2-BD59-A6C34878D82A}">
                    <a16:rowId xmlns:a16="http://schemas.microsoft.com/office/drawing/2014/main" xmlns="" val="10000"/>
                  </a:ext>
                </a:extLst>
              </a:tr>
              <a:tr h="328600">
                <a:tc gridSpan="3">
                  <a:txBody>
                    <a:bodyPr/>
                    <a:lstStyle/>
                    <a:p>
                      <a:pPr marL="0" marR="0" lvl="0" indent="0" algn="l" rtl="0">
                        <a:lnSpc>
                          <a:spcPct val="100000"/>
                        </a:lnSpc>
                        <a:spcBef>
                          <a:spcPts val="0"/>
                        </a:spcBef>
                        <a:spcAft>
                          <a:spcPts val="0"/>
                        </a:spcAft>
                        <a:buNone/>
                      </a:pPr>
                      <a:r>
                        <a:rPr lang="de-DE" sz="1400" u="none" strike="noStrike" cap="none">
                          <a:latin typeface="Trebuchet MS"/>
                          <a:ea typeface="Trebuchet MS"/>
                          <a:cs typeface="Trebuchet MS"/>
                          <a:sym typeface="Trebuchet MS"/>
                        </a:rPr>
                        <a:t>(Inkl. Laufleistung, Lebensdauer und Energiebereitstellung)</a:t>
                      </a:r>
                      <a:endParaRPr sz="1400" b="0" i="0" u="none" strike="noStrike" cap="none">
                        <a:solidFill>
                          <a:srgbClr val="000000"/>
                        </a:solidFill>
                        <a:latin typeface="Trebuchet MS"/>
                        <a:ea typeface="Trebuchet MS"/>
                        <a:cs typeface="Trebuchet MS"/>
                        <a:sym typeface="Trebuchet MS"/>
                      </a:endParaRPr>
                    </a:p>
                  </a:txBody>
                  <a:tcPr marL="9525" marR="9525" marT="9525" marB="0" anchor="b"/>
                </a:tc>
                <a:tc hMerge="1">
                  <a:txBody>
                    <a:bodyPr/>
                    <a:lstStyle/>
                    <a:p>
                      <a:endParaRPr lang="de-DE"/>
                    </a:p>
                  </a:txBody>
                  <a:tcPr/>
                </a:tc>
                <a:tc hMerge="1">
                  <a:txBody>
                    <a:bodyPr/>
                    <a:lstStyle/>
                    <a:p>
                      <a:endParaRPr lang="de-DE"/>
                    </a:p>
                  </a:txBody>
                  <a:tcPr/>
                </a:tc>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Trebuchet MS"/>
                        <a:ea typeface="Trebuchet MS"/>
                        <a:cs typeface="Trebuchet MS"/>
                        <a:sym typeface="Trebuchet MS"/>
                      </a:endParaRPr>
                    </a:p>
                  </a:txBody>
                  <a:tcPr marL="9525" marR="9525" marT="9525" marB="0" anchor="b"/>
                </a:tc>
                <a:tc>
                  <a:txBody>
                    <a:bodyPr/>
                    <a:lstStyle/>
                    <a:p>
                      <a:pPr marL="0" marR="0" lvl="0" indent="0" algn="l" rtl="0">
                        <a:lnSpc>
                          <a:spcPct val="100000"/>
                        </a:lnSpc>
                        <a:spcBef>
                          <a:spcPts val="0"/>
                        </a:spcBef>
                        <a:spcAft>
                          <a:spcPts val="0"/>
                        </a:spcAft>
                        <a:buNone/>
                      </a:pPr>
                      <a:endParaRPr sz="1400" b="0" i="0" u="none" strike="noStrike" cap="none">
                        <a:solidFill>
                          <a:srgbClr val="000000"/>
                        </a:solidFill>
                        <a:latin typeface="Trebuchet MS"/>
                        <a:ea typeface="Trebuchet MS"/>
                        <a:cs typeface="Trebuchet MS"/>
                        <a:sym typeface="Trebuchet MS"/>
                      </a:endParaRPr>
                    </a:p>
                  </a:txBody>
                  <a:tcPr marL="9525" marR="9525" marT="9525" marB="0" anchor="b"/>
                </a:tc>
                <a:extLst>
                  <a:ext uri="{0D108BD9-81ED-4DB2-BD59-A6C34878D82A}">
                    <a16:rowId xmlns:a16="http://schemas.microsoft.com/office/drawing/2014/main" xmlns="" val="10001"/>
                  </a:ext>
                </a:extLst>
              </a:tr>
              <a:tr h="345900">
                <a:tc>
                  <a:txBody>
                    <a:bodyPr/>
                    <a:lstStyle/>
                    <a:p>
                      <a:pPr marL="0" marR="0" lvl="0" indent="0" algn="l" rtl="0">
                        <a:lnSpc>
                          <a:spcPct val="100000"/>
                        </a:lnSpc>
                        <a:spcBef>
                          <a:spcPts val="0"/>
                        </a:spcBef>
                        <a:spcAft>
                          <a:spcPts val="0"/>
                        </a:spcAft>
                        <a:buNone/>
                      </a:pPr>
                      <a:endParaRPr sz="1400" b="1" i="0" u="none" strike="noStrike" cap="none">
                        <a:solidFill>
                          <a:srgbClr val="000000"/>
                        </a:solidFill>
                        <a:latin typeface="Trebuchet MS"/>
                        <a:ea typeface="Trebuchet MS"/>
                        <a:cs typeface="Trebuchet MS"/>
                        <a:sym typeface="Trebuchet MS"/>
                      </a:endParaRPr>
                    </a:p>
                  </a:txBody>
                  <a:tcPr marL="9525" marR="9525" marT="9525" marB="0" anchor="b"/>
                </a:tc>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Trebuchet MS"/>
                        <a:ea typeface="Trebuchet MS"/>
                        <a:cs typeface="Trebuchet MS"/>
                        <a:sym typeface="Trebuchet MS"/>
                      </a:endParaRPr>
                    </a:p>
                  </a:txBody>
                  <a:tcPr marL="9525" marR="9525" marT="9525" marB="0" anchor="b"/>
                </a:tc>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Trebuchet MS"/>
                        <a:ea typeface="Trebuchet MS"/>
                        <a:cs typeface="Trebuchet MS"/>
                        <a:sym typeface="Trebuchet MS"/>
                      </a:endParaRPr>
                    </a:p>
                  </a:txBody>
                  <a:tcPr marL="9525" marR="9525" marT="9525" marB="0" anchor="b"/>
                </a:tc>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Trebuchet MS"/>
                        <a:ea typeface="Trebuchet MS"/>
                        <a:cs typeface="Trebuchet MS"/>
                        <a:sym typeface="Trebuchet MS"/>
                      </a:endParaRPr>
                    </a:p>
                  </a:txBody>
                  <a:tcPr marL="9525" marR="9525" marT="9525" marB="0" anchor="b"/>
                </a:tc>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Trebuchet MS"/>
                        <a:ea typeface="Trebuchet MS"/>
                        <a:cs typeface="Trebuchet MS"/>
                        <a:sym typeface="Trebuchet MS"/>
                      </a:endParaRPr>
                    </a:p>
                  </a:txBody>
                  <a:tcPr marL="9525" marR="9525" marT="9525" marB="0" anchor="b"/>
                </a:tc>
                <a:extLst>
                  <a:ext uri="{0D108BD9-81ED-4DB2-BD59-A6C34878D82A}">
                    <a16:rowId xmlns:a16="http://schemas.microsoft.com/office/drawing/2014/main" xmlns="" val="10002"/>
                  </a:ext>
                </a:extLst>
              </a:tr>
              <a:tr h="294000">
                <a:tc>
                  <a:txBody>
                    <a:bodyPr/>
                    <a:lstStyle/>
                    <a:p>
                      <a:pPr marL="0" marR="0" lvl="0" indent="0" algn="l" rtl="0">
                        <a:lnSpc>
                          <a:spcPct val="100000"/>
                        </a:lnSpc>
                        <a:spcBef>
                          <a:spcPts val="0"/>
                        </a:spcBef>
                        <a:spcAft>
                          <a:spcPts val="0"/>
                        </a:spcAft>
                        <a:buNone/>
                      </a:pPr>
                      <a:r>
                        <a:rPr lang="de-DE" sz="1400" u="none" strike="noStrike" cap="none">
                          <a:latin typeface="Trebuchet MS"/>
                          <a:ea typeface="Trebuchet MS"/>
                          <a:cs typeface="Trebuchet MS"/>
                          <a:sym typeface="Trebuchet MS"/>
                        </a:rPr>
                        <a:t> </a:t>
                      </a:r>
                      <a:endParaRPr sz="1400" b="0" i="0" u="none" strike="noStrike" cap="none">
                        <a:solidFill>
                          <a:srgbClr val="000000"/>
                        </a:solidFill>
                        <a:latin typeface="Trebuchet MS"/>
                        <a:ea typeface="Trebuchet MS"/>
                        <a:cs typeface="Trebuchet MS"/>
                        <a:sym typeface="Trebuchet MS"/>
                      </a:endParaRPr>
                    </a:p>
                  </a:txBody>
                  <a:tcPr marL="9525" marR="9525" marT="9525" marB="0" anchor="b"/>
                </a:tc>
                <a:tc gridSpan="4">
                  <a:txBody>
                    <a:bodyPr/>
                    <a:lstStyle/>
                    <a:p>
                      <a:pPr marL="0" marR="0" lvl="0" indent="0" algn="ctr" rtl="0">
                        <a:lnSpc>
                          <a:spcPct val="100000"/>
                        </a:lnSpc>
                        <a:spcBef>
                          <a:spcPts val="0"/>
                        </a:spcBef>
                        <a:spcAft>
                          <a:spcPts val="0"/>
                        </a:spcAft>
                        <a:buNone/>
                      </a:pPr>
                      <a:r>
                        <a:rPr lang="de-DE" sz="1400" u="none" strike="noStrike" cap="none">
                          <a:latin typeface="Trebuchet MS"/>
                          <a:ea typeface="Trebuchet MS"/>
                          <a:cs typeface="Trebuchet MS"/>
                          <a:sym typeface="Trebuchet MS"/>
                        </a:rPr>
                        <a:t>THG-Emissionen in Tonnen CO2-ÄQ</a:t>
                      </a:r>
                      <a:endParaRPr sz="1400" b="1" i="0" u="none" strike="noStrike" cap="none">
                        <a:solidFill>
                          <a:srgbClr val="000000"/>
                        </a:solidFill>
                        <a:latin typeface="Trebuchet MS"/>
                        <a:ea typeface="Trebuchet MS"/>
                        <a:cs typeface="Trebuchet MS"/>
                        <a:sym typeface="Trebuchet MS"/>
                      </a:endParaRPr>
                    </a:p>
                  </a:txBody>
                  <a:tcPr marL="9525" marR="9525" marT="9525" marB="0" anchor="b"/>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0003"/>
                  </a:ext>
                </a:extLst>
              </a:tr>
              <a:tr h="294000">
                <a:tc>
                  <a:txBody>
                    <a:bodyPr/>
                    <a:lstStyle/>
                    <a:p>
                      <a:pPr marL="0" marR="0" lvl="0" indent="0" algn="l" rtl="0">
                        <a:lnSpc>
                          <a:spcPct val="100000"/>
                        </a:lnSpc>
                        <a:spcBef>
                          <a:spcPts val="0"/>
                        </a:spcBef>
                        <a:spcAft>
                          <a:spcPts val="0"/>
                        </a:spcAft>
                        <a:buNone/>
                      </a:pPr>
                      <a:r>
                        <a:rPr lang="de-DE" sz="1400" u="none" strike="noStrike" cap="none">
                          <a:latin typeface="Trebuchet MS"/>
                          <a:ea typeface="Trebuchet MS"/>
                          <a:cs typeface="Trebuchet MS"/>
                          <a:sym typeface="Trebuchet MS"/>
                        </a:rPr>
                        <a:t> </a:t>
                      </a:r>
                      <a:endParaRPr sz="1400" b="0" i="0" u="none" strike="noStrike" cap="none">
                        <a:solidFill>
                          <a:srgbClr val="000000"/>
                        </a:solidFill>
                        <a:latin typeface="Trebuchet MS"/>
                        <a:ea typeface="Trebuchet MS"/>
                        <a:cs typeface="Trebuchet MS"/>
                        <a:sym typeface="Trebuchet MS"/>
                      </a:endParaRPr>
                    </a:p>
                  </a:txBody>
                  <a:tcPr marL="9525" marR="9525" marT="9525" marB="0" anchor="b"/>
                </a:tc>
                <a:tc>
                  <a:txBody>
                    <a:bodyPr/>
                    <a:lstStyle/>
                    <a:p>
                      <a:pPr marL="0" marR="0" lvl="0" indent="0" algn="ctr" rtl="0">
                        <a:lnSpc>
                          <a:spcPct val="100000"/>
                        </a:lnSpc>
                        <a:spcBef>
                          <a:spcPts val="0"/>
                        </a:spcBef>
                        <a:spcAft>
                          <a:spcPts val="0"/>
                        </a:spcAft>
                        <a:buNone/>
                      </a:pPr>
                      <a:r>
                        <a:rPr lang="de-DE" sz="1400" u="none" strike="noStrike" cap="none">
                          <a:latin typeface="Trebuchet MS"/>
                          <a:ea typeface="Trebuchet MS"/>
                          <a:cs typeface="Trebuchet MS"/>
                          <a:sym typeface="Trebuchet MS"/>
                        </a:rPr>
                        <a:t>Diesel</a:t>
                      </a:r>
                      <a:endParaRPr sz="1400" b="1" i="0" u="none" strike="noStrike" cap="none">
                        <a:solidFill>
                          <a:srgbClr val="000000"/>
                        </a:solidFill>
                        <a:latin typeface="Trebuchet MS"/>
                        <a:ea typeface="Trebuchet MS"/>
                        <a:cs typeface="Trebuchet MS"/>
                        <a:sym typeface="Trebuchet MS"/>
                      </a:endParaRPr>
                    </a:p>
                  </a:txBody>
                  <a:tcPr marL="9525" marR="9525" marT="9525" marB="0" anchor="b"/>
                </a:tc>
                <a:tc>
                  <a:txBody>
                    <a:bodyPr/>
                    <a:lstStyle/>
                    <a:p>
                      <a:pPr marL="0" marR="0" lvl="0" indent="0" algn="ctr" rtl="0">
                        <a:lnSpc>
                          <a:spcPct val="100000"/>
                        </a:lnSpc>
                        <a:spcBef>
                          <a:spcPts val="0"/>
                        </a:spcBef>
                        <a:spcAft>
                          <a:spcPts val="0"/>
                        </a:spcAft>
                        <a:buNone/>
                      </a:pPr>
                      <a:r>
                        <a:rPr lang="de-DE" sz="1400" u="none" strike="noStrike" cap="none">
                          <a:latin typeface="Trebuchet MS"/>
                          <a:ea typeface="Trebuchet MS"/>
                          <a:cs typeface="Trebuchet MS"/>
                          <a:sym typeface="Trebuchet MS"/>
                        </a:rPr>
                        <a:t>Fossiles LNG</a:t>
                      </a:r>
                      <a:endParaRPr sz="1400" b="1" i="0" u="none" strike="noStrike" cap="none">
                        <a:solidFill>
                          <a:srgbClr val="000000"/>
                        </a:solidFill>
                        <a:latin typeface="Trebuchet MS"/>
                        <a:ea typeface="Trebuchet MS"/>
                        <a:cs typeface="Trebuchet MS"/>
                        <a:sym typeface="Trebuchet MS"/>
                      </a:endParaRPr>
                    </a:p>
                  </a:txBody>
                  <a:tcPr marL="9525" marR="9525" marT="9525" marB="0" anchor="b"/>
                </a:tc>
                <a:tc>
                  <a:txBody>
                    <a:bodyPr/>
                    <a:lstStyle/>
                    <a:p>
                      <a:pPr marL="0" marR="0" lvl="0" indent="0" algn="ctr" rtl="0">
                        <a:lnSpc>
                          <a:spcPct val="100000"/>
                        </a:lnSpc>
                        <a:spcBef>
                          <a:spcPts val="0"/>
                        </a:spcBef>
                        <a:spcAft>
                          <a:spcPts val="0"/>
                        </a:spcAft>
                        <a:buNone/>
                      </a:pPr>
                      <a:r>
                        <a:rPr lang="de-DE" sz="1400" u="none" strike="noStrike" cap="none">
                          <a:latin typeface="Trebuchet MS"/>
                          <a:ea typeface="Trebuchet MS"/>
                          <a:cs typeface="Trebuchet MS"/>
                          <a:sym typeface="Trebuchet MS"/>
                        </a:rPr>
                        <a:t>Biodiesel</a:t>
                      </a:r>
                      <a:endParaRPr sz="1400" b="1" i="0" u="none" strike="noStrike" cap="none">
                        <a:solidFill>
                          <a:srgbClr val="000000"/>
                        </a:solidFill>
                        <a:latin typeface="Trebuchet MS"/>
                        <a:ea typeface="Trebuchet MS"/>
                        <a:cs typeface="Trebuchet MS"/>
                        <a:sym typeface="Trebuchet MS"/>
                      </a:endParaRPr>
                    </a:p>
                  </a:txBody>
                  <a:tcPr marL="9525" marR="9525" marT="9525" marB="0" anchor="b"/>
                </a:tc>
                <a:tc>
                  <a:txBody>
                    <a:bodyPr/>
                    <a:lstStyle/>
                    <a:p>
                      <a:pPr marL="0" marR="0" lvl="0" indent="0" algn="ctr" rtl="0">
                        <a:lnSpc>
                          <a:spcPct val="100000"/>
                        </a:lnSpc>
                        <a:spcBef>
                          <a:spcPts val="0"/>
                        </a:spcBef>
                        <a:spcAft>
                          <a:spcPts val="0"/>
                        </a:spcAft>
                        <a:buNone/>
                      </a:pPr>
                      <a:r>
                        <a:rPr lang="de-DE" sz="1400" u="none" strike="noStrike" cap="none">
                          <a:latin typeface="Trebuchet MS"/>
                          <a:ea typeface="Trebuchet MS"/>
                          <a:cs typeface="Trebuchet MS"/>
                          <a:sym typeface="Trebuchet MS"/>
                        </a:rPr>
                        <a:t>Batterielektrisch</a:t>
                      </a:r>
                      <a:endParaRPr sz="1400" b="1" i="0" u="none" strike="noStrike" cap="none">
                        <a:solidFill>
                          <a:srgbClr val="000000"/>
                        </a:solidFill>
                        <a:latin typeface="Trebuchet MS"/>
                        <a:ea typeface="Trebuchet MS"/>
                        <a:cs typeface="Trebuchet MS"/>
                        <a:sym typeface="Trebuchet MS"/>
                      </a:endParaRPr>
                    </a:p>
                  </a:txBody>
                  <a:tcPr marL="9525" marR="9525" marT="9525" marB="0" anchor="b"/>
                </a:tc>
                <a:extLst>
                  <a:ext uri="{0D108BD9-81ED-4DB2-BD59-A6C34878D82A}">
                    <a16:rowId xmlns:a16="http://schemas.microsoft.com/office/drawing/2014/main" xmlns="" val="10004"/>
                  </a:ext>
                </a:extLst>
              </a:tr>
              <a:tr h="276725">
                <a:tc>
                  <a:txBody>
                    <a:bodyPr/>
                    <a:lstStyle/>
                    <a:p>
                      <a:pPr marL="0" marR="0" lvl="0" indent="0" algn="l" rtl="0">
                        <a:lnSpc>
                          <a:spcPct val="100000"/>
                        </a:lnSpc>
                        <a:spcBef>
                          <a:spcPts val="0"/>
                        </a:spcBef>
                        <a:spcAft>
                          <a:spcPts val="0"/>
                        </a:spcAft>
                        <a:buNone/>
                      </a:pPr>
                      <a:r>
                        <a:rPr lang="de-DE" sz="1400" u="none" strike="noStrike" cap="none">
                          <a:latin typeface="Trebuchet MS"/>
                          <a:ea typeface="Trebuchet MS"/>
                          <a:cs typeface="Trebuchet MS"/>
                          <a:sym typeface="Trebuchet MS"/>
                        </a:rPr>
                        <a:t>Mittelschwerer LKW im Verteilbetrieb</a:t>
                      </a:r>
                      <a:endParaRPr sz="1400" b="1" i="0" u="none" strike="noStrike" cap="none">
                        <a:solidFill>
                          <a:srgbClr val="000000"/>
                        </a:solidFill>
                        <a:latin typeface="Trebuchet MS"/>
                        <a:ea typeface="Trebuchet MS"/>
                        <a:cs typeface="Trebuchet MS"/>
                        <a:sym typeface="Trebuchet MS"/>
                      </a:endParaRPr>
                    </a:p>
                  </a:txBody>
                  <a:tcPr marL="9525" marR="9525" marT="9525" marB="0" anchor="b"/>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533</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466</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185</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69</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extLst>
                  <a:ext uri="{0D108BD9-81ED-4DB2-BD59-A6C34878D82A}">
                    <a16:rowId xmlns:a16="http://schemas.microsoft.com/office/drawing/2014/main" xmlns="" val="10005"/>
                  </a:ext>
                </a:extLst>
              </a:tr>
              <a:tr h="588025">
                <a:tc>
                  <a:txBody>
                    <a:bodyPr/>
                    <a:lstStyle/>
                    <a:p>
                      <a:pPr marL="0" marR="0" lvl="0" indent="0" algn="l" rtl="0">
                        <a:lnSpc>
                          <a:spcPct val="100000"/>
                        </a:lnSpc>
                        <a:spcBef>
                          <a:spcPts val="0"/>
                        </a:spcBef>
                        <a:spcAft>
                          <a:spcPts val="0"/>
                        </a:spcAft>
                        <a:buNone/>
                      </a:pPr>
                      <a:r>
                        <a:rPr lang="de-DE" sz="1400" u="none" strike="noStrike" cap="none">
                          <a:latin typeface="Trebuchet MS"/>
                          <a:ea typeface="Trebuchet MS"/>
                          <a:cs typeface="Trebuchet MS"/>
                          <a:sym typeface="Trebuchet MS"/>
                        </a:rPr>
                        <a:t>(Laufleistung: 50 Tsd. km p.a.; Nutzungsdauer: 12 Jahre )</a:t>
                      </a:r>
                      <a:endParaRPr sz="1400" b="0" i="0" u="none" strike="noStrike" cap="none">
                        <a:solidFill>
                          <a:srgbClr val="000000"/>
                        </a:solidFill>
                        <a:latin typeface="Trebuchet MS"/>
                        <a:ea typeface="Trebuchet MS"/>
                        <a:cs typeface="Trebuchet MS"/>
                        <a:sym typeface="Trebuchet MS"/>
                      </a:endParaRPr>
                    </a:p>
                  </a:txBody>
                  <a:tcPr marL="9525" marR="9525" marT="9525" marB="0"/>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xmlns="" val="10006"/>
                  </a:ext>
                </a:extLst>
              </a:tr>
              <a:tr h="276725">
                <a:tc>
                  <a:txBody>
                    <a:bodyPr/>
                    <a:lstStyle/>
                    <a:p>
                      <a:pPr marL="0" marR="0" lvl="0" indent="0" algn="l" rtl="0">
                        <a:lnSpc>
                          <a:spcPct val="100000"/>
                        </a:lnSpc>
                        <a:spcBef>
                          <a:spcPts val="0"/>
                        </a:spcBef>
                        <a:spcAft>
                          <a:spcPts val="0"/>
                        </a:spcAft>
                        <a:buNone/>
                      </a:pPr>
                      <a:r>
                        <a:rPr lang="de-DE" sz="1400" u="none" strike="noStrike" cap="none">
                          <a:latin typeface="Trebuchet MS"/>
                          <a:ea typeface="Trebuchet MS"/>
                          <a:cs typeface="Trebuchet MS"/>
                          <a:sym typeface="Trebuchet MS"/>
                        </a:rPr>
                        <a:t>Schwerer LKW im Transitverkehr</a:t>
                      </a:r>
                      <a:endParaRPr sz="1400" b="1" i="0" u="none" strike="noStrike" cap="none">
                        <a:solidFill>
                          <a:srgbClr val="000000"/>
                        </a:solidFill>
                        <a:latin typeface="Trebuchet MS"/>
                        <a:ea typeface="Trebuchet MS"/>
                        <a:cs typeface="Trebuchet MS"/>
                        <a:sym typeface="Trebuchet MS"/>
                      </a:endParaRPr>
                    </a:p>
                  </a:txBody>
                  <a:tcPr marL="9525" marR="9525" marT="9525" marB="0" anchor="b"/>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863</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751</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286</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100</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extLst>
                  <a:ext uri="{0D108BD9-81ED-4DB2-BD59-A6C34878D82A}">
                    <a16:rowId xmlns:a16="http://schemas.microsoft.com/office/drawing/2014/main" xmlns="" val="10007"/>
                  </a:ext>
                </a:extLst>
              </a:tr>
              <a:tr h="588025">
                <a:tc>
                  <a:txBody>
                    <a:bodyPr/>
                    <a:lstStyle/>
                    <a:p>
                      <a:pPr marL="0" marR="0" lvl="0" indent="0" algn="l" rtl="0">
                        <a:lnSpc>
                          <a:spcPct val="100000"/>
                        </a:lnSpc>
                        <a:spcBef>
                          <a:spcPts val="0"/>
                        </a:spcBef>
                        <a:spcAft>
                          <a:spcPts val="0"/>
                        </a:spcAft>
                        <a:buNone/>
                      </a:pPr>
                      <a:r>
                        <a:rPr lang="de-DE" sz="1400" u="none" strike="noStrike" cap="none">
                          <a:latin typeface="Trebuchet MS"/>
                          <a:ea typeface="Trebuchet MS"/>
                          <a:cs typeface="Trebuchet MS"/>
                          <a:sym typeface="Trebuchet MS"/>
                        </a:rPr>
                        <a:t>(Laufleistung: 100 Tsd. Km p.a. / Nutzungsdauer:  8 Jahre )</a:t>
                      </a:r>
                      <a:endParaRPr sz="1400" b="0" i="0" u="none" strike="noStrike" cap="none">
                        <a:solidFill>
                          <a:srgbClr val="000000"/>
                        </a:solidFill>
                        <a:latin typeface="Trebuchet MS"/>
                        <a:ea typeface="Trebuchet MS"/>
                        <a:cs typeface="Trebuchet MS"/>
                        <a:sym typeface="Trebuchet MS"/>
                      </a:endParaRPr>
                    </a:p>
                  </a:txBody>
                  <a:tcPr marL="9525" marR="9525" marT="9525" marB="0"/>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xmlns="" val="10008"/>
                  </a:ext>
                </a:extLst>
              </a:tr>
              <a:tr h="276725">
                <a:tc>
                  <a:txBody>
                    <a:bodyPr/>
                    <a:lstStyle/>
                    <a:p>
                      <a:pPr marL="0" marR="0" lvl="0" indent="0" algn="l" rtl="0">
                        <a:lnSpc>
                          <a:spcPct val="100000"/>
                        </a:lnSpc>
                        <a:spcBef>
                          <a:spcPts val="0"/>
                        </a:spcBef>
                        <a:spcAft>
                          <a:spcPts val="0"/>
                        </a:spcAft>
                        <a:buNone/>
                      </a:pPr>
                      <a:r>
                        <a:rPr lang="de-DE" sz="1400" u="none" strike="noStrike" cap="none">
                          <a:latin typeface="Trebuchet MS"/>
                          <a:ea typeface="Trebuchet MS"/>
                          <a:cs typeface="Trebuchet MS"/>
                          <a:sym typeface="Trebuchet MS"/>
                        </a:rPr>
                        <a:t>Linienbus im Stadtverkehr</a:t>
                      </a:r>
                      <a:endParaRPr sz="1400" b="1" i="0" u="none" strike="noStrike" cap="none">
                        <a:solidFill>
                          <a:srgbClr val="000000"/>
                        </a:solidFill>
                        <a:latin typeface="Trebuchet MS"/>
                        <a:ea typeface="Trebuchet MS"/>
                        <a:cs typeface="Trebuchet MS"/>
                        <a:sym typeface="Trebuchet MS"/>
                      </a:endParaRPr>
                    </a:p>
                  </a:txBody>
                  <a:tcPr marL="9525" marR="9525" marT="9525" marB="0" anchor="b"/>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794</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691</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269</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tc rowSpan="2">
                  <a:txBody>
                    <a:bodyPr/>
                    <a:lstStyle/>
                    <a:p>
                      <a:pPr marL="0" marR="0" lvl="0" indent="0" algn="r" rtl="0">
                        <a:lnSpc>
                          <a:spcPct val="100000"/>
                        </a:lnSpc>
                        <a:spcBef>
                          <a:spcPts val="0"/>
                        </a:spcBef>
                        <a:spcAft>
                          <a:spcPts val="0"/>
                        </a:spcAft>
                        <a:buNone/>
                      </a:pPr>
                      <a:r>
                        <a:rPr lang="de-DE" sz="1400" u="none" strike="noStrike" cap="none">
                          <a:latin typeface="Trebuchet MS"/>
                          <a:ea typeface="Trebuchet MS"/>
                          <a:cs typeface="Trebuchet MS"/>
                          <a:sym typeface="Trebuchet MS"/>
                        </a:rPr>
                        <a:t>91</a:t>
                      </a:r>
                      <a:endParaRPr sz="1400" b="0" i="0" u="none" strike="noStrike" cap="none">
                        <a:solidFill>
                          <a:srgbClr val="000000"/>
                        </a:solidFill>
                        <a:latin typeface="Trebuchet MS"/>
                        <a:ea typeface="Trebuchet MS"/>
                        <a:cs typeface="Trebuchet MS"/>
                        <a:sym typeface="Trebuchet MS"/>
                      </a:endParaRPr>
                    </a:p>
                  </a:txBody>
                  <a:tcPr marL="9525" marR="9525" marT="9525" marB="0" anchor="ctr"/>
                </a:tc>
                <a:extLst>
                  <a:ext uri="{0D108BD9-81ED-4DB2-BD59-A6C34878D82A}">
                    <a16:rowId xmlns:a16="http://schemas.microsoft.com/office/drawing/2014/main" xmlns="" val="10009"/>
                  </a:ext>
                </a:extLst>
              </a:tr>
              <a:tr h="605325">
                <a:tc>
                  <a:txBody>
                    <a:bodyPr/>
                    <a:lstStyle/>
                    <a:p>
                      <a:pPr marL="0" marR="0" lvl="0" indent="0" algn="l" rtl="0">
                        <a:lnSpc>
                          <a:spcPct val="100000"/>
                        </a:lnSpc>
                        <a:spcBef>
                          <a:spcPts val="0"/>
                        </a:spcBef>
                        <a:spcAft>
                          <a:spcPts val="0"/>
                        </a:spcAft>
                        <a:buNone/>
                      </a:pPr>
                      <a:r>
                        <a:rPr lang="de-DE" sz="1400" u="none" strike="noStrike" cap="none">
                          <a:latin typeface="Trebuchet MS"/>
                          <a:ea typeface="Trebuchet MS"/>
                          <a:cs typeface="Trebuchet MS"/>
                          <a:sym typeface="Trebuchet MS"/>
                        </a:rPr>
                        <a:t>(Laufleistung: 55 Tsd. km p.a.; Nutzungsdauer: 12 Jahre)</a:t>
                      </a:r>
                      <a:endParaRPr sz="1400" b="0" i="0" u="none" strike="noStrike" cap="none">
                        <a:solidFill>
                          <a:srgbClr val="000000"/>
                        </a:solidFill>
                        <a:latin typeface="Trebuchet MS"/>
                        <a:ea typeface="Trebuchet MS"/>
                        <a:cs typeface="Trebuchet MS"/>
                        <a:sym typeface="Trebuchet MS"/>
                      </a:endParaRPr>
                    </a:p>
                  </a:txBody>
                  <a:tcPr marL="9525" marR="9525" marT="9525" marB="0"/>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xmlns="" val="10010"/>
                  </a:ext>
                </a:extLst>
              </a:tr>
            </a:tbl>
          </a:graphicData>
        </a:graphic>
      </p:graphicFrame>
      <p:sp>
        <p:nvSpPr>
          <p:cNvPr id="100" name="Google Shape;100;p3"/>
          <p:cNvSpPr/>
          <p:nvPr/>
        </p:nvSpPr>
        <p:spPr>
          <a:xfrm>
            <a:off x="9157647" y="2049295"/>
            <a:ext cx="2882940" cy="332051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Calibri"/>
                <a:ea typeface="Calibri"/>
                <a:cs typeface="Calibri"/>
                <a:sym typeface="Calibri"/>
              </a:rPr>
              <a:t>Welche Vor- und Nachteile bieten die unterschiedlichen Antriebsarten für Ihr Unternehmen? </a:t>
            </a:r>
            <a:endParaRPr/>
          </a:p>
          <a:p>
            <a:pPr marL="171450" marR="0" lvl="0" indent="-1714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Calibri"/>
                <a:ea typeface="Calibri"/>
                <a:cs typeface="Calibri"/>
                <a:sym typeface="Calibri"/>
              </a:rPr>
              <a:t>Wo sehen Sie Ansätze zur Reduktion von THG-Emissionen in Ihrem Fuhrpark?</a:t>
            </a:r>
            <a:endParaRPr/>
          </a:p>
        </p:txBody>
      </p:sp>
      <p:sp>
        <p:nvSpPr>
          <p:cNvPr id="101" name="Google Shape;101;p3"/>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marL="0" lvl="0" indent="0" algn="l" rtl="0">
              <a:lnSpc>
                <a:spcPct val="100000"/>
              </a:lnSpc>
              <a:spcBef>
                <a:spcPts val="0"/>
              </a:spcBef>
              <a:spcAft>
                <a:spcPts val="0"/>
              </a:spcAft>
              <a:buClr>
                <a:schemeClr val="dk1"/>
              </a:buClr>
              <a:buSzPts val="1800"/>
              <a:buFont typeface="Arial"/>
              <a:buNone/>
            </a:pPr>
            <a:r>
              <a:rPr lang="de-DE"/>
              <a:t>Projektagentur BBNE</a:t>
            </a:r>
            <a:endParaRPr/>
          </a:p>
        </p:txBody>
      </p:sp>
      <p:sp>
        <p:nvSpPr>
          <p:cNvPr id="102" name="Google Shape;102;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ctr" rtl="0">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103" name="Google Shape;103;p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UBA 2022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10" name="Google Shape;110;p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sz="2400">
                <a:latin typeface="Calibri"/>
                <a:ea typeface="Calibri"/>
                <a:cs typeface="Calibri"/>
                <a:sym typeface="Calibri"/>
              </a:rPr>
              <a:t>Nachhaltigkeitszertifizierungen in der Industrie:</a:t>
            </a:r>
            <a:endParaRPr sz="2400">
              <a:latin typeface="Calibri"/>
              <a:ea typeface="Calibri"/>
              <a:cs typeface="Calibri"/>
              <a:sym typeface="Calibri"/>
            </a:endParaRPr>
          </a:p>
          <a:p>
            <a:pPr marL="0" lvl="0" indent="0" algn="l" rtl="0">
              <a:lnSpc>
                <a:spcPct val="100000"/>
              </a:lnSpc>
              <a:spcBef>
                <a:spcPts val="0"/>
              </a:spcBef>
              <a:spcAft>
                <a:spcPts val="0"/>
              </a:spcAft>
              <a:buSzPts val="1800"/>
              <a:buNone/>
            </a:pPr>
            <a:r>
              <a:rPr lang="de-DE" sz="2400">
                <a:latin typeface="Calibri"/>
                <a:ea typeface="Calibri"/>
                <a:cs typeface="Calibri"/>
                <a:sym typeface="Calibri"/>
              </a:rPr>
              <a:t>Siegel in der Verarbeitenden Industrie: Aufwendig, aber sinnvoll?</a:t>
            </a:r>
            <a:endParaRPr sz="2400">
              <a:latin typeface="Calibri"/>
              <a:ea typeface="Calibri"/>
              <a:cs typeface="Calibri"/>
              <a:sym typeface="Calibri"/>
            </a:endParaRPr>
          </a:p>
        </p:txBody>
      </p:sp>
      <p:sp>
        <p:nvSpPr>
          <p:cNvPr id="111" name="Google Shape;111;p7"/>
          <p:cNvSpPr/>
          <p:nvPr/>
        </p:nvSpPr>
        <p:spPr>
          <a:xfrm>
            <a:off x="567250" y="4905078"/>
            <a:ext cx="10636778" cy="120229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ts val="1800"/>
              <a:buFont typeface="Arial"/>
              <a:buAutoNum type="arabicPeriod"/>
            </a:pPr>
            <a:r>
              <a:rPr lang="de-DE" sz="1800" b="0" i="0" u="none" strike="noStrike" cap="none">
                <a:solidFill>
                  <a:srgbClr val="C00000"/>
                </a:solidFill>
                <a:latin typeface="Calibri"/>
                <a:ea typeface="Calibri"/>
                <a:cs typeface="Calibri"/>
                <a:sym typeface="Calibri"/>
              </a:rPr>
              <a:t>Wie bewerten Sie diese Siegel?</a:t>
            </a:r>
            <a:endParaRPr/>
          </a:p>
          <a:p>
            <a:pPr marL="457200" marR="0" lvl="0" indent="-457200" algn="l" rtl="0">
              <a:lnSpc>
                <a:spcPct val="100000"/>
              </a:lnSpc>
              <a:spcBef>
                <a:spcPts val="0"/>
              </a:spcBef>
              <a:spcAft>
                <a:spcPts val="0"/>
              </a:spcAft>
              <a:buClr>
                <a:srgbClr val="000000"/>
              </a:buClr>
              <a:buSzPts val="1800"/>
              <a:buFont typeface="Arial"/>
              <a:buAutoNum type="arabicPeriod"/>
            </a:pPr>
            <a:r>
              <a:rPr lang="de-DE" sz="1800" b="0" i="0" u="none" strike="noStrike" cap="none">
                <a:solidFill>
                  <a:srgbClr val="C00000"/>
                </a:solidFill>
                <a:latin typeface="Calibri"/>
                <a:ea typeface="Calibri"/>
                <a:cs typeface="Calibri"/>
                <a:sym typeface="Calibri"/>
              </a:rPr>
              <a:t>Zeigen die Siegel, dass Unternehmen einen Nachhaltigkeitsansatz verfolgen können?</a:t>
            </a:r>
            <a:endParaRPr/>
          </a:p>
          <a:p>
            <a:pPr marL="457200" marR="0" lvl="0" indent="-457200" algn="l" rtl="0">
              <a:lnSpc>
                <a:spcPct val="100000"/>
              </a:lnSpc>
              <a:spcBef>
                <a:spcPts val="0"/>
              </a:spcBef>
              <a:spcAft>
                <a:spcPts val="0"/>
              </a:spcAft>
              <a:buClr>
                <a:srgbClr val="000000"/>
              </a:buClr>
              <a:buSzPts val="1800"/>
              <a:buFont typeface="Arial"/>
              <a:buAutoNum type="arabicPeriod"/>
            </a:pPr>
            <a:r>
              <a:rPr lang="de-DE" sz="1800" b="0" i="0" u="none" strike="noStrike" cap="none">
                <a:solidFill>
                  <a:srgbClr val="C00000"/>
                </a:solidFill>
                <a:latin typeface="Calibri"/>
                <a:ea typeface="Calibri"/>
                <a:cs typeface="Calibri"/>
                <a:sym typeface="Calibri"/>
              </a:rPr>
              <a:t>Welche Siegel spiegeln bei Ihnen im Unternehmen ein Rolle bei der Beschaffung von Rohstoffen und Materialien?</a:t>
            </a:r>
            <a:endParaRPr/>
          </a:p>
        </p:txBody>
      </p:sp>
      <p:pic>
        <p:nvPicPr>
          <p:cNvPr id="112" name="Google Shape;112;p7"/>
          <p:cNvPicPr preferRelativeResize="0"/>
          <p:nvPr/>
        </p:nvPicPr>
        <p:blipFill rotWithShape="1">
          <a:blip r:embed="rId3">
            <a:alphaModFix/>
          </a:blip>
          <a:srcRect/>
          <a:stretch/>
        </p:blipFill>
        <p:spPr>
          <a:xfrm>
            <a:off x="506980" y="1589548"/>
            <a:ext cx="2510351" cy="816113"/>
          </a:xfrm>
          <a:prstGeom prst="rect">
            <a:avLst/>
          </a:prstGeom>
          <a:noFill/>
          <a:ln>
            <a:noFill/>
          </a:ln>
        </p:spPr>
      </p:pic>
      <p:sp>
        <p:nvSpPr>
          <p:cNvPr id="113" name="Google Shape;113;p7"/>
          <p:cNvSpPr txBox="1"/>
          <p:nvPr/>
        </p:nvSpPr>
        <p:spPr>
          <a:xfrm>
            <a:off x="3261592" y="1601114"/>
            <a:ext cx="888095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Calibri"/>
                <a:ea typeface="Calibri"/>
                <a:cs typeface="Calibri"/>
                <a:sym typeface="Calibri"/>
              </a:rPr>
              <a:t>Umweltzeichen, genutzt auch für biologisch abbaubare Schmierstoffe und Hydraulikflüssigkeiten. Gibt dem Anwender </a:t>
            </a:r>
            <a:endParaRPr/>
          </a:p>
          <a:p>
            <a:pPr marL="0" marR="0" lvl="0" indent="0" algn="l" rtl="0">
              <a:lnSpc>
                <a:spcPct val="100000"/>
              </a:lnSpc>
              <a:spcBef>
                <a:spcPts val="0"/>
              </a:spcBef>
              <a:spcAft>
                <a:spcPts val="0"/>
              </a:spcAft>
              <a:buNone/>
            </a:pPr>
            <a:r>
              <a:rPr lang="de-DE" sz="1400" b="0" i="0" u="none" strike="noStrike" cap="none">
                <a:solidFill>
                  <a:srgbClr val="000000"/>
                </a:solidFill>
                <a:latin typeface="Calibri"/>
                <a:ea typeface="Calibri"/>
                <a:cs typeface="Calibri"/>
                <a:sym typeface="Calibri"/>
              </a:rPr>
              <a:t>die Möglichkeit, diejenigen Produkte auszuwählen, die z. B. überwiegend aus nachwachsenden Rohstoffen </a:t>
            </a:r>
            <a:br>
              <a:rPr lang="de-DE" sz="1400" b="0" i="0" u="none" strike="noStrike" cap="none">
                <a:solidFill>
                  <a:srgbClr val="000000"/>
                </a:solidFill>
                <a:latin typeface="Calibri"/>
                <a:ea typeface="Calibri"/>
                <a:cs typeface="Calibri"/>
                <a:sym typeface="Calibri"/>
              </a:rPr>
            </a:br>
            <a:r>
              <a:rPr lang="de-DE" sz="1400" b="0" i="0" u="none" strike="noStrike" cap="none">
                <a:solidFill>
                  <a:srgbClr val="000000"/>
                </a:solidFill>
                <a:latin typeface="Calibri"/>
                <a:ea typeface="Calibri"/>
                <a:cs typeface="Calibri"/>
                <a:sym typeface="Calibri"/>
              </a:rPr>
              <a:t>(pflanzliche / tierische Öle) bestehen und die sich insbesondere durch eine gute biologische Abbaubarkeit auszeichnen.</a:t>
            </a:r>
            <a:endParaRPr/>
          </a:p>
        </p:txBody>
      </p:sp>
      <p:pic>
        <p:nvPicPr>
          <p:cNvPr id="114" name="Google Shape;114;p7"/>
          <p:cNvPicPr preferRelativeResize="0"/>
          <p:nvPr/>
        </p:nvPicPr>
        <p:blipFill rotWithShape="1">
          <a:blip r:embed="rId4">
            <a:alphaModFix/>
          </a:blip>
          <a:srcRect/>
          <a:stretch/>
        </p:blipFill>
        <p:spPr>
          <a:xfrm>
            <a:off x="462456" y="2619173"/>
            <a:ext cx="934432" cy="915916"/>
          </a:xfrm>
          <a:prstGeom prst="rect">
            <a:avLst/>
          </a:prstGeom>
          <a:noFill/>
          <a:ln>
            <a:noFill/>
          </a:ln>
        </p:spPr>
      </p:pic>
      <p:sp>
        <p:nvSpPr>
          <p:cNvPr id="115" name="Google Shape;115;p7"/>
          <p:cNvSpPr txBox="1"/>
          <p:nvPr/>
        </p:nvSpPr>
        <p:spPr>
          <a:xfrm>
            <a:off x="1822425" y="2766801"/>
            <a:ext cx="1011366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Calibri"/>
                <a:ea typeface="Calibri"/>
                <a:cs typeface="Calibri"/>
                <a:sym typeface="Calibri"/>
              </a:rPr>
              <a:t>Worldsteel-Mitgliedsunternehmen, die bei der Schaffung einer wirklich nachhaltigen Stahlindustrie und Gesellschaft eine Vorreiterrolle </a:t>
            </a:r>
            <a:br>
              <a:rPr lang="de-DE" sz="1400" b="0" i="0" u="none" strike="noStrike" cap="none">
                <a:solidFill>
                  <a:srgbClr val="000000"/>
                </a:solidFill>
                <a:latin typeface="Calibri"/>
                <a:ea typeface="Calibri"/>
                <a:cs typeface="Calibri"/>
                <a:sym typeface="Calibri"/>
              </a:rPr>
            </a:br>
            <a:r>
              <a:rPr lang="de-DE" sz="1400" b="0" i="0" u="none" strike="noStrike" cap="none">
                <a:solidFill>
                  <a:srgbClr val="000000"/>
                </a:solidFill>
                <a:latin typeface="Calibri"/>
                <a:ea typeface="Calibri"/>
                <a:cs typeface="Calibri"/>
                <a:sym typeface="Calibri"/>
              </a:rPr>
              <a:t>spielen und ihr Engagement für eine nachhaltige Entwicklung und die Kreislaufwirtschaft deutlich machen, </a:t>
            </a:r>
            <a:br>
              <a:rPr lang="de-DE" sz="1400" b="0" i="0" u="none" strike="noStrike" cap="none">
                <a:solidFill>
                  <a:srgbClr val="000000"/>
                </a:solidFill>
                <a:latin typeface="Calibri"/>
                <a:ea typeface="Calibri"/>
                <a:cs typeface="Calibri"/>
                <a:sym typeface="Calibri"/>
              </a:rPr>
            </a:br>
            <a:r>
              <a:rPr lang="de-DE" sz="1400" b="0" i="0" u="none" strike="noStrike" cap="none">
                <a:solidFill>
                  <a:srgbClr val="000000"/>
                </a:solidFill>
                <a:latin typeface="Calibri"/>
                <a:ea typeface="Calibri"/>
                <a:cs typeface="Calibri"/>
                <a:sym typeface="Calibri"/>
              </a:rPr>
              <a:t>werden für ein Jahr als Steel Sustainability Champions ausgezeichnet.</a:t>
            </a:r>
            <a:endParaRPr/>
          </a:p>
        </p:txBody>
      </p:sp>
      <p:pic>
        <p:nvPicPr>
          <p:cNvPr id="116" name="Google Shape;116;p7"/>
          <p:cNvPicPr preferRelativeResize="0"/>
          <p:nvPr/>
        </p:nvPicPr>
        <p:blipFill rotWithShape="1">
          <a:blip r:embed="rId5">
            <a:alphaModFix/>
          </a:blip>
          <a:srcRect l="96" r="95"/>
          <a:stretch/>
        </p:blipFill>
        <p:spPr>
          <a:xfrm>
            <a:off x="307294" y="3638287"/>
            <a:ext cx="1303261" cy="1080000"/>
          </a:xfrm>
          <a:prstGeom prst="rect">
            <a:avLst/>
          </a:prstGeom>
          <a:noFill/>
          <a:ln>
            <a:noFill/>
          </a:ln>
        </p:spPr>
      </p:pic>
      <p:sp>
        <p:nvSpPr>
          <p:cNvPr id="117" name="Google Shape;117;p7"/>
          <p:cNvSpPr txBox="1"/>
          <p:nvPr/>
        </p:nvSpPr>
        <p:spPr>
          <a:xfrm>
            <a:off x="1899023" y="3676203"/>
            <a:ext cx="873146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Calibri"/>
                <a:ea typeface="Calibri"/>
                <a:cs typeface="Calibri"/>
                <a:sym typeface="Calibri"/>
              </a:rPr>
              <a:t>Mit der Einführung eines Energiemanagementsystems im Unternehmen werden alle energierelevanten Abläufe und Vorgänge analysiert und optimiert. Auf diese Weise führen Sie eine Systematik ein, um die Energieströme transparenter zu machen. Darauf basierend können nun konstant Energieeinsparpotenziale ermittelt werden und diese – wenn möglich bzw. betriebswirtschaftlich sinnvoll – umgesetzt werden.</a:t>
            </a:r>
            <a:endParaRPr/>
          </a:p>
        </p:txBody>
      </p:sp>
      <p:sp>
        <p:nvSpPr>
          <p:cNvPr id="118" name="Google Shape;118;p7"/>
          <p:cNvSpPr txBox="1"/>
          <p:nvPr/>
        </p:nvSpPr>
        <p:spPr>
          <a:xfrm>
            <a:off x="3049732" y="3285503"/>
            <a:ext cx="60994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9" name="Google Shape;119;p7"/>
          <p:cNvSpPr txBox="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400" b="0" i="0" u="none" strike="noStrike" cap="none">
                <a:solidFill>
                  <a:schemeClr val="lt1"/>
                </a:solidFill>
                <a:latin typeface="Trebuchet MS"/>
                <a:ea typeface="Trebuchet MS"/>
                <a:cs typeface="Trebuchet MS"/>
                <a:sym typeface="Trebuchet MS"/>
              </a:rPr>
              <a:t>Dr. Michael </a:t>
            </a:r>
            <a:r>
              <a:rPr lang="de-DE" sz="1200" b="0" i="0" u="none" strike="noStrike" cap="none">
                <a:solidFill>
                  <a:schemeClr val="lt1"/>
                </a:solidFill>
                <a:latin typeface="Trebuchet MS"/>
                <a:ea typeface="Trebuchet MS"/>
                <a:cs typeface="Trebuchet MS"/>
                <a:sym typeface="Trebuchet MS"/>
              </a:rPr>
              <a:t>S</a:t>
            </a:r>
            <a:r>
              <a:rPr lang="de-DE" sz="1400" b="0" i="0" u="none" strike="noStrike" cap="none">
                <a:solidFill>
                  <a:schemeClr val="lt1"/>
                </a:solidFill>
                <a:latin typeface="Trebuchet MS"/>
                <a:ea typeface="Trebuchet MS"/>
                <a:cs typeface="Trebuchet MS"/>
                <a:sym typeface="Trebuchet MS"/>
              </a:rPr>
              <a:t>teinhöfel / IBBF</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Projektagentur BBNE</a:t>
            </a:r>
            <a:endParaRPr sz="1200" b="0" i="0" u="none" strike="noStrike" cap="none">
              <a:solidFill>
                <a:schemeClr val="lt1"/>
              </a:solidFill>
              <a:latin typeface="Trebuchet MS"/>
              <a:ea typeface="Trebuchet MS"/>
              <a:cs typeface="Trebuchet MS"/>
              <a:sym typeface="Trebuchet MS"/>
            </a:endParaRPr>
          </a:p>
        </p:txBody>
      </p:sp>
      <p:sp>
        <p:nvSpPr>
          <p:cNvPr id="120" name="Google Shape;120;p7"/>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ctr" rtl="0">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121" name="Google Shape;121;p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Bildquelle: Darstellung nach BUND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5</a:t>
            </a:fld>
            <a:endParaRPr/>
          </a:p>
        </p:txBody>
      </p:sp>
      <p:sp>
        <p:nvSpPr>
          <p:cNvPr id="128" name="Google Shape;128;p5"/>
          <p:cNvSpPr txBox="1"/>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de-DE" sz="1400" b="0" i="0" u="none" strike="noStrike" cap="none">
                <a:solidFill>
                  <a:schemeClr val="lt1"/>
                </a:solidFill>
                <a:latin typeface="Arial"/>
                <a:ea typeface="Arial"/>
                <a:cs typeface="Arial"/>
                <a:sym typeface="Arial"/>
              </a:rPr>
              <a:t>5</a:t>
            </a:fld>
            <a:endParaRPr sz="1400" b="0" i="0" u="none" strike="noStrike" cap="none">
              <a:solidFill>
                <a:schemeClr val="lt1"/>
              </a:solidFill>
              <a:latin typeface="Arial"/>
              <a:ea typeface="Arial"/>
              <a:cs typeface="Arial"/>
              <a:sym typeface="Arial"/>
            </a:endParaRPr>
          </a:p>
        </p:txBody>
      </p:sp>
      <p:sp>
        <p:nvSpPr>
          <p:cNvPr id="129" name="Google Shape;129;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sz="4000">
                <a:latin typeface="Calibri"/>
                <a:ea typeface="Calibri"/>
                <a:cs typeface="Calibri"/>
                <a:sym typeface="Calibri"/>
              </a:rPr>
              <a:t>Vernichtet Klimaschutz Arbeitsplätze?</a:t>
            </a:r>
            <a:endParaRPr/>
          </a:p>
        </p:txBody>
      </p:sp>
      <p:sp>
        <p:nvSpPr>
          <p:cNvPr id="130" name="Google Shape;130;p5"/>
          <p:cNvSpPr/>
          <p:nvPr/>
        </p:nvSpPr>
        <p:spPr>
          <a:xfrm>
            <a:off x="434908" y="5076683"/>
            <a:ext cx="10372726" cy="88245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ctr" rtl="0">
              <a:lnSpc>
                <a:spcPct val="100000"/>
              </a:lnSpc>
              <a:spcBef>
                <a:spcPts val="0"/>
              </a:spcBef>
              <a:spcAft>
                <a:spcPts val="0"/>
              </a:spcAft>
              <a:buClr>
                <a:srgbClr val="000000"/>
              </a:buClr>
              <a:buSzPts val="1100"/>
              <a:buFont typeface="Arial"/>
              <a:buNone/>
            </a:pPr>
            <a:r>
              <a:rPr lang="de-DE" sz="1800" b="0" i="0" u="none" strike="noStrike" cap="none">
                <a:solidFill>
                  <a:srgbClr val="941651"/>
                </a:solidFill>
                <a:latin typeface="Calibri"/>
                <a:ea typeface="Calibri"/>
                <a:cs typeface="Calibri"/>
                <a:sym typeface="Calibri"/>
              </a:rPr>
              <a:t>Welche Produkte oder Dienstleistungen Ihres Unternehmens können alternativ auch in einer „grünen Industrie“ eingesetzt werden?</a:t>
            </a:r>
            <a:endParaRPr/>
          </a:p>
        </p:txBody>
      </p:sp>
      <p:sp>
        <p:nvSpPr>
          <p:cNvPr id="131" name="Google Shape;131;p5"/>
          <p:cNvSpPr/>
          <p:nvPr/>
        </p:nvSpPr>
        <p:spPr>
          <a:xfrm>
            <a:off x="434908" y="2548334"/>
            <a:ext cx="2700396"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rgbClr val="000000"/>
                </a:solidFill>
                <a:latin typeface="Calibri"/>
                <a:ea typeface="Calibri"/>
                <a:cs typeface="Calibri"/>
                <a:sym typeface="Calibri"/>
              </a:rPr>
              <a:t>Beispiel: </a:t>
            </a:r>
            <a:r>
              <a:rPr lang="de-DE" sz="2000" b="0" i="0" u="none" strike="noStrike" cap="none">
                <a:solidFill>
                  <a:srgbClr val="000000"/>
                </a:solidFill>
                <a:latin typeface="Calibri"/>
                <a:ea typeface="Calibri"/>
                <a:cs typeface="Calibri"/>
                <a:sym typeface="Calibri"/>
              </a:rPr>
              <a:t>Herstellung von Kugellagern:  Diese können in „alten“ oder in „grünen“ Industrien  eingebaut werden.</a:t>
            </a:r>
            <a:endParaRPr/>
          </a:p>
        </p:txBody>
      </p:sp>
      <p:sp>
        <p:nvSpPr>
          <p:cNvPr id="132" name="Google Shape;132;p5"/>
          <p:cNvSpPr txBox="1"/>
          <p:nvPr/>
        </p:nvSpPr>
        <p:spPr>
          <a:xfrm>
            <a:off x="250547" y="1267292"/>
            <a:ext cx="11204716" cy="964528"/>
          </a:xfrm>
          <a:prstGeom prst="rect">
            <a:avLst/>
          </a:prstGeom>
          <a:noFill/>
          <a:ln>
            <a:noFill/>
          </a:ln>
        </p:spPr>
        <p:txBody>
          <a:bodyPr spcFirstLastPara="1" wrap="square" lIns="216000" tIns="172800" rIns="172800" bIns="172800" anchor="t" anchorCtr="0">
            <a:spAutoFit/>
          </a:bodyPr>
          <a:lstStyle/>
          <a:p>
            <a:pPr marL="0" marR="0" lvl="0" indent="0" algn="ctr" rtl="0">
              <a:lnSpc>
                <a:spcPct val="100000"/>
              </a:lnSpc>
              <a:spcBef>
                <a:spcPts val="0"/>
              </a:spcBef>
              <a:spcAft>
                <a:spcPts val="0"/>
              </a:spcAft>
              <a:buClr>
                <a:srgbClr val="000000"/>
              </a:buClr>
              <a:buSzPts val="2000"/>
              <a:buFont typeface="Lato"/>
              <a:buNone/>
            </a:pPr>
            <a:r>
              <a:rPr lang="de-DE" sz="2000" b="0" i="0" u="none" strike="noStrike" cap="none">
                <a:solidFill>
                  <a:schemeClr val="accent1"/>
                </a:solidFill>
                <a:latin typeface="Calibri"/>
                <a:ea typeface="Calibri"/>
                <a:cs typeface="Calibri"/>
                <a:sym typeface="Calibri"/>
              </a:rPr>
              <a:t>Produkte können auch in neuen Bereichen eingesetzt werden</a:t>
            </a:r>
            <a:r>
              <a:rPr lang="de-DE" sz="2000" b="0" i="0" u="none" strike="noStrike" cap="none">
                <a:solidFill>
                  <a:srgbClr val="0070C0"/>
                </a:solidFill>
                <a:latin typeface="Calibri"/>
                <a:ea typeface="Calibri"/>
                <a:cs typeface="Calibri"/>
                <a:sym typeface="Calibri"/>
              </a:rPr>
              <a:t>, um die weitere Produktion und damit Umsätze zu sichern!</a:t>
            </a:r>
            <a:endParaRPr/>
          </a:p>
        </p:txBody>
      </p:sp>
      <p:grpSp>
        <p:nvGrpSpPr>
          <p:cNvPr id="133" name="Google Shape;133;p5"/>
          <p:cNvGrpSpPr/>
          <p:nvPr/>
        </p:nvGrpSpPr>
        <p:grpSpPr>
          <a:xfrm>
            <a:off x="8088582" y="2126549"/>
            <a:ext cx="1948618" cy="1948618"/>
            <a:chOff x="1854130" y="3645865"/>
            <a:chExt cx="1623848" cy="1623848"/>
          </a:xfrm>
        </p:grpSpPr>
        <p:sp>
          <p:nvSpPr>
            <p:cNvPr id="134" name="Google Shape;134;p5"/>
            <p:cNvSpPr/>
            <p:nvPr/>
          </p:nvSpPr>
          <p:spPr>
            <a:xfrm>
              <a:off x="1854130" y="3645865"/>
              <a:ext cx="1623848" cy="1623848"/>
            </a:xfrm>
            <a:prstGeom prst="ellipse">
              <a:avLst/>
            </a:prstGeom>
            <a:solidFill>
              <a:srgbClr val="B3C0DF"/>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endParaRPr sz="2160" b="0" i="0" u="none" strike="noStrike" cap="none">
                <a:solidFill>
                  <a:srgbClr val="000000"/>
                </a:solidFill>
                <a:latin typeface="Arial"/>
                <a:ea typeface="Arial"/>
                <a:cs typeface="Arial"/>
                <a:sym typeface="Arial"/>
              </a:endParaRPr>
            </a:p>
          </p:txBody>
        </p:sp>
        <p:pic>
          <p:nvPicPr>
            <p:cNvPr id="135" name="Google Shape;135;p5"/>
            <p:cNvPicPr preferRelativeResize="0"/>
            <p:nvPr/>
          </p:nvPicPr>
          <p:blipFill rotWithShape="1">
            <a:blip r:embed="rId3">
              <a:alphaModFix/>
            </a:blip>
            <a:srcRect/>
            <a:stretch/>
          </p:blipFill>
          <p:spPr>
            <a:xfrm>
              <a:off x="2224782" y="3681298"/>
              <a:ext cx="765327" cy="1588415"/>
            </a:xfrm>
            <a:prstGeom prst="rect">
              <a:avLst/>
            </a:prstGeom>
            <a:noFill/>
            <a:ln>
              <a:noFill/>
            </a:ln>
          </p:spPr>
        </p:pic>
        <p:pic>
          <p:nvPicPr>
            <p:cNvPr id="136" name="Google Shape;136;p5"/>
            <p:cNvPicPr preferRelativeResize="0"/>
            <p:nvPr/>
          </p:nvPicPr>
          <p:blipFill rotWithShape="1">
            <a:blip r:embed="rId3">
              <a:alphaModFix/>
            </a:blip>
            <a:srcRect/>
            <a:stretch/>
          </p:blipFill>
          <p:spPr>
            <a:xfrm>
              <a:off x="2935149" y="4133723"/>
              <a:ext cx="468638" cy="972645"/>
            </a:xfrm>
            <a:prstGeom prst="rect">
              <a:avLst/>
            </a:prstGeom>
            <a:noFill/>
            <a:ln>
              <a:noFill/>
            </a:ln>
          </p:spPr>
        </p:pic>
      </p:grpSp>
      <p:grpSp>
        <p:nvGrpSpPr>
          <p:cNvPr id="137" name="Google Shape;137;p5"/>
          <p:cNvGrpSpPr/>
          <p:nvPr/>
        </p:nvGrpSpPr>
        <p:grpSpPr>
          <a:xfrm>
            <a:off x="3599732" y="2256857"/>
            <a:ext cx="1948618" cy="1948618"/>
            <a:chOff x="5855420" y="3645865"/>
            <a:chExt cx="1623848" cy="1623848"/>
          </a:xfrm>
        </p:grpSpPr>
        <p:sp>
          <p:nvSpPr>
            <p:cNvPr id="138" name="Google Shape;138;p5"/>
            <p:cNvSpPr/>
            <p:nvPr/>
          </p:nvSpPr>
          <p:spPr>
            <a:xfrm>
              <a:off x="5855420" y="3645865"/>
              <a:ext cx="1623848" cy="1623848"/>
            </a:xfrm>
            <a:prstGeom prst="ellipse">
              <a:avLst/>
            </a:prstGeom>
            <a:solidFill>
              <a:srgbClr val="B3C0DF"/>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endParaRPr sz="2160" b="0" i="0" u="none" strike="noStrike" cap="none">
                <a:solidFill>
                  <a:srgbClr val="000000"/>
                </a:solidFill>
                <a:latin typeface="Arial"/>
                <a:ea typeface="Arial"/>
                <a:cs typeface="Arial"/>
                <a:sym typeface="Arial"/>
              </a:endParaRPr>
            </a:p>
          </p:txBody>
        </p:sp>
        <p:pic>
          <p:nvPicPr>
            <p:cNvPr id="139" name="Google Shape;139;p5"/>
            <p:cNvPicPr preferRelativeResize="0"/>
            <p:nvPr/>
          </p:nvPicPr>
          <p:blipFill rotWithShape="1">
            <a:blip r:embed="rId4">
              <a:alphaModFix/>
            </a:blip>
            <a:srcRect/>
            <a:stretch/>
          </p:blipFill>
          <p:spPr>
            <a:xfrm>
              <a:off x="6062009" y="3694510"/>
              <a:ext cx="1210669" cy="1486787"/>
            </a:xfrm>
            <a:prstGeom prst="rect">
              <a:avLst/>
            </a:prstGeom>
            <a:noFill/>
            <a:ln>
              <a:noFill/>
            </a:ln>
          </p:spPr>
        </p:pic>
      </p:grpSp>
      <p:sp>
        <p:nvSpPr>
          <p:cNvPr id="140" name="Google Shape;140;p5"/>
          <p:cNvSpPr/>
          <p:nvPr/>
        </p:nvSpPr>
        <p:spPr>
          <a:xfrm>
            <a:off x="7631382" y="4421703"/>
            <a:ext cx="2557727" cy="433426"/>
          </a:xfrm>
          <a:prstGeom prst="rect">
            <a:avLst/>
          </a:prstGeom>
          <a:solidFill>
            <a:schemeClr val="accen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r>
              <a:rPr lang="de-DE" sz="2160" b="0" i="0" u="none" strike="noStrike" cap="none">
                <a:solidFill>
                  <a:schemeClr val="lt1"/>
                </a:solidFill>
                <a:latin typeface="Calibri"/>
                <a:ea typeface="Calibri"/>
                <a:cs typeface="Calibri"/>
                <a:sym typeface="Calibri"/>
              </a:rPr>
              <a:t>Windkraftanlagen</a:t>
            </a:r>
            <a:endParaRPr/>
          </a:p>
        </p:txBody>
      </p:sp>
      <p:sp>
        <p:nvSpPr>
          <p:cNvPr id="141" name="Google Shape;141;p5"/>
          <p:cNvSpPr/>
          <p:nvPr/>
        </p:nvSpPr>
        <p:spPr>
          <a:xfrm>
            <a:off x="3249484" y="4433118"/>
            <a:ext cx="2557727" cy="433426"/>
          </a:xfrm>
          <a:prstGeom prst="rect">
            <a:avLst/>
          </a:prstGeom>
          <a:solidFill>
            <a:schemeClr val="accen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r>
              <a:rPr lang="de-DE" sz="2160" b="0" i="0" u="none" strike="noStrike" cap="none">
                <a:solidFill>
                  <a:schemeClr val="lt1"/>
                </a:solidFill>
                <a:latin typeface="Calibri"/>
                <a:ea typeface="Calibri"/>
                <a:cs typeface="Calibri"/>
                <a:sym typeface="Calibri"/>
              </a:rPr>
              <a:t>Kohlekraftwerke</a:t>
            </a:r>
            <a:endParaRPr/>
          </a:p>
        </p:txBody>
      </p:sp>
      <p:sp>
        <p:nvSpPr>
          <p:cNvPr id="142" name="Google Shape;142;p5"/>
          <p:cNvSpPr/>
          <p:nvPr/>
        </p:nvSpPr>
        <p:spPr>
          <a:xfrm>
            <a:off x="6339097" y="3200400"/>
            <a:ext cx="1038448" cy="404616"/>
          </a:xfrm>
          <a:prstGeom prst="right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 name="Google Shape;143;p5"/>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marL="0" lvl="0" indent="0" algn="l" rtl="0">
              <a:lnSpc>
                <a:spcPct val="100000"/>
              </a:lnSpc>
              <a:spcBef>
                <a:spcPts val="0"/>
              </a:spcBef>
              <a:spcAft>
                <a:spcPts val="0"/>
              </a:spcAft>
              <a:buClr>
                <a:schemeClr val="dk1"/>
              </a:buClr>
              <a:buSzPts val="1800"/>
              <a:buFont typeface="Arial"/>
              <a:buNone/>
            </a:pPr>
            <a:r>
              <a:rPr lang="de-DE"/>
              <a:t>Projektagentur BBNE</a:t>
            </a:r>
            <a:endParaRPr/>
          </a:p>
        </p:txBody>
      </p:sp>
      <p:sp>
        <p:nvSpPr>
          <p:cNvPr id="144" name="Google Shape;144;p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ctr" rtl="0">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145" name="Google Shape;145;p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Scientists4future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152" name="Google Shape;152;p12"/>
          <p:cNvSpPr txBox="1">
            <a:spLocks noGrp="1"/>
          </p:cNvSpPr>
          <p:nvPr>
            <p:ph type="title"/>
          </p:nvPr>
        </p:nvSpPr>
        <p:spPr>
          <a:xfrm>
            <a:off x="359999" y="180000"/>
            <a:ext cx="9137291"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latin typeface="Calibri"/>
                <a:ea typeface="Calibri"/>
                <a:cs typeface="Calibri"/>
                <a:sym typeface="Calibri"/>
              </a:rPr>
              <a:t>Vor- und Nachteile der Digitalisierung </a:t>
            </a:r>
            <a:br>
              <a:rPr lang="de-DE">
                <a:latin typeface="Calibri"/>
                <a:ea typeface="Calibri"/>
                <a:cs typeface="Calibri"/>
                <a:sym typeface="Calibri"/>
              </a:rPr>
            </a:br>
            <a:r>
              <a:rPr lang="de-DE">
                <a:latin typeface="Calibri"/>
                <a:ea typeface="Calibri"/>
                <a:cs typeface="Calibri"/>
                <a:sym typeface="Calibri"/>
              </a:rPr>
              <a:t>im Unternehmen</a:t>
            </a:r>
            <a:endParaRPr/>
          </a:p>
        </p:txBody>
      </p:sp>
      <p:sp>
        <p:nvSpPr>
          <p:cNvPr id="153" name="Google Shape;153;p12"/>
          <p:cNvSpPr txBox="1">
            <a:spLocks noGrp="1"/>
          </p:cNvSpPr>
          <p:nvPr>
            <p:ph type="body" idx="3"/>
          </p:nvPr>
        </p:nvSpPr>
        <p:spPr>
          <a:xfrm>
            <a:off x="619382" y="1540272"/>
            <a:ext cx="5476618" cy="2729844"/>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de-DE" sz="2000" b="1"/>
              <a:t>Mögliche Vorteile</a:t>
            </a:r>
            <a:endParaRPr/>
          </a:p>
          <a:p>
            <a:pPr marL="457200" lvl="0" indent="-406400" algn="l" rtl="0">
              <a:lnSpc>
                <a:spcPct val="90000"/>
              </a:lnSpc>
              <a:spcBef>
                <a:spcPts val="1000"/>
              </a:spcBef>
              <a:spcAft>
                <a:spcPts val="0"/>
              </a:spcAft>
              <a:buSzPts val="2800"/>
              <a:buChar char="•"/>
            </a:pPr>
            <a:r>
              <a:rPr lang="de-DE" sz="2000"/>
              <a:t>Einfachere, sichere Abläufe </a:t>
            </a:r>
            <a:endParaRPr/>
          </a:p>
          <a:p>
            <a:pPr marL="457200" lvl="0" indent="-406400" algn="l" rtl="0">
              <a:lnSpc>
                <a:spcPct val="90000"/>
              </a:lnSpc>
              <a:spcBef>
                <a:spcPts val="1000"/>
              </a:spcBef>
              <a:spcAft>
                <a:spcPts val="0"/>
              </a:spcAft>
              <a:buSzPts val="2800"/>
              <a:buChar char="•"/>
            </a:pPr>
            <a:r>
              <a:rPr lang="de-DE" sz="2000"/>
              <a:t>Neue Arbeitszeit- und Arbeitsplatzmodelle entstehen</a:t>
            </a:r>
            <a:endParaRPr/>
          </a:p>
          <a:p>
            <a:pPr marL="457200" lvl="0" indent="-406400" algn="l" rtl="0">
              <a:lnSpc>
                <a:spcPct val="90000"/>
              </a:lnSpc>
              <a:spcBef>
                <a:spcPts val="1000"/>
              </a:spcBef>
              <a:spcAft>
                <a:spcPts val="0"/>
              </a:spcAft>
              <a:buSzPts val="2800"/>
              <a:buChar char="•"/>
            </a:pPr>
            <a:r>
              <a:rPr lang="de-DE" sz="2000"/>
              <a:t>Schelle Übertragung und Verarbeitung von Informationen  werden möglich</a:t>
            </a:r>
            <a:endParaRPr/>
          </a:p>
          <a:p>
            <a:pPr marL="457200" lvl="0" indent="-406400" algn="l" rtl="0">
              <a:lnSpc>
                <a:spcPct val="90000"/>
              </a:lnSpc>
              <a:spcBef>
                <a:spcPts val="1000"/>
              </a:spcBef>
              <a:spcAft>
                <a:spcPts val="0"/>
              </a:spcAft>
              <a:buSzPts val="2800"/>
              <a:buChar char="•"/>
            </a:pPr>
            <a:r>
              <a:rPr lang="de-DE" sz="2000"/>
              <a:t>Optimierung von Produkten und Prozessen</a:t>
            </a:r>
            <a:endParaRPr/>
          </a:p>
        </p:txBody>
      </p:sp>
      <p:sp>
        <p:nvSpPr>
          <p:cNvPr id="154" name="Google Shape;154;p12"/>
          <p:cNvSpPr txBox="1"/>
          <p:nvPr/>
        </p:nvSpPr>
        <p:spPr>
          <a:xfrm>
            <a:off x="6442301" y="1540272"/>
            <a:ext cx="5216237" cy="2729844"/>
          </a:xfrm>
          <a:prstGeom prst="rect">
            <a:avLst/>
          </a:prstGeom>
          <a:noFill/>
          <a:ln>
            <a:noFill/>
          </a:ln>
        </p:spPr>
        <p:txBody>
          <a:bodyPr spcFirstLastPara="1" wrap="square" lIns="91425" tIns="45700" rIns="91425" bIns="45700" anchor="t" anchorCtr="0">
            <a:normAutofit fontScale="92500"/>
          </a:bodyPr>
          <a:lstStyle/>
          <a:p>
            <a:pPr marL="50800" marR="0" lvl="0" indent="0" algn="l" rtl="0">
              <a:lnSpc>
                <a:spcPct val="90000"/>
              </a:lnSpc>
              <a:spcBef>
                <a:spcPts val="1000"/>
              </a:spcBef>
              <a:spcAft>
                <a:spcPts val="0"/>
              </a:spcAft>
              <a:buClr>
                <a:schemeClr val="dk1"/>
              </a:buClr>
              <a:buSzPct val="137592"/>
              <a:buFont typeface="Arial"/>
              <a:buNone/>
            </a:pPr>
            <a:r>
              <a:rPr lang="de-DE" sz="2200" b="1" i="0" u="none" strike="noStrike" cap="none">
                <a:solidFill>
                  <a:schemeClr val="dk1"/>
                </a:solidFill>
                <a:latin typeface="Calibri"/>
                <a:ea typeface="Calibri"/>
                <a:cs typeface="Calibri"/>
                <a:sym typeface="Calibri"/>
              </a:rPr>
              <a:t>Mögliche Nachteile</a:t>
            </a:r>
            <a:endParaRPr/>
          </a:p>
          <a:p>
            <a:pPr marL="457200" marR="0" lvl="0" indent="-406400" algn="l" rtl="0">
              <a:lnSpc>
                <a:spcPct val="90000"/>
              </a:lnSpc>
              <a:spcBef>
                <a:spcPts val="1000"/>
              </a:spcBef>
              <a:spcAft>
                <a:spcPts val="0"/>
              </a:spcAft>
              <a:buClr>
                <a:schemeClr val="dk1"/>
              </a:buClr>
              <a:buSzPct val="137592"/>
              <a:buFont typeface="Arial"/>
              <a:buChar char="•"/>
            </a:pPr>
            <a:r>
              <a:rPr lang="de-DE" sz="2200" b="0" i="0" u="none" strike="noStrike" cap="none">
                <a:solidFill>
                  <a:schemeClr val="dk1"/>
                </a:solidFill>
                <a:latin typeface="Calibri"/>
                <a:ea typeface="Calibri"/>
                <a:cs typeface="Calibri"/>
                <a:sym typeface="Calibri"/>
              </a:rPr>
              <a:t>Umstrukturierungen werden notwendig und können Widerstand bedeuten</a:t>
            </a:r>
            <a:endParaRPr/>
          </a:p>
          <a:p>
            <a:pPr marL="457200" marR="0" lvl="0" indent="-406400" algn="l" rtl="0">
              <a:lnSpc>
                <a:spcPct val="90000"/>
              </a:lnSpc>
              <a:spcBef>
                <a:spcPts val="1000"/>
              </a:spcBef>
              <a:spcAft>
                <a:spcPts val="0"/>
              </a:spcAft>
              <a:buClr>
                <a:schemeClr val="dk1"/>
              </a:buClr>
              <a:buSzPct val="137592"/>
              <a:buFont typeface="Arial"/>
              <a:buChar char="•"/>
            </a:pPr>
            <a:r>
              <a:rPr lang="de-DE" sz="2200" b="0" i="0" u="none" strike="noStrike" cap="none">
                <a:solidFill>
                  <a:schemeClr val="dk1"/>
                </a:solidFill>
                <a:latin typeface="Calibri"/>
                <a:ea typeface="Calibri"/>
                <a:cs typeface="Calibri"/>
                <a:sym typeface="Calibri"/>
              </a:rPr>
              <a:t>Veränderung bestehender Arbeitsplätze verursachen Angst</a:t>
            </a:r>
            <a:endParaRPr/>
          </a:p>
          <a:p>
            <a:pPr marL="457200" marR="0" lvl="0" indent="-406400" algn="l" rtl="0">
              <a:lnSpc>
                <a:spcPct val="90000"/>
              </a:lnSpc>
              <a:spcBef>
                <a:spcPts val="1000"/>
              </a:spcBef>
              <a:spcAft>
                <a:spcPts val="0"/>
              </a:spcAft>
              <a:buClr>
                <a:schemeClr val="dk1"/>
              </a:buClr>
              <a:buSzPct val="137592"/>
              <a:buFont typeface="Arial"/>
              <a:buChar char="•"/>
            </a:pPr>
            <a:r>
              <a:rPr lang="de-DE" sz="2200" b="0" i="0" u="none" strike="noStrike" cap="none">
                <a:solidFill>
                  <a:schemeClr val="dk1"/>
                </a:solidFill>
                <a:latin typeface="Calibri"/>
                <a:ea typeface="Calibri"/>
                <a:cs typeface="Calibri"/>
                <a:sym typeface="Calibri"/>
              </a:rPr>
              <a:t>Persönliche Kontakte werden vernachlässigt</a:t>
            </a:r>
            <a:endParaRPr/>
          </a:p>
          <a:p>
            <a:pPr marL="457200" marR="0" lvl="0" indent="-406400" algn="l" rtl="0">
              <a:lnSpc>
                <a:spcPct val="90000"/>
              </a:lnSpc>
              <a:spcBef>
                <a:spcPts val="1000"/>
              </a:spcBef>
              <a:spcAft>
                <a:spcPts val="0"/>
              </a:spcAft>
              <a:buClr>
                <a:schemeClr val="dk1"/>
              </a:buClr>
              <a:buSzPct val="137592"/>
              <a:buFont typeface="Arial"/>
              <a:buChar char="•"/>
            </a:pPr>
            <a:r>
              <a:rPr lang="de-DE" sz="2200" b="0" i="0" u="none" strike="noStrike" cap="none">
                <a:solidFill>
                  <a:schemeClr val="dk1"/>
                </a:solidFill>
                <a:latin typeface="Calibri"/>
                <a:ea typeface="Calibri"/>
                <a:cs typeface="Calibri"/>
                <a:sym typeface="Calibri"/>
              </a:rPr>
              <a:t>Gefahr der Cyberkriminalität</a:t>
            </a:r>
            <a:endParaRPr sz="2400" b="0" i="0" u="none" strike="noStrike" cap="none">
              <a:solidFill>
                <a:schemeClr val="dk1"/>
              </a:solidFill>
              <a:latin typeface="Calibri"/>
              <a:ea typeface="Calibri"/>
              <a:cs typeface="Calibri"/>
              <a:sym typeface="Calibri"/>
            </a:endParaRPr>
          </a:p>
        </p:txBody>
      </p:sp>
      <p:pic>
        <p:nvPicPr>
          <p:cNvPr id="155" name="Google Shape;155;p12" descr="Ein Bild, das Text enthält.&#10;&#10;Automatisch generierte Beschreibung"/>
          <p:cNvPicPr preferRelativeResize="0"/>
          <p:nvPr/>
        </p:nvPicPr>
        <p:blipFill rotWithShape="1">
          <a:blip r:embed="rId3">
            <a:alphaModFix/>
          </a:blip>
          <a:srcRect/>
          <a:stretch/>
        </p:blipFill>
        <p:spPr>
          <a:xfrm>
            <a:off x="7033650" y="180000"/>
            <a:ext cx="2255824" cy="1023834"/>
          </a:xfrm>
          <a:prstGeom prst="rect">
            <a:avLst/>
          </a:prstGeom>
          <a:noFill/>
          <a:ln>
            <a:noFill/>
          </a:ln>
        </p:spPr>
      </p:pic>
      <p:sp>
        <p:nvSpPr>
          <p:cNvPr id="156" name="Google Shape;156;p12"/>
          <p:cNvSpPr/>
          <p:nvPr/>
        </p:nvSpPr>
        <p:spPr>
          <a:xfrm>
            <a:off x="619382" y="4365044"/>
            <a:ext cx="5033273" cy="170859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ctr" rtl="0">
              <a:lnSpc>
                <a:spcPct val="100000"/>
              </a:lnSpc>
              <a:spcBef>
                <a:spcPts val="0"/>
              </a:spcBef>
              <a:spcAft>
                <a:spcPts val="0"/>
              </a:spcAft>
              <a:buClr>
                <a:srgbClr val="000000"/>
              </a:buClr>
              <a:buSzPts val="1100"/>
              <a:buFont typeface="Arial"/>
              <a:buNone/>
            </a:pPr>
            <a:r>
              <a:rPr lang="de-DE" sz="1800" b="0" i="0" u="none" strike="noStrike" cap="none">
                <a:solidFill>
                  <a:srgbClr val="C00000"/>
                </a:solidFill>
                <a:latin typeface="Calibri"/>
                <a:ea typeface="Calibri"/>
                <a:cs typeface="Calibri"/>
                <a:sym typeface="Calibri"/>
              </a:rPr>
              <a:t>Welche Vorteile der Digitalisierung werden bei Ihnen genutzt? </a:t>
            </a:r>
            <a:endParaRPr/>
          </a:p>
          <a:p>
            <a:pPr marL="171450" marR="0" lvl="0" indent="-171450" algn="ctr" rtl="0">
              <a:lnSpc>
                <a:spcPct val="100000"/>
              </a:lnSpc>
              <a:spcBef>
                <a:spcPts val="0"/>
              </a:spcBef>
              <a:spcAft>
                <a:spcPts val="0"/>
              </a:spcAft>
              <a:buClr>
                <a:srgbClr val="000000"/>
              </a:buClr>
              <a:buSzPts val="1100"/>
              <a:buFont typeface="Arial"/>
              <a:buNone/>
            </a:pPr>
            <a:r>
              <a:rPr lang="de-DE" sz="1800" b="0" i="0" u="none" strike="noStrike" cap="none">
                <a:solidFill>
                  <a:srgbClr val="C00000"/>
                </a:solidFill>
                <a:latin typeface="Calibri"/>
                <a:ea typeface="Calibri"/>
                <a:cs typeface="Calibri"/>
                <a:sym typeface="Calibri"/>
              </a:rPr>
              <a:t>Welche Veränderungen sind noch geplant?</a:t>
            </a:r>
            <a:endParaRPr/>
          </a:p>
        </p:txBody>
      </p:sp>
      <p:sp>
        <p:nvSpPr>
          <p:cNvPr id="157" name="Google Shape;157;p12"/>
          <p:cNvSpPr/>
          <p:nvPr/>
        </p:nvSpPr>
        <p:spPr>
          <a:xfrm>
            <a:off x="6539345" y="4365044"/>
            <a:ext cx="5033273" cy="170859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ctr" rtl="0">
              <a:lnSpc>
                <a:spcPct val="100000"/>
              </a:lnSpc>
              <a:spcBef>
                <a:spcPts val="0"/>
              </a:spcBef>
              <a:spcAft>
                <a:spcPts val="0"/>
              </a:spcAft>
              <a:buClr>
                <a:srgbClr val="000000"/>
              </a:buClr>
              <a:buSzPts val="1100"/>
              <a:buFont typeface="Arial"/>
              <a:buNone/>
            </a:pPr>
            <a:r>
              <a:rPr lang="de-DE" sz="1800" b="0" i="0" u="none" strike="noStrike" cap="none">
                <a:solidFill>
                  <a:srgbClr val="C00000"/>
                </a:solidFill>
                <a:latin typeface="Calibri"/>
                <a:ea typeface="Calibri"/>
                <a:cs typeface="Calibri"/>
                <a:sym typeface="Calibri"/>
              </a:rPr>
              <a:t>Veränderungen bedeuten oft Widerstand:</a:t>
            </a:r>
            <a:endParaRPr/>
          </a:p>
          <a:p>
            <a:pPr marL="171450" marR="0" lvl="0" indent="-171450" algn="ctr" rtl="0">
              <a:lnSpc>
                <a:spcPct val="100000"/>
              </a:lnSpc>
              <a:spcBef>
                <a:spcPts val="0"/>
              </a:spcBef>
              <a:spcAft>
                <a:spcPts val="0"/>
              </a:spcAft>
              <a:buClr>
                <a:srgbClr val="000000"/>
              </a:buClr>
              <a:buSzPts val="1100"/>
              <a:buFont typeface="Arial"/>
              <a:buNone/>
            </a:pPr>
            <a:r>
              <a:rPr lang="de-DE" sz="1800" b="0" i="0" u="none" strike="noStrike" cap="none">
                <a:solidFill>
                  <a:srgbClr val="C00000"/>
                </a:solidFill>
                <a:latin typeface="Calibri"/>
                <a:ea typeface="Calibri"/>
                <a:cs typeface="Calibri"/>
                <a:sym typeface="Calibri"/>
              </a:rPr>
              <a:t>Wie gehen Sie im Unternehmen bei der Einführung neuer Technologien und Abläufe vor?</a:t>
            </a:r>
            <a:endParaRPr/>
          </a:p>
        </p:txBody>
      </p:sp>
      <p:sp>
        <p:nvSpPr>
          <p:cNvPr id="158" name="Google Shape;158;p1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marL="0" lvl="0" indent="0" algn="l" rtl="0">
              <a:lnSpc>
                <a:spcPct val="100000"/>
              </a:lnSpc>
              <a:spcBef>
                <a:spcPts val="0"/>
              </a:spcBef>
              <a:spcAft>
                <a:spcPts val="0"/>
              </a:spcAft>
              <a:buClr>
                <a:schemeClr val="dk1"/>
              </a:buClr>
              <a:buSzPts val="1800"/>
              <a:buFont typeface="Arial"/>
              <a:buNone/>
            </a:pPr>
            <a:r>
              <a:rPr lang="de-DE"/>
              <a:t>Projektagentur BBNE</a:t>
            </a:r>
            <a:endParaRPr/>
          </a:p>
        </p:txBody>
      </p:sp>
      <p:sp>
        <p:nvSpPr>
          <p:cNvPr id="159" name="Google Shape;159;p12"/>
          <p:cNvSpPr txBo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10000"/>
              </a:lnSpc>
              <a:spcBef>
                <a:spcPts val="0"/>
              </a:spcBef>
              <a:spcAft>
                <a:spcPts val="0"/>
              </a:spcAft>
              <a:buClr>
                <a:srgbClr val="888888"/>
              </a:buClr>
              <a:buSzPts val="1200"/>
              <a:buFont typeface="Arial"/>
              <a:buNone/>
            </a:pPr>
            <a:r>
              <a:rPr lang="de-DE" sz="1400" b="0" i="0" u="none" strike="noStrike" cap="none">
                <a:solidFill>
                  <a:schemeClr val="lt1"/>
                </a:solidFill>
                <a:latin typeface="Calibri"/>
                <a:ea typeface="Calibri"/>
                <a:cs typeface="Calibri"/>
                <a:sym typeface="Calibri"/>
              </a:rPr>
              <a:t>Industrie (verarbeitendes Gewerbe)</a:t>
            </a:r>
            <a:endParaRPr sz="1400" b="0" i="0" u="none" strike="noStrike" cap="none">
              <a:solidFill>
                <a:schemeClr val="lt1"/>
              </a:solidFill>
              <a:latin typeface="Calibri"/>
              <a:ea typeface="Calibri"/>
              <a:cs typeface="Calibri"/>
              <a:sym typeface="Calibri"/>
            </a:endParaRPr>
          </a:p>
        </p:txBody>
      </p:sp>
      <p:sp>
        <p:nvSpPr>
          <p:cNvPr id="160" name="Google Shape;160;p1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Lukas / Flixcheck 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166" name="Google Shape;166;p19"/>
          <p:cNvGraphicFramePr/>
          <p:nvPr/>
        </p:nvGraphicFramePr>
        <p:xfrm>
          <a:off x="-165602" y="744772"/>
          <a:ext cx="9574245" cy="6113228"/>
        </p:xfrm>
        <a:graphic>
          <a:graphicData uri="http://schemas.openxmlformats.org/drawingml/2006/chart">
            <c:chart xmlns:c="http://schemas.openxmlformats.org/drawingml/2006/chart" xmlns:r="http://schemas.openxmlformats.org/officeDocument/2006/relationships" r:id="rId3"/>
          </a:graphicData>
        </a:graphic>
      </p:graphicFrame>
      <p:sp>
        <p:nvSpPr>
          <p:cNvPr id="167" name="Google Shape;167;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7</a:t>
            </a:fld>
            <a:endParaRPr/>
          </a:p>
        </p:txBody>
      </p:sp>
      <p:sp>
        <p:nvSpPr>
          <p:cNvPr id="168" name="Google Shape;168;p1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THG-Emissionen</a:t>
            </a:r>
            <a:br>
              <a:rPr lang="de-DE"/>
            </a:br>
            <a:r>
              <a:rPr lang="de-DE"/>
              <a:t>Der digitale CO</a:t>
            </a:r>
            <a:r>
              <a:rPr lang="de-DE" baseline="-25000"/>
              <a:t>2</a:t>
            </a:r>
            <a:r>
              <a:rPr lang="de-DE"/>
              <a:t>-Fußabdruck am Arbeitsplatz</a:t>
            </a:r>
            <a:endParaRPr/>
          </a:p>
        </p:txBody>
      </p:sp>
      <p:sp>
        <p:nvSpPr>
          <p:cNvPr id="169" name="Google Shape;169;p19"/>
          <p:cNvSpPr txBox="1"/>
          <p:nvPr/>
        </p:nvSpPr>
        <p:spPr>
          <a:xfrm>
            <a:off x="2182414" y="3157084"/>
            <a:ext cx="1365856"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Arial"/>
                <a:ea typeface="Arial"/>
                <a:cs typeface="Arial"/>
                <a:sym typeface="Arial"/>
              </a:rPr>
              <a:t>Gesamt pro Kopf und Jahr: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Arial"/>
                <a:ea typeface="Arial"/>
                <a:cs typeface="Arial"/>
                <a:sym typeface="Arial"/>
              </a:rPr>
              <a:t>849 kg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Arial"/>
                <a:ea typeface="Arial"/>
                <a:cs typeface="Arial"/>
                <a:sym typeface="Arial"/>
              </a:rPr>
              <a:t>CO</a:t>
            </a:r>
            <a:r>
              <a:rPr lang="de-DE" sz="1800" b="1" i="0" u="none" strike="noStrike" cap="none" baseline="-25000">
                <a:solidFill>
                  <a:srgbClr val="000000"/>
                </a:solidFill>
                <a:latin typeface="Arial"/>
                <a:ea typeface="Arial"/>
                <a:cs typeface="Arial"/>
                <a:sym typeface="Arial"/>
              </a:rPr>
              <a:t>2</a:t>
            </a:r>
            <a:r>
              <a:rPr lang="de-DE" sz="1800" b="1" i="0" u="none" strike="noStrike" cap="none">
                <a:solidFill>
                  <a:srgbClr val="000000"/>
                </a:solidFill>
                <a:latin typeface="Arial"/>
                <a:ea typeface="Arial"/>
                <a:cs typeface="Arial"/>
                <a:sym typeface="Arial"/>
              </a:rPr>
              <a:t>-Äq. </a:t>
            </a:r>
            <a:endParaRPr sz="1400" b="0" i="0" u="none" strike="noStrike" cap="none">
              <a:solidFill>
                <a:srgbClr val="000000"/>
              </a:solidFill>
              <a:latin typeface="Arial"/>
              <a:ea typeface="Arial"/>
              <a:cs typeface="Arial"/>
              <a:sym typeface="Arial"/>
            </a:endParaRPr>
          </a:p>
        </p:txBody>
      </p:sp>
      <p:sp>
        <p:nvSpPr>
          <p:cNvPr id="170" name="Google Shape;170;p19"/>
          <p:cNvSpPr txBox="1"/>
          <p:nvPr/>
        </p:nvSpPr>
        <p:spPr>
          <a:xfrm>
            <a:off x="5496338" y="1527815"/>
            <a:ext cx="6040913"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Arial"/>
                <a:ea typeface="Arial"/>
                <a:cs typeface="Arial"/>
                <a:sym typeface="Arial"/>
              </a:rPr>
              <a:t>Welche Emissionen verursachen Cloud Computing, Videokonferenzen, Video- und Musikstreaming, Fernsehen, Social Media, E-Mails usw.?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Arial"/>
                <a:ea typeface="Arial"/>
                <a:cs typeface="Arial"/>
                <a:sym typeface="Arial"/>
              </a:rPr>
              <a:t>Den größten Teil der Treibhausgasemissionen verursacht die Herstellung von Laptops, Fernsehern, Smartphones und Sprachassistenten.</a:t>
            </a:r>
            <a:endParaRPr sz="1400" b="0" i="0" u="none" strike="noStrike" cap="none">
              <a:solidFill>
                <a:srgbClr val="000000"/>
              </a:solidFill>
              <a:latin typeface="Arial"/>
              <a:ea typeface="Arial"/>
              <a:cs typeface="Arial"/>
              <a:sym typeface="Arial"/>
            </a:endParaRPr>
          </a:p>
        </p:txBody>
      </p:sp>
      <p:sp>
        <p:nvSpPr>
          <p:cNvPr id="171" name="Google Shape;171;p19"/>
          <p:cNvSpPr/>
          <p:nvPr/>
        </p:nvSpPr>
        <p:spPr>
          <a:xfrm>
            <a:off x="5584002" y="3895748"/>
            <a:ext cx="5033273" cy="170859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ctr" rtl="0">
              <a:lnSpc>
                <a:spcPct val="100000"/>
              </a:lnSpc>
              <a:spcBef>
                <a:spcPts val="0"/>
              </a:spcBef>
              <a:spcAft>
                <a:spcPts val="0"/>
              </a:spcAft>
              <a:buClr>
                <a:srgbClr val="000000"/>
              </a:buClr>
              <a:buSzPts val="1100"/>
              <a:buFont typeface="Arial"/>
              <a:buNone/>
            </a:pPr>
            <a:r>
              <a:rPr lang="de-DE" sz="1800" b="0" i="0" u="none" strike="noStrike" cap="none">
                <a:solidFill>
                  <a:srgbClr val="C00000"/>
                </a:solidFill>
                <a:latin typeface="Calibri"/>
                <a:ea typeface="Calibri"/>
                <a:cs typeface="Calibri"/>
                <a:sym typeface="Calibri"/>
              </a:rPr>
              <a:t>Wie sieht mein digitaler CO₂-Fußabdruck am Arbeitsplatz aus? </a:t>
            </a:r>
            <a:endParaRPr/>
          </a:p>
          <a:p>
            <a:pPr marL="171450" marR="0" lvl="0" indent="-171450" algn="ctr" rtl="0">
              <a:lnSpc>
                <a:spcPct val="100000"/>
              </a:lnSpc>
              <a:spcBef>
                <a:spcPts val="0"/>
              </a:spcBef>
              <a:spcAft>
                <a:spcPts val="0"/>
              </a:spcAft>
              <a:buClr>
                <a:srgbClr val="000000"/>
              </a:buClr>
              <a:buSzPts val="1100"/>
              <a:buFont typeface="Arial"/>
              <a:buNone/>
            </a:pPr>
            <a:r>
              <a:rPr lang="de-DE" sz="1800" b="0" i="0" u="none" strike="noStrike" cap="none">
                <a:solidFill>
                  <a:srgbClr val="C00000"/>
                </a:solidFill>
                <a:latin typeface="Calibri"/>
                <a:ea typeface="Calibri"/>
                <a:cs typeface="Calibri"/>
                <a:sym typeface="Calibri"/>
              </a:rPr>
              <a:t>Ermitteln Sie die CO₂-Emissionen mit dem Rechner auf der Website www.digitalcarbonfootprint.eu/ </a:t>
            </a:r>
            <a:endParaRPr/>
          </a:p>
        </p:txBody>
      </p:sp>
      <p:sp>
        <p:nvSpPr>
          <p:cNvPr id="172" name="Google Shape;172;p1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ctr" rtl="0">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173" name="Google Shape;173;p19"/>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a:t>
            </a:r>
            <a:r>
              <a:rPr lang="de-DE" sz="1200" b="0" i="0" u="none" strike="noStrike" cap="none">
                <a:solidFill>
                  <a:schemeClr val="lt1"/>
                </a:solidFill>
                <a:latin typeface="Trebuchet MS"/>
                <a:ea typeface="Trebuchet MS"/>
                <a:cs typeface="Trebuchet MS"/>
                <a:sym typeface="Trebuchet MS"/>
              </a:rPr>
              <a:t>Öko-Institut 2020</a:t>
            </a:r>
            <a:endParaRPr sz="1200" b="0" i="0" u="none" strike="noStrike" cap="none">
              <a:solidFill>
                <a:srgbClr val="84B2F6"/>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p:nvPr/>
        </p:nvSpPr>
        <p:spPr>
          <a:xfrm>
            <a:off x="2971378" y="2404824"/>
            <a:ext cx="4125865" cy="1476550"/>
          </a:xfrm>
          <a:prstGeom prst="rect">
            <a:avLst/>
          </a:prstGeom>
          <a:solidFill>
            <a:schemeClr val="accent2"/>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endParaRPr sz="2160" b="0" i="0" u="none" strike="noStrike" cap="none">
              <a:solidFill>
                <a:srgbClr val="20589E"/>
              </a:solidFill>
              <a:latin typeface="Arial"/>
              <a:ea typeface="Arial"/>
              <a:cs typeface="Arial"/>
              <a:sym typeface="Arial"/>
            </a:endParaRPr>
          </a:p>
        </p:txBody>
      </p:sp>
      <p:sp>
        <p:nvSpPr>
          <p:cNvPr id="180" name="Google Shape;180;p13"/>
          <p:cNvSpPr/>
          <p:nvPr/>
        </p:nvSpPr>
        <p:spPr>
          <a:xfrm>
            <a:off x="609600" y="114048"/>
            <a:ext cx="10971504" cy="1141776"/>
          </a:xfrm>
          <a:prstGeom prst="rect">
            <a:avLst/>
          </a:prstGeom>
          <a:noFill/>
          <a:ln>
            <a:noFill/>
          </a:ln>
        </p:spPr>
        <p:txBody>
          <a:bodyPr spcFirstLastPara="1" wrap="square" lIns="108000" tIns="54000" rIns="108000" bIns="54000" anchor="ctr" anchorCtr="0">
            <a:noAutofit/>
          </a:bodyPr>
          <a:lstStyle/>
          <a:p>
            <a:pPr marL="0" marR="0" lvl="0" indent="0" algn="l" rtl="0">
              <a:lnSpc>
                <a:spcPct val="100000"/>
              </a:lnSpc>
              <a:spcBef>
                <a:spcPts val="0"/>
              </a:spcBef>
              <a:spcAft>
                <a:spcPts val="0"/>
              </a:spcAft>
              <a:buNone/>
            </a:pPr>
            <a:r>
              <a:rPr lang="de-DE" sz="3600" b="1" i="0" u="none" strike="noStrike" cap="none">
                <a:solidFill>
                  <a:srgbClr val="000000"/>
                </a:solidFill>
                <a:latin typeface="Calibri"/>
                <a:ea typeface="Calibri"/>
                <a:cs typeface="Calibri"/>
                <a:sym typeface="Calibri"/>
              </a:rPr>
              <a:t>Video-Konferenz statt Dienstreise</a:t>
            </a:r>
            <a:endParaRPr sz="3600" b="0" i="0" u="none" strike="noStrike" cap="none">
              <a:solidFill>
                <a:srgbClr val="000000"/>
              </a:solidFill>
              <a:latin typeface="Calibri"/>
              <a:ea typeface="Calibri"/>
              <a:cs typeface="Calibri"/>
              <a:sym typeface="Calibri"/>
            </a:endParaRPr>
          </a:p>
        </p:txBody>
      </p:sp>
      <p:sp>
        <p:nvSpPr>
          <p:cNvPr id="181" name="Google Shape;181;p13"/>
          <p:cNvSpPr/>
          <p:nvPr/>
        </p:nvSpPr>
        <p:spPr>
          <a:xfrm>
            <a:off x="577848" y="1133036"/>
            <a:ext cx="7587925" cy="1160558"/>
          </a:xfrm>
          <a:prstGeom prst="rect">
            <a:avLst/>
          </a:prstGeom>
          <a:noFill/>
          <a:ln>
            <a:noFill/>
          </a:ln>
        </p:spPr>
        <p:txBody>
          <a:bodyPr spcFirstLastPara="1" wrap="square" lIns="216000" tIns="172800" rIns="172800" bIns="172800" anchor="t" anchorCtr="0">
            <a:noAutofit/>
          </a:bodyPr>
          <a:lstStyle/>
          <a:p>
            <a:pPr marL="864" marR="0" lvl="0" indent="0" algn="l" rtl="0">
              <a:lnSpc>
                <a:spcPct val="100000"/>
              </a:lnSpc>
              <a:spcBef>
                <a:spcPts val="0"/>
              </a:spcBef>
              <a:spcAft>
                <a:spcPts val="0"/>
              </a:spcAft>
              <a:buNone/>
            </a:pPr>
            <a:r>
              <a:rPr lang="de-DE" sz="2000" b="0" i="0" u="none" strike="noStrike" cap="none">
                <a:solidFill>
                  <a:srgbClr val="000000"/>
                </a:solidFill>
                <a:latin typeface="Calibri"/>
                <a:ea typeface="Calibri"/>
                <a:cs typeface="Calibri"/>
                <a:sym typeface="Calibri"/>
              </a:rPr>
              <a:t>Dienstreisen: Treffen in Frankfurt/Main und 3 Personen </a:t>
            </a:r>
            <a:br>
              <a:rPr lang="de-DE" sz="2000" b="0" i="0" u="none" strike="noStrike" cap="none">
                <a:solidFill>
                  <a:srgbClr val="000000"/>
                </a:solidFill>
                <a:latin typeface="Calibri"/>
                <a:ea typeface="Calibri"/>
                <a:cs typeface="Calibri"/>
                <a:sym typeface="Calibri"/>
              </a:rPr>
            </a:br>
            <a:r>
              <a:rPr lang="de-DE" sz="2000" b="0" i="0" u="none" strike="noStrike" cap="none">
                <a:solidFill>
                  <a:srgbClr val="000000"/>
                </a:solidFill>
                <a:latin typeface="Calibri"/>
                <a:ea typeface="Calibri"/>
                <a:cs typeface="Calibri"/>
                <a:sym typeface="Calibri"/>
              </a:rPr>
              <a:t>kommen mit dem Flugzeug aus Berlin, Hamburg und München:</a:t>
            </a:r>
            <a:br>
              <a:rPr lang="de-DE" sz="2000" b="0" i="0" u="none" strike="noStrike" cap="none">
                <a:solidFill>
                  <a:srgbClr val="000000"/>
                </a:solidFill>
                <a:latin typeface="Calibri"/>
                <a:ea typeface="Calibri"/>
                <a:cs typeface="Calibri"/>
                <a:sym typeface="Calibri"/>
              </a:rPr>
            </a:br>
            <a:r>
              <a:rPr lang="de-DE" sz="2000" b="0" i="0" u="none" strike="noStrike" cap="none">
                <a:solidFill>
                  <a:srgbClr val="000000"/>
                </a:solidFill>
                <a:latin typeface="Calibri"/>
                <a:ea typeface="Calibri"/>
                <a:cs typeface="Calibri"/>
                <a:sym typeface="Calibri"/>
              </a:rPr>
              <a:t>Gesamt: ca. 430 kg CO</a:t>
            </a:r>
            <a:r>
              <a:rPr lang="de-DE" sz="2000" b="0" i="0" u="none" strike="noStrike" cap="none" baseline="-25000">
                <a:solidFill>
                  <a:srgbClr val="000000"/>
                </a:solidFill>
                <a:latin typeface="Calibri"/>
                <a:ea typeface="Calibri"/>
                <a:cs typeface="Calibri"/>
                <a:sym typeface="Calibri"/>
              </a:rPr>
              <a:t>2</a:t>
            </a:r>
            <a:endParaRPr sz="2000" b="1" i="0" u="none" strike="noStrike" cap="none" baseline="-25000">
              <a:solidFill>
                <a:srgbClr val="000000"/>
              </a:solidFill>
              <a:latin typeface="Calibri"/>
              <a:ea typeface="Calibri"/>
              <a:cs typeface="Calibri"/>
              <a:sym typeface="Calibri"/>
            </a:endParaRPr>
          </a:p>
        </p:txBody>
      </p:sp>
      <p:sp>
        <p:nvSpPr>
          <p:cNvPr id="182" name="Google Shape;182;p13"/>
          <p:cNvSpPr/>
          <p:nvPr/>
        </p:nvSpPr>
        <p:spPr>
          <a:xfrm rot="-5400000">
            <a:off x="8164848" y="3398544"/>
            <a:ext cx="6695568" cy="73440"/>
          </a:xfrm>
          <a:prstGeom prst="rect">
            <a:avLst/>
          </a:prstGeom>
          <a:noFill/>
          <a:ln>
            <a:noFill/>
          </a:ln>
        </p:spPr>
        <p:txBody>
          <a:bodyPr spcFirstLastPara="1" wrap="square" lIns="108000" tIns="54000" rIns="108000" bIns="54000" anchor="t" anchorCtr="0">
            <a:noAutofit/>
          </a:bodyPr>
          <a:lstStyle/>
          <a:p>
            <a:pPr marL="274320" marR="0" lvl="0" indent="-273888" algn="ctr" rtl="0">
              <a:lnSpc>
                <a:spcPct val="90000"/>
              </a:lnSpc>
              <a:spcBef>
                <a:spcPts val="0"/>
              </a:spcBef>
              <a:spcAft>
                <a:spcPts val="0"/>
              </a:spcAft>
              <a:buClr>
                <a:srgbClr val="D9D9D9"/>
              </a:buClr>
              <a:buSzPts val="480"/>
              <a:buFont typeface="Arial"/>
              <a:buChar char="•"/>
            </a:pPr>
            <a:r>
              <a:rPr lang="de-DE" sz="480" b="0" i="0" u="none" strike="noStrike" cap="none">
                <a:solidFill>
                  <a:srgbClr val="D9D9D9"/>
                </a:solidFill>
                <a:latin typeface="Lato"/>
                <a:ea typeface="Lato"/>
                <a:cs typeface="Lato"/>
                <a:sym typeface="Lato"/>
              </a:rPr>
              <a:t> © Rainer Schoenen, CC BY-SA 4.0</a:t>
            </a:r>
            <a:endParaRPr sz="480" b="0" i="0" u="none" strike="noStrike" cap="none">
              <a:solidFill>
                <a:srgbClr val="000000"/>
              </a:solidFill>
              <a:latin typeface="Lato"/>
              <a:ea typeface="Lato"/>
              <a:cs typeface="Lato"/>
              <a:sym typeface="Lato"/>
            </a:endParaRPr>
          </a:p>
        </p:txBody>
      </p:sp>
      <p:grpSp>
        <p:nvGrpSpPr>
          <p:cNvPr id="183" name="Google Shape;183;p13"/>
          <p:cNvGrpSpPr/>
          <p:nvPr/>
        </p:nvGrpSpPr>
        <p:grpSpPr>
          <a:xfrm>
            <a:off x="938101" y="2599900"/>
            <a:ext cx="1123671" cy="1117320"/>
            <a:chOff x="2150676" y="3481816"/>
            <a:chExt cx="1017917" cy="1017917"/>
          </a:xfrm>
        </p:grpSpPr>
        <p:sp>
          <p:nvSpPr>
            <p:cNvPr id="184" name="Google Shape;184;p13"/>
            <p:cNvSpPr/>
            <p:nvPr/>
          </p:nvSpPr>
          <p:spPr>
            <a:xfrm>
              <a:off x="2150676" y="3481816"/>
              <a:ext cx="1017917" cy="1017917"/>
            </a:xfrm>
            <a:prstGeom prst="ellipse">
              <a:avLst/>
            </a:prstGeom>
            <a:solidFill>
              <a:schemeClr val="accent2">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160" b="0" i="0" u="none" strike="noStrike" cap="none">
                <a:solidFill>
                  <a:srgbClr val="FFFFFF"/>
                </a:solidFill>
                <a:latin typeface="Lato"/>
                <a:ea typeface="Lato"/>
                <a:cs typeface="Lato"/>
                <a:sym typeface="Lato"/>
              </a:endParaRPr>
            </a:p>
          </p:txBody>
        </p:sp>
        <p:pic>
          <p:nvPicPr>
            <p:cNvPr id="185" name="Google Shape;185;p13" descr="Flugzeug"/>
            <p:cNvPicPr preferRelativeResize="0"/>
            <p:nvPr/>
          </p:nvPicPr>
          <p:blipFill rotWithShape="1">
            <a:blip r:embed="rId3">
              <a:alphaModFix/>
            </a:blip>
            <a:srcRect/>
            <a:stretch/>
          </p:blipFill>
          <p:spPr>
            <a:xfrm rot="1800000">
              <a:off x="2389969" y="3652016"/>
              <a:ext cx="598091" cy="598091"/>
            </a:xfrm>
            <a:prstGeom prst="rect">
              <a:avLst/>
            </a:prstGeom>
            <a:noFill/>
            <a:ln>
              <a:noFill/>
            </a:ln>
          </p:spPr>
        </p:pic>
      </p:grpSp>
      <p:grpSp>
        <p:nvGrpSpPr>
          <p:cNvPr id="186" name="Google Shape;186;p13"/>
          <p:cNvGrpSpPr/>
          <p:nvPr/>
        </p:nvGrpSpPr>
        <p:grpSpPr>
          <a:xfrm>
            <a:off x="938101" y="4165668"/>
            <a:ext cx="1152355" cy="1043051"/>
            <a:chOff x="578189" y="3333411"/>
            <a:chExt cx="674079" cy="674079"/>
          </a:xfrm>
        </p:grpSpPr>
        <p:sp>
          <p:nvSpPr>
            <p:cNvPr id="187" name="Google Shape;187;p13"/>
            <p:cNvSpPr/>
            <p:nvPr/>
          </p:nvSpPr>
          <p:spPr>
            <a:xfrm>
              <a:off x="578189" y="3333411"/>
              <a:ext cx="674079" cy="674079"/>
            </a:xfrm>
            <a:prstGeom prst="ellipse">
              <a:avLst/>
            </a:prstGeom>
            <a:solidFill>
              <a:srgbClr val="CCDFFB">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160" b="0" i="0" u="none" strike="noStrike" cap="none">
                <a:solidFill>
                  <a:srgbClr val="CCDFFB"/>
                </a:solidFill>
                <a:latin typeface="Lato"/>
                <a:ea typeface="Lato"/>
                <a:cs typeface="Lato"/>
                <a:sym typeface="Lato"/>
              </a:endParaRPr>
            </a:p>
          </p:txBody>
        </p:sp>
        <p:pic>
          <p:nvPicPr>
            <p:cNvPr id="188" name="Google Shape;188;p13" descr="Internet"/>
            <p:cNvPicPr preferRelativeResize="0"/>
            <p:nvPr/>
          </p:nvPicPr>
          <p:blipFill rotWithShape="1">
            <a:blip r:embed="rId4">
              <a:alphaModFix/>
            </a:blip>
            <a:srcRect/>
            <a:stretch/>
          </p:blipFill>
          <p:spPr>
            <a:xfrm flipH="1">
              <a:off x="686006" y="3429406"/>
              <a:ext cx="477900" cy="477900"/>
            </a:xfrm>
            <a:prstGeom prst="rect">
              <a:avLst/>
            </a:prstGeom>
            <a:noFill/>
            <a:ln>
              <a:noFill/>
            </a:ln>
          </p:spPr>
        </p:pic>
      </p:grpSp>
      <p:sp>
        <p:nvSpPr>
          <p:cNvPr id="189" name="Google Shape;189;p13"/>
          <p:cNvSpPr txBox="1"/>
          <p:nvPr/>
        </p:nvSpPr>
        <p:spPr>
          <a:xfrm>
            <a:off x="3041134" y="2512229"/>
            <a:ext cx="3775127" cy="1292662"/>
          </a:xfrm>
          <a:prstGeom prst="rect">
            <a:avLst/>
          </a:prstGeom>
          <a:noFill/>
          <a:ln>
            <a:noFill/>
          </a:ln>
        </p:spPr>
        <p:txBody>
          <a:bodyPr spcFirstLastPara="1" wrap="square" lIns="109725" tIns="54850" rIns="109725" bIns="54850" anchor="t" anchorCtr="0">
            <a:spAutoFit/>
          </a:bodyPr>
          <a:lstStyle/>
          <a:p>
            <a:pPr marL="0" marR="0" lvl="0" indent="0" algn="l" rtl="0">
              <a:lnSpc>
                <a:spcPct val="100000"/>
              </a:lnSpc>
              <a:spcBef>
                <a:spcPts val="0"/>
              </a:spcBef>
              <a:spcAft>
                <a:spcPts val="0"/>
              </a:spcAft>
              <a:buNone/>
            </a:pPr>
            <a:r>
              <a:rPr lang="de-DE" sz="1920" b="1" i="0" u="none" strike="noStrike" cap="none">
                <a:solidFill>
                  <a:srgbClr val="FFFFFF"/>
                </a:solidFill>
                <a:latin typeface="Arial"/>
                <a:ea typeface="Arial"/>
                <a:cs typeface="Arial"/>
                <a:sym typeface="Arial"/>
              </a:rPr>
              <a:t>Hin- und Rückflüge:</a:t>
            </a:r>
            <a:endParaRPr/>
          </a:p>
          <a:p>
            <a:pPr marL="0" marR="0" lvl="0" indent="0" algn="l" rtl="0">
              <a:lnSpc>
                <a:spcPct val="100000"/>
              </a:lnSpc>
              <a:spcBef>
                <a:spcPts val="0"/>
              </a:spcBef>
              <a:spcAft>
                <a:spcPts val="0"/>
              </a:spcAft>
              <a:buNone/>
            </a:pPr>
            <a:r>
              <a:rPr lang="de-DE" sz="1920" b="1" i="0" u="none" strike="noStrike" cap="none">
                <a:solidFill>
                  <a:srgbClr val="FFFFFF"/>
                </a:solidFill>
                <a:latin typeface="Arial"/>
                <a:ea typeface="Arial"/>
                <a:cs typeface="Arial"/>
                <a:sym typeface="Arial"/>
              </a:rPr>
              <a:t>BER - FRA + HAM - FRA + MUC - FRA</a:t>
            </a:r>
            <a:endParaRPr/>
          </a:p>
          <a:p>
            <a:pPr marL="0" marR="0" lvl="0" indent="0" algn="l" rtl="0">
              <a:lnSpc>
                <a:spcPct val="100000"/>
              </a:lnSpc>
              <a:spcBef>
                <a:spcPts val="0"/>
              </a:spcBef>
              <a:spcAft>
                <a:spcPts val="0"/>
              </a:spcAft>
              <a:buNone/>
            </a:pPr>
            <a:r>
              <a:rPr lang="de-DE" sz="1920" b="1" i="0" u="none" strike="noStrike" cap="none">
                <a:solidFill>
                  <a:srgbClr val="FFFFFF"/>
                </a:solidFill>
                <a:latin typeface="Arial"/>
                <a:ea typeface="Arial"/>
                <a:cs typeface="Arial"/>
                <a:sym typeface="Arial"/>
              </a:rPr>
              <a:t>430 kg CO</a:t>
            </a:r>
            <a:r>
              <a:rPr lang="de-DE" sz="1920" b="1" i="0" u="none" strike="noStrike" cap="none" baseline="-25000">
                <a:solidFill>
                  <a:srgbClr val="FFFFFF"/>
                </a:solidFill>
                <a:latin typeface="Arial"/>
                <a:ea typeface="Arial"/>
                <a:cs typeface="Arial"/>
                <a:sym typeface="Arial"/>
              </a:rPr>
              <a:t>2</a:t>
            </a:r>
            <a:endParaRPr/>
          </a:p>
        </p:txBody>
      </p:sp>
      <p:sp>
        <p:nvSpPr>
          <p:cNvPr id="190" name="Google Shape;190;p13"/>
          <p:cNvSpPr txBox="1"/>
          <p:nvPr/>
        </p:nvSpPr>
        <p:spPr>
          <a:xfrm>
            <a:off x="2971379" y="4010796"/>
            <a:ext cx="4104065" cy="1495794"/>
          </a:xfrm>
          <a:prstGeom prst="rect">
            <a:avLst/>
          </a:prstGeom>
          <a:noFill/>
          <a:ln>
            <a:noFill/>
          </a:ln>
        </p:spPr>
        <p:txBody>
          <a:bodyPr spcFirstLastPara="1" wrap="square" lIns="109725" tIns="54850" rIns="109725" bIns="54850" anchor="t" anchorCtr="0">
            <a:spAutoFit/>
          </a:bodyPr>
          <a:lstStyle/>
          <a:p>
            <a:pPr marL="0" marR="0" lvl="0" indent="0" algn="l" rtl="0">
              <a:lnSpc>
                <a:spcPct val="100000"/>
              </a:lnSpc>
              <a:spcBef>
                <a:spcPts val="0"/>
              </a:spcBef>
              <a:spcAft>
                <a:spcPts val="0"/>
              </a:spcAft>
              <a:buNone/>
            </a:pPr>
            <a:r>
              <a:rPr lang="de-DE" sz="1800" b="1" i="0" u="none" strike="noStrike" cap="none">
                <a:solidFill>
                  <a:schemeClr val="dk1"/>
                </a:solidFill>
                <a:latin typeface="Calibri"/>
                <a:ea typeface="Calibri"/>
                <a:cs typeface="Calibri"/>
                <a:sym typeface="Calibri"/>
              </a:rPr>
              <a:t>Videokonferenz: 4h mit 4 Personen = </a:t>
            </a:r>
            <a:r>
              <a:rPr lang="de-DE" sz="1800" b="1" i="0" u="none" strike="noStrike" cap="none">
                <a:solidFill>
                  <a:srgbClr val="000000"/>
                </a:solidFill>
                <a:latin typeface="Calibri"/>
                <a:ea typeface="Calibri"/>
                <a:cs typeface="Calibri"/>
                <a:sym typeface="Calibri"/>
              </a:rPr>
              <a:t>0,9 kg CO</a:t>
            </a:r>
            <a:r>
              <a:rPr lang="de-DE" sz="1800" b="1" i="0" u="none" strike="noStrike" cap="none" baseline="-25000">
                <a:solidFill>
                  <a:srgbClr val="000000"/>
                </a:solidFill>
                <a:latin typeface="Calibri"/>
                <a:ea typeface="Calibri"/>
                <a:cs typeface="Calibri"/>
                <a:sym typeface="Calibri"/>
              </a:rPr>
              <a:t>2</a:t>
            </a:r>
            <a:r>
              <a:rPr lang="de-DE" sz="1800" b="1" i="0" u="none" strike="noStrike" cap="none">
                <a:solidFill>
                  <a:srgbClr val="000000"/>
                </a:solidFill>
                <a:latin typeface="Calibri"/>
                <a:ea typeface="Calibri"/>
                <a:cs typeface="Calibri"/>
                <a:sym typeface="Calibri"/>
              </a:rPr>
              <a:t>-Ausstoß:</a:t>
            </a:r>
            <a:endParaRPr/>
          </a:p>
          <a:p>
            <a:pPr marL="864" marR="0" lvl="0" indent="0" algn="l" rtl="0">
              <a:lnSpc>
                <a:spcPct val="100000"/>
              </a:lnSpc>
              <a:spcBef>
                <a:spcPts val="0"/>
              </a:spcBef>
              <a:spcAft>
                <a:spcPts val="0"/>
              </a:spcAft>
              <a:buNone/>
            </a:pPr>
            <a:r>
              <a:rPr lang="de-DE" sz="1800" b="0" i="0" u="none" strike="noStrike" cap="none">
                <a:solidFill>
                  <a:schemeClr val="dk1"/>
                </a:solidFill>
                <a:latin typeface="Calibri"/>
                <a:ea typeface="Calibri"/>
                <a:cs typeface="Calibri"/>
                <a:sym typeface="Calibri"/>
              </a:rPr>
              <a:t>Stromverbrauch für Datenvolumen, Rechenzentrum, Netz, PC ca. 2,3 kWh (→ ca. 920 g CO</a:t>
            </a:r>
            <a:r>
              <a:rPr lang="de-DE" sz="1800" b="0" i="0" u="none" strike="noStrike" cap="none" baseline="-25000">
                <a:solidFill>
                  <a:schemeClr val="dk1"/>
                </a:solidFill>
                <a:latin typeface="Calibri"/>
                <a:ea typeface="Calibri"/>
                <a:cs typeface="Calibri"/>
                <a:sym typeface="Calibri"/>
              </a:rPr>
              <a:t>2</a:t>
            </a:r>
            <a:r>
              <a:rPr lang="de-DE" sz="1800" b="0" i="0" u="none" strike="noStrike" cap="none">
                <a:solidFill>
                  <a:schemeClr val="dk1"/>
                </a:solidFill>
                <a:latin typeface="Calibri"/>
                <a:ea typeface="Calibri"/>
                <a:cs typeface="Calibri"/>
                <a:sym typeface="Calibri"/>
              </a:rPr>
              <a:t>)</a:t>
            </a:r>
            <a:endParaRPr/>
          </a:p>
        </p:txBody>
      </p:sp>
      <p:sp>
        <p:nvSpPr>
          <p:cNvPr id="191" name="Google Shape;191;p13"/>
          <p:cNvSpPr/>
          <p:nvPr/>
        </p:nvSpPr>
        <p:spPr>
          <a:xfrm>
            <a:off x="2403354" y="4592474"/>
            <a:ext cx="358523" cy="240030"/>
          </a:xfrm>
          <a:prstGeom prst="leftArrow">
            <a:avLst>
              <a:gd name="adj1" fmla="val 50000"/>
              <a:gd name="adj2" fmla="val 50000"/>
            </a:avLst>
          </a:prstGeom>
          <a:solidFill>
            <a:schemeClr val="accen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endParaRPr sz="2160" b="0" i="0" u="none" strike="noStrike" cap="none">
              <a:solidFill>
                <a:srgbClr val="000000"/>
              </a:solidFill>
              <a:latin typeface="Arial"/>
              <a:ea typeface="Arial"/>
              <a:cs typeface="Arial"/>
              <a:sym typeface="Arial"/>
            </a:endParaRPr>
          </a:p>
        </p:txBody>
      </p:sp>
      <p:sp>
        <p:nvSpPr>
          <p:cNvPr id="192" name="Google Shape;192;p13"/>
          <p:cNvSpPr txBox="1"/>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de-DE" sz="1400" b="0" i="0" u="none" strike="noStrike" cap="none">
                <a:solidFill>
                  <a:schemeClr val="lt1"/>
                </a:solidFill>
                <a:latin typeface="Arial"/>
                <a:ea typeface="Arial"/>
                <a:cs typeface="Arial"/>
                <a:sym typeface="Arial"/>
              </a:rPr>
              <a:t>8</a:t>
            </a:fld>
            <a:endParaRPr sz="1400" b="0" i="0" u="none" strike="noStrike" cap="none">
              <a:solidFill>
                <a:schemeClr val="lt1"/>
              </a:solidFill>
              <a:latin typeface="Arial"/>
              <a:ea typeface="Arial"/>
              <a:cs typeface="Arial"/>
              <a:sym typeface="Arial"/>
            </a:endParaRPr>
          </a:p>
        </p:txBody>
      </p:sp>
      <p:sp>
        <p:nvSpPr>
          <p:cNvPr id="193" name="Google Shape;193;p13"/>
          <p:cNvSpPr/>
          <p:nvPr/>
        </p:nvSpPr>
        <p:spPr>
          <a:xfrm>
            <a:off x="7677873" y="1816607"/>
            <a:ext cx="4104066" cy="360205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Calibri"/>
                <a:ea typeface="Calibri"/>
                <a:cs typeface="Calibri"/>
                <a:sym typeface="Calibri"/>
              </a:rPr>
              <a:t>Welche Dienstreisen könnten in Ihre Unternehmen durch die Nutzung von Video-Konferenzen vermieden werden?</a:t>
            </a:r>
            <a:endParaRPr/>
          </a:p>
          <a:p>
            <a:pPr marL="171450" marR="0" lvl="0" indent="-1714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Calibri"/>
                <a:ea typeface="Calibri"/>
                <a:cs typeface="Calibri"/>
                <a:sym typeface="Calibri"/>
              </a:rPr>
              <a:t>Welche Vorteile hat ein Präsenz-Meeting gegenüber einem Video-Meeting hat und wie können diese Nachteile ausgeglichen werden</a:t>
            </a:r>
            <a:endParaRPr/>
          </a:p>
          <a:p>
            <a:pPr marL="171450" marR="0" lvl="0" indent="-171450" algn="l" rtl="0">
              <a:lnSpc>
                <a:spcPct val="100000"/>
              </a:lnSpc>
              <a:spcBef>
                <a:spcPts val="0"/>
              </a:spcBef>
              <a:spcAft>
                <a:spcPts val="0"/>
              </a:spcAft>
              <a:buClr>
                <a:srgbClr val="000000"/>
              </a:buClr>
              <a:buSzPts val="1800"/>
              <a:buFont typeface="Arial"/>
              <a:buChar char="•"/>
            </a:pPr>
            <a:r>
              <a:rPr lang="de-DE" sz="1800" b="0" i="0" u="none" strike="noStrike" cap="none">
                <a:solidFill>
                  <a:srgbClr val="C00000"/>
                </a:solidFill>
                <a:latin typeface="Calibri"/>
                <a:ea typeface="Calibri"/>
                <a:cs typeface="Calibri"/>
                <a:sym typeface="Calibri"/>
              </a:rPr>
              <a:t>Welche Gespräche sollten auf keinen Fall via Video-Streaming durchgeführt werden?</a:t>
            </a:r>
            <a:endParaRPr/>
          </a:p>
        </p:txBody>
      </p:sp>
      <p:sp>
        <p:nvSpPr>
          <p:cNvPr id="194" name="Google Shape;194;p13"/>
          <p:cNvSpPr txBox="1"/>
          <p:nvPr/>
        </p:nvSpPr>
        <p:spPr>
          <a:xfrm>
            <a:off x="577848" y="5724964"/>
            <a:ext cx="101152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a:solidFill>
                  <a:srgbClr val="000000"/>
                </a:solidFill>
                <a:latin typeface="Calibri"/>
                <a:ea typeface="Calibri"/>
                <a:cs typeface="Calibri"/>
                <a:sym typeface="Calibri"/>
              </a:rPr>
              <a:t>„Ist Präsenz besser, weil so durch direkten persönlichen Kontakt Vertrauen aufgebaut wird?“</a:t>
            </a:r>
            <a:endParaRPr/>
          </a:p>
        </p:txBody>
      </p:sp>
      <p:sp>
        <p:nvSpPr>
          <p:cNvPr id="195" name="Google Shape;195;p13"/>
          <p:cNvSpPr txBox="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de-DE" sz="1400" b="0" i="0" u="none" strike="noStrike" cap="none">
                <a:solidFill>
                  <a:schemeClr val="lt1"/>
                </a:solidFill>
                <a:latin typeface="Trebuchet MS"/>
                <a:ea typeface="Trebuchet MS"/>
                <a:cs typeface="Trebuchet MS"/>
                <a:sym typeface="Trebuchet MS"/>
              </a:rPr>
              <a:t>Dr. Michael </a:t>
            </a:r>
            <a:r>
              <a:rPr lang="de-DE" sz="1400" b="0" i="0" u="none" strike="noStrike" cap="none">
                <a:solidFill>
                  <a:schemeClr val="lt1"/>
                </a:solidFill>
                <a:latin typeface="Arial"/>
                <a:ea typeface="Arial"/>
                <a:cs typeface="Arial"/>
                <a:sym typeface="Arial"/>
              </a:rPr>
              <a:t>S</a:t>
            </a:r>
            <a:r>
              <a:rPr lang="de-DE" sz="1400" b="0" i="0" u="none" strike="noStrike" cap="none">
                <a:solidFill>
                  <a:schemeClr val="lt1"/>
                </a:solidFill>
                <a:latin typeface="Trebuchet MS"/>
                <a:ea typeface="Trebuchet MS"/>
                <a:cs typeface="Trebuchet MS"/>
                <a:sym typeface="Trebuchet MS"/>
              </a:rPr>
              <a:t>teinhöfel / IBBF</a:t>
            </a:r>
            <a:endParaRPr/>
          </a:p>
          <a:p>
            <a:pPr marL="0" marR="0" lvl="0" indent="0" algn="l"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Projektagentur BBNE</a:t>
            </a:r>
            <a:endParaRPr/>
          </a:p>
        </p:txBody>
      </p:sp>
      <p:sp>
        <p:nvSpPr>
          <p:cNvPr id="196" name="Google Shape;196;p13"/>
          <p:cNvSpPr txBo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r>
              <a:rPr lang="de-DE" sz="1400" b="0" i="0" u="none" strike="noStrike" cap="none">
                <a:solidFill>
                  <a:schemeClr val="lt1"/>
                </a:solidFill>
                <a:latin typeface="Calibri"/>
                <a:ea typeface="Calibri"/>
                <a:cs typeface="Calibri"/>
                <a:sym typeface="Calibri"/>
              </a:rPr>
              <a:t>Industrie (verarbeitendes Gewerbe)</a:t>
            </a:r>
            <a:endParaRPr/>
          </a:p>
        </p:txBody>
      </p:sp>
      <p:sp>
        <p:nvSpPr>
          <p:cNvPr id="197" name="Google Shape;197;p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endParaRPr/>
          </a:p>
        </p:txBody>
      </p:sp>
      <p:sp>
        <p:nvSpPr>
          <p:cNvPr id="198" name="Google Shape;198;p1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endParaRPr/>
          </a:p>
        </p:txBody>
      </p:sp>
      <p:sp>
        <p:nvSpPr>
          <p:cNvPr id="199" name="Google Shape;199;p1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scientists4future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9</a:t>
            </a:fld>
            <a:endParaRPr/>
          </a:p>
        </p:txBody>
      </p:sp>
      <p:sp>
        <p:nvSpPr>
          <p:cNvPr id="206" name="Google Shape;206;p14"/>
          <p:cNvSpPr txBox="1">
            <a:spLocks noGrp="1"/>
          </p:cNvSpPr>
          <p:nvPr>
            <p:ph type="title"/>
          </p:nvPr>
        </p:nvSpPr>
        <p:spPr>
          <a:xfrm>
            <a:off x="360000" y="197574"/>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latin typeface="Calibri"/>
                <a:ea typeface="Calibri"/>
                <a:cs typeface="Calibri"/>
                <a:sym typeface="Calibri"/>
              </a:rPr>
              <a:t>Zielkonflikt: Qualifizierte Mitarbeiter*innen werden eher von Wettbewerbern abgeworben?</a:t>
            </a:r>
            <a:endParaRPr/>
          </a:p>
        </p:txBody>
      </p:sp>
      <p:sp>
        <p:nvSpPr>
          <p:cNvPr id="207" name="Google Shape;207;p14"/>
          <p:cNvSpPr txBox="1"/>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de-DE" sz="1400" b="0" i="0" u="none" strike="noStrike" cap="none">
                <a:solidFill>
                  <a:schemeClr val="lt1"/>
                </a:solidFill>
                <a:latin typeface="Arial"/>
                <a:ea typeface="Arial"/>
                <a:cs typeface="Arial"/>
                <a:sym typeface="Arial"/>
              </a:rPr>
              <a:t>9</a:t>
            </a:fld>
            <a:endParaRPr sz="1400" b="0" i="0" u="none" strike="noStrike" cap="none">
              <a:solidFill>
                <a:schemeClr val="lt1"/>
              </a:solidFill>
              <a:latin typeface="Arial"/>
              <a:ea typeface="Arial"/>
              <a:cs typeface="Arial"/>
              <a:sym typeface="Arial"/>
            </a:endParaRPr>
          </a:p>
        </p:txBody>
      </p:sp>
      <p:sp>
        <p:nvSpPr>
          <p:cNvPr id="208" name="Google Shape;208;p14"/>
          <p:cNvSpPr/>
          <p:nvPr/>
        </p:nvSpPr>
        <p:spPr>
          <a:xfrm>
            <a:off x="7981333" y="3386188"/>
            <a:ext cx="3834466" cy="229386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Calibri"/>
                <a:ea typeface="Calibri"/>
                <a:cs typeface="Calibri"/>
                <a:sym typeface="Calibri"/>
              </a:rPr>
              <a:t>Wie attraktiv ist Ihr Unternehmen als Arbeitgeber? </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Calibri"/>
                <a:ea typeface="Calibri"/>
                <a:cs typeface="Calibri"/>
                <a:sym typeface="Calibri"/>
              </a:rPr>
              <a:t>Welche Maßnahmen zur Stärkung der Arbeitgebermarke gibt es bereits und welche fehlen noch?</a:t>
            </a:r>
            <a:endParaRPr/>
          </a:p>
        </p:txBody>
      </p:sp>
      <p:pic>
        <p:nvPicPr>
          <p:cNvPr id="209" name="Google Shape;209;p14" descr="Ein Bild, das Person, drinnen, Gruppe, Personen enthält.&#10;&#10;Automatisch generierte Beschreibung"/>
          <p:cNvPicPr preferRelativeResize="0"/>
          <p:nvPr/>
        </p:nvPicPr>
        <p:blipFill rotWithShape="1">
          <a:blip r:embed="rId3">
            <a:alphaModFix/>
          </a:blip>
          <a:srcRect/>
          <a:stretch/>
        </p:blipFill>
        <p:spPr>
          <a:xfrm>
            <a:off x="619382" y="2363651"/>
            <a:ext cx="7083057" cy="3246401"/>
          </a:xfrm>
          <a:prstGeom prst="rect">
            <a:avLst/>
          </a:prstGeom>
          <a:noFill/>
          <a:ln>
            <a:noFill/>
          </a:ln>
        </p:spPr>
      </p:pic>
      <p:sp>
        <p:nvSpPr>
          <p:cNvPr id="210" name="Google Shape;210;p14"/>
          <p:cNvSpPr txBox="1"/>
          <p:nvPr/>
        </p:nvSpPr>
        <p:spPr>
          <a:xfrm>
            <a:off x="619382" y="5651571"/>
            <a:ext cx="231505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Arial"/>
                <a:ea typeface="Arial"/>
                <a:cs typeface="Arial"/>
                <a:sym typeface="Arial"/>
              </a:rPr>
              <a:t>© iStock_615919118_ © FatCamera</a:t>
            </a:r>
            <a:endParaRPr sz="1000" b="0" i="0" u="none" strike="noStrike" cap="none">
              <a:solidFill>
                <a:srgbClr val="000000"/>
              </a:solidFill>
              <a:latin typeface="Arial"/>
              <a:ea typeface="Arial"/>
              <a:cs typeface="Arial"/>
              <a:sym typeface="Arial"/>
            </a:endParaRPr>
          </a:p>
        </p:txBody>
      </p:sp>
      <p:sp>
        <p:nvSpPr>
          <p:cNvPr id="211" name="Google Shape;211;p14"/>
          <p:cNvSpPr txBox="1"/>
          <p:nvPr/>
        </p:nvSpPr>
        <p:spPr>
          <a:xfrm>
            <a:off x="619382" y="1581374"/>
            <a:ext cx="55819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800" b="0" i="0" u="none" strike="noStrike" cap="none">
                <a:solidFill>
                  <a:srgbClr val="000000"/>
                </a:solidFill>
                <a:latin typeface="Calibri"/>
                <a:ea typeface="Calibri"/>
                <a:cs typeface="Calibri"/>
                <a:sym typeface="Calibri"/>
              </a:rPr>
              <a:t>Qualifizierung fördern - ja oder nein?</a:t>
            </a:r>
            <a:endParaRPr/>
          </a:p>
        </p:txBody>
      </p:sp>
      <p:sp>
        <p:nvSpPr>
          <p:cNvPr id="212" name="Google Shape;212;p14"/>
          <p:cNvSpPr/>
          <p:nvPr/>
        </p:nvSpPr>
        <p:spPr>
          <a:xfrm>
            <a:off x="7969470" y="1745673"/>
            <a:ext cx="3858193" cy="1413163"/>
          </a:xfrm>
          <a:prstGeom prst="frame">
            <a:avLst>
              <a:gd name="adj1" fmla="val 125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3" name="Google Shape;213;p14"/>
          <p:cNvSpPr txBox="1"/>
          <p:nvPr/>
        </p:nvSpPr>
        <p:spPr>
          <a:xfrm>
            <a:off x="8317084" y="2189856"/>
            <a:ext cx="312938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800" b="0" i="0" u="none" strike="noStrike" cap="none">
                <a:solidFill>
                  <a:srgbClr val="0070C0"/>
                </a:solidFill>
                <a:latin typeface="Calibri"/>
                <a:ea typeface="Calibri"/>
                <a:cs typeface="Calibri"/>
                <a:sym typeface="Calibri"/>
              </a:rPr>
              <a:t>Employer Branding?</a:t>
            </a:r>
            <a:endParaRPr/>
          </a:p>
        </p:txBody>
      </p:sp>
      <p:sp>
        <p:nvSpPr>
          <p:cNvPr id="214" name="Google Shape;214;p14"/>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400">
                <a:latin typeface="Trebuchet MS"/>
                <a:ea typeface="Trebuchet MS"/>
                <a:cs typeface="Trebuchet MS"/>
                <a:sym typeface="Trebuchet MS"/>
              </a:rPr>
              <a:t>Dr. Michael </a:t>
            </a:r>
            <a:r>
              <a:rPr lang="de-DE"/>
              <a:t>S</a:t>
            </a:r>
            <a:r>
              <a:rPr lang="de-DE" sz="1400">
                <a:latin typeface="Trebuchet MS"/>
                <a:ea typeface="Trebuchet MS"/>
                <a:cs typeface="Trebuchet MS"/>
                <a:sym typeface="Trebuchet MS"/>
              </a:rPr>
              <a:t>teinhöfel / IBBF</a:t>
            </a:r>
            <a:endParaRPr/>
          </a:p>
          <a:p>
            <a:pPr marL="0" lvl="0" indent="0" algn="l" rtl="0">
              <a:lnSpc>
                <a:spcPct val="100000"/>
              </a:lnSpc>
              <a:spcBef>
                <a:spcPts val="0"/>
              </a:spcBef>
              <a:spcAft>
                <a:spcPts val="0"/>
              </a:spcAft>
              <a:buClr>
                <a:schemeClr val="dk1"/>
              </a:buClr>
              <a:buSzPts val="1800"/>
              <a:buFont typeface="Arial"/>
              <a:buNone/>
            </a:pPr>
            <a:r>
              <a:rPr lang="de-DE"/>
              <a:t>Projektagentur BBNE</a:t>
            </a:r>
            <a:endParaRPr/>
          </a:p>
        </p:txBody>
      </p:sp>
      <p:sp>
        <p:nvSpPr>
          <p:cNvPr id="215" name="Google Shape;215;p1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ctr" rtl="0">
              <a:lnSpc>
                <a:spcPct val="110000"/>
              </a:lnSpc>
              <a:spcBef>
                <a:spcPts val="0"/>
              </a:spcBef>
              <a:spcAft>
                <a:spcPts val="0"/>
              </a:spcAft>
              <a:buSzPts val="1200"/>
              <a:buNone/>
            </a:pPr>
            <a:r>
              <a:rPr lang="de-DE" sz="1400">
                <a:latin typeface="Calibri"/>
                <a:ea typeface="Calibri"/>
                <a:cs typeface="Calibri"/>
                <a:sym typeface="Calibri"/>
              </a:rPr>
              <a:t>Industrie (verarbeitendes Gewerbe)</a:t>
            </a:r>
            <a:endParaRPr/>
          </a:p>
        </p:txBody>
      </p:sp>
      <p:sp>
        <p:nvSpPr>
          <p:cNvPr id="216" name="Google Shape;216;p1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Scientists4future</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3673</Words>
  <Application>Microsoft Macintosh PowerPoint</Application>
  <PresentationFormat>Breitbild</PresentationFormat>
  <Paragraphs>363</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Lato</vt:lpstr>
      <vt:lpstr>Trebuchet MS</vt:lpstr>
      <vt:lpstr>Calibri</vt:lpstr>
      <vt:lpstr>Office</vt:lpstr>
      <vt:lpstr>Industriekaufmann / Industriekauffrau </vt:lpstr>
      <vt:lpstr>Energiewende: Fossile Energieträger ersetzen</vt:lpstr>
      <vt:lpstr>THG-Emissionen nach Energieart im Vergleich</vt:lpstr>
      <vt:lpstr>Nachhaltigkeitszertifizierungen in der Industrie: Siegel in der Verarbeitenden Industrie: Aufwendig, aber sinnvoll?</vt:lpstr>
      <vt:lpstr>Vernichtet Klimaschutz Arbeitsplätze?</vt:lpstr>
      <vt:lpstr>Vor- und Nachteile der Digitalisierung  im Unternehmen</vt:lpstr>
      <vt:lpstr>Nachhaltigkeit und THG-Emissionen Der digitale CO2-Fußabdruck am Arbeitsplatz</vt:lpstr>
      <vt:lpstr>PowerPoint-Präsentation</vt:lpstr>
      <vt:lpstr>Zielkonflikt: Qualifizierte Mitarbeiter*innen werden eher von Wettbewerbern abgeworben?</vt:lpstr>
      <vt:lpstr>Nachhaltigkeit und THG-Emissionen Mein individueller CO2-Fußabdruck</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Industriekaufmann / Industriekauffrau </dc:title>
  <dc:creator>Microsoft Office User</dc:creator>
  <cp:lastModifiedBy>Michael Scharp</cp:lastModifiedBy>
  <cp:revision>2</cp:revision>
  <cp:lastPrinted>2023-09-26T02:44:57Z</cp:lastPrinted>
  <dcterms:created xsi:type="dcterms:W3CDTF">2021-10-18T14:46:33Z</dcterms:created>
  <dcterms:modified xsi:type="dcterms:W3CDTF">2023-09-26T02:45:04Z</dcterms:modified>
</cp:coreProperties>
</file>