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6" r:id="rId2"/>
  </p:sldMasterIdLst>
  <p:notesMasterIdLst>
    <p:notesMasterId r:id="rId17"/>
  </p:notesMasterIdLst>
  <p:sldIdLst>
    <p:sldId id="256" r:id="rId3"/>
    <p:sldId id="257" r:id="rId4"/>
    <p:sldId id="283" r:id="rId5"/>
    <p:sldId id="258" r:id="rId6"/>
    <p:sldId id="259" r:id="rId7"/>
    <p:sldId id="260" r:id="rId8"/>
    <p:sldId id="261" r:id="rId9"/>
    <p:sldId id="262" r:id="rId10"/>
    <p:sldId id="263" r:id="rId11"/>
    <p:sldId id="264" r:id="rId12"/>
    <p:sldId id="265" r:id="rId13"/>
    <p:sldId id="266" r:id="rId14"/>
    <p:sldId id="267" r:id="rId15"/>
    <p:sldId id="282" r:id="rId16"/>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tandardabschnitt" id="{BFDEF7C7-1145-4E99-8D4C-B9FC03D09EA7}">
          <p14:sldIdLst>
            <p14:sldId id="256"/>
            <p14:sldId id="257"/>
            <p14:sldId id="283"/>
            <p14:sldId id="258"/>
            <p14:sldId id="259"/>
            <p14:sldId id="260"/>
            <p14:sldId id="261"/>
            <p14:sldId id="262"/>
            <p14:sldId id="263"/>
          </p14:sldIdLst>
        </p14:section>
        <p14:section name="Abschnitt ohne Titel" id="{C7A32DCE-C79A-477D-B63E-B1349B995A31}">
          <p14:sldIdLst>
            <p14:sldId id="264"/>
            <p14:sldId id="265"/>
            <p14:sldId id="266"/>
            <p14:sldId id="267"/>
            <p14:sldId id="282"/>
          </p14:sldIdLst>
        </p14:section>
      </p14:sectionLst>
    </p:ex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Cwi0Ujsrac/DxNoIh4PYbnIfa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te Schmidthals" initials="M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2"/>
    <p:restoredTop sz="83294" autoAdjust="0"/>
  </p:normalViewPr>
  <p:slideViewPr>
    <p:cSldViewPr snapToGrid="0">
      <p:cViewPr varScale="1">
        <p:scale>
          <a:sx n="109" d="100"/>
          <a:sy n="109" d="100"/>
        </p:scale>
        <p:origin x="216" y="1784"/>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240" d="100"/>
          <a:sy n="240" d="100"/>
        </p:scale>
        <p:origin x="2312" y="21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 Type="http://schemas.openxmlformats.org/officeDocument/2006/relationships/slideMaster" Target="slideMasters/slideMaster1.xml"/><Relationship Id="rId19" Type="http://customschemas.google.com/relationships/presentationmetadata" Target="metadata"/><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Arbeitsblatt1.xlsx"/><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package" Target="../embeddings/Microsoft_Excel-Arbeitsblatt2.xlsx"/><Relationship Id="rId1" Type="http://schemas.microsoft.com/office/2011/relationships/chartStyle" Target="style2.xml"/><Relationship Id="rId2"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200"/>
              <a:t>Ökobilanzen</a:t>
            </a:r>
            <a:r>
              <a:rPr lang="de-DE" sz="1200" baseline="0"/>
              <a:t> von Fenstern unterschiedlicher thermischer Qualität (2021)</a:t>
            </a:r>
            <a:endParaRPr lang="de-DE" sz="12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Tabelle1!$B$1</c:f>
              <c:strCache>
                <c:ptCount val="1"/>
                <c:pt idx="0">
                  <c:v>nicht erneuerbare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Holz-Aluminium-Verbundrahmen gedämmt  Dreifach- verglasung (Uw-Wert 0,8 W/(m²K)) </c:v>
                </c:pt>
                <c:pt idx="1">
                  <c:v>Holz-Aluminium-Verbundrahmen Dreifachverglasung (Uw-Wert 0,95 W/(m²K))</c:v>
                </c:pt>
                <c:pt idx="2">
                  <c:v>Holz-Aluminium-Verbundrahmen Zweifachverglasung (Uw-Wert 1,3W/(m²K))</c:v>
                </c:pt>
              </c:strCache>
            </c:strRef>
          </c:cat>
          <c:val>
            <c:numRef>
              <c:f>Tabelle1!$B$2:$B$4</c:f>
              <c:numCache>
                <c:formatCode>General</c:formatCode>
                <c:ptCount val="3"/>
                <c:pt idx="0">
                  <c:v>2350.0</c:v>
                </c:pt>
                <c:pt idx="1">
                  <c:v>2350.0</c:v>
                </c:pt>
                <c:pt idx="2">
                  <c:v>1960.0</c:v>
                </c:pt>
              </c:numCache>
            </c:numRef>
          </c:val>
          <c:extLst xmlns:c16r2="http://schemas.microsoft.com/office/drawing/2015/06/chart">
            <c:ext xmlns:c16="http://schemas.microsoft.com/office/drawing/2014/chart" uri="{C3380CC4-5D6E-409C-BE32-E72D297353CC}">
              <c16:uniqueId val="{00000000-0550-9741-A55F-72C1398E5C73}"/>
            </c:ext>
          </c:extLst>
        </c:ser>
        <c:ser>
          <c:idx val="1"/>
          <c:order val="1"/>
          <c:tx>
            <c:strRef>
              <c:f>Tabelle1!$C$1</c:f>
              <c:strCache>
                <c:ptCount val="1"/>
                <c:pt idx="0">
                  <c:v>erneuerbare Materialien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Holz-Aluminium-Verbundrahmen gedämmt  Dreifach- verglasung (Uw-Wert 0,8 W/(m²K)) </c:v>
                </c:pt>
                <c:pt idx="1">
                  <c:v>Holz-Aluminium-Verbundrahmen Dreifachverglasung (Uw-Wert 0,95 W/(m²K))</c:v>
                </c:pt>
                <c:pt idx="2">
                  <c:v>Holz-Aluminium-Verbundrahmen Zweifachverglasung (Uw-Wert 1,3W/(m²K))</c:v>
                </c:pt>
              </c:strCache>
            </c:strRef>
          </c:cat>
          <c:val>
            <c:numRef>
              <c:f>Tabelle1!$C$2:$C$4</c:f>
              <c:numCache>
                <c:formatCode>General</c:formatCode>
                <c:ptCount val="3"/>
                <c:pt idx="0">
                  <c:v>1200.0</c:v>
                </c:pt>
                <c:pt idx="1">
                  <c:v>1200.0</c:v>
                </c:pt>
                <c:pt idx="2">
                  <c:v>1100.0</c:v>
                </c:pt>
              </c:numCache>
            </c:numRef>
          </c:val>
          <c:extLst xmlns:c16r2="http://schemas.microsoft.com/office/drawing/2015/06/chart">
            <c:ext xmlns:c16="http://schemas.microsoft.com/office/drawing/2014/chart" uri="{C3380CC4-5D6E-409C-BE32-E72D297353CC}">
              <c16:uniqueId val="{00000001-0550-9741-A55F-72C1398E5C73}"/>
            </c:ext>
          </c:extLst>
        </c:ser>
        <c:dLbls>
          <c:dLblPos val="ctr"/>
          <c:showLegendKey val="0"/>
          <c:showVal val="1"/>
          <c:showCatName val="0"/>
          <c:showSerName val="0"/>
          <c:showPercent val="0"/>
          <c:showBubbleSize val="0"/>
        </c:dLbls>
        <c:gapWidth val="150"/>
        <c:overlap val="100"/>
        <c:axId val="1806605552"/>
        <c:axId val="1806607328"/>
      </c:barChart>
      <c:catAx>
        <c:axId val="1806605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06607328"/>
        <c:crosses val="autoZero"/>
        <c:auto val="1"/>
        <c:lblAlgn val="ctr"/>
        <c:lblOffset val="100"/>
        <c:noMultiLvlLbl val="0"/>
      </c:catAx>
      <c:valAx>
        <c:axId val="18066073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PEI</a:t>
                </a:r>
                <a:r>
                  <a:rPr lang="de-DE" baseline="0"/>
                  <a:t> [MJ]</a:t>
                </a:r>
                <a:r>
                  <a:rPr lang="de-DE"/>
                  <a:t> </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06605552"/>
        <c:crosses val="autoZero"/>
        <c:crossBetween val="between"/>
      </c:valAx>
      <c:spPr>
        <a:noFill/>
        <a:ln>
          <a:noFill/>
        </a:ln>
        <a:effectLst/>
      </c:spPr>
    </c:plotArea>
    <c:legend>
      <c:legendPos val="b"/>
      <c:layout>
        <c:manualLayout>
          <c:xMode val="edge"/>
          <c:yMode val="edge"/>
          <c:x val="0.471190732058284"/>
          <c:y val="0.909225631058013"/>
          <c:w val="0.47373967233403"/>
          <c:h val="0.06696475440569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Tabelle1!$A$1</c:f>
              <c:strCache>
                <c:ptCount val="1"/>
                <c:pt idx="0">
                  <c:v>Datenreihe 1</c:v>
                </c:pt>
              </c:strCache>
            </c:strRef>
          </c:tx>
          <c:spPr>
            <a:solidFill>
              <a:schemeClr val="accent1"/>
            </a:solidFill>
            <a:ln>
              <a:noFill/>
            </a:ln>
            <a:effectLst/>
          </c:spPr>
          <c:invertIfNegative val="0"/>
          <c:val>
            <c:numRef>
              <c:f>Tabelle1!$A$2:$A$5</c:f>
              <c:numCache>
                <c:formatCode>General</c:formatCode>
                <c:ptCount val="4"/>
                <c:pt idx="0">
                  <c:v>77.0</c:v>
                </c:pt>
                <c:pt idx="1">
                  <c:v>75.0</c:v>
                </c:pt>
                <c:pt idx="2">
                  <c:v>57.0</c:v>
                </c:pt>
              </c:numCache>
            </c:numRef>
          </c:val>
          <c:extLst xmlns:c16r2="http://schemas.microsoft.com/office/drawing/2015/06/chart">
            <c:ext xmlns:c16="http://schemas.microsoft.com/office/drawing/2014/chart" uri="{C3380CC4-5D6E-409C-BE32-E72D297353CC}">
              <c16:uniqueId val="{00000000-0064-704F-8B08-EDD93F409E2F}"/>
            </c:ext>
            <c:ext xmlns:c15="http://schemas.microsoft.com/office/drawing/2012/chart" uri="{02D57815-91ED-43cb-92C2-25804820EDAC}">
              <c15:filteredCategoryTitle>
                <c15:cat>
                  <c:multiLvlStrRef>
                    <c:extLst xmlns:c16r2="http://schemas.microsoft.com/office/drawing/2015/06/chart">
                      <c:ext uri="{02D57815-91ED-43cb-92C2-25804820EDAC}">
                        <c15:formulaRef>
                          <c15:sqref>Tabelle1!#REF!</c15:sqref>
                        </c15:formulaRef>
                      </c:ext>
                    </c:extLst>
                  </c:multiLvlStrRef>
                </c15:cat>
              </c15:filteredCategoryTitle>
            </c:ext>
          </c:extLst>
        </c:ser>
        <c:dLbls>
          <c:showLegendKey val="0"/>
          <c:showVal val="0"/>
          <c:showCatName val="0"/>
          <c:showSerName val="0"/>
          <c:showPercent val="0"/>
          <c:showBubbleSize val="0"/>
        </c:dLbls>
        <c:gapWidth val="150"/>
        <c:overlap val="100"/>
        <c:axId val="1006236336"/>
        <c:axId val="1005773280"/>
      </c:barChart>
      <c:catAx>
        <c:axId val="100623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05773280"/>
        <c:crosses val="autoZero"/>
        <c:auto val="1"/>
        <c:lblAlgn val="ctr"/>
        <c:lblOffset val="100"/>
        <c:noMultiLvlLbl val="0"/>
      </c:catAx>
      <c:valAx>
        <c:axId val="10057732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GWP kg CO2-Äq.</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062363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9-20T13:46:55.614" idx="1">
    <p:pos x="10" y="10"/>
    <p:text>Hallo Dirk, die Zahlen und deren Bedertung verstehe ich nicht und es ist auch im Text nicxht erklärt. Grundsätzlich sind mJ Milliloule und MJ Megajule. Ich nehme an, hier gejht es um MJ, im Bild, dass ich nicht ändern kann steht allerding mJ.
Wenn es MJ sind, dann gheht es um richtig viel Energie um 3000 mJ = 833 kWh = 84 l Öl. Was ist mit dieser Energiemenge? 
Wird die eingespart, bei der Produktion verbraucht oder noch was anderes?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20T14:00:23.328" idx="2">
    <p:pos x="10" y="10"/>
    <p:text>Hallo Dirk,
geht es hier wirklich (außschließlich) um den Wärmebedarf? Das kann gut sein, dann sollte es aber nochmal erläutert werden. (Warme Luft geht durch Späneabsaugung verloren.) Dann sollte irgenwo das Wort "Wärmerückgewinnung in der Beschreibung auftauchen. 
Die erwähnte hohen Stromverbräuche sollte dann als "zusätzlich" o.ä dargestellt werden. sonst bringen die Leute es durcheinander, wenn auch für mich die Aussagen nicht eindeutig sind.</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4" y="702546"/>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79424" y="4347567"/>
            <a:ext cx="6145213" cy="518450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3366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carboncare.org/co2-emissions-rechne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wwf.de/themen-projekte/waelder/verantwortungsvollere-waldnutzung/alles-aus-holz"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hwk-koblenz.de/downloads/leitfaden-ressourceneffizienz-in-der-tischlerei-52,596.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nergieeffizienz-im-betrieb.net/energiekosten-unternehmen/energiesparen-schreinerei.html" TargetMode="External"/><Relationship Id="rId4" Type="http://schemas.openxmlformats.org/officeDocument/2006/relationships/hyperlink" Target="http://www.hwk-koblenz.de/downloads/leitfaden-ressourceneffizienz-in-der-tischlerei-52,596.pdf"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umweltbundesamt.de/themen/wirtschaft-konsum/konsum-umwelt-zentrale-handlungsfelder#bedarfsfeld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bbsr.bund.de/BBSR/DE/veroeffentlichungen/bbsr-online/2020/bbsr-online-17-2020-dl.pdf?__blob=publicationFile&amp;v=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bbsr.bund.de/BBSR/DE/veroeffentlichungen/bbsr-online/2020/bbsr-online-17-2020-dl.pdf?__blob=publicationFile&amp;v=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bbsr.bund.de/BBSR/DE/veroeffentlichungen/bbsr-online/2020/bbsr-online-17-2020-dl.pdf?__blob=publicationFile&amp;v=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chhaltiges-bauen.de/baustoffe/Aluminiumfenster" TargetMode="External"/><Relationship Id="rId4" Type="http://schemas.openxmlformats.org/officeDocument/2006/relationships/hyperlink" Target="https://nachhaltiges-bauen.de/baustoffe/Passivhausfenster"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altbau-neu-gedacht.de/2021/04/13/oekobilanzen-von-fenster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8: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8:notes"/>
          <p:cNvSpPr txBox="1">
            <a:spLocks noGrp="1"/>
          </p:cNvSpPr>
          <p:nvPr>
            <p:ph type="body" idx="1"/>
          </p:nvPr>
        </p:nvSpPr>
        <p:spPr>
          <a:xfrm>
            <a:off x="311149" y="4164184"/>
            <a:ext cx="6480175" cy="578309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latin typeface="Calibri"/>
                <a:ea typeface="Calibri"/>
                <a:cs typeface="Calibri"/>
                <a:sym typeface="Calibri"/>
              </a:rPr>
              <a:t>Pädagog</a:t>
            </a:r>
            <a:r>
              <a:rPr lang="de-DE" sz="1100" b="0" i="0" u="none" strike="noStrike" cap="none" dirty="0">
                <a:solidFill>
                  <a:schemeClr val="dk1"/>
                </a:solidFill>
                <a:latin typeface="Calibri"/>
                <a:ea typeface="Calibri"/>
                <a:cs typeface="Calibri"/>
                <a:sym typeface="Calibri"/>
              </a:rPr>
              <a:t>*innen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b="0" i="0" u="none" strike="noStrike" cap="none" dirty="0" err="1">
                <a:solidFill>
                  <a:schemeClr val="dk1"/>
                </a:solidFill>
                <a:latin typeface="Calibri"/>
                <a:ea typeface="Calibri"/>
                <a:cs typeface="Calibri"/>
                <a:sym typeface="Calibri"/>
              </a:rPr>
              <a:t>Oce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p:txBody>
      </p:sp>
      <p:sp>
        <p:nvSpPr>
          <p:cNvPr id="142" name="Google Shape;142;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059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7b80a665ea_0_34: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27b80a665ea_0_34: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050" b="1" dirty="0"/>
              <a:t>Beschreibung:</a:t>
            </a:r>
            <a:endParaRPr sz="1050" b="1" dirty="0"/>
          </a:p>
          <a:p>
            <a:pPr marL="0" lvl="0" indent="0" algn="l" rtl="0">
              <a:spcBef>
                <a:spcPts val="0"/>
              </a:spcBef>
              <a:spcAft>
                <a:spcPts val="0"/>
              </a:spcAft>
              <a:buClr>
                <a:schemeClr val="dk1"/>
              </a:buClr>
              <a:buSzPts val="1100"/>
              <a:buNone/>
            </a:pPr>
            <a:endParaRPr sz="1050" dirty="0"/>
          </a:p>
          <a:p>
            <a:pPr marL="0" lvl="0" indent="0" algn="l" rtl="0">
              <a:spcBef>
                <a:spcPts val="0"/>
              </a:spcBef>
              <a:spcAft>
                <a:spcPts val="0"/>
              </a:spcAft>
              <a:buClr>
                <a:schemeClr val="dk1"/>
              </a:buClr>
              <a:buSzPts val="1100"/>
              <a:buNone/>
            </a:pPr>
            <a:r>
              <a:rPr lang="de-DE" sz="1050" dirty="0"/>
              <a:t>Das beispielhafte Möbelstück aus tropischem Teakholz erzeugt bzgl. seines Transportes 6,39 kg CO</a:t>
            </a:r>
            <a:r>
              <a:rPr lang="de-DE" sz="1050" baseline="-25000" dirty="0"/>
              <a:t>2</a:t>
            </a:r>
            <a:r>
              <a:rPr lang="de-DE" sz="1050" dirty="0"/>
              <a:t>-Äq.</a:t>
            </a:r>
            <a:endParaRPr sz="1050" dirty="0"/>
          </a:p>
          <a:p>
            <a:pPr marL="0" lvl="0" indent="0" algn="l" rtl="0">
              <a:spcBef>
                <a:spcPts val="0"/>
              </a:spcBef>
              <a:spcAft>
                <a:spcPts val="0"/>
              </a:spcAft>
              <a:buClr>
                <a:schemeClr val="dk1"/>
              </a:buClr>
              <a:buSzPts val="1100"/>
              <a:buNone/>
            </a:pPr>
            <a:r>
              <a:rPr lang="de-DE" sz="1050" dirty="0"/>
              <a:t>Das Möbelstück aus regionaler Eiche erzeugt bzgl. seines Transportes 1,0 kg CO</a:t>
            </a:r>
            <a:r>
              <a:rPr lang="de-DE" sz="1050" baseline="-25000" dirty="0"/>
              <a:t>2</a:t>
            </a:r>
            <a:r>
              <a:rPr lang="de-DE" sz="1050" dirty="0"/>
              <a:t>-Äq. (carboncare-Rechner, o.J.).</a:t>
            </a:r>
            <a:endParaRPr sz="1050" dirty="0"/>
          </a:p>
          <a:p>
            <a:pPr marL="0" lvl="0" indent="0" algn="l" rtl="0">
              <a:spcBef>
                <a:spcPts val="0"/>
              </a:spcBef>
              <a:spcAft>
                <a:spcPts val="0"/>
              </a:spcAft>
              <a:buClr>
                <a:schemeClr val="dk1"/>
              </a:buClr>
              <a:buSzPts val="1100"/>
              <a:buNone/>
            </a:pPr>
            <a:endParaRPr sz="1050" dirty="0"/>
          </a:p>
          <a:p>
            <a:pPr marL="0" lvl="0" indent="0" algn="l" rtl="0">
              <a:spcBef>
                <a:spcPts val="0"/>
              </a:spcBef>
              <a:spcAft>
                <a:spcPts val="0"/>
              </a:spcAft>
              <a:buClr>
                <a:schemeClr val="dk1"/>
              </a:buClr>
              <a:buSzPts val="1100"/>
              <a:buNone/>
            </a:pPr>
            <a:r>
              <a:rPr lang="de-DE" sz="1050" dirty="0"/>
              <a:t>Diese beispielhafte Rechnung verdeutlicht, wie hoch der Anteil an TGH-Emissionen durch den Transport in der Gesamtbilanz des Produktes ist. Er liegt bei dem Teakholz-Stuhl um den Faktor 6,4 höher als bei dem regionalen Eichenholz. Auffällig ist, dass der Transport per LKW pro Kilometer wesentlich höhere TGH-Emissionen erzeugt als der Schiffstransport pro Kilometer. Er liegt um den Faktor 14 höher als beim Seeschiffstransport. Das verdeutlicht, dass der Straßentransport auch bei der Distribution bis hin zum Endkunden oder der Abholung des Produktes durch den Endkunden z.B. im Möbelhaus oder Baumarkt, erheblich zu den spezifischen TGH-Emissionen beiträgt!</a:t>
            </a:r>
            <a:endParaRPr sz="1050" dirty="0"/>
          </a:p>
          <a:p>
            <a:pPr marL="0" lvl="0" indent="0" algn="l" rtl="0">
              <a:spcBef>
                <a:spcPts val="0"/>
              </a:spcBef>
              <a:spcAft>
                <a:spcPts val="0"/>
              </a:spcAft>
              <a:buClr>
                <a:schemeClr val="dk1"/>
              </a:buClr>
              <a:buSzPts val="1100"/>
              <a:buNone/>
            </a:pPr>
            <a:endParaRPr sz="1050" dirty="0"/>
          </a:p>
          <a:p>
            <a:pPr marL="0" lvl="0" indent="0" algn="l" rtl="0">
              <a:lnSpc>
                <a:spcPct val="100000"/>
              </a:lnSpc>
              <a:spcBef>
                <a:spcPts val="0"/>
              </a:spcBef>
              <a:spcAft>
                <a:spcPts val="0"/>
              </a:spcAft>
              <a:buClr>
                <a:schemeClr val="dk1"/>
              </a:buClr>
              <a:buSzPts val="1800"/>
              <a:buFont typeface="Arial"/>
              <a:buNone/>
            </a:pPr>
            <a:r>
              <a:rPr lang="de-DE" sz="1050" b="1" dirty="0"/>
              <a:t>Aufgabe:</a:t>
            </a:r>
            <a:endParaRPr sz="800" b="0" i="0" u="none" strike="noStrike" cap="none" dirty="0">
              <a:solidFill>
                <a:schemeClr val="dk1"/>
              </a:solidFill>
              <a:latin typeface="Calibri"/>
              <a:cs typeface="Calibri"/>
              <a:sym typeface="Calibri"/>
            </a:endParaRP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r>
              <a:rPr lang="de-DE" sz="800" b="0" i="0" u="none" strike="noStrike" cap="none" dirty="0">
                <a:solidFill>
                  <a:schemeClr val="dk1"/>
                </a:solidFill>
                <a:latin typeface="Calibri"/>
                <a:cs typeface="Calibri"/>
                <a:sym typeface="Calibri"/>
              </a:rPr>
              <a:t>Recherchieren Sie, welchen Einfluss der Transport auf die Ökobilanz von Produkten aus regionalem Holz im Vergleich zu tropischem Holz hat.</a:t>
            </a:r>
            <a:endParaRPr sz="800" b="0" i="0" u="none" strike="noStrike" cap="none" dirty="0">
              <a:solidFill>
                <a:schemeClr val="dk1"/>
              </a:solidFill>
              <a:latin typeface="Calibri"/>
              <a:cs typeface="Calibri"/>
              <a:sym typeface="Calibri"/>
            </a:endParaRPr>
          </a:p>
          <a:p>
            <a:pPr marL="0" lvl="0" indent="0" algn="l" rtl="0">
              <a:lnSpc>
                <a:spcPct val="100000"/>
              </a:lnSpc>
              <a:spcBef>
                <a:spcPts val="0"/>
              </a:spcBef>
              <a:spcAft>
                <a:spcPts val="0"/>
              </a:spcAft>
              <a:buClr>
                <a:schemeClr val="dk1"/>
              </a:buClr>
              <a:buSzPts val="900"/>
              <a:buFont typeface="Arial"/>
              <a:buNone/>
            </a:pPr>
            <a:endParaRPr sz="900" b="1" dirty="0"/>
          </a:p>
          <a:p>
            <a:pPr marL="0" lvl="0" indent="0" algn="l" rtl="0">
              <a:spcBef>
                <a:spcPts val="0"/>
              </a:spcBef>
              <a:spcAft>
                <a:spcPts val="0"/>
              </a:spcAft>
              <a:buClr>
                <a:schemeClr val="dk1"/>
              </a:buClr>
              <a:buSzPts val="900"/>
              <a:buFont typeface="Arial"/>
              <a:buNone/>
            </a:pPr>
            <a:r>
              <a:rPr lang="de-DE" sz="900" b="1" dirty="0"/>
              <a:t>Quellen:</a:t>
            </a:r>
            <a:endParaRPr sz="900" b="1" dirty="0"/>
          </a:p>
          <a:p>
            <a:pPr marL="171450" lvl="0" indent="-171450" algn="l" rtl="0">
              <a:spcBef>
                <a:spcPts val="0"/>
              </a:spcBef>
              <a:spcAft>
                <a:spcPts val="0"/>
              </a:spcAft>
              <a:buClr>
                <a:schemeClr val="dk1"/>
              </a:buClr>
              <a:buSzPts val="800"/>
              <a:buFont typeface="Arial" panose="020B0604020202020204" pitchFamily="34" charset="0"/>
              <a:buChar char="•"/>
            </a:pPr>
            <a:r>
              <a:rPr lang="de-DE" sz="800" dirty="0"/>
              <a:t>Carboncare-Rechner (o.J.): CO2Äq/a für internationale Transporte. Online: </a:t>
            </a:r>
            <a:r>
              <a:rPr lang="de-DE" sz="800" u="sng" dirty="0">
                <a:solidFill>
                  <a:schemeClr val="hlink"/>
                </a:solidFill>
                <a:hlinkClick r:id="rId3"/>
              </a:rPr>
              <a:t>https://www.carboncare.org/co2-emissions-rechner</a:t>
            </a:r>
            <a:r>
              <a:rPr lang="de-DE" sz="800" dirty="0"/>
              <a:t> </a:t>
            </a:r>
            <a:endParaRPr sz="800" dirty="0"/>
          </a:p>
          <a:p>
            <a:pPr marL="0" lvl="0" indent="0" algn="l" rtl="0">
              <a:lnSpc>
                <a:spcPct val="100000"/>
              </a:lnSpc>
              <a:spcBef>
                <a:spcPts val="0"/>
              </a:spcBef>
              <a:spcAft>
                <a:spcPts val="0"/>
              </a:spcAft>
              <a:buClr>
                <a:schemeClr val="dk1"/>
              </a:buClr>
              <a:buSzPts val="900"/>
              <a:buFont typeface="Arial"/>
              <a:buNone/>
            </a:pPr>
            <a:endParaRPr sz="900" b="1" dirty="0"/>
          </a:p>
          <a:p>
            <a:pPr marL="0" lvl="0" indent="0" algn="l" rtl="0">
              <a:lnSpc>
                <a:spcPct val="100000"/>
              </a:lnSpc>
              <a:spcBef>
                <a:spcPts val="0"/>
              </a:spcBef>
              <a:spcAft>
                <a:spcPts val="0"/>
              </a:spcAft>
              <a:buClr>
                <a:schemeClr val="dk1"/>
              </a:buClr>
              <a:buSzPts val="900"/>
              <a:buFont typeface="Arial"/>
              <a:buNone/>
            </a:pPr>
            <a:endParaRPr sz="800" b="1" dirty="0"/>
          </a:p>
        </p:txBody>
      </p:sp>
      <p:sp>
        <p:nvSpPr>
          <p:cNvPr id="324" name="Google Shape;324;g27b80a665ea_0_3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180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39837b6ed7_0_83: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39837b6ed7_0_83: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050" b="1" dirty="0"/>
              <a:t>Beschreibung</a:t>
            </a:r>
            <a:endParaRPr sz="1050" b="1" dirty="0"/>
          </a:p>
          <a:p>
            <a:pPr marL="0" lvl="0" indent="0" algn="l" rtl="0">
              <a:lnSpc>
                <a:spcPct val="100000"/>
              </a:lnSpc>
              <a:spcBef>
                <a:spcPts val="0"/>
              </a:spcBef>
              <a:spcAft>
                <a:spcPts val="0"/>
              </a:spcAft>
              <a:buClr>
                <a:schemeClr val="dk1"/>
              </a:buClr>
              <a:buSzPts val="1800"/>
              <a:buNone/>
            </a:pPr>
            <a:r>
              <a:rPr lang="de-DE" sz="1050" dirty="0"/>
              <a:t>Vergleich des nachhaltigen Holzangebotes aktuell und perspektivisch: Für die globale Holzversorgung ergibt sich aufgrund der steigenden Nachfrage ein „Risikokorridor“ zwischen 3,0 – 4,2 Mrd. m³ Holz. Als Risikokorridor wird die Menge an Holzbedarf bezeichnet, die zu einer immer geringeren ökologischen Nachhaltigkeit führen. Dabei belief sich der weltweite Holzverbrauch in 2020 auf 4,3 – 5,0 Mrd. m³! Der Holzverbrauch läge weltweit bei 12,8 Mrd. m³, wenn der pro Kopf-Konsum in Deutschland auf die globale Ebene übertragen würde!  (WWF, 2022).</a:t>
            </a:r>
            <a:endParaRPr sz="1050" dirty="0"/>
          </a:p>
          <a:p>
            <a:pPr marL="0" lvl="0" indent="0" algn="l" rtl="0">
              <a:lnSpc>
                <a:spcPct val="100000"/>
              </a:lnSpc>
              <a:spcBef>
                <a:spcPts val="0"/>
              </a:spcBef>
              <a:spcAft>
                <a:spcPts val="0"/>
              </a:spcAft>
              <a:buClr>
                <a:schemeClr val="dk1"/>
              </a:buClr>
              <a:buSzPts val="1800"/>
              <a:buNone/>
            </a:pPr>
            <a:r>
              <a:rPr lang="de-DE" sz="1050" dirty="0"/>
              <a:t>„Die planetaren Grenzen nachhaltiger Holznutzung werden bereits heute um drei Prozent (Hochrisikogrenze) bis 67 Prozent (Niedrigrisikogrenze) überschritten, und die Stärke der Übernutzung der Wälder wächst mit zunehmender Nachfrage. Das ist eine Gefahr für unsere Wälder – überall auf der Erde.“ (ebd.)</a:t>
            </a:r>
            <a:endParaRPr sz="1050" dirty="0"/>
          </a:p>
          <a:p>
            <a:pPr marL="0" lvl="0" indent="0" algn="l" rtl="0">
              <a:lnSpc>
                <a:spcPct val="100000"/>
              </a:lnSpc>
              <a:spcBef>
                <a:spcPts val="0"/>
              </a:spcBef>
              <a:spcAft>
                <a:spcPts val="0"/>
              </a:spcAft>
              <a:buClr>
                <a:schemeClr val="dk1"/>
              </a:buClr>
              <a:buSzPts val="1800"/>
              <a:buNone/>
            </a:pPr>
            <a:endParaRPr sz="1050" dirty="0"/>
          </a:p>
          <a:p>
            <a:pPr marL="0" lvl="0" indent="0" algn="l" rtl="0">
              <a:lnSpc>
                <a:spcPct val="100000"/>
              </a:lnSpc>
              <a:spcBef>
                <a:spcPts val="0"/>
              </a:spcBef>
              <a:spcAft>
                <a:spcPts val="0"/>
              </a:spcAft>
              <a:buClr>
                <a:schemeClr val="dk1"/>
              </a:buClr>
              <a:buSzPts val="1800"/>
              <a:buNone/>
            </a:pPr>
            <a:r>
              <a:rPr lang="de-DE" sz="1050" dirty="0"/>
              <a:t>Prognosen über die zukünftige Holzversorgung müssten Klimaveränderungen, Brände, Dürren, Stürme und Schädlingsbefall sowie Waldverknappung (durch z.B. landwirtschaftliche Flächennutzung) berücksichtigen, sollen sie eine realistische Perspektive für eine nachhaltige Holznutzung aufzeigen.</a:t>
            </a:r>
            <a:endParaRPr sz="1050" dirty="0"/>
          </a:p>
          <a:p>
            <a:pPr marL="0" lvl="0" indent="0" algn="l" rtl="0">
              <a:lnSpc>
                <a:spcPct val="100000"/>
              </a:lnSpc>
              <a:spcBef>
                <a:spcPts val="0"/>
              </a:spcBef>
              <a:spcAft>
                <a:spcPts val="0"/>
              </a:spcAft>
              <a:buClr>
                <a:schemeClr val="dk1"/>
              </a:buClr>
              <a:buSzPts val="1800"/>
              <a:buNone/>
            </a:pPr>
            <a:endParaRPr sz="1050" b="1" dirty="0"/>
          </a:p>
          <a:p>
            <a:pPr marL="0" lvl="0" indent="0" algn="l" rtl="0">
              <a:lnSpc>
                <a:spcPct val="100000"/>
              </a:lnSpc>
              <a:spcBef>
                <a:spcPts val="0"/>
              </a:spcBef>
              <a:spcAft>
                <a:spcPts val="0"/>
              </a:spcAft>
              <a:buClr>
                <a:schemeClr val="dk1"/>
              </a:buClr>
              <a:buSzPts val="1800"/>
              <a:buFont typeface="Arial"/>
              <a:buNone/>
            </a:pPr>
            <a:r>
              <a:rPr lang="de-DE" sz="1050" dirty="0"/>
              <a:t> </a:t>
            </a:r>
            <a:endParaRPr sz="1050" dirty="0"/>
          </a:p>
          <a:p>
            <a:pPr marL="0" lvl="0" indent="0" algn="l" rtl="0">
              <a:lnSpc>
                <a:spcPct val="100000"/>
              </a:lnSpc>
              <a:spcBef>
                <a:spcPts val="0"/>
              </a:spcBef>
              <a:spcAft>
                <a:spcPts val="0"/>
              </a:spcAft>
              <a:buClr>
                <a:schemeClr val="dk1"/>
              </a:buClr>
              <a:buSzPts val="1800"/>
              <a:buFont typeface="Arial"/>
              <a:buNone/>
            </a:pPr>
            <a:r>
              <a:rPr lang="de-DE" sz="1050" b="1" dirty="0"/>
              <a:t>Aufgabe</a:t>
            </a:r>
            <a:endParaRPr sz="1050" dirty="0"/>
          </a:p>
          <a:p>
            <a:pPr marL="457200" lvl="0" indent="-295275" algn="l" rtl="0">
              <a:lnSpc>
                <a:spcPct val="100000"/>
              </a:lnSpc>
              <a:spcBef>
                <a:spcPts val="0"/>
              </a:spcBef>
              <a:spcAft>
                <a:spcPts val="0"/>
              </a:spcAft>
              <a:buSzPts val="1050"/>
              <a:buChar char="●"/>
            </a:pPr>
            <a:r>
              <a:rPr lang="de-DE" sz="1050" dirty="0"/>
              <a:t>Recherchieren Sie mögliche Ansätze, um einen gesteigerten Holzbedarf für den Gebäudebau (z.B. Innenausbau) in Zukunft abdecken zu können.</a:t>
            </a:r>
            <a:endParaRPr sz="1050" dirty="0"/>
          </a:p>
          <a:p>
            <a:pPr marL="457200" lvl="0" indent="0" algn="l" rtl="0">
              <a:lnSpc>
                <a:spcPct val="100000"/>
              </a:lnSpc>
              <a:spcBef>
                <a:spcPts val="0"/>
              </a:spcBef>
              <a:spcAft>
                <a:spcPts val="0"/>
              </a:spcAft>
              <a:buSzPts val="1400"/>
              <a:buNone/>
            </a:pPr>
            <a:endParaRPr sz="1050" dirty="0"/>
          </a:p>
          <a:p>
            <a:pPr marL="0" lvl="0" indent="0" algn="l" rtl="0">
              <a:lnSpc>
                <a:spcPct val="100000"/>
              </a:lnSpc>
              <a:spcBef>
                <a:spcPts val="0"/>
              </a:spcBef>
              <a:spcAft>
                <a:spcPts val="0"/>
              </a:spcAft>
              <a:buClr>
                <a:schemeClr val="dk1"/>
              </a:buClr>
              <a:buSzPts val="900"/>
              <a:buFont typeface="Arial"/>
              <a:buNone/>
            </a:pPr>
            <a:r>
              <a:rPr lang="de-DE" sz="900" b="1" dirty="0"/>
              <a:t>Quellen:</a:t>
            </a:r>
            <a:endParaRPr sz="900" b="1" dirty="0"/>
          </a:p>
          <a:p>
            <a:pPr marL="457200" lvl="0" indent="-279400" algn="l" rtl="0">
              <a:lnSpc>
                <a:spcPct val="100000"/>
              </a:lnSpc>
              <a:spcBef>
                <a:spcPts val="0"/>
              </a:spcBef>
              <a:spcAft>
                <a:spcPts val="0"/>
              </a:spcAft>
              <a:buSzPts val="800"/>
              <a:buChar char="●"/>
            </a:pPr>
            <a:r>
              <a:rPr lang="de-DE" sz="800" dirty="0"/>
              <a:t>WWF Deutschland (2022): Alles aus Holz - Rohstoff der Zukunft oder kommende Krise. Ansätze zu einer ausgewogenen Bioökonomie. </a:t>
            </a:r>
            <a:r>
              <a:rPr lang="de-DE" sz="800" u="sng" dirty="0">
                <a:solidFill>
                  <a:schemeClr val="hlink"/>
                </a:solidFill>
                <a:hlinkClick r:id="rId3"/>
              </a:rPr>
              <a:t>https://www.wwf.de/themen-projekte/waelder/verantwortungsvollere-waldnutzung/alles-aus-holz</a:t>
            </a:r>
            <a:endParaRPr sz="800" dirty="0"/>
          </a:p>
          <a:p>
            <a:pPr marL="457200" lvl="0" indent="0" algn="l" rtl="0">
              <a:lnSpc>
                <a:spcPct val="100000"/>
              </a:lnSpc>
              <a:spcBef>
                <a:spcPts val="0"/>
              </a:spcBef>
              <a:spcAft>
                <a:spcPts val="0"/>
              </a:spcAft>
              <a:buSzPts val="1400"/>
              <a:buNone/>
            </a:pPr>
            <a:endParaRPr sz="800" dirty="0"/>
          </a:p>
        </p:txBody>
      </p:sp>
      <p:sp>
        <p:nvSpPr>
          <p:cNvPr id="336" name="Google Shape;336;g239837b6ed7_0_8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617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7b80a665ea_0_305: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27b80a665ea_0_305: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050" b="1" dirty="0"/>
              <a:t>Beschreibung</a:t>
            </a:r>
            <a:endParaRPr sz="1050" b="1" dirty="0"/>
          </a:p>
          <a:p>
            <a:pPr marL="0" lvl="0" indent="0" algn="l" rtl="0">
              <a:lnSpc>
                <a:spcPct val="100000"/>
              </a:lnSpc>
              <a:spcBef>
                <a:spcPts val="0"/>
              </a:spcBef>
              <a:spcAft>
                <a:spcPts val="0"/>
              </a:spcAft>
              <a:buClr>
                <a:schemeClr val="dk1"/>
              </a:buClr>
              <a:buSzPts val="1800"/>
              <a:buFont typeface="Arial"/>
              <a:buNone/>
            </a:pPr>
            <a:r>
              <a:rPr lang="de-DE" sz="1050" dirty="0"/>
              <a:t>Der Wärmeverbrauch in Tischlereien teilt sich durchschnittlich in folgende Bereiche:</a:t>
            </a:r>
            <a:endParaRPr sz="1050" b="1" dirty="0"/>
          </a:p>
          <a:p>
            <a:pPr marL="0" lvl="0" indent="0" algn="l" rtl="0">
              <a:lnSpc>
                <a:spcPct val="100000"/>
              </a:lnSpc>
              <a:spcBef>
                <a:spcPts val="0"/>
              </a:spcBef>
              <a:spcAft>
                <a:spcPts val="0"/>
              </a:spcAft>
              <a:buClr>
                <a:schemeClr val="dk1"/>
              </a:buClr>
              <a:buSzPts val="1800"/>
              <a:buFont typeface="Arial"/>
              <a:buNone/>
            </a:pPr>
            <a:endParaRPr sz="1050" b="1" dirty="0"/>
          </a:p>
          <a:p>
            <a:pPr marL="0" lvl="0" indent="0" algn="l" rtl="0">
              <a:lnSpc>
                <a:spcPct val="100000"/>
              </a:lnSpc>
              <a:spcBef>
                <a:spcPts val="0"/>
              </a:spcBef>
              <a:spcAft>
                <a:spcPts val="0"/>
              </a:spcAft>
              <a:buClr>
                <a:schemeClr val="dk1"/>
              </a:buClr>
              <a:buSzPts val="1800"/>
              <a:buFont typeface="Arial"/>
              <a:buNone/>
            </a:pPr>
            <a:r>
              <a:rPr lang="de-DE" sz="1050" dirty="0"/>
              <a:t>Transmissionswärme:			47%</a:t>
            </a:r>
            <a:endParaRPr sz="1050" dirty="0"/>
          </a:p>
          <a:p>
            <a:pPr marL="0" lvl="0" indent="0" algn="l" rtl="0">
              <a:lnSpc>
                <a:spcPct val="100000"/>
              </a:lnSpc>
              <a:spcBef>
                <a:spcPts val="0"/>
              </a:spcBef>
              <a:spcAft>
                <a:spcPts val="0"/>
              </a:spcAft>
              <a:buClr>
                <a:schemeClr val="dk1"/>
              </a:buClr>
              <a:buSzPts val="1800"/>
              <a:buFont typeface="Arial"/>
              <a:buNone/>
            </a:pPr>
            <a:r>
              <a:rPr lang="de-DE" sz="1050" dirty="0"/>
              <a:t>Hallenlüftung:				24%</a:t>
            </a:r>
            <a:endParaRPr sz="1050" dirty="0"/>
          </a:p>
          <a:p>
            <a:pPr marL="0" lvl="0" indent="0" algn="l" rtl="0">
              <a:lnSpc>
                <a:spcPct val="100000"/>
              </a:lnSpc>
              <a:spcBef>
                <a:spcPts val="0"/>
              </a:spcBef>
              <a:spcAft>
                <a:spcPts val="0"/>
              </a:spcAft>
              <a:buClr>
                <a:schemeClr val="dk1"/>
              </a:buClr>
              <a:buSzPts val="1800"/>
              <a:buFont typeface="Arial"/>
              <a:buNone/>
            </a:pPr>
            <a:r>
              <a:rPr lang="de-DE" sz="1050" dirty="0" err="1"/>
              <a:t>Späneabsaugung</a:t>
            </a:r>
            <a:r>
              <a:rPr lang="de-DE" sz="1050" dirty="0"/>
              <a:t>:			21%</a:t>
            </a:r>
            <a:endParaRPr sz="1050" dirty="0"/>
          </a:p>
          <a:p>
            <a:pPr marL="0" lvl="0" indent="0" algn="l" rtl="0">
              <a:lnSpc>
                <a:spcPct val="100000"/>
              </a:lnSpc>
              <a:spcBef>
                <a:spcPts val="0"/>
              </a:spcBef>
              <a:spcAft>
                <a:spcPts val="0"/>
              </a:spcAft>
              <a:buClr>
                <a:schemeClr val="dk1"/>
              </a:buClr>
              <a:buSzPts val="1800"/>
              <a:buFont typeface="Arial"/>
              <a:buNone/>
            </a:pPr>
            <a:r>
              <a:rPr lang="de-DE" sz="1050" dirty="0"/>
              <a:t>Lackierraumlüftung:			  8%</a:t>
            </a:r>
            <a:endParaRPr sz="1050" dirty="0"/>
          </a:p>
          <a:p>
            <a:pPr marL="0" lvl="0" indent="0" algn="l" rtl="0">
              <a:lnSpc>
                <a:spcPct val="100000"/>
              </a:lnSpc>
              <a:spcBef>
                <a:spcPts val="0"/>
              </a:spcBef>
              <a:spcAft>
                <a:spcPts val="0"/>
              </a:spcAft>
              <a:buClr>
                <a:schemeClr val="dk1"/>
              </a:buClr>
              <a:buSzPts val="1800"/>
              <a:buFont typeface="Arial"/>
              <a:buNone/>
            </a:pPr>
            <a:endParaRPr sz="1050" dirty="0"/>
          </a:p>
          <a:p>
            <a:pPr marL="0" lvl="0" indent="0" algn="l" rtl="0">
              <a:lnSpc>
                <a:spcPct val="100000"/>
              </a:lnSpc>
              <a:spcBef>
                <a:spcPts val="0"/>
              </a:spcBef>
              <a:spcAft>
                <a:spcPts val="0"/>
              </a:spcAft>
              <a:buClr>
                <a:schemeClr val="dk1"/>
              </a:buClr>
              <a:buSzPts val="1800"/>
              <a:buFont typeface="Arial"/>
              <a:buNone/>
            </a:pPr>
            <a:r>
              <a:rPr lang="de-DE" sz="1050" dirty="0"/>
              <a:t>Auch bei der </a:t>
            </a:r>
            <a:r>
              <a:rPr lang="de-DE" sz="1050" dirty="0" err="1"/>
              <a:t>Späneabsaugung</a:t>
            </a:r>
            <a:r>
              <a:rPr lang="de-DE" sz="1050" dirty="0"/>
              <a:t> geht erwärmte Raumluft verloren, die bei einer Wärmerückgewinnung</a:t>
            </a:r>
            <a:r>
              <a:rPr lang="de-DE" sz="1050" baseline="0" dirty="0"/>
              <a:t> wieder für die Raumerwärmung genutzt werden kann.</a:t>
            </a:r>
            <a:endParaRPr lang="de-DE" sz="1050" dirty="0"/>
          </a:p>
          <a:p>
            <a:pPr marL="0" lvl="0" indent="0" algn="l" rtl="0">
              <a:lnSpc>
                <a:spcPct val="100000"/>
              </a:lnSpc>
              <a:spcBef>
                <a:spcPts val="0"/>
              </a:spcBef>
              <a:spcAft>
                <a:spcPts val="0"/>
              </a:spcAft>
              <a:buClr>
                <a:schemeClr val="dk1"/>
              </a:buClr>
              <a:buSzPts val="1800"/>
              <a:buFont typeface="Arial"/>
              <a:buNone/>
            </a:pPr>
            <a:r>
              <a:rPr lang="de-DE" sz="1050" dirty="0"/>
              <a:t>Beachtenswert sind die hohen Wärmeverluste in den Bereichen Transmissionswärmeverluste, Hallenlüftung und </a:t>
            </a:r>
            <a:r>
              <a:rPr lang="de-DE" sz="1050" dirty="0" err="1"/>
              <a:t>Späneabsaugung</a:t>
            </a:r>
            <a:r>
              <a:rPr lang="de-DE" sz="1050" dirty="0"/>
              <a:t>.</a:t>
            </a:r>
            <a:endParaRPr sz="1050" dirty="0"/>
          </a:p>
          <a:p>
            <a:pPr marL="0" lvl="0" indent="0" algn="l" rtl="0">
              <a:lnSpc>
                <a:spcPct val="100000"/>
              </a:lnSpc>
              <a:spcBef>
                <a:spcPts val="0"/>
              </a:spcBef>
              <a:spcAft>
                <a:spcPts val="0"/>
              </a:spcAft>
              <a:buClr>
                <a:schemeClr val="dk1"/>
              </a:buClr>
              <a:buSzPts val="1800"/>
              <a:buFont typeface="Arial"/>
              <a:buNone/>
            </a:pPr>
            <a:endParaRPr sz="1050" dirty="0"/>
          </a:p>
          <a:p>
            <a:pPr marL="0" lvl="0" indent="0" algn="l" rtl="0">
              <a:lnSpc>
                <a:spcPct val="100000"/>
              </a:lnSpc>
              <a:spcBef>
                <a:spcPts val="0"/>
              </a:spcBef>
              <a:spcAft>
                <a:spcPts val="0"/>
              </a:spcAft>
              <a:buClr>
                <a:schemeClr val="dk1"/>
              </a:buClr>
              <a:buSzPts val="1800"/>
              <a:buFont typeface="Arial"/>
              <a:buNone/>
            </a:pPr>
            <a:r>
              <a:rPr lang="de-DE" sz="1050" b="1" dirty="0"/>
              <a:t>Aufgabe</a:t>
            </a:r>
            <a:endParaRPr sz="1050" dirty="0"/>
          </a:p>
          <a:p>
            <a:pPr marL="457200" lvl="0" indent="-295275" algn="l" rtl="0">
              <a:lnSpc>
                <a:spcPct val="100000"/>
              </a:lnSpc>
              <a:spcBef>
                <a:spcPts val="0"/>
              </a:spcBef>
              <a:spcAft>
                <a:spcPts val="0"/>
              </a:spcAft>
              <a:buSzPts val="1050"/>
              <a:buChar char="●"/>
            </a:pPr>
            <a:r>
              <a:rPr lang="de-DE" sz="1050" dirty="0"/>
              <a:t>Recherchieren und diskutieren Sie die Möglichkeiten, den Wärmeverbrauch in ihrem Betrieb zu reduzieren </a:t>
            </a:r>
            <a:endParaRPr sz="1050" dirty="0"/>
          </a:p>
          <a:p>
            <a:pPr marL="457200" lvl="0" indent="0" algn="l" rtl="0">
              <a:lnSpc>
                <a:spcPct val="100000"/>
              </a:lnSpc>
              <a:spcBef>
                <a:spcPts val="0"/>
              </a:spcBef>
              <a:spcAft>
                <a:spcPts val="0"/>
              </a:spcAft>
              <a:buNone/>
            </a:pPr>
            <a:endParaRPr sz="1050" dirty="0"/>
          </a:p>
          <a:p>
            <a:pPr marL="0" lvl="0" indent="0" algn="l" rtl="0">
              <a:lnSpc>
                <a:spcPct val="100000"/>
              </a:lnSpc>
              <a:spcBef>
                <a:spcPts val="0"/>
              </a:spcBef>
              <a:spcAft>
                <a:spcPts val="0"/>
              </a:spcAft>
              <a:buNone/>
            </a:pPr>
            <a:r>
              <a:rPr lang="de-DE" sz="900" b="1" dirty="0"/>
              <a:t>Quellen:</a:t>
            </a:r>
            <a:endParaRPr sz="900" b="1" dirty="0"/>
          </a:p>
          <a:p>
            <a:pPr marL="457200" lvl="0" indent="-279400" algn="l" rtl="0">
              <a:spcBef>
                <a:spcPts val="0"/>
              </a:spcBef>
              <a:spcAft>
                <a:spcPts val="0"/>
              </a:spcAft>
              <a:buClr>
                <a:schemeClr val="dk1"/>
              </a:buClr>
              <a:buSzPts val="800"/>
              <a:buChar char="●"/>
            </a:pPr>
            <a:r>
              <a:rPr lang="de-DE" sz="800" dirty="0"/>
              <a:t>HWK Koblenz (o.J.):  Ressourceneffizienz in der Tischlerei. Online: </a:t>
            </a:r>
            <a:r>
              <a:rPr lang="de-DE" sz="800" u="sng" dirty="0">
                <a:solidFill>
                  <a:schemeClr val="hlink"/>
                </a:solidFill>
                <a:hlinkClick r:id="rId3"/>
              </a:rPr>
              <a:t>www.hwk-koblenz.de/downloads/leitfaden-ressourceneffizienz-in-der-tischlerei-52,596.pdf</a:t>
            </a:r>
            <a:r>
              <a:rPr lang="de-DE" sz="800" dirty="0"/>
              <a:t>  </a:t>
            </a:r>
            <a:endParaRPr sz="800" dirty="0"/>
          </a:p>
        </p:txBody>
      </p:sp>
      <p:sp>
        <p:nvSpPr>
          <p:cNvPr id="349" name="Google Shape;349;g27b80a665ea_0_30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3524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7b80a665ea_0_318: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27b80a665ea_0_318: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Clr>
                <a:schemeClr val="dk1"/>
              </a:buClr>
              <a:buSzPts val="1800"/>
              <a:buFont typeface="Arial"/>
              <a:buNone/>
            </a:pPr>
            <a:r>
              <a:rPr lang="de-DE" sz="1050" b="1" dirty="0"/>
              <a:t>Beschreibung</a:t>
            </a:r>
            <a:endParaRPr sz="1050" dirty="0"/>
          </a:p>
          <a:p>
            <a:pPr marL="0" lvl="0" indent="0" algn="l" rtl="0">
              <a:spcBef>
                <a:spcPts val="0"/>
              </a:spcBef>
              <a:spcAft>
                <a:spcPts val="0"/>
              </a:spcAft>
              <a:buNone/>
            </a:pPr>
            <a:r>
              <a:rPr lang="de-DE" sz="1050" dirty="0"/>
              <a:t>Der Verbrauch an elektrischer Energie einer Tischlerei ist vor allem abhängig von der Nutzung der elektrischen Geräte, die dort eingesetzt werden. Es gibt stationäre Maschinen, Maschinen zur Oberflächenbehandlung, Handmaschinen und sonstige Geräte, die in einer Tischlerei genutzt werden. Allein die Bandbreite der stationären Maschinen umfasst bis zu dreißig verschiedene Geräte, hinzu kommen über zehn verschiedene Handgeräte sowie Geräte u.a. zur Reinhaltung (Druckluft/ Absaugen/ Lüftung etc.).</a:t>
            </a:r>
            <a:endParaRPr sz="1050" dirty="0"/>
          </a:p>
          <a:p>
            <a:pPr marL="0" lvl="0" indent="0" algn="l" rtl="0">
              <a:spcBef>
                <a:spcPts val="0"/>
              </a:spcBef>
              <a:spcAft>
                <a:spcPts val="0"/>
              </a:spcAft>
              <a:buNone/>
            </a:pPr>
            <a:r>
              <a:rPr lang="de-DE" sz="1050" dirty="0"/>
              <a:t>Eine Tischlerei benötigt im Durchschnitt ca. 300 Megawattstunden Energie pro Jahr. Ein Viertel davon entfällt auf die elektrische Energie (Energieeffizienz-im-Betrieb, 2023). </a:t>
            </a:r>
            <a:endParaRPr sz="1050" dirty="0"/>
          </a:p>
          <a:p>
            <a:pPr marL="0" lvl="0" indent="0" algn="l" rtl="0">
              <a:spcBef>
                <a:spcPts val="0"/>
              </a:spcBef>
              <a:spcAft>
                <a:spcPts val="0"/>
              </a:spcAft>
              <a:buNone/>
            </a:pPr>
            <a:endParaRPr sz="1050" dirty="0"/>
          </a:p>
          <a:p>
            <a:pPr marL="0" lvl="0" indent="0" algn="l" rtl="0">
              <a:spcBef>
                <a:spcPts val="0"/>
              </a:spcBef>
              <a:spcAft>
                <a:spcPts val="0"/>
              </a:spcAft>
              <a:buNone/>
            </a:pPr>
            <a:r>
              <a:rPr lang="de-DE" sz="1050" dirty="0"/>
              <a:t>Der Gesamtstromverbrauch teilt sich dabei durchschnittlich in folgende Bereiche und Anteile (HWK Koblenz, o.J.):</a:t>
            </a:r>
            <a:endParaRPr sz="1050" dirty="0"/>
          </a:p>
          <a:p>
            <a:pPr marL="0" lvl="0" indent="0" algn="l" rtl="0">
              <a:spcBef>
                <a:spcPts val="0"/>
              </a:spcBef>
              <a:spcAft>
                <a:spcPts val="0"/>
              </a:spcAft>
              <a:buNone/>
            </a:pPr>
            <a:r>
              <a:rPr lang="de-DE" sz="1050" dirty="0" err="1"/>
              <a:t>Späneabsaugung</a:t>
            </a:r>
            <a:r>
              <a:rPr lang="de-DE" sz="1050" dirty="0"/>
              <a:t>:			38%</a:t>
            </a:r>
            <a:endParaRPr sz="1050" dirty="0"/>
          </a:p>
          <a:p>
            <a:pPr marL="0" lvl="0" indent="0" algn="l" rtl="0">
              <a:spcBef>
                <a:spcPts val="0"/>
              </a:spcBef>
              <a:spcAft>
                <a:spcPts val="0"/>
              </a:spcAft>
              <a:buNone/>
            </a:pPr>
            <a:r>
              <a:rPr lang="de-DE" sz="1050" dirty="0"/>
              <a:t>Holzbearbeitungsmaschinen:			27%</a:t>
            </a:r>
            <a:endParaRPr sz="1050" dirty="0"/>
          </a:p>
          <a:p>
            <a:pPr marL="0" lvl="0" indent="0" algn="l" rtl="0">
              <a:spcBef>
                <a:spcPts val="0"/>
              </a:spcBef>
              <a:spcAft>
                <a:spcPts val="0"/>
              </a:spcAft>
              <a:buNone/>
            </a:pPr>
            <a:r>
              <a:rPr lang="de-DE" sz="1050" dirty="0"/>
              <a:t>Heizung:				10%</a:t>
            </a:r>
            <a:endParaRPr sz="1050" dirty="0"/>
          </a:p>
          <a:p>
            <a:pPr marL="0" lvl="0" indent="0" algn="l" rtl="0">
              <a:spcBef>
                <a:spcPts val="0"/>
              </a:spcBef>
              <a:spcAft>
                <a:spcPts val="0"/>
              </a:spcAft>
              <a:buNone/>
            </a:pPr>
            <a:r>
              <a:rPr lang="de-DE" sz="1050" dirty="0"/>
              <a:t>Druckluft:				  7%		</a:t>
            </a:r>
            <a:endParaRPr sz="1050" dirty="0"/>
          </a:p>
          <a:p>
            <a:pPr marL="0" lvl="0" indent="0" algn="l" rtl="0">
              <a:spcBef>
                <a:spcPts val="0"/>
              </a:spcBef>
              <a:spcAft>
                <a:spcPts val="0"/>
              </a:spcAft>
              <a:buNone/>
            </a:pPr>
            <a:r>
              <a:rPr lang="de-DE" sz="1050" dirty="0"/>
              <a:t>Beleuchtung:				  7%		</a:t>
            </a:r>
            <a:endParaRPr sz="1050" dirty="0"/>
          </a:p>
          <a:p>
            <a:pPr marL="0" lvl="0" indent="0" algn="l" rtl="0">
              <a:spcBef>
                <a:spcPts val="0"/>
              </a:spcBef>
              <a:spcAft>
                <a:spcPts val="0"/>
              </a:spcAft>
              <a:buNone/>
            </a:pPr>
            <a:r>
              <a:rPr lang="de-DE" sz="1050" dirty="0"/>
              <a:t>Lackierraum:				  5%</a:t>
            </a:r>
            <a:endParaRPr sz="1050" dirty="0"/>
          </a:p>
          <a:p>
            <a:pPr marL="0" lvl="0" indent="0" algn="l" rtl="0">
              <a:spcBef>
                <a:spcPts val="0"/>
              </a:spcBef>
              <a:spcAft>
                <a:spcPts val="0"/>
              </a:spcAft>
              <a:buNone/>
            </a:pPr>
            <a:r>
              <a:rPr lang="de-DE" sz="1050" dirty="0"/>
              <a:t>Büro:				  5%</a:t>
            </a:r>
            <a:endParaRPr sz="1050" dirty="0"/>
          </a:p>
          <a:p>
            <a:pPr marL="0" lvl="0" indent="0" algn="l" rtl="0">
              <a:spcBef>
                <a:spcPts val="0"/>
              </a:spcBef>
              <a:spcAft>
                <a:spcPts val="0"/>
              </a:spcAft>
              <a:buNone/>
            </a:pPr>
            <a:r>
              <a:rPr lang="de-DE" sz="1050" dirty="0"/>
              <a:t>Warmwasser:				  1%</a:t>
            </a:r>
            <a:endParaRPr sz="1050" dirty="0"/>
          </a:p>
          <a:p>
            <a:pPr marL="0" lvl="0" indent="0" algn="l" rtl="0">
              <a:spcBef>
                <a:spcPts val="0"/>
              </a:spcBef>
              <a:spcAft>
                <a:spcPts val="0"/>
              </a:spcAft>
              <a:buNone/>
            </a:pPr>
            <a:endParaRPr sz="1050" dirty="0"/>
          </a:p>
          <a:p>
            <a:pPr marL="0" lvl="0" indent="0" algn="l" rtl="0">
              <a:spcBef>
                <a:spcPts val="0"/>
              </a:spcBef>
              <a:spcAft>
                <a:spcPts val="0"/>
              </a:spcAft>
              <a:buNone/>
            </a:pPr>
            <a:r>
              <a:rPr lang="de-DE" sz="1050" dirty="0"/>
              <a:t>Zu erkennen ist, welch hohen Anteil die Absaugung und die Bearbeitungsmaschinen mit ca. 65% ausmachen. </a:t>
            </a:r>
            <a:endParaRPr sz="1050" dirty="0"/>
          </a:p>
          <a:p>
            <a:pPr marL="0" lvl="0" indent="0" algn="l" rtl="0">
              <a:spcBef>
                <a:spcPts val="0"/>
              </a:spcBef>
              <a:spcAft>
                <a:spcPts val="0"/>
              </a:spcAft>
              <a:buNone/>
            </a:pPr>
            <a:endParaRPr sz="1050" dirty="0"/>
          </a:p>
          <a:p>
            <a:pPr marL="0" lvl="0" indent="0" algn="l" rtl="0">
              <a:lnSpc>
                <a:spcPct val="100000"/>
              </a:lnSpc>
              <a:spcBef>
                <a:spcPts val="0"/>
              </a:spcBef>
              <a:spcAft>
                <a:spcPts val="0"/>
              </a:spcAft>
              <a:buClr>
                <a:schemeClr val="dk1"/>
              </a:buClr>
              <a:buSzPts val="1800"/>
              <a:buFont typeface="Arial"/>
              <a:buNone/>
            </a:pPr>
            <a:r>
              <a:rPr lang="de-DE" sz="1050" b="1" dirty="0"/>
              <a:t>Aufgabe</a:t>
            </a:r>
            <a:endParaRPr sz="1050" dirty="0"/>
          </a:p>
          <a:p>
            <a:pPr marL="457200" lvl="0" indent="-295275" algn="l" rtl="0">
              <a:lnSpc>
                <a:spcPct val="100000"/>
              </a:lnSpc>
              <a:spcBef>
                <a:spcPts val="0"/>
              </a:spcBef>
              <a:spcAft>
                <a:spcPts val="0"/>
              </a:spcAft>
              <a:buSzPts val="1050"/>
              <a:buChar char="●"/>
            </a:pPr>
            <a:r>
              <a:rPr lang="de-DE" sz="1050" dirty="0"/>
              <a:t>Recherchieren und diskutieren Sie die Möglichkeiten, den Stromverbrauch in Ihrem Betrieb zu reduzieren.</a:t>
            </a:r>
            <a:endParaRPr sz="1050" dirty="0"/>
          </a:p>
          <a:p>
            <a:pPr marL="457200" lvl="0" indent="0" algn="l" rtl="0">
              <a:lnSpc>
                <a:spcPct val="100000"/>
              </a:lnSpc>
              <a:spcBef>
                <a:spcPts val="0"/>
              </a:spcBef>
              <a:spcAft>
                <a:spcPts val="0"/>
              </a:spcAft>
              <a:buSzPts val="1400"/>
              <a:buNone/>
            </a:pPr>
            <a:endParaRPr sz="1050" dirty="0"/>
          </a:p>
          <a:p>
            <a:pPr marL="0" lvl="0" indent="0" algn="l" rtl="0">
              <a:lnSpc>
                <a:spcPct val="100000"/>
              </a:lnSpc>
              <a:spcBef>
                <a:spcPts val="0"/>
              </a:spcBef>
              <a:spcAft>
                <a:spcPts val="0"/>
              </a:spcAft>
              <a:buClr>
                <a:schemeClr val="dk1"/>
              </a:buClr>
              <a:buSzPts val="900"/>
              <a:buFont typeface="Arial"/>
              <a:buNone/>
            </a:pPr>
            <a:r>
              <a:rPr lang="de-DE" sz="900" b="1" dirty="0"/>
              <a:t>Quellen:</a:t>
            </a:r>
            <a:endParaRPr sz="900" b="1" dirty="0"/>
          </a:p>
          <a:p>
            <a:pPr marL="457200" lvl="0" indent="-279400" algn="l" rtl="0">
              <a:lnSpc>
                <a:spcPct val="100000"/>
              </a:lnSpc>
              <a:spcBef>
                <a:spcPts val="0"/>
              </a:spcBef>
              <a:spcAft>
                <a:spcPts val="0"/>
              </a:spcAft>
              <a:buSzPts val="800"/>
              <a:buChar char="●"/>
            </a:pPr>
            <a:r>
              <a:rPr lang="de-DE" sz="800" dirty="0"/>
              <a:t>Energieeffizienz-im-Betrieb, 2023: Online: </a:t>
            </a:r>
            <a:r>
              <a:rPr lang="de-DE" sz="800" u="sng" dirty="0">
                <a:solidFill>
                  <a:schemeClr val="hlink"/>
                </a:solidFill>
                <a:hlinkClick r:id="rId3"/>
              </a:rPr>
              <a:t>https://www.energieeffizienz-im-betrieb.net/energiekosten-unternehmen/energiesparen-schreinerei.html</a:t>
            </a:r>
            <a:r>
              <a:rPr lang="de-DE" sz="800" dirty="0"/>
              <a:t> </a:t>
            </a:r>
            <a:endParaRPr sz="800" dirty="0"/>
          </a:p>
          <a:p>
            <a:pPr marL="457200" lvl="0" indent="-279400" algn="l" rtl="0">
              <a:lnSpc>
                <a:spcPct val="100000"/>
              </a:lnSpc>
              <a:spcBef>
                <a:spcPts val="0"/>
              </a:spcBef>
              <a:spcAft>
                <a:spcPts val="0"/>
              </a:spcAft>
              <a:buSzPts val="800"/>
              <a:buChar char="●"/>
            </a:pPr>
            <a:r>
              <a:rPr lang="de-DE" sz="800" dirty="0"/>
              <a:t>HWK Koblenz (o.J.):  Ressourceneffizienz in der Tischlerei. Online: </a:t>
            </a:r>
            <a:r>
              <a:rPr lang="de-DE" sz="800" u="sng" dirty="0">
                <a:solidFill>
                  <a:schemeClr val="hlink"/>
                </a:solidFill>
                <a:hlinkClick r:id="rId4"/>
              </a:rPr>
              <a:t>www.hwk-koblenz.de/downloads/leitfaden-ressourceneffizienz-in-der-tischlerei-52,596.pdf</a:t>
            </a:r>
            <a:r>
              <a:rPr lang="de-DE" sz="800" dirty="0"/>
              <a:t> </a:t>
            </a:r>
            <a:endParaRPr sz="800" dirty="0"/>
          </a:p>
          <a:p>
            <a:pPr marL="457200" lvl="0" indent="0" algn="l" rtl="0">
              <a:lnSpc>
                <a:spcPct val="100000"/>
              </a:lnSpc>
              <a:spcBef>
                <a:spcPts val="0"/>
              </a:spcBef>
              <a:spcAft>
                <a:spcPts val="0"/>
              </a:spcAft>
              <a:buNone/>
            </a:pPr>
            <a:endParaRPr sz="800" dirty="0"/>
          </a:p>
          <a:p>
            <a:pPr marL="457200" lvl="0" indent="0" algn="l" rtl="0">
              <a:lnSpc>
                <a:spcPct val="100000"/>
              </a:lnSpc>
              <a:spcBef>
                <a:spcPts val="0"/>
              </a:spcBef>
              <a:spcAft>
                <a:spcPts val="0"/>
              </a:spcAft>
              <a:buSzPts val="1400"/>
              <a:buNone/>
            </a:pPr>
            <a:endParaRPr sz="800" dirty="0"/>
          </a:p>
        </p:txBody>
      </p:sp>
      <p:sp>
        <p:nvSpPr>
          <p:cNvPr id="361" name="Google Shape;361;g27b80a665ea_0_31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841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7d927d5bbc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27d927d5bbc_0_0:notes"/>
          <p:cNvSpPr txBox="1">
            <a:spLocks noGrp="1"/>
          </p:cNvSpPr>
          <p:nvPr>
            <p:ph type="body" idx="1"/>
          </p:nvPr>
        </p:nvSpPr>
        <p:spPr>
          <a:xfrm>
            <a:off x="479407" y="3744000"/>
            <a:ext cx="6145200" cy="5788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dirty="0"/>
              <a:t>Die Projektagentur Berufliche Bildung für nachhaltige Entwicklung (PA-BBNE) des Partnernetzwerkes Berufliche Bildung am IZT wurde vom BMBF Bundesministerium für Bildung und Forschung unter dem Förderkennzeichen 01JO2204 </a:t>
            </a:r>
            <a:r>
              <a:rPr lang="de-DE" sz="1100" dirty="0" err="1"/>
              <a:t>gefördert.Im</a:t>
            </a:r>
            <a:r>
              <a:rPr lang="de-DE" sz="1100" dirty="0"/>
              <a:t>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Tischler und Tischlerin - Begleitmaterialien zur Beruflichen Bildung für Nachhaltige Entwicklung (BBNE) entwickelt. Es wurden fünf verschiedene Materialien entwickelt:</a:t>
            </a:r>
            <a:endParaRPr sz="1100" dirty="0"/>
          </a:p>
          <a:p>
            <a:pPr marL="457200" lvl="0" indent="-317500" algn="l" rtl="0">
              <a:lnSpc>
                <a:spcPct val="100000"/>
              </a:lnSpc>
              <a:spcBef>
                <a:spcPts val="0"/>
              </a:spcBef>
              <a:spcAft>
                <a:spcPts val="0"/>
              </a:spcAft>
              <a:buSzPts val="1400"/>
              <a:buChar char="●"/>
            </a:pPr>
            <a:r>
              <a:rPr lang="de-DE" sz="1100" dirty="0"/>
              <a:t>BBNE-Impulspapier (IP): Betrachtung der Schnittstellen von Ausbildungsordnung in dem jeweiligen Berufsbild, Rahmenlehrplan und den Herausforderungen der Nachhaltigkeit in Anlehnung an die SDGs der Agenda 2030; Zielkonflikte und Aufgabenstellungen</a:t>
            </a:r>
            <a:endParaRPr sz="1100" dirty="0"/>
          </a:p>
          <a:p>
            <a:pPr marL="457200" lvl="0" indent="-317500" algn="l" rtl="0">
              <a:lnSpc>
                <a:spcPct val="100000"/>
              </a:lnSpc>
              <a:spcBef>
                <a:spcPts val="0"/>
              </a:spcBef>
              <a:spcAft>
                <a:spcPts val="0"/>
              </a:spcAft>
              <a:buSzPts val="1400"/>
              <a:buChar char="●"/>
            </a:pPr>
            <a:r>
              <a:rPr lang="de-DE" sz="1100" dirty="0"/>
              <a:t>BBBNE-Hintergrundmaterial (HGM): 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a:t>
            </a:r>
            <a:r>
              <a:rPr lang="de-DE" sz="1100" dirty="0" err="1"/>
              <a:t>SDG’s</a:t>
            </a:r>
            <a:endParaRPr sz="1100" dirty="0"/>
          </a:p>
          <a:p>
            <a:pPr marL="457200" lvl="0" indent="-317500" algn="l" rtl="0">
              <a:lnSpc>
                <a:spcPct val="100000"/>
              </a:lnSpc>
              <a:spcBef>
                <a:spcPts val="0"/>
              </a:spcBef>
              <a:spcAft>
                <a:spcPts val="0"/>
              </a:spcAft>
              <a:buSzPts val="1400"/>
              <a:buChar char="●"/>
            </a:pPr>
            <a:r>
              <a:rPr lang="de-DE" sz="1100" dirty="0"/>
              <a:t>BBNE-Foliensammlung (FS): Folien mit wichtigen Zielkonflikten für das betrachtete Berufsbild, dargestellt mit Hilfe von Grafiken, Bildern und Smart Arts , die Anlass zur Diskussion der spezifischen Herausforderungen der Nachhaltigkeit bieten.</a:t>
            </a:r>
            <a:endParaRPr sz="1100" dirty="0"/>
          </a:p>
          <a:p>
            <a:pPr marL="457200" lvl="0" indent="-317500" algn="l" rtl="0">
              <a:lnSpc>
                <a:spcPct val="100000"/>
              </a:lnSpc>
              <a:spcBef>
                <a:spcPts val="0"/>
              </a:spcBef>
              <a:spcAft>
                <a:spcPts val="0"/>
              </a:spcAft>
              <a:buSzPts val="1400"/>
              <a:buChar char="●"/>
            </a:pPr>
            <a:r>
              <a:rPr lang="de-DE" sz="1100" dirty="0"/>
              <a:t>BBNE-Handreichung (HR): Foliensammlung mit einem Notiztext für das jeweilige Berufsbild, der Notiztext erläutert die Inhalte der Folie; diese Handreichung kann als Unterrichtsmaterial für Berufsschüler und Berufsschülerinnen und auch für Auszubildende genutzt werden.</a:t>
            </a:r>
            <a:endParaRPr sz="1100" dirty="0"/>
          </a:p>
          <a:p>
            <a:pPr marL="457200" lvl="0" indent="-317500" algn="l" rtl="0">
              <a:lnSpc>
                <a:spcPct val="100000"/>
              </a:lnSpc>
              <a:spcBef>
                <a:spcPts val="0"/>
              </a:spcBef>
              <a:spcAft>
                <a:spcPts val="0"/>
              </a:spcAft>
              <a:buSzPts val="1400"/>
              <a:buChar char="●"/>
            </a:pPr>
            <a:r>
              <a:rPr lang="de-DE" sz="1100" dirty="0"/>
              <a:t>BBNE-Begleitmaterialien (BGM): Dies Materialien geben Informationen zu den Themen Kompetenzen, Zielkonflikte und Widersprüche, das SDG 8 und die soziale Dimension der Nachhaltigkeit sowie eine Perspektive der Zukunftsforschung auf die berufliche Bildung (Postkarten aus der Zukunft”.</a:t>
            </a:r>
            <a:endParaRPr sz="1100" dirty="0"/>
          </a:p>
          <a:p>
            <a:pPr marL="0" lvl="0" indent="0" algn="l" rtl="0">
              <a:lnSpc>
                <a:spcPct val="100000"/>
              </a:lnSpc>
              <a:spcBef>
                <a:spcPts val="1000"/>
              </a:spcBef>
              <a:spcAft>
                <a:spcPts val="0"/>
              </a:spcAft>
              <a:buSzPts val="1400"/>
              <a:buNone/>
            </a:pPr>
            <a:r>
              <a:rPr lang="de-DE" sz="1100" dirty="0"/>
              <a:t>Primäre Zielgruppen sind Lehrkräfte an Berufsschulen und deren Berufsschülerinnen sowie Ausbildende und ihre Auszubildenden in den Betrieben. Sekundäre Zielgruppen sind Umweltbildner*innen, Wissenschaftler*innen der Berufsbildung, </a:t>
            </a:r>
            <a:r>
              <a:rPr lang="de-DE" sz="1100" dirty="0" err="1"/>
              <a:t>Pädagog</a:t>
            </a:r>
            <a:r>
              <a:rPr lang="de-DE" sz="1100" dirty="0"/>
              <a:t>*innen sowie Institutionen der beruflichen Bildung. Die Materialien wurden als OER-Materialien entwickelt und stehen als Download unter www.pa-bbne.de zur Verfügung.</a:t>
            </a:r>
            <a:endParaRPr sz="1100" dirty="0"/>
          </a:p>
        </p:txBody>
      </p:sp>
      <p:sp>
        <p:nvSpPr>
          <p:cNvPr id="567" name="Google Shape;567;g27d927d5bbc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14</a:t>
            </a:fld>
            <a:endParaRPr/>
          </a:p>
        </p:txBody>
      </p:sp>
    </p:spTree>
    <p:extLst>
      <p:ext uri="{BB962C8B-B14F-4D97-AF65-F5344CB8AC3E}">
        <p14:creationId xmlns:p14="http://schemas.microsoft.com/office/powerpoint/2010/main" val="247572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311149" y="4096894"/>
            <a:ext cx="6480175" cy="559405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dirty="0"/>
              <a:t>Der Klimawandel wird zum größten Teil direkt durch die Verbrennung fossiler Energieträger wie Kohle, Öl und Gas hervorgebracht. Wenn wir einen Blick auf unser Leben werfen und bilanzieren, welche Teilbereiche für die Emissionen von Treibhausgasen (Summiert in CO</a:t>
            </a:r>
            <a:r>
              <a:rPr lang="de-DE" sz="1200" baseline="-25000" dirty="0"/>
              <a:t>2</a:t>
            </a:r>
            <a:r>
              <a:rPr lang="de-DE" sz="1200" dirty="0"/>
              <a:t>-Äkquivalenten)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sz="1200"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sz="1200"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sz="1200" dirty="0"/>
              <a:t>Mobilität mit 19%: Einfach weniger Autofahren und stattdessen Bahn, Bus oder Fahrrad nutzen oder viele Strecken zu Fuß zurücklegen. Den Urlaub lieber mit der Bahn oder dem Fernbus antreten.</a:t>
            </a:r>
            <a:endParaRPr dirty="0"/>
          </a:p>
          <a:p>
            <a:pPr marL="171450" lvl="0" indent="-171450" algn="l" rtl="0">
              <a:lnSpc>
                <a:spcPct val="100000"/>
              </a:lnSpc>
              <a:spcBef>
                <a:spcPts val="0"/>
              </a:spcBef>
              <a:spcAft>
                <a:spcPts val="0"/>
              </a:spcAft>
              <a:buSzPts val="1100"/>
              <a:buFont typeface="Arial"/>
              <a:buChar char="•"/>
            </a:pPr>
            <a:r>
              <a:rPr lang="de-DE" sz="1200"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zu verringern?</a:t>
            </a:r>
            <a:endParaRPr dirty="0"/>
          </a:p>
          <a:p>
            <a:pPr marL="0" lvl="0" indent="0" algn="l" rtl="0">
              <a:lnSpc>
                <a:spcPct val="100000"/>
              </a:lnSpc>
              <a:spcBef>
                <a:spcPts val="0"/>
              </a:spcBef>
              <a:spcAft>
                <a:spcPts val="0"/>
              </a:spcAft>
              <a:buClr>
                <a:schemeClr val="dk1"/>
              </a:buClr>
              <a:buSzPts val="1100"/>
              <a:buNone/>
            </a:pPr>
            <a:endParaRPr sz="1200" dirty="0"/>
          </a:p>
          <a:p>
            <a:pPr marL="0" lvl="0" indent="0" algn="l" rtl="0">
              <a:spcBef>
                <a:spcPts val="0"/>
              </a:spcBef>
              <a:spcAft>
                <a:spcPts val="0"/>
              </a:spcAft>
              <a:buNone/>
            </a:pPr>
            <a:r>
              <a:rPr lang="de-DE" sz="900" b="1" dirty="0"/>
              <a:t>Quellen:</a:t>
            </a:r>
            <a:endParaRPr sz="900" b="1" dirty="0"/>
          </a:p>
          <a:p>
            <a:pPr marL="171450" lvl="0" indent="-171450" algn="l" rtl="0">
              <a:spcBef>
                <a:spcPts val="0"/>
              </a:spcBef>
              <a:spcAft>
                <a:spcPts val="0"/>
              </a:spcAft>
              <a:buClr>
                <a:schemeClr val="dk1"/>
              </a:buClr>
              <a:buSzPts val="1100"/>
              <a:buChar char="•"/>
            </a:pPr>
            <a:r>
              <a:rPr lang="de-DE" sz="900" dirty="0"/>
              <a:t>Umweltbundesamt 2021: Konsum und Umwelt: Zentrale Handlungsfelder. Online:</a:t>
            </a:r>
            <a:r>
              <a:rPr lang="de-DE" sz="900" dirty="0">
                <a:uFill>
                  <a:noFill/>
                </a:uFill>
                <a:hlinkClick r:id="rId3"/>
              </a:rPr>
              <a:t> </a:t>
            </a:r>
            <a:r>
              <a:rPr lang="de-DE" sz="900" u="sng" dirty="0">
                <a:solidFill>
                  <a:srgbClr val="0563C1"/>
                </a:solidFill>
                <a:hlinkClick r:id="rId3">
                  <a:extLst>
                    <a:ext uri="{A12FA001-AC4F-418D-AE19-62706E023703}">
                      <ahyp:hlinkClr xmlns:ahyp="http://schemas.microsoft.com/office/drawing/2018/hyperlinkcolor" xmlns="" val="tx"/>
                    </a:ext>
                  </a:extLst>
                </a:hlinkClick>
              </a:rPr>
              <a:t>https://www.umweltbundesamt.de/themen/wirtschaft-konsum/konsum-umwelt-zentrale-handlungsfelder#bedarfsfelder</a:t>
            </a:r>
            <a:endParaRPr dirty="0"/>
          </a:p>
        </p:txBody>
      </p:sp>
      <p:sp>
        <p:nvSpPr>
          <p:cNvPr id="154" name="Google Shape;154;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053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6dae9e7bab_0_777: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82;g26da99438ff_0_830:notes">
            <a:extLst>
              <a:ext uri="{FF2B5EF4-FFF2-40B4-BE49-F238E27FC236}">
                <a16:creationId xmlns:a16="http://schemas.microsoft.com/office/drawing/2014/main" xmlns="" id="{BCFE8352-43C5-4540-BFB2-61B0BFBAD2EE}"/>
              </a:ext>
            </a:extLst>
          </p:cNvPr>
          <p:cNvSpPr txBox="1">
            <a:spLocks noGrp="1"/>
          </p:cNvSpPr>
          <p:nvPr>
            <p:ph type="body" idx="1"/>
          </p:nvPr>
        </p:nvSpPr>
        <p:spPr>
          <a:xfrm>
            <a:off x="479425" y="3924000"/>
            <a:ext cx="6145213" cy="5131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dirty="0"/>
              <a:t>Beschreibung </a:t>
            </a:r>
            <a:endParaRPr dirty="0"/>
          </a:p>
          <a:p>
            <a:pPr marL="0" lvl="0" indent="0" algn="l" rtl="0">
              <a:lnSpc>
                <a:spcPct val="100000"/>
              </a:lnSpc>
              <a:spcBef>
                <a:spcPts val="0"/>
              </a:spcBef>
              <a:spcAft>
                <a:spcPts val="0"/>
              </a:spcAft>
              <a:buClr>
                <a:schemeClr val="dk1"/>
              </a:buClr>
              <a:buSzPts val="1100"/>
              <a:buFont typeface="Arial"/>
              <a:buNone/>
            </a:pPr>
            <a:r>
              <a:rPr lang="de-DE" dirty="0"/>
              <a:t>Nachhaltige Ressourcennutzung. Earth Overshoot Day. Der Earth Overshoot Day markiert den Tag, an dem die Menschheit alle natürlichen Ressourcen, die die Erde innerhalb eines Jahres zur Verfügung stellen kann, aufgebraucht hat.</a:t>
            </a:r>
            <a:endParaRPr dirty="0"/>
          </a:p>
          <a:p>
            <a:pPr marL="0" lvl="0" indent="0" algn="l" rtl="0">
              <a:lnSpc>
                <a:spcPct val="100000"/>
              </a:lnSpc>
              <a:spcBef>
                <a:spcPts val="0"/>
              </a:spcBef>
              <a:spcAft>
                <a:spcPts val="0"/>
              </a:spcAft>
              <a:buSzPts val="1400"/>
              <a:buNone/>
            </a:pPr>
            <a:r>
              <a:rPr lang="de-DE" dirty="0"/>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dirty="0"/>
          </a:p>
          <a:p>
            <a:pPr marL="0" lvl="0" indent="0" algn="l" rtl="0">
              <a:lnSpc>
                <a:spcPct val="100000"/>
              </a:lnSpc>
              <a:spcBef>
                <a:spcPts val="0"/>
              </a:spcBef>
              <a:spcAft>
                <a:spcPts val="0"/>
              </a:spcAft>
              <a:buSzPts val="1400"/>
              <a:buNone/>
            </a:pPr>
            <a:r>
              <a:rPr lang="de-DE" dirty="0"/>
              <a:t>German Overshoot Day</a:t>
            </a:r>
            <a:endParaRPr dirty="0"/>
          </a:p>
          <a:p>
            <a:pPr marL="0" lvl="0" indent="0" algn="l" rtl="0">
              <a:lnSpc>
                <a:spcPct val="100000"/>
              </a:lnSpc>
              <a:spcBef>
                <a:spcPts val="0"/>
              </a:spcBef>
              <a:spcAft>
                <a:spcPts val="0"/>
              </a:spcAft>
              <a:buSzPts val="1400"/>
              <a:buNone/>
            </a:pPr>
            <a:r>
              <a:rPr lang="de-DE" dirty="0"/>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Aufgaben</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Erklären Sie was der Earth Overshoot Day ist.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Auf welches Datum fällt der Earth Overshoot Day im Jahr 2023?</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Auf welches Datum fällt der German  Overshoot Day im Jahr 2023?</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de-DE" b="1" dirty="0"/>
              <a:t>Quelle</a:t>
            </a:r>
            <a:endParaRPr b="1"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Quelle: Earth </a:t>
            </a:r>
            <a:r>
              <a:rPr lang="de-DE" dirty="0" err="1"/>
              <a:t>overshoot</a:t>
            </a:r>
            <a:r>
              <a:rPr lang="de-DE" dirty="0"/>
              <a:t> </a:t>
            </a:r>
            <a:r>
              <a:rPr lang="de-DE" dirty="0" err="1"/>
              <a:t>day</a:t>
            </a:r>
            <a:r>
              <a:rPr lang="de-DE" dirty="0"/>
              <a:t> (2023): Earth Overshoot Day (Hrsg.): Country Overshoot Days. Global Footprint Network. CH-Geneva. Online: https://www.overshootday.org/newsroom/press-release-german-overshoot-day-2023-de/</a:t>
            </a:r>
            <a:endParaRPr dirty="0"/>
          </a:p>
        </p:txBody>
      </p:sp>
      <p:sp>
        <p:nvSpPr>
          <p:cNvPr id="3" name="Google Shape;77;p38:notes">
            <a:extLst>
              <a:ext uri="{FF2B5EF4-FFF2-40B4-BE49-F238E27FC236}">
                <a16:creationId xmlns:a16="http://schemas.microsoft.com/office/drawing/2014/main" xmlns="" id="{B70DEC9B-0AD3-28B3-EE56-524861CE3B06}"/>
              </a:ext>
            </a:extLst>
          </p:cNvPr>
          <p:cNvSpPr txBox="1">
            <a:spLocks noGrp="1"/>
          </p:cNvSpPr>
          <p:nvPr>
            <p:ph type="sldNum" idx="12"/>
          </p:nvPr>
        </p:nvSpPr>
        <p:spPr>
          <a:xfrm>
            <a:off x="4023991" y="9768000"/>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063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a9b7458ce_0_3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14a9b7458ce_0_31:notes"/>
          <p:cNvSpPr txBox="1">
            <a:spLocks noGrp="1"/>
          </p:cNvSpPr>
          <p:nvPr>
            <p:ph type="body" idx="1"/>
          </p:nvPr>
        </p:nvSpPr>
        <p:spPr>
          <a:xfrm>
            <a:off x="311149" y="4032752"/>
            <a:ext cx="6480175" cy="596648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1050" b="1" dirty="0"/>
              <a:t>Definition “CO2-Äquivalente”</a:t>
            </a:r>
            <a:endParaRPr sz="1050" b="1" dirty="0"/>
          </a:p>
          <a:p>
            <a:pPr marL="0" lvl="0" indent="0">
              <a:buClr>
                <a:schemeClr val="dk1"/>
              </a:buClr>
              <a:buSzPts val="1100"/>
            </a:pPr>
            <a:r>
              <a:rPr lang="de-DE" sz="1000" dirty="0"/>
              <a:t>Die verschiedenen Treibhausgase (THG), z.B. Kohlenstoffdioxid (CO2), Methan (CH4), Lachgas (N2O), </a:t>
            </a:r>
            <a:r>
              <a:rPr lang="de-DE" sz="1000" dirty="0" err="1"/>
              <a:t>Schwefelhexafluorid</a:t>
            </a:r>
            <a:r>
              <a:rPr lang="de-DE" sz="1000" dirty="0"/>
              <a:t> (SF6) haben eine unterschiedlich starke Treibhauswirkung. Zur Vereinfachung wird die Stärke ihrer Wirkung wird in Bezug gesetzt zur Wirkung von Kohlenstoffdioxid (CO2). So hat Methan eine ca. 25-fach stärkere Treibhausgaswirkung als CO</a:t>
            </a:r>
            <a:r>
              <a:rPr lang="de-DE" sz="1000" baseline="-25000" dirty="0"/>
              <a:t>2</a:t>
            </a:r>
            <a:r>
              <a:rPr lang="de-DE" sz="1000" dirty="0"/>
              <a:t>, abgekürzt “25 CO2</a:t>
            </a:r>
            <a:r>
              <a:rPr lang="de-DE" sz="1000" baseline="-25000" dirty="0"/>
              <a:t>e</a:t>
            </a:r>
            <a:r>
              <a:rPr lang="de-DE" sz="1000" dirty="0"/>
              <a:t>/g Methan” oder “25 g CO</a:t>
            </a:r>
            <a:r>
              <a:rPr lang="de-DE" sz="1000" baseline="-25000" dirty="0"/>
              <a:t>2</a:t>
            </a:r>
            <a:r>
              <a:rPr lang="de-DE" sz="1000" dirty="0"/>
              <a:t>-Äq /g Methan” - beides steht für “Äquivalente” (Entsprechung).</a:t>
            </a:r>
            <a:endParaRPr sz="1000"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sz="1000" dirty="0"/>
              <a:t>Beispiel Lachgas: ca. 298 g CO</a:t>
            </a:r>
            <a:r>
              <a:rPr lang="de-DE" sz="1000" baseline="-25000" dirty="0"/>
              <a:t>2</a:t>
            </a:r>
            <a:r>
              <a:rPr lang="de-DE" sz="1000" dirty="0"/>
              <a:t>-Äq/g</a:t>
            </a:r>
            <a:endParaRPr sz="1000" dirty="0"/>
          </a:p>
          <a:p>
            <a:pPr marL="171450" lvl="0" indent="-171450">
              <a:buClr>
                <a:schemeClr val="dk1"/>
              </a:buClr>
              <a:buSzPts val="1100"/>
              <a:buFont typeface="Arial" panose="020B0604020202020204" pitchFamily="34" charset="0"/>
              <a:buChar char="•"/>
            </a:pPr>
            <a:r>
              <a:rPr lang="de-DE" sz="1000" dirty="0"/>
              <a:t>Beispiel </a:t>
            </a:r>
            <a:r>
              <a:rPr lang="de-DE" sz="1000" dirty="0" err="1"/>
              <a:t>Schwefelhexafluorid</a:t>
            </a:r>
            <a:r>
              <a:rPr lang="de-DE" sz="1000" dirty="0"/>
              <a:t>: ca. 22.800 g CO</a:t>
            </a:r>
            <a:r>
              <a:rPr lang="de-DE" sz="1000" baseline="-25000" dirty="0"/>
              <a:t>2</a:t>
            </a:r>
            <a:r>
              <a:rPr lang="de-DE" sz="1000" dirty="0"/>
              <a:t>-Äq/g</a:t>
            </a:r>
            <a:endParaRPr sz="1000" dirty="0"/>
          </a:p>
          <a:p>
            <a:pPr marL="0" lvl="0" indent="0" algn="l" rtl="0">
              <a:lnSpc>
                <a:spcPct val="100000"/>
              </a:lnSpc>
              <a:spcBef>
                <a:spcPts val="0"/>
              </a:spcBef>
              <a:spcAft>
                <a:spcPts val="0"/>
              </a:spcAft>
              <a:buClr>
                <a:schemeClr val="dk1"/>
              </a:buClr>
              <a:buSzPts val="1400"/>
              <a:buFont typeface="Arial"/>
              <a:buNone/>
            </a:pPr>
            <a:r>
              <a:rPr lang="de-DE" sz="1050" b="1" dirty="0"/>
              <a:t>Beschreibung</a:t>
            </a:r>
            <a:endParaRPr sz="1050" b="1" dirty="0"/>
          </a:p>
          <a:p>
            <a:pPr marL="0" lvl="0" indent="0" algn="l" rtl="0">
              <a:lnSpc>
                <a:spcPct val="100000"/>
              </a:lnSpc>
              <a:spcBef>
                <a:spcPts val="0"/>
              </a:spcBef>
              <a:spcAft>
                <a:spcPts val="0"/>
              </a:spcAft>
              <a:buClr>
                <a:schemeClr val="dk1"/>
              </a:buClr>
              <a:buSzPts val="1800"/>
              <a:buFont typeface="Arial"/>
              <a:buNone/>
            </a:pPr>
            <a:r>
              <a:rPr lang="de-DE" sz="1000" dirty="0"/>
              <a:t>In dieser Abbildung "sind die Wertschöpfung und die Umweltauswirkungen der Herstellung, der Errichtung neuer, der Modernisierung bestehender und der Nutzung und des Betriebs der Wohn- und Nichtwohngebäude in Deutschland entlang der Wertschöpfungskette BAU sowie der Nutzung und des Betriebs dargestellt. (...) 75 % des THG-Fußabdruckes (297 </a:t>
            </a:r>
            <a:r>
              <a:rPr lang="de-DE" sz="1000" dirty="0" err="1"/>
              <a:t>Mio</a:t>
            </a:r>
            <a:r>
              <a:rPr lang="de-DE" sz="1000" dirty="0"/>
              <a:t> Tonnen CO2-Äquivalente) und damit 33 % der nationalen THG-Emissionen wurden in diesem Jahr durch Nutzung und Betrieb der Wohn- und Nichtwohngebäude verursacht. Dies umfasst die direkten THG-Emissionen, die beispielsweise bei der Verbrennung von Brennstoffen für die Raumwärme entstehen, und die THG-Emissionen, die bei der Herstellung der Brennstoffe und des Stroms emittiert werden.</a:t>
            </a:r>
            <a:endParaRPr sz="1000" dirty="0"/>
          </a:p>
          <a:p>
            <a:pPr marL="0" lvl="0" indent="0" algn="l" rtl="0">
              <a:lnSpc>
                <a:spcPct val="100000"/>
              </a:lnSpc>
              <a:spcBef>
                <a:spcPts val="0"/>
              </a:spcBef>
              <a:spcAft>
                <a:spcPts val="0"/>
              </a:spcAft>
              <a:buClr>
                <a:schemeClr val="dk1"/>
              </a:buClr>
              <a:buSzPts val="1800"/>
              <a:buFont typeface="Arial"/>
              <a:buNone/>
            </a:pPr>
            <a:r>
              <a:rPr lang="de-DE" sz="1000" dirty="0"/>
              <a:t>25 % des THG-Fußabdruckes des Handlungsfelds «Errichtung und Nutzung von Hochbauten» (65 Mio. Tonnen CO2-Äquivalente im Inland und damit 7 % der nationalen THG-Emissionen, 35 </a:t>
            </a:r>
            <a:r>
              <a:rPr lang="de-DE" sz="1000" dirty="0" err="1"/>
              <a:t>Mio</a:t>
            </a:r>
            <a:r>
              <a:rPr lang="de-DE" sz="1000" dirty="0"/>
              <a:t> Tonnen CO2-Äquivalente im Ausland) wurde durch die vorgelagerten Lieferketten der Herstellung, Errichtung und Modernisierung der Wohn- und Nichtwohngebäuden und durch die direkten Emissionen der Bauwirtschaft (Anteil Hochbau) verursacht.</a:t>
            </a:r>
            <a:endParaRPr sz="1000" dirty="0"/>
          </a:p>
          <a:p>
            <a:pPr marL="0" lvl="0" indent="0" algn="l" rtl="0">
              <a:lnSpc>
                <a:spcPct val="100000"/>
              </a:lnSpc>
              <a:spcBef>
                <a:spcPts val="0"/>
              </a:spcBef>
              <a:spcAft>
                <a:spcPts val="0"/>
              </a:spcAft>
              <a:buClr>
                <a:schemeClr val="dk1"/>
              </a:buClr>
              <a:buSzPts val="1800"/>
              <a:buFont typeface="Arial"/>
              <a:buNone/>
            </a:pPr>
            <a:r>
              <a:rPr lang="de-DE" sz="1000" dirty="0"/>
              <a:t>Die Bauwirtschaft (Anteil Hochbau) selbst trägt statistisch zwar 45 % zur Bruttowertschöpfung bei, verursacht aber über Bauprozesse nur 2.6 % (10.3 </a:t>
            </a:r>
            <a:r>
              <a:rPr lang="de-DE" sz="1000" dirty="0" err="1"/>
              <a:t>Mio</a:t>
            </a:r>
            <a:r>
              <a:rPr lang="de-DE" sz="1000" dirty="0"/>
              <a:t> Tonnen CO2-Äquivalente) des gesamten THG-Fußabdruckes. Die restlichen 22.8 % im Handlungsfeld «Errichtung und Nutzung von Hochbauten» werden durch die Grundstoffindustrie (2.3 %, 9 </a:t>
            </a:r>
            <a:r>
              <a:rPr lang="de-DE" sz="1000" dirty="0" err="1"/>
              <a:t>Mio</a:t>
            </a:r>
            <a:r>
              <a:rPr lang="de-DE" sz="1000" dirty="0"/>
              <a:t> Tonnen CO2-Äquivalente), die vorgelagerten Zulieferer (10.6 %, 42 </a:t>
            </a:r>
            <a:r>
              <a:rPr lang="de-DE" sz="1000" dirty="0" err="1"/>
              <a:t>Mio</a:t>
            </a:r>
            <a:r>
              <a:rPr lang="de-DE" sz="1000" dirty="0"/>
              <a:t> Tonnen CO2-Äquivalente) der Baustoffindustrie inkl. weiterer direkter Zulieferer (9.9 %, 39 </a:t>
            </a:r>
            <a:r>
              <a:rPr lang="de-DE" sz="1000" dirty="0" err="1"/>
              <a:t>Mio</a:t>
            </a:r>
            <a:r>
              <a:rPr lang="de-DE" sz="1000" dirty="0"/>
              <a:t> Tonnen CO2-Äquivalente) verursacht. Bei den anderen Umweltfußabdrücken werden 33 % bis 70 % der Umweltauswirkungen durch Nutzung und Betrieb der Hochbauten verursacht." (BBSR 2020)</a:t>
            </a:r>
            <a:endParaRPr sz="1000" dirty="0"/>
          </a:p>
          <a:p>
            <a:pPr marL="0" lvl="0" indent="0" algn="l" rtl="0">
              <a:lnSpc>
                <a:spcPct val="100000"/>
              </a:lnSpc>
              <a:spcBef>
                <a:spcPts val="0"/>
              </a:spcBef>
              <a:spcAft>
                <a:spcPts val="0"/>
              </a:spcAft>
              <a:buClr>
                <a:schemeClr val="dk1"/>
              </a:buClr>
              <a:buSzPts val="1800"/>
              <a:buFont typeface="Arial"/>
              <a:buNone/>
            </a:pPr>
            <a:r>
              <a:rPr lang="de-DE" sz="1050" b="1" dirty="0"/>
              <a:t>Aufgabe</a:t>
            </a:r>
            <a:endParaRPr sz="1050" dirty="0"/>
          </a:p>
          <a:p>
            <a:pPr marL="171450" lvl="0" indent="-171450" algn="l" rtl="0">
              <a:lnSpc>
                <a:spcPct val="100000"/>
              </a:lnSpc>
              <a:spcBef>
                <a:spcPts val="0"/>
              </a:spcBef>
              <a:spcAft>
                <a:spcPts val="0"/>
              </a:spcAft>
              <a:buClr>
                <a:schemeClr val="dk1"/>
              </a:buClr>
              <a:buSzPts val="1100"/>
              <a:buChar char="•"/>
            </a:pPr>
            <a:r>
              <a:rPr lang="de-DE" sz="1000" dirty="0"/>
              <a:t>Welchen Beitrag leistet Ihr Tischlereibetrieb im Bereich Betriebsgebäude und Maschinen zum Klimawandel?</a:t>
            </a:r>
            <a:endParaRPr sz="1000" dirty="0"/>
          </a:p>
          <a:p>
            <a:pPr marL="171450" lvl="0" indent="-168275" algn="l" rtl="0">
              <a:lnSpc>
                <a:spcPct val="100000"/>
              </a:lnSpc>
              <a:spcBef>
                <a:spcPts val="0"/>
              </a:spcBef>
              <a:spcAft>
                <a:spcPts val="0"/>
              </a:spcAft>
              <a:buSzPts val="1050"/>
              <a:buChar char="•"/>
            </a:pPr>
            <a:r>
              <a:rPr lang="de-DE" sz="1000" dirty="0"/>
              <a:t>Was unternehmen Sie in Ihrem Tischleibetrieb, um CO2-Emissionen bei der Nutzung von Betriebsgebäuden und Maschinen zu verringern?</a:t>
            </a:r>
            <a:endParaRPr sz="1000" dirty="0"/>
          </a:p>
          <a:p>
            <a:pPr marL="171450" lvl="0" indent="-168275" algn="l" rtl="0">
              <a:lnSpc>
                <a:spcPct val="100000"/>
              </a:lnSpc>
              <a:spcBef>
                <a:spcPts val="0"/>
              </a:spcBef>
              <a:spcAft>
                <a:spcPts val="0"/>
              </a:spcAft>
              <a:buSzPts val="1050"/>
              <a:buChar char="•"/>
            </a:pPr>
            <a:r>
              <a:rPr lang="de-DE" sz="1000" dirty="0"/>
              <a:t>Welchen Beitrag leistet Ihr Betrieb im Bereich der eingesetzten Materialien zum Klimawandel?</a:t>
            </a:r>
            <a:endParaRPr sz="1000" dirty="0"/>
          </a:p>
          <a:p>
            <a:pPr marL="171450" lvl="0" indent="-168275" algn="l" rtl="0">
              <a:lnSpc>
                <a:spcPct val="100000"/>
              </a:lnSpc>
              <a:spcBef>
                <a:spcPts val="0"/>
              </a:spcBef>
              <a:spcAft>
                <a:spcPts val="0"/>
              </a:spcAft>
              <a:buSzPts val="1050"/>
              <a:buChar char="•"/>
            </a:pPr>
            <a:r>
              <a:rPr lang="de-DE" sz="1000" dirty="0"/>
              <a:t>Was unternehmen Sie in Ihrem Betrieb, um CO2-Emissionen durch die Auswahl und Verarbeitung der Materialien zu verringern?</a:t>
            </a:r>
            <a:endParaRPr sz="1000" dirty="0"/>
          </a:p>
          <a:p>
            <a:pPr marL="171450" lvl="0" indent="-171450" algn="l" rtl="0">
              <a:lnSpc>
                <a:spcPct val="100000"/>
              </a:lnSpc>
              <a:spcBef>
                <a:spcPts val="0"/>
              </a:spcBef>
              <a:spcAft>
                <a:spcPts val="0"/>
              </a:spcAft>
              <a:buClr>
                <a:schemeClr val="dk1"/>
              </a:buClr>
              <a:buSzPts val="1100"/>
              <a:buChar char="•"/>
            </a:pPr>
            <a:r>
              <a:rPr lang="de-DE" sz="1000" dirty="0"/>
              <a:t>Welchen Beitrag leistet Ihr Betrieb im Bereich Mobilität zum Klimawandel?</a:t>
            </a:r>
            <a:endParaRPr sz="1000" dirty="0"/>
          </a:p>
          <a:p>
            <a:pPr marL="171450" lvl="0" indent="-171450" algn="l" rtl="0">
              <a:lnSpc>
                <a:spcPct val="100000"/>
              </a:lnSpc>
              <a:spcBef>
                <a:spcPts val="0"/>
              </a:spcBef>
              <a:spcAft>
                <a:spcPts val="0"/>
              </a:spcAft>
              <a:buClr>
                <a:schemeClr val="dk1"/>
              </a:buClr>
              <a:buSzPts val="1100"/>
              <a:buChar char="•"/>
            </a:pPr>
            <a:r>
              <a:rPr lang="de-DE" sz="1000" dirty="0"/>
              <a:t>Was unternehmen Sie in Ihrem Betrieb, um CO2-Emissionen aus der betriebseigenen PKW-Flotte zu verringern?</a:t>
            </a:r>
            <a:endParaRPr sz="1000" dirty="0"/>
          </a:p>
          <a:p>
            <a:pPr marL="0" lvl="0" indent="0" algn="l" rtl="0">
              <a:lnSpc>
                <a:spcPct val="100000"/>
              </a:lnSpc>
              <a:spcBef>
                <a:spcPts val="0"/>
              </a:spcBef>
              <a:spcAft>
                <a:spcPts val="0"/>
              </a:spcAft>
              <a:buClr>
                <a:schemeClr val="dk1"/>
              </a:buClr>
              <a:buSzPts val="900"/>
              <a:buFont typeface="Arial"/>
              <a:buNone/>
            </a:pPr>
            <a:r>
              <a:rPr lang="de-DE" sz="900" b="1" dirty="0"/>
              <a:t>Quellen:</a:t>
            </a:r>
            <a:endParaRPr sz="900" b="1" dirty="0"/>
          </a:p>
          <a:p>
            <a:pPr marL="180975" lvl="0" indent="-180975" algn="l" rtl="0">
              <a:lnSpc>
                <a:spcPct val="100000"/>
              </a:lnSpc>
              <a:spcBef>
                <a:spcPts val="0"/>
              </a:spcBef>
              <a:spcAft>
                <a:spcPts val="0"/>
              </a:spcAft>
              <a:buClr>
                <a:schemeClr val="dk1"/>
              </a:buClr>
              <a:buSzPts val="800"/>
              <a:buFont typeface="Calibri"/>
              <a:buChar char="●"/>
            </a:pPr>
            <a:r>
              <a:rPr lang="de-DE" sz="800" dirty="0"/>
              <a:t>BBSR (2020): Umweltfußabdruck von Gebäude in Deutschland. Kurzstudie zu </a:t>
            </a:r>
            <a:r>
              <a:rPr lang="de-DE" sz="800" dirty="0" err="1"/>
              <a:t>sektorübergreifenden</a:t>
            </a:r>
            <a:r>
              <a:rPr lang="de-DE" sz="800" dirty="0"/>
              <a:t> Wirkungen des Handlungsfelds “Errichtung und Nutzung von Hochbauten” auf Klima und Umwelt. </a:t>
            </a:r>
            <a:r>
              <a:rPr lang="de-DE" sz="800" u="sng" dirty="0">
                <a:solidFill>
                  <a:schemeClr val="hlink"/>
                </a:solidFill>
                <a:hlinkClick r:id="rId3"/>
              </a:rPr>
              <a:t>https://www.bbsr.bund.de/BBSR/DE/veroeffentlichungen/bbsr-online/2020/bbsr-online-17-2020-dl.pdf?__blob=publicationFile&amp;v=3</a:t>
            </a:r>
            <a:r>
              <a:rPr lang="de-DE" sz="800" dirty="0"/>
              <a:t> </a:t>
            </a:r>
            <a:endParaRPr sz="800" b="1" dirty="0"/>
          </a:p>
          <a:p>
            <a:pPr marL="0" lvl="0" indent="0" algn="l" rtl="0">
              <a:lnSpc>
                <a:spcPct val="100000"/>
              </a:lnSpc>
              <a:spcBef>
                <a:spcPts val="0"/>
              </a:spcBef>
              <a:spcAft>
                <a:spcPts val="0"/>
              </a:spcAft>
              <a:buSzPts val="1400"/>
              <a:buNone/>
            </a:pPr>
            <a:endParaRPr sz="800" dirty="0"/>
          </a:p>
        </p:txBody>
      </p:sp>
      <p:sp>
        <p:nvSpPr>
          <p:cNvPr id="121" name="Google Shape;121;g14a9b7458ce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206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39837b6ed7_0_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239837b6ed7_0_1: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050" b="1"/>
              <a:t>Beschreibung</a:t>
            </a:r>
            <a:endParaRPr sz="1050" b="1"/>
          </a:p>
          <a:p>
            <a:pPr marL="0" lvl="0" indent="0" algn="l" rtl="0">
              <a:lnSpc>
                <a:spcPct val="100000"/>
              </a:lnSpc>
              <a:spcBef>
                <a:spcPts val="0"/>
              </a:spcBef>
              <a:spcAft>
                <a:spcPts val="0"/>
              </a:spcAft>
              <a:buClr>
                <a:schemeClr val="dk1"/>
              </a:buClr>
              <a:buSzPts val="1400"/>
              <a:buFont typeface="Arial"/>
              <a:buNone/>
            </a:pPr>
            <a:r>
              <a:rPr lang="de-DE" sz="1050"/>
              <a:t>In der Abbildung sind die Anteile der Umweltfußabdrücke der Herstellung, Errichtung, der Modernisierung und der Nutzung und des Betriebes von Wohn- und Nichtwohngebäuden an den</a:t>
            </a:r>
            <a:endParaRPr sz="1050"/>
          </a:p>
          <a:p>
            <a:pPr marL="0" lvl="0" indent="0" algn="l" rtl="0">
              <a:lnSpc>
                <a:spcPct val="100000"/>
              </a:lnSpc>
              <a:spcBef>
                <a:spcPts val="0"/>
              </a:spcBef>
              <a:spcAft>
                <a:spcPts val="0"/>
              </a:spcAft>
              <a:buClr>
                <a:schemeClr val="dk1"/>
              </a:buClr>
              <a:buSzPts val="1400"/>
              <a:buFont typeface="Arial"/>
              <a:buNone/>
            </a:pPr>
            <a:r>
              <a:rPr lang="de-DE" sz="1050"/>
              <a:t>globalen Umweltfußabdrücken in parts per million (ppm) dargestellt. Als Vergleichsgrösse ist der Anteil der Wertschöpfung des Handlungsfelds «Errichtung und Nutzung von Hochbauten» an der Wertschöpfung der gesamten Weltwirtschaft in ppm (parts per million) dargestellt. Die Pfeile zeigen die notwendige Reduktion (...) der jeweiligen Umweltfußabdrücke zur Einhaltung der planetaren Grenzen.</a:t>
            </a:r>
            <a:endParaRPr sz="1050"/>
          </a:p>
          <a:p>
            <a:pPr marL="0" lvl="0" indent="0" algn="l" rtl="0">
              <a:lnSpc>
                <a:spcPct val="100000"/>
              </a:lnSpc>
              <a:spcBef>
                <a:spcPts val="0"/>
              </a:spcBef>
              <a:spcAft>
                <a:spcPts val="0"/>
              </a:spcAft>
              <a:buClr>
                <a:schemeClr val="dk1"/>
              </a:buClr>
              <a:buSzPts val="1400"/>
              <a:buFont typeface="Arial"/>
              <a:buNone/>
            </a:pPr>
            <a:endParaRPr sz="1050"/>
          </a:p>
          <a:p>
            <a:pPr marL="0" lvl="0" indent="0" algn="l" rtl="0">
              <a:lnSpc>
                <a:spcPct val="100000"/>
              </a:lnSpc>
              <a:spcBef>
                <a:spcPts val="0"/>
              </a:spcBef>
              <a:spcAft>
                <a:spcPts val="0"/>
              </a:spcAft>
              <a:buClr>
                <a:schemeClr val="dk1"/>
              </a:buClr>
              <a:buSzPts val="1400"/>
              <a:buFont typeface="Arial"/>
              <a:buNone/>
            </a:pPr>
            <a:r>
              <a:rPr lang="de-DE" sz="1050"/>
              <a:t>Den grössten Anteil an den globalen Umweltauswirkungen (in ppm) hat das Handlungsfeld «Errichtung und Nutzung von Hochbauten» beim THG-Fußabdruck, gefolgt vom Luftver-</a:t>
            </a:r>
            <a:endParaRPr sz="1050"/>
          </a:p>
          <a:p>
            <a:pPr marL="0" lvl="0" indent="0" algn="l" rtl="0">
              <a:lnSpc>
                <a:spcPct val="100000"/>
              </a:lnSpc>
              <a:spcBef>
                <a:spcPts val="0"/>
              </a:spcBef>
              <a:spcAft>
                <a:spcPts val="0"/>
              </a:spcAft>
              <a:buClr>
                <a:schemeClr val="dk1"/>
              </a:buClr>
              <a:buSzPts val="1400"/>
              <a:buFont typeface="Arial"/>
              <a:buNone/>
            </a:pPr>
            <a:r>
              <a:rPr lang="de-DE" sz="1050"/>
              <a:t>schmutzungs-Fußabdruck. Die Anteile beider Fußabdrücke an den globalen Fußabdrücken sind höher als der Anteil des Handlungsfelds «Errichtung und Nutzung von Hochbauten» an der</a:t>
            </a:r>
            <a:endParaRPr sz="1050"/>
          </a:p>
          <a:p>
            <a:pPr marL="0" lvl="0" indent="0" algn="l" rtl="0">
              <a:lnSpc>
                <a:spcPct val="100000"/>
              </a:lnSpc>
              <a:spcBef>
                <a:spcPts val="0"/>
              </a:spcBef>
              <a:spcAft>
                <a:spcPts val="0"/>
              </a:spcAft>
              <a:buClr>
                <a:schemeClr val="dk1"/>
              </a:buClr>
              <a:buSzPts val="1400"/>
              <a:buFont typeface="Arial"/>
              <a:buNone/>
            </a:pPr>
            <a:r>
              <a:rPr lang="de-DE" sz="1050"/>
              <a:t>globalen Wertschöpfung.</a:t>
            </a:r>
            <a:endParaRPr sz="1050"/>
          </a:p>
          <a:p>
            <a:pPr marL="0" lvl="0" indent="0" algn="l" rtl="0">
              <a:lnSpc>
                <a:spcPct val="100000"/>
              </a:lnSpc>
              <a:spcBef>
                <a:spcPts val="0"/>
              </a:spcBef>
              <a:spcAft>
                <a:spcPts val="0"/>
              </a:spcAft>
              <a:buClr>
                <a:schemeClr val="dk1"/>
              </a:buClr>
              <a:buSzPts val="1400"/>
              <a:buFont typeface="Arial"/>
              <a:buNone/>
            </a:pPr>
            <a:endParaRPr sz="1050"/>
          </a:p>
          <a:p>
            <a:pPr marL="0" lvl="0" indent="0" algn="l" rtl="0">
              <a:lnSpc>
                <a:spcPct val="100000"/>
              </a:lnSpc>
              <a:spcBef>
                <a:spcPts val="0"/>
              </a:spcBef>
              <a:spcAft>
                <a:spcPts val="0"/>
              </a:spcAft>
              <a:buClr>
                <a:schemeClr val="dk1"/>
              </a:buClr>
              <a:buSzPts val="1400"/>
              <a:buFont typeface="Arial"/>
              <a:buNone/>
            </a:pPr>
            <a:r>
              <a:rPr lang="de-DE" sz="1050"/>
              <a:t>Die in der Abbildung aufgezeigte Reduktion der THG-Emissionen basiert auf dem globalen Grenzwert berechnet nach Dao et al. (2015). Die Berechnungen nach Dao et al. (2015) widerspiegeln eine 50 % Wahrscheinlichkeit, den Anstieg der Temperatur bis 2100 unterhalb 2°C gegenüber dem vorindustriellen Niveau zu halten. Neuere wissenschaftliche Erkenntnisse zeigen auf, dass ein maximaler Anstieg der Temperatur um weniger als 1.5°C anzustreben ist (IPCC 2019). Auf Basis des Paris-Abkommen (UNFCCC 2015) fordern die IPCC Wissenschafter deshalb Netto-Null Emissionen bis spätestens 2050.” (BBSR 2020).</a:t>
            </a:r>
            <a:endParaRPr sz="1050"/>
          </a:p>
          <a:p>
            <a:pPr marL="0" lvl="0" indent="0" algn="l" rtl="0">
              <a:lnSpc>
                <a:spcPct val="100000"/>
              </a:lnSpc>
              <a:spcBef>
                <a:spcPts val="0"/>
              </a:spcBef>
              <a:spcAft>
                <a:spcPts val="0"/>
              </a:spcAft>
              <a:buClr>
                <a:schemeClr val="dk1"/>
              </a:buClr>
              <a:buSzPts val="1400"/>
              <a:buFont typeface="Arial"/>
              <a:buNone/>
            </a:pPr>
            <a:endParaRPr sz="1050"/>
          </a:p>
          <a:p>
            <a:pPr marL="0" lvl="0" indent="0" algn="l" rtl="0">
              <a:lnSpc>
                <a:spcPct val="100000"/>
              </a:lnSpc>
              <a:spcBef>
                <a:spcPts val="0"/>
              </a:spcBef>
              <a:spcAft>
                <a:spcPts val="0"/>
              </a:spcAft>
              <a:buClr>
                <a:schemeClr val="dk1"/>
              </a:buClr>
              <a:buSzPts val="1800"/>
              <a:buFont typeface="Arial"/>
              <a:buNone/>
            </a:pPr>
            <a:r>
              <a:rPr lang="de-DE" sz="1050" b="1"/>
              <a:t>Aufgabe</a:t>
            </a:r>
            <a:endParaRPr sz="1050" b="1"/>
          </a:p>
          <a:p>
            <a:pPr marL="171450" lvl="0" indent="-171450" algn="l" rtl="0">
              <a:lnSpc>
                <a:spcPct val="100000"/>
              </a:lnSpc>
              <a:spcBef>
                <a:spcPts val="0"/>
              </a:spcBef>
              <a:spcAft>
                <a:spcPts val="0"/>
              </a:spcAft>
              <a:buClr>
                <a:schemeClr val="dk1"/>
              </a:buClr>
              <a:buSzPts val="1100"/>
              <a:buChar char="•"/>
            </a:pPr>
            <a:r>
              <a:rPr lang="de-DE" sz="1050"/>
              <a:t>In welchen Bereichen und in welchem Umfang muss der Gebäudesektor seinen Fußabdruck besonders stark reduzieren, um die Klimaziele zu erreichen? </a:t>
            </a:r>
            <a:endParaRPr sz="1050" b="1"/>
          </a:p>
          <a:p>
            <a:pPr marL="0" lvl="0" indent="0" algn="l" rtl="0">
              <a:lnSpc>
                <a:spcPct val="100000"/>
              </a:lnSpc>
              <a:spcBef>
                <a:spcPts val="0"/>
              </a:spcBef>
              <a:spcAft>
                <a:spcPts val="0"/>
              </a:spcAft>
              <a:buClr>
                <a:schemeClr val="dk1"/>
              </a:buClr>
              <a:buSzPts val="900"/>
              <a:buFont typeface="Arial"/>
              <a:buNone/>
            </a:pPr>
            <a:endParaRPr sz="900" b="1"/>
          </a:p>
          <a:p>
            <a:pPr marL="0" lvl="0" indent="0" algn="l" rtl="0">
              <a:lnSpc>
                <a:spcPct val="100000"/>
              </a:lnSpc>
              <a:spcBef>
                <a:spcPts val="0"/>
              </a:spcBef>
              <a:spcAft>
                <a:spcPts val="0"/>
              </a:spcAft>
              <a:buClr>
                <a:schemeClr val="dk1"/>
              </a:buClr>
              <a:buSzPts val="900"/>
              <a:buFont typeface="Arial"/>
              <a:buNone/>
            </a:pPr>
            <a:r>
              <a:rPr lang="de-DE" sz="900" b="1"/>
              <a:t>Quellen:</a:t>
            </a:r>
            <a:endParaRPr sz="900" b="1"/>
          </a:p>
          <a:p>
            <a:pPr marL="180975" lvl="0" indent="-180975" algn="l" rtl="0">
              <a:lnSpc>
                <a:spcPct val="100000"/>
              </a:lnSpc>
              <a:spcBef>
                <a:spcPts val="0"/>
              </a:spcBef>
              <a:spcAft>
                <a:spcPts val="0"/>
              </a:spcAft>
              <a:buClr>
                <a:schemeClr val="dk1"/>
              </a:buClr>
              <a:buSzPts val="800"/>
              <a:buFont typeface="Calibri"/>
              <a:buChar char="●"/>
            </a:pPr>
            <a:r>
              <a:rPr lang="de-DE" sz="800"/>
              <a:t>BBSR (2020): Umweltfußabdruck von Gebäude in Deutschland. Kurzstudie zu sektorübergreifenden Wirkungen des Handlungsfelds “Errichtung und Nutzung von Hochbauten” auf Klima und Umwelt. </a:t>
            </a:r>
            <a:r>
              <a:rPr lang="de-DE" sz="800" u="sng">
                <a:solidFill>
                  <a:schemeClr val="hlink"/>
                </a:solidFill>
                <a:hlinkClick r:id="rId3"/>
              </a:rPr>
              <a:t>https://www.bbsr.bund.de/BBSR/DE/veroeffentlichungen/bbsr-online/2020/bbsr-online-17-2020-dl.pdf?__blob=publicationFile&amp;v=3</a:t>
            </a:r>
            <a:r>
              <a:rPr lang="de-DE" sz="800"/>
              <a:t> </a:t>
            </a:r>
            <a:endParaRPr sz="800" b="1"/>
          </a:p>
          <a:p>
            <a:pPr marL="0" lvl="0" indent="0" algn="l" rtl="0">
              <a:lnSpc>
                <a:spcPct val="100000"/>
              </a:lnSpc>
              <a:spcBef>
                <a:spcPts val="0"/>
              </a:spcBef>
              <a:spcAft>
                <a:spcPts val="0"/>
              </a:spcAft>
              <a:buSzPts val="1400"/>
              <a:buNone/>
            </a:pPr>
            <a:endParaRPr sz="800"/>
          </a:p>
        </p:txBody>
      </p:sp>
      <p:sp>
        <p:nvSpPr>
          <p:cNvPr id="198" name="Google Shape;198;g239837b6ed7_0_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182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39837b6ed7_0_13: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39837b6ed7_0_13: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050" b="1" dirty="0"/>
              <a:t>Beschreibung</a:t>
            </a:r>
            <a:endParaRPr sz="1050" b="1" dirty="0"/>
          </a:p>
          <a:p>
            <a:pPr marL="0" lvl="0" indent="0" algn="l" rtl="0">
              <a:spcBef>
                <a:spcPts val="0"/>
              </a:spcBef>
              <a:spcAft>
                <a:spcPts val="0"/>
              </a:spcAft>
              <a:buNone/>
            </a:pPr>
            <a:r>
              <a:rPr lang="de-DE" sz="1050" dirty="0"/>
              <a:t>In dieser Abbildung “ist der THG-Fußabdruck der Herstellung, Errichtung und der Modernisierung von Wohn- und Nichtwohngebäuden nach direkten Zulieferern inklusive der THG-Emissionen ihrer Lieferketten dargestellt. (...) </a:t>
            </a:r>
            <a:r>
              <a:rPr lang="de-DE" sz="1050" dirty="0" err="1"/>
              <a:t>Gemäss</a:t>
            </a:r>
            <a:r>
              <a:rPr lang="de-DE" sz="1050" dirty="0"/>
              <a:t> dieser Perspektive trugen die direkten Emissionen der Bauwirtschaft infolge von Bauprozessen (Anteil Hochbau) 10 % zum THG-Fußabdruck von rund 101 Mio. Tonnen CO2-Äquivalenten bei. Mit 25 % (25.6 </a:t>
            </a:r>
            <a:r>
              <a:rPr lang="de-DE" sz="1050" dirty="0" err="1"/>
              <a:t>Mio</a:t>
            </a:r>
            <a:r>
              <a:rPr lang="de-DE" sz="1050" dirty="0"/>
              <a:t> Tonnen CO2-Äquivalente) trug die Herstellung von Zement, Kalk und Gips inkl. deren Lieferketten am meisten zum THG-Fußabdruck im Bereich der «</a:t>
            </a:r>
            <a:r>
              <a:rPr lang="de-DE" sz="1050" dirty="0" err="1"/>
              <a:t>embodied</a:t>
            </a:r>
            <a:r>
              <a:rPr lang="de-DE" sz="1050" dirty="0"/>
              <a:t> </a:t>
            </a:r>
            <a:r>
              <a:rPr lang="de-DE" sz="1050" dirty="0" err="1"/>
              <a:t>impacts</a:t>
            </a:r>
            <a:r>
              <a:rPr lang="de-DE" sz="1050" dirty="0"/>
              <a:t>» bei. Knapp 5 % des Beitrags stammten von der Herstellung von Zement, Kalk und Gips im Ausland. Im Weiteren verursachten die Herstellung von Kunststoffprodukten und die Herstellung von Metallerzeugnissen (inkl. deren Lieferketten) 8.1 % (8.1 </a:t>
            </a:r>
            <a:r>
              <a:rPr lang="de-DE" sz="1050" dirty="0" err="1"/>
              <a:t>Mio</a:t>
            </a:r>
            <a:r>
              <a:rPr lang="de-DE" sz="1050" dirty="0"/>
              <a:t> Tonnen CO2-Äquivalente) resp. 7.6 % (7.6 </a:t>
            </a:r>
            <a:r>
              <a:rPr lang="de-DE" sz="1050" dirty="0" err="1"/>
              <a:t>Mio</a:t>
            </a:r>
            <a:r>
              <a:rPr lang="de-DE" sz="1050" dirty="0"/>
              <a:t> Tonnen CO2-Äquivalente des THG-Fußabdruckes.” (BBSR 2020).</a:t>
            </a:r>
            <a:endParaRPr sz="1050" dirty="0"/>
          </a:p>
          <a:p>
            <a:pPr marL="0" lvl="0" indent="0" algn="l" rtl="0">
              <a:spcBef>
                <a:spcPts val="0"/>
              </a:spcBef>
              <a:spcAft>
                <a:spcPts val="0"/>
              </a:spcAft>
              <a:buNone/>
            </a:pPr>
            <a:endParaRPr sz="1050" dirty="0"/>
          </a:p>
          <a:p>
            <a:pPr marL="0" lvl="0" indent="0" algn="l" rtl="0">
              <a:lnSpc>
                <a:spcPct val="100000"/>
              </a:lnSpc>
              <a:spcBef>
                <a:spcPts val="0"/>
              </a:spcBef>
              <a:spcAft>
                <a:spcPts val="0"/>
              </a:spcAft>
              <a:buClr>
                <a:schemeClr val="dk1"/>
              </a:buClr>
              <a:buSzPts val="1800"/>
              <a:buFont typeface="Arial"/>
              <a:buNone/>
            </a:pPr>
            <a:r>
              <a:rPr lang="de-DE" sz="1050" b="1" dirty="0"/>
              <a:t>Aufgabe</a:t>
            </a:r>
            <a:endParaRPr sz="1050" dirty="0"/>
          </a:p>
          <a:p>
            <a:pPr marL="180975" marR="0" lvl="0" indent="-180975" algn="l" rtl="0">
              <a:lnSpc>
                <a:spcPct val="100000"/>
              </a:lnSpc>
              <a:spcBef>
                <a:spcPts val="0"/>
              </a:spcBef>
              <a:spcAft>
                <a:spcPts val="0"/>
              </a:spcAft>
              <a:buClr>
                <a:schemeClr val="dk1"/>
              </a:buClr>
              <a:buSzPts val="800"/>
              <a:buFont typeface="Calibri"/>
              <a:buChar char="●"/>
            </a:pPr>
            <a:r>
              <a:rPr lang="de-DE" sz="800" b="0" i="0" u="none" strike="noStrike" cap="none" dirty="0">
                <a:solidFill>
                  <a:schemeClr val="dk1"/>
                </a:solidFill>
                <a:latin typeface="Calibri"/>
                <a:cs typeface="Calibri"/>
                <a:sym typeface="Calibri"/>
              </a:rPr>
              <a:t>Vergleichen Sie die Emissionen, die sich aus der Herstellung von Beton und Holz ergeben</a:t>
            </a:r>
            <a:endParaRPr sz="800" b="0" i="0" u="none" strike="noStrike" cap="none" dirty="0">
              <a:solidFill>
                <a:schemeClr val="dk1"/>
              </a:solidFill>
              <a:latin typeface="Calibri"/>
              <a:cs typeface="Calibri"/>
              <a:sym typeface="Calibri"/>
            </a:endParaRPr>
          </a:p>
          <a:p>
            <a:pPr marL="457200" lvl="0" indent="0" algn="l" rtl="0">
              <a:lnSpc>
                <a:spcPct val="100000"/>
              </a:lnSpc>
              <a:spcBef>
                <a:spcPts val="0"/>
              </a:spcBef>
              <a:spcAft>
                <a:spcPts val="0"/>
              </a:spcAft>
              <a:buSzPts val="1400"/>
              <a:buFont typeface="Arial" panose="020B0604020202020204" pitchFamily="34" charset="0"/>
              <a:buNone/>
            </a:pPr>
            <a:endParaRPr sz="1050" dirty="0"/>
          </a:p>
          <a:p>
            <a:pPr marL="0" lvl="0" indent="0" algn="l" rtl="0">
              <a:lnSpc>
                <a:spcPct val="100000"/>
              </a:lnSpc>
              <a:spcBef>
                <a:spcPts val="0"/>
              </a:spcBef>
              <a:spcAft>
                <a:spcPts val="0"/>
              </a:spcAft>
              <a:buClr>
                <a:schemeClr val="dk1"/>
              </a:buClr>
              <a:buSzPts val="900"/>
              <a:buFont typeface="Arial"/>
              <a:buNone/>
            </a:pPr>
            <a:r>
              <a:rPr lang="de-DE" sz="900" b="1" dirty="0"/>
              <a:t>Quellen:</a:t>
            </a:r>
            <a:endParaRPr sz="900" b="1" dirty="0"/>
          </a:p>
          <a:p>
            <a:pPr marL="180975" lvl="0" indent="-180975" algn="l" rtl="0">
              <a:lnSpc>
                <a:spcPct val="100000"/>
              </a:lnSpc>
              <a:spcBef>
                <a:spcPts val="0"/>
              </a:spcBef>
              <a:spcAft>
                <a:spcPts val="0"/>
              </a:spcAft>
              <a:buClr>
                <a:schemeClr val="dk1"/>
              </a:buClr>
              <a:buSzPts val="800"/>
              <a:buFont typeface="Calibri"/>
              <a:buChar char="●"/>
            </a:pPr>
            <a:r>
              <a:rPr lang="de-DE" sz="800" dirty="0"/>
              <a:t>BBSR (2020): Umweltfußabdruck von Gebäude in Deutschland. Kurzstudie zu sektorübergreifenden Wirkungen des Handlungsfelds “Errichtung und Nutzung von Hochbauten” auf Klima und Umwelt. </a:t>
            </a:r>
            <a:r>
              <a:rPr lang="de-DE" sz="800" u="sng" dirty="0">
                <a:solidFill>
                  <a:schemeClr val="hlink"/>
                </a:solidFill>
                <a:hlinkClick r:id="rId3"/>
              </a:rPr>
              <a:t>https://www.bbsr.bund.de/BBSR/DE/veroeffentlichungen/bbsr-online/2020/bbsr-online-17-2020-dl.pdf?__blob=publicationFile&amp;v=3</a:t>
            </a:r>
            <a:r>
              <a:rPr lang="de-DE" sz="800" dirty="0"/>
              <a:t> </a:t>
            </a:r>
            <a:endParaRPr sz="800" dirty="0"/>
          </a:p>
          <a:p>
            <a:pPr marL="457200" lvl="0" indent="0" algn="l" rtl="0">
              <a:lnSpc>
                <a:spcPct val="100000"/>
              </a:lnSpc>
              <a:spcBef>
                <a:spcPts val="0"/>
              </a:spcBef>
              <a:spcAft>
                <a:spcPts val="0"/>
              </a:spcAft>
              <a:buNone/>
            </a:pPr>
            <a:endParaRPr sz="800" dirty="0"/>
          </a:p>
          <a:p>
            <a:pPr marL="457200" lvl="0" indent="0" algn="l" rtl="0">
              <a:lnSpc>
                <a:spcPct val="100000"/>
              </a:lnSpc>
              <a:spcBef>
                <a:spcPts val="0"/>
              </a:spcBef>
              <a:spcAft>
                <a:spcPts val="0"/>
              </a:spcAft>
              <a:buNone/>
            </a:pPr>
            <a:endParaRPr sz="800" dirty="0"/>
          </a:p>
        </p:txBody>
      </p:sp>
      <p:sp>
        <p:nvSpPr>
          <p:cNvPr id="214" name="Google Shape;214;g239837b6ed7_0_1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602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7b20710b09_0_59: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7b20710b09_0_59: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050" b="1" dirty="0"/>
              <a:t>Beschreibung</a:t>
            </a:r>
            <a:endParaRPr sz="1050" b="1" dirty="0"/>
          </a:p>
          <a:p>
            <a:pPr marL="0" lvl="0" indent="0" algn="l" rtl="0">
              <a:lnSpc>
                <a:spcPct val="100000"/>
              </a:lnSpc>
              <a:spcBef>
                <a:spcPts val="0"/>
              </a:spcBef>
              <a:spcAft>
                <a:spcPts val="0"/>
              </a:spcAft>
              <a:buClr>
                <a:schemeClr val="dk1"/>
              </a:buClr>
              <a:buSzPts val="1800"/>
              <a:buNone/>
            </a:pPr>
            <a:r>
              <a:rPr lang="de-DE" sz="1050" dirty="0"/>
              <a:t>Gebäude und ihre jeweiligen Bauteile sollten einen möglichst hohen Wärmedämmstandard erreichen. Eines der möglichen Zertifikate wird vom Passivhaus Institut (PHI) für Fenster vergeben. Passivhausfenster sind seit 1997 im Handel erhältlich. Neben hochwertiger Dreischeiben-Wärmeschutzverglasung werden dabei wärmetechnisch verbesserte Fensterrahmen eingesetzt. Wärmetechnisch verbessert sind auch Isolierglas-Randverbund (Kunststoff oder Edelstahl) und Glaseinstand. Passivhausfenster erzielen in Verbindung mit Dreischeiben-Wärmeschutzverglasung über die gesamte Wandöffnung gleichermaßen sehr gute Wärmeschutzeigenschaften (Forum Nachhaltiges Bauen o.J.). Eine Bauteilspezifische Bilanzierung der “grauen Energie”, also der Energie, die für die ganzen vorgängigen Prozesse des Rahmenbaus der Fenster, der Herstellung der Verglasung bis zum Einbau des fertigen Fensters benötigt werden, liegt aktuell nicht vor. </a:t>
            </a:r>
            <a:endParaRPr sz="1050" dirty="0"/>
          </a:p>
          <a:p>
            <a:pPr marL="0" lvl="0" indent="0" algn="l" rtl="0">
              <a:lnSpc>
                <a:spcPct val="100000"/>
              </a:lnSpc>
              <a:spcBef>
                <a:spcPts val="0"/>
              </a:spcBef>
              <a:spcAft>
                <a:spcPts val="0"/>
              </a:spcAft>
              <a:buClr>
                <a:schemeClr val="dk1"/>
              </a:buClr>
              <a:buSzPts val="1800"/>
              <a:buNone/>
            </a:pPr>
            <a:endParaRPr sz="1050" dirty="0"/>
          </a:p>
          <a:p>
            <a:pPr marL="0" lvl="0" indent="0" algn="l" rtl="0">
              <a:lnSpc>
                <a:spcPct val="100000"/>
              </a:lnSpc>
              <a:spcBef>
                <a:spcPts val="0"/>
              </a:spcBef>
              <a:spcAft>
                <a:spcPts val="0"/>
              </a:spcAft>
              <a:buClr>
                <a:schemeClr val="dk1"/>
              </a:buClr>
              <a:buSzPts val="1800"/>
              <a:buFont typeface="Arial"/>
              <a:buNone/>
            </a:pPr>
            <a:r>
              <a:rPr lang="de-DE" sz="1050" b="1" dirty="0"/>
              <a:t>Aufgabe</a:t>
            </a:r>
            <a:endParaRPr lang="de-DE" sz="1050" b="0" i="0" u="none" strike="noStrike" cap="none" dirty="0">
              <a:solidFill>
                <a:schemeClr val="dk1"/>
              </a:solidFill>
              <a:latin typeface="Calibri"/>
              <a:cs typeface="Calibri"/>
              <a:sym typeface="Calibri"/>
            </a:endParaRPr>
          </a:p>
          <a:p>
            <a:pPr marL="180975" marR="0" lvl="0" indent="-180975" algn="l" rtl="0">
              <a:lnSpc>
                <a:spcPct val="100000"/>
              </a:lnSpc>
              <a:spcBef>
                <a:spcPts val="0"/>
              </a:spcBef>
              <a:spcAft>
                <a:spcPts val="0"/>
              </a:spcAft>
              <a:buClr>
                <a:schemeClr val="dk1"/>
              </a:buClr>
              <a:buSzPts val="800"/>
              <a:buFont typeface="Calibri"/>
              <a:buChar char="●"/>
            </a:pPr>
            <a:r>
              <a:rPr lang="de-DE" sz="800" b="0" i="0" u="none" strike="noStrike" cap="none" dirty="0">
                <a:solidFill>
                  <a:schemeClr val="dk1"/>
                </a:solidFill>
                <a:latin typeface="Calibri"/>
                <a:cs typeface="Calibri"/>
                <a:sym typeface="Calibri"/>
              </a:rPr>
              <a:t>Diskutieren Sie die Vor- und Nachteile von </a:t>
            </a:r>
          </a:p>
          <a:p>
            <a:pPr lvl="1" indent="-298450">
              <a:buClr>
                <a:schemeClr val="dk1"/>
              </a:buClr>
              <a:buSzPts val="1100"/>
              <a:buChar char="•"/>
            </a:pPr>
            <a:r>
              <a:rPr lang="de-DE" sz="1050" dirty="0"/>
              <a:t>reinen Holzfensterrahmen im Vergleich zu </a:t>
            </a:r>
          </a:p>
          <a:p>
            <a:pPr lvl="1" indent="-298450">
              <a:buClr>
                <a:schemeClr val="dk1"/>
              </a:buClr>
              <a:buSzPts val="1100"/>
              <a:buChar char="•"/>
            </a:pPr>
            <a:r>
              <a:rPr lang="de-DE" sz="1050" dirty="0"/>
              <a:t>thermisch optimierten Holzfensterrahmen (z.B. mit Dämmschicht) sowie </a:t>
            </a:r>
          </a:p>
          <a:p>
            <a:pPr lvl="1" indent="-298450">
              <a:buClr>
                <a:schemeClr val="dk1"/>
              </a:buClr>
              <a:buSzPts val="1100"/>
              <a:buChar char="•"/>
            </a:pPr>
            <a:r>
              <a:rPr lang="de-DE" sz="1050" dirty="0"/>
              <a:t>Rahmenkonstruktionen aus Aluminium oder Kunststoff (z.B. PVC).</a:t>
            </a:r>
            <a:endParaRPr sz="1050" dirty="0"/>
          </a:p>
          <a:p>
            <a:pPr marL="0" lvl="0" indent="0" algn="l" rtl="0">
              <a:lnSpc>
                <a:spcPct val="100000"/>
              </a:lnSpc>
              <a:spcBef>
                <a:spcPts val="0"/>
              </a:spcBef>
              <a:spcAft>
                <a:spcPts val="0"/>
              </a:spcAft>
              <a:buClr>
                <a:schemeClr val="dk1"/>
              </a:buClr>
              <a:buSzPts val="900"/>
              <a:buFont typeface="Arial"/>
              <a:buNone/>
            </a:pPr>
            <a:endParaRPr sz="900" b="1" dirty="0"/>
          </a:p>
          <a:p>
            <a:pPr marL="0" lvl="0" indent="0" algn="l" rtl="0">
              <a:lnSpc>
                <a:spcPct val="100000"/>
              </a:lnSpc>
              <a:spcBef>
                <a:spcPts val="0"/>
              </a:spcBef>
              <a:spcAft>
                <a:spcPts val="0"/>
              </a:spcAft>
              <a:buClr>
                <a:schemeClr val="dk1"/>
              </a:buClr>
              <a:buSzPts val="900"/>
              <a:buFont typeface="Arial"/>
              <a:buNone/>
            </a:pPr>
            <a:r>
              <a:rPr lang="de-DE" sz="900" b="1" dirty="0"/>
              <a:t>Quellen:</a:t>
            </a:r>
            <a:endParaRPr sz="900" b="1" dirty="0"/>
          </a:p>
          <a:p>
            <a:pPr marL="180975" lvl="0" indent="-180975" algn="l" rtl="0">
              <a:lnSpc>
                <a:spcPct val="100000"/>
              </a:lnSpc>
              <a:spcBef>
                <a:spcPts val="0"/>
              </a:spcBef>
              <a:spcAft>
                <a:spcPts val="0"/>
              </a:spcAft>
              <a:buClr>
                <a:schemeClr val="dk1"/>
              </a:buClr>
              <a:buSzPts val="800"/>
              <a:buFont typeface="Calibri"/>
              <a:buChar char="●"/>
            </a:pPr>
            <a:r>
              <a:rPr lang="de-DE" sz="800" dirty="0"/>
              <a:t>Forum Nachhaltiges Bauen (2023): Aluminiumfenster - Ökobilanz: Online: </a:t>
            </a:r>
            <a:r>
              <a:rPr lang="de-DE" sz="800" u="sng" dirty="0">
                <a:solidFill>
                  <a:schemeClr val="hlink"/>
                </a:solidFill>
                <a:hlinkClick r:id="rId3"/>
              </a:rPr>
              <a:t>https://www.nachhaltiges-bauen.de/baustoffe/Aluminiumfenster</a:t>
            </a:r>
            <a:r>
              <a:rPr lang="de-DE" sz="800" dirty="0"/>
              <a:t> </a:t>
            </a:r>
            <a:endParaRPr sz="800" dirty="0"/>
          </a:p>
          <a:p>
            <a:pPr marL="180975" lvl="0" indent="-180975" algn="l" rtl="0">
              <a:lnSpc>
                <a:spcPct val="100000"/>
              </a:lnSpc>
              <a:spcBef>
                <a:spcPts val="0"/>
              </a:spcBef>
              <a:spcAft>
                <a:spcPts val="0"/>
              </a:spcAft>
              <a:buClr>
                <a:schemeClr val="dk1"/>
              </a:buClr>
              <a:buSzPts val="800"/>
              <a:buFont typeface="Calibri"/>
              <a:buChar char="●"/>
            </a:pPr>
            <a:r>
              <a:rPr lang="de-DE" sz="800" dirty="0"/>
              <a:t>Forum Nachhaltiges Bauen o.J.: Passivhausfenster - Ökobilanz. Online: </a:t>
            </a:r>
            <a:r>
              <a:rPr lang="de-DE" sz="800" u="sng" dirty="0">
                <a:solidFill>
                  <a:schemeClr val="hlink"/>
                </a:solidFill>
                <a:hlinkClick r:id="rId4"/>
              </a:rPr>
              <a:t>https://nachhaltiges-bauen.de/baustoffe/Passivhausfenster</a:t>
            </a:r>
            <a:r>
              <a:rPr lang="de-DE" sz="800" dirty="0"/>
              <a:t> </a:t>
            </a:r>
            <a:endParaRPr sz="800" dirty="0"/>
          </a:p>
          <a:p>
            <a:pPr marL="457200" lvl="0" indent="0" algn="l" rtl="0">
              <a:lnSpc>
                <a:spcPct val="100000"/>
              </a:lnSpc>
              <a:spcBef>
                <a:spcPts val="0"/>
              </a:spcBef>
              <a:spcAft>
                <a:spcPts val="0"/>
              </a:spcAft>
              <a:buNone/>
            </a:pPr>
            <a:endParaRPr sz="800" dirty="0"/>
          </a:p>
        </p:txBody>
      </p:sp>
      <p:sp>
        <p:nvSpPr>
          <p:cNvPr id="226" name="Google Shape;226;g27b20710b09_0_59: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608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7b80a665ea_0_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7b80a665ea_0_1: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050" b="1" dirty="0"/>
              <a:t>Begriffserklärung:</a:t>
            </a:r>
            <a:endParaRPr sz="1050" b="1" dirty="0"/>
          </a:p>
          <a:p>
            <a:pPr marL="0" lvl="0" indent="0" algn="l" rtl="0">
              <a:lnSpc>
                <a:spcPct val="100000"/>
              </a:lnSpc>
              <a:spcBef>
                <a:spcPts val="0"/>
              </a:spcBef>
              <a:spcAft>
                <a:spcPts val="0"/>
              </a:spcAft>
              <a:buClr>
                <a:schemeClr val="dk1"/>
              </a:buClr>
              <a:buSzPts val="1800"/>
              <a:buNone/>
            </a:pPr>
            <a:r>
              <a:rPr lang="de-DE" sz="1050" b="1" dirty="0" err="1"/>
              <a:t>Uw</a:t>
            </a:r>
            <a:r>
              <a:rPr lang="de-DE" sz="1050" b="1" dirty="0"/>
              <a:t>-Wert: 	</a:t>
            </a:r>
            <a:r>
              <a:rPr lang="de-DE" sz="1050" dirty="0"/>
              <a:t>U = Wärmedurchgang; w = Fenster gesamt (</a:t>
            </a:r>
            <a:r>
              <a:rPr lang="de-DE" sz="1050" dirty="0" err="1"/>
              <a:t>window</a:t>
            </a:r>
            <a:r>
              <a:rPr lang="de-DE" sz="1050" dirty="0"/>
              <a:t>) </a:t>
            </a:r>
            <a:endParaRPr sz="1050" dirty="0"/>
          </a:p>
          <a:p>
            <a:pPr marL="0" lvl="0" indent="0" algn="l" rtl="0">
              <a:lnSpc>
                <a:spcPct val="100000"/>
              </a:lnSpc>
              <a:spcBef>
                <a:spcPts val="0"/>
              </a:spcBef>
              <a:spcAft>
                <a:spcPts val="0"/>
              </a:spcAft>
              <a:buClr>
                <a:schemeClr val="dk1"/>
              </a:buClr>
              <a:buSzPts val="1800"/>
              <a:buNone/>
            </a:pPr>
            <a:r>
              <a:rPr lang="de-DE" sz="1050" b="1" dirty="0"/>
              <a:t>PEI (</a:t>
            </a:r>
            <a:r>
              <a:rPr lang="de-DE" sz="1050" b="1" dirty="0" err="1"/>
              <a:t>mJ</a:t>
            </a:r>
            <a:r>
              <a:rPr lang="de-DE" sz="1050" b="1" dirty="0"/>
              <a:t>):  	</a:t>
            </a:r>
            <a:r>
              <a:rPr lang="de-DE" sz="1050" dirty="0"/>
              <a:t>PEI = </a:t>
            </a:r>
            <a:r>
              <a:rPr lang="de-DE" sz="1050" dirty="0" err="1"/>
              <a:t>PrimärEnergieInhalt</a:t>
            </a:r>
            <a:r>
              <a:rPr lang="de-DE" sz="1050" dirty="0"/>
              <a:t>; (MJ) = </a:t>
            </a:r>
            <a:r>
              <a:rPr lang="de-DE" sz="1050" dirty="0" err="1"/>
              <a:t>Mega</a:t>
            </a:r>
            <a:r>
              <a:rPr lang="de-DE" sz="1050" dirty="0"/>
              <a:t> Joule (1000 </a:t>
            </a:r>
            <a:r>
              <a:rPr lang="de-DE" sz="1050" dirty="0" err="1"/>
              <a:t>mJ</a:t>
            </a:r>
            <a:r>
              <a:rPr lang="de-DE" sz="1050" dirty="0"/>
              <a:t> entsprechen dem Heizwert von 28 Litern Öl)</a:t>
            </a:r>
            <a:endParaRPr sz="1050" dirty="0"/>
          </a:p>
          <a:p>
            <a:pPr marL="0" lvl="0" indent="0" algn="l" rtl="0">
              <a:lnSpc>
                <a:spcPct val="100000"/>
              </a:lnSpc>
              <a:spcBef>
                <a:spcPts val="0"/>
              </a:spcBef>
              <a:spcAft>
                <a:spcPts val="0"/>
              </a:spcAft>
              <a:buClr>
                <a:schemeClr val="dk1"/>
              </a:buClr>
              <a:buSzPts val="1800"/>
              <a:buNone/>
            </a:pPr>
            <a:r>
              <a:rPr lang="de-DE" sz="1050" b="1" dirty="0"/>
              <a:t>GWP: 	</a:t>
            </a:r>
            <a:r>
              <a:rPr lang="de-DE" sz="1050" dirty="0"/>
              <a:t>Treibhausgaseffekt (Global </a:t>
            </a:r>
            <a:r>
              <a:rPr lang="de-DE" sz="1050" dirty="0" err="1"/>
              <a:t>Warming</a:t>
            </a:r>
            <a:r>
              <a:rPr lang="de-DE" sz="1050" dirty="0"/>
              <a:t> Potential) </a:t>
            </a:r>
            <a:endParaRPr sz="1050" dirty="0"/>
          </a:p>
          <a:p>
            <a:pPr marL="0" lvl="0" indent="0" algn="l" rtl="0">
              <a:spcBef>
                <a:spcPts val="0"/>
              </a:spcBef>
              <a:spcAft>
                <a:spcPts val="0"/>
              </a:spcAft>
              <a:buClr>
                <a:schemeClr val="dk1"/>
              </a:buClr>
              <a:buSzPts val="1800"/>
              <a:buNone/>
            </a:pPr>
            <a:r>
              <a:rPr lang="de-DE" sz="1050" b="1" dirty="0"/>
              <a:t>CO2-Äq.: 	</a:t>
            </a:r>
            <a:r>
              <a:rPr lang="de-DE" sz="1050" dirty="0"/>
              <a:t>Treibhausgaseffekt klimaschädlicher Gase umgerechnet auf die Wirkung von CO2 (als Referenz) - s.a. Begleittext zu Folie 3</a:t>
            </a:r>
            <a:endParaRPr sz="1050" dirty="0"/>
          </a:p>
          <a:p>
            <a:pPr marL="0" lvl="0" indent="0" algn="l" rtl="0">
              <a:lnSpc>
                <a:spcPct val="100000"/>
              </a:lnSpc>
              <a:spcBef>
                <a:spcPts val="0"/>
              </a:spcBef>
              <a:spcAft>
                <a:spcPts val="0"/>
              </a:spcAft>
              <a:buClr>
                <a:schemeClr val="dk1"/>
              </a:buClr>
              <a:buSzPts val="1800"/>
              <a:buNone/>
            </a:pPr>
            <a:endParaRPr sz="1050" b="1" dirty="0"/>
          </a:p>
          <a:p>
            <a:pPr marL="0" lvl="0" indent="0" algn="l" rtl="0">
              <a:lnSpc>
                <a:spcPct val="100000"/>
              </a:lnSpc>
              <a:spcBef>
                <a:spcPts val="0"/>
              </a:spcBef>
              <a:spcAft>
                <a:spcPts val="0"/>
              </a:spcAft>
              <a:buClr>
                <a:schemeClr val="dk1"/>
              </a:buClr>
              <a:buSzPts val="1800"/>
              <a:buNone/>
            </a:pPr>
            <a:r>
              <a:rPr lang="de-DE" sz="1050" b="1" dirty="0"/>
              <a:t>Beschreibung:</a:t>
            </a:r>
            <a:endParaRPr sz="1050" b="1" dirty="0"/>
          </a:p>
          <a:p>
            <a:pPr marL="0" lvl="0" indent="0" algn="l" rtl="0">
              <a:spcBef>
                <a:spcPts val="0"/>
              </a:spcBef>
              <a:spcAft>
                <a:spcPts val="0"/>
              </a:spcAft>
              <a:buClr>
                <a:schemeClr val="dk1"/>
              </a:buClr>
              <a:buSzPts val="1100"/>
              <a:buNone/>
            </a:pPr>
            <a:r>
              <a:rPr lang="de-DE" sz="1050" dirty="0"/>
              <a:t>Ökobilanzen von Fenstern nach Rahmenmaterial:</a:t>
            </a:r>
            <a:endParaRPr sz="1050" dirty="0"/>
          </a:p>
          <a:p>
            <a:pPr marL="0" lvl="0" indent="0" algn="l" rtl="0">
              <a:spcBef>
                <a:spcPts val="0"/>
              </a:spcBef>
              <a:spcAft>
                <a:spcPts val="0"/>
              </a:spcAft>
              <a:buClr>
                <a:schemeClr val="dk1"/>
              </a:buClr>
              <a:buSzPts val="1100"/>
              <a:buNone/>
            </a:pPr>
            <a:r>
              <a:rPr lang="de-DE" sz="1050" dirty="0"/>
              <a:t>Im Sinne der Umweltwirkungen sind Kunststoff- und Metallfenster wenig empfehlenswert. Bei Fenstern ist dabei die Strategie der Nutzung erneuerbarer Baustoffe sinnvoll. Bei den Fenstern zeigt sich bezüglich des Holzeinsatzes jedoch ein differenziertes Bild: Fensterrahmen aus Holz sparen gegenüber Kunststofffensterrahmen 50% des Primärenergiebedarfs und 80% des Treibhauspotentials ein.</a:t>
            </a:r>
            <a:endParaRPr sz="1050" dirty="0"/>
          </a:p>
          <a:p>
            <a:pPr marL="0" lvl="0" indent="0" algn="l" rtl="0">
              <a:spcBef>
                <a:spcPts val="0"/>
              </a:spcBef>
              <a:spcAft>
                <a:spcPts val="0"/>
              </a:spcAft>
              <a:buClr>
                <a:schemeClr val="dk1"/>
              </a:buClr>
              <a:buSzPts val="1100"/>
              <a:buNone/>
            </a:pPr>
            <a:endParaRPr sz="1050" dirty="0"/>
          </a:p>
          <a:p>
            <a:pPr marL="0" lvl="0" indent="0" algn="l" rtl="0">
              <a:spcBef>
                <a:spcPts val="0"/>
              </a:spcBef>
              <a:spcAft>
                <a:spcPts val="0"/>
              </a:spcAft>
              <a:buClr>
                <a:schemeClr val="dk1"/>
              </a:buClr>
              <a:buSzPts val="1100"/>
              <a:buNone/>
            </a:pPr>
            <a:r>
              <a:rPr lang="de-DE" sz="1050" dirty="0"/>
              <a:t>Ökobilanzen von Fenstern unterschiedlicher Rahmenmaterialien:</a:t>
            </a:r>
            <a:endParaRPr sz="1050" dirty="0"/>
          </a:p>
          <a:p>
            <a:pPr marL="0" lvl="0" indent="0" algn="l" rtl="0">
              <a:spcBef>
                <a:spcPts val="0"/>
              </a:spcBef>
              <a:spcAft>
                <a:spcPts val="0"/>
              </a:spcAft>
              <a:buClr>
                <a:schemeClr val="dk1"/>
              </a:buClr>
              <a:buSzPts val="1100"/>
              <a:buNone/>
            </a:pPr>
            <a:r>
              <a:rPr lang="de-DE" sz="1050" dirty="0"/>
              <a:t>Mit Holz-Aluminium-Verbundrahmen lassen sich ähnlich gute Werte wie bei Holzfenstern erzielen. Die Metallprofile als Witterungsschutz des Holzes verursachen nur geringe Umweltwirkungen, erhöhen aber die Dauerhaftigkeit der Fensterrahmen und senken den Bedarf zur Lackierung als Witterungsschutz. Sie sind daher ebenso wie reine Holzfenster zu empfehlen.</a:t>
            </a:r>
            <a:endParaRPr sz="1050" dirty="0"/>
          </a:p>
          <a:p>
            <a:pPr marL="0" lvl="0" indent="0" algn="l" rtl="0">
              <a:spcBef>
                <a:spcPts val="0"/>
              </a:spcBef>
              <a:spcAft>
                <a:spcPts val="0"/>
              </a:spcAft>
              <a:buClr>
                <a:schemeClr val="dk1"/>
              </a:buClr>
              <a:buSzPts val="1100"/>
              <a:buNone/>
            </a:pPr>
            <a:endParaRPr sz="1050" dirty="0"/>
          </a:p>
          <a:p>
            <a:pPr marL="0" lvl="0" indent="0" algn="l" rtl="0">
              <a:spcBef>
                <a:spcPts val="0"/>
              </a:spcBef>
              <a:spcAft>
                <a:spcPts val="0"/>
              </a:spcAft>
              <a:buClr>
                <a:schemeClr val="dk1"/>
              </a:buClr>
              <a:buSzPts val="1100"/>
              <a:buNone/>
            </a:pPr>
            <a:r>
              <a:rPr lang="de-DE" sz="1050" dirty="0"/>
              <a:t>Verglasung:</a:t>
            </a:r>
            <a:endParaRPr sz="1050" dirty="0"/>
          </a:p>
          <a:p>
            <a:pPr marL="0" lvl="0" indent="0" algn="l" rtl="0">
              <a:spcBef>
                <a:spcPts val="0"/>
              </a:spcBef>
              <a:spcAft>
                <a:spcPts val="0"/>
              </a:spcAft>
              <a:buClr>
                <a:schemeClr val="dk1"/>
              </a:buClr>
              <a:buSzPts val="1100"/>
              <a:buNone/>
            </a:pPr>
            <a:r>
              <a:rPr lang="de-DE" sz="1050" dirty="0"/>
              <a:t>Der Unterschied zwischen einer Zweifach- und einer Dreifachverglasung ist bei der ökologischen Bewertung von Fenstern deutlich. Er wirkt im Bereich des Glases aber auch beim Rahmen, da Mehrscheibenverglasungen sehr hohe Gewichte erreichen können. Und auch die glasimmanente Absturzsicherung wirkt sich negativ auf die Umweltwirkungen aus. Denn für Einscheibensicherheitsglas (ESG) wird ein zusätzlicher Tempervorgang in der Herstellung benötigt. Bei Verbundsicherheitsglas werden sogar statt einer Scheibe zwei sowie eine relativ starke Kunststoffschicht aus Butyl benötigt. Ähnliches betrifft z. B. auch Schallschutzglas mit erhöhten Anforderungen.</a:t>
            </a:r>
            <a:endParaRPr sz="1050" dirty="0"/>
          </a:p>
          <a:p>
            <a:pPr marL="0" lvl="0" indent="0" algn="l" rtl="0">
              <a:spcBef>
                <a:spcPts val="0"/>
              </a:spcBef>
              <a:spcAft>
                <a:spcPts val="0"/>
              </a:spcAft>
              <a:buClr>
                <a:schemeClr val="dk1"/>
              </a:buClr>
              <a:buSzPts val="1100"/>
              <a:buFont typeface="Arial"/>
              <a:buNone/>
            </a:pPr>
            <a:endParaRPr sz="1050" dirty="0"/>
          </a:p>
          <a:p>
            <a:pPr marL="0" lvl="0" indent="0" algn="l" rtl="0">
              <a:lnSpc>
                <a:spcPct val="100000"/>
              </a:lnSpc>
              <a:spcBef>
                <a:spcPts val="0"/>
              </a:spcBef>
              <a:spcAft>
                <a:spcPts val="0"/>
              </a:spcAft>
              <a:buClr>
                <a:schemeClr val="dk1"/>
              </a:buClr>
              <a:buSzPts val="1800"/>
              <a:buFont typeface="Arial"/>
              <a:buNone/>
            </a:pPr>
            <a:r>
              <a:rPr lang="de-DE" sz="1050" b="1" dirty="0"/>
              <a:t>Aufgabe:</a:t>
            </a:r>
            <a:endParaRPr sz="1050" dirty="0"/>
          </a:p>
          <a:p>
            <a:pPr marL="457200" marR="0" lvl="0" indent="-330200" algn="l" rtl="0">
              <a:lnSpc>
                <a:spcPct val="100000"/>
              </a:lnSpc>
              <a:spcBef>
                <a:spcPts val="0"/>
              </a:spcBef>
              <a:spcAft>
                <a:spcPts val="0"/>
              </a:spcAft>
              <a:buClr>
                <a:schemeClr val="dk1"/>
              </a:buClr>
              <a:buSzPct val="100000"/>
              <a:buFont typeface="Arial"/>
              <a:buChar char="●"/>
            </a:pPr>
            <a:r>
              <a:rPr lang="de-DE" sz="1050" dirty="0">
                <a:solidFill>
                  <a:schemeClr val="dk1"/>
                </a:solidFill>
              </a:rPr>
              <a:t>Diskutieren</a:t>
            </a:r>
            <a:r>
              <a:rPr lang="de-DE" sz="1050" b="0" i="0" u="none" strike="noStrike" cap="none" dirty="0">
                <a:solidFill>
                  <a:schemeClr val="dk1"/>
                </a:solidFill>
                <a:latin typeface="Arial"/>
                <a:ea typeface="Arial"/>
                <a:cs typeface="Arial"/>
                <a:sym typeface="Arial"/>
              </a:rPr>
              <a:t> Sie die Vor- und Nachteile </a:t>
            </a:r>
            <a:r>
              <a:rPr lang="de-DE" sz="1050" dirty="0">
                <a:solidFill>
                  <a:schemeClr val="dk1"/>
                </a:solidFill>
              </a:rPr>
              <a:t>verschiedener Varianten von</a:t>
            </a:r>
            <a:r>
              <a:rPr lang="de-DE" sz="1050" b="0" i="0" u="none" strike="noStrike" cap="none" dirty="0">
                <a:solidFill>
                  <a:schemeClr val="dk1"/>
                </a:solidFill>
                <a:latin typeface="Arial"/>
                <a:ea typeface="Arial"/>
                <a:cs typeface="Arial"/>
                <a:sym typeface="Arial"/>
              </a:rPr>
              <a:t> Holz</a:t>
            </a:r>
            <a:r>
              <a:rPr lang="de-DE" sz="1050" dirty="0">
                <a:solidFill>
                  <a:schemeClr val="dk1"/>
                </a:solidFill>
              </a:rPr>
              <a:t>fensterrahmen in Bezug auf den Energieaufwand und die damit verbundenen Auswirkungen auf das Klima</a:t>
            </a:r>
            <a:endParaRPr lang="de-DE" sz="1050" b="0" i="0" u="none" strike="noStrike" cap="none" dirty="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050" dirty="0"/>
          </a:p>
          <a:p>
            <a:pPr marL="0" lvl="0" indent="0" algn="l" rtl="0">
              <a:spcBef>
                <a:spcPts val="0"/>
              </a:spcBef>
              <a:spcAft>
                <a:spcPts val="0"/>
              </a:spcAft>
              <a:buNone/>
            </a:pPr>
            <a:r>
              <a:rPr lang="de-DE" sz="900" b="1" dirty="0"/>
              <a:t>Quellen:</a:t>
            </a:r>
            <a:endParaRPr sz="1050" dirty="0"/>
          </a:p>
          <a:p>
            <a:pPr marL="180975" lvl="0" indent="-180975" algn="l" rtl="0">
              <a:spcBef>
                <a:spcPts val="0"/>
              </a:spcBef>
              <a:spcAft>
                <a:spcPts val="0"/>
              </a:spcAft>
              <a:buClr>
                <a:schemeClr val="dk1"/>
              </a:buClr>
              <a:buSzPts val="800"/>
              <a:buFont typeface="Calibri"/>
              <a:buChar char="●"/>
            </a:pPr>
            <a:r>
              <a:rPr lang="de-DE" sz="800" dirty="0"/>
              <a:t>Altbau neu gedacht (2021): Ökobilanzen von Fenstern unterschiedlicher thermischer Qualität. Online: </a:t>
            </a:r>
            <a:r>
              <a:rPr lang="de-DE" sz="800" u="sng" dirty="0">
                <a:solidFill>
                  <a:schemeClr val="hlink"/>
                </a:solidFill>
                <a:hlinkClick r:id="rId3"/>
              </a:rPr>
              <a:t>https://www.altbau-neu-gedacht.de/2021/04/13/oekobilanzen-von-fenstern/</a:t>
            </a:r>
            <a:r>
              <a:rPr lang="de-DE" sz="800" dirty="0"/>
              <a:t> </a:t>
            </a:r>
            <a:endParaRPr sz="1050" dirty="0"/>
          </a:p>
          <a:p>
            <a:pPr marL="0" lvl="0" indent="0" algn="l" rtl="0">
              <a:lnSpc>
                <a:spcPct val="100000"/>
              </a:lnSpc>
              <a:spcBef>
                <a:spcPts val="0"/>
              </a:spcBef>
              <a:spcAft>
                <a:spcPts val="0"/>
              </a:spcAft>
              <a:buClr>
                <a:schemeClr val="dk1"/>
              </a:buClr>
              <a:buSzPts val="900"/>
              <a:buFont typeface="Arial"/>
              <a:buNone/>
            </a:pPr>
            <a:endParaRPr sz="900" b="1" dirty="0"/>
          </a:p>
          <a:p>
            <a:pPr marL="0" lvl="0" indent="0" algn="l" rtl="0">
              <a:lnSpc>
                <a:spcPct val="100000"/>
              </a:lnSpc>
              <a:spcBef>
                <a:spcPts val="0"/>
              </a:spcBef>
              <a:spcAft>
                <a:spcPts val="0"/>
              </a:spcAft>
              <a:buClr>
                <a:schemeClr val="dk1"/>
              </a:buClr>
              <a:buSzPts val="900"/>
              <a:buFont typeface="Arial"/>
              <a:buNone/>
            </a:pPr>
            <a:endParaRPr sz="800" b="1" dirty="0"/>
          </a:p>
        </p:txBody>
      </p:sp>
      <p:sp>
        <p:nvSpPr>
          <p:cNvPr id="267" name="Google Shape;267;g27b80a665ea_0_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518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7b80a665ea_0_153: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27b80a665ea_0_153: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050" b="1" dirty="0"/>
              <a:t>Beschreibung</a:t>
            </a:r>
            <a:endParaRPr sz="1050" b="1" dirty="0"/>
          </a:p>
          <a:p>
            <a:pPr marL="0" lvl="0" indent="0" algn="l" rtl="0">
              <a:lnSpc>
                <a:spcPct val="100000"/>
              </a:lnSpc>
              <a:spcBef>
                <a:spcPts val="0"/>
              </a:spcBef>
              <a:spcAft>
                <a:spcPts val="0"/>
              </a:spcAft>
              <a:buClr>
                <a:schemeClr val="dk1"/>
              </a:buClr>
              <a:buSzPts val="1800"/>
              <a:buFont typeface="Arial"/>
              <a:buNone/>
            </a:pPr>
            <a:r>
              <a:rPr lang="de-DE" sz="1050" dirty="0"/>
              <a:t>Die Entscheidung für den (Ein-)Kauf bestimmter Holzmöbel hängt von vielen Faktoren ab, die im Rahmen einer Ökobilanz betrachtet werden sollen. Gehen wir von einem Gartenmöbel  aus, dann ist die Frage, welche Holzart für einen dauerhaften Außeneinsatz geeignet ist. Baumarten, die z.B. in Europa heimisch sind und geeignet wären, sind z.B. Eiche oder Robinie, Tropenholz wie z.B. Teak kommt primär aus dem asiatischen Raum. Dabei spielt eine Rolle, unter welchen Bedingungen das Holz angebaut, geerntet, transportiert und verarbeitet (soziale Bedingungen) wird und wie es zum Endkunden gelangt. Außerdem ist es für die Ökobilanz wichtig, wie lange das Gartenmöbel genutzt wird, ob sein Oberfläche behandelt ist und wie es später weiter genutzt oder entsorgt werden kann. Der Kostenfaktor spielt für die </a:t>
            </a:r>
            <a:r>
              <a:rPr lang="de-DE" sz="1050" dirty="0" err="1"/>
              <a:t>Endkund:innen</a:t>
            </a:r>
            <a:r>
              <a:rPr lang="de-DE" sz="1050" dirty="0"/>
              <a:t> eine wichtige Rolle, sollte aber in Bezug gesetzt werden zu dem, was das Produkt bietet: Ein qualitativ gutes heimisches Gartenmöbel aus z.B. aus Eiche, das doppelt solange hält wie ein qualitativ schlechteres Teakholzprodukt, kann also ruhig doppelt so teuer sein - am Ende sind die Kosten die gleichen.     </a:t>
            </a:r>
            <a:endParaRPr sz="1050" dirty="0"/>
          </a:p>
          <a:p>
            <a:pPr marL="0" lvl="0" indent="0" algn="l" rtl="0">
              <a:lnSpc>
                <a:spcPct val="100000"/>
              </a:lnSpc>
              <a:spcBef>
                <a:spcPts val="0"/>
              </a:spcBef>
              <a:spcAft>
                <a:spcPts val="0"/>
              </a:spcAft>
              <a:buClr>
                <a:schemeClr val="dk1"/>
              </a:buClr>
              <a:buSzPts val="1800"/>
              <a:buFont typeface="Arial"/>
              <a:buNone/>
            </a:pPr>
            <a:endParaRPr sz="1050" dirty="0"/>
          </a:p>
          <a:p>
            <a:pPr marL="0" lvl="0" indent="0" algn="l" rtl="0">
              <a:lnSpc>
                <a:spcPct val="100000"/>
              </a:lnSpc>
              <a:spcBef>
                <a:spcPts val="0"/>
              </a:spcBef>
              <a:spcAft>
                <a:spcPts val="0"/>
              </a:spcAft>
              <a:buClr>
                <a:schemeClr val="dk1"/>
              </a:buClr>
              <a:buSzPts val="1800"/>
              <a:buFont typeface="Arial"/>
              <a:buNone/>
            </a:pPr>
            <a:r>
              <a:rPr lang="de-DE" sz="1050" b="1" dirty="0"/>
              <a:t>Aufgabe</a:t>
            </a:r>
            <a:endParaRPr sz="1050" b="1" dirty="0"/>
          </a:p>
          <a:p>
            <a:pPr marL="180975" marR="0" lvl="0" indent="-180975" algn="l" rtl="0">
              <a:lnSpc>
                <a:spcPct val="100000"/>
              </a:lnSpc>
              <a:spcBef>
                <a:spcPts val="0"/>
              </a:spcBef>
              <a:spcAft>
                <a:spcPts val="0"/>
              </a:spcAft>
              <a:buClr>
                <a:schemeClr val="dk1"/>
              </a:buClr>
              <a:buSzPts val="800"/>
              <a:buFont typeface="Calibri"/>
              <a:buChar char="●"/>
            </a:pPr>
            <a:r>
              <a:rPr lang="de-DE" sz="800" b="0" i="0" u="none" strike="noStrike" cap="none" dirty="0">
                <a:solidFill>
                  <a:schemeClr val="dk1"/>
                </a:solidFill>
                <a:latin typeface="Calibri"/>
                <a:cs typeface="Calibri"/>
                <a:sym typeface="Calibri"/>
              </a:rPr>
              <a:t>Recherchieren Sie die Vor- und Nachteile von importierten Gartenmöbeln gegenüber in Deutschland produzierten Gartenmöbeln</a:t>
            </a:r>
            <a:endParaRPr sz="800" b="0" i="0" u="none" strike="noStrike" cap="none" dirty="0">
              <a:solidFill>
                <a:schemeClr val="dk1"/>
              </a:solidFill>
              <a:latin typeface="Calibri"/>
              <a:cs typeface="Calibri"/>
              <a:sym typeface="Calibri"/>
            </a:endParaRPr>
          </a:p>
          <a:p>
            <a:pPr marL="0" lvl="0" indent="0" algn="l" rtl="0">
              <a:spcBef>
                <a:spcPts val="0"/>
              </a:spcBef>
              <a:spcAft>
                <a:spcPts val="0"/>
              </a:spcAft>
              <a:buClr>
                <a:schemeClr val="dk1"/>
              </a:buClr>
              <a:buSzPts val="1800"/>
              <a:buFont typeface="Arial"/>
              <a:buNone/>
            </a:pPr>
            <a:endParaRPr sz="1050" dirty="0"/>
          </a:p>
          <a:p>
            <a:pPr marL="0" lvl="0" indent="0" algn="l" rtl="0">
              <a:lnSpc>
                <a:spcPct val="100000"/>
              </a:lnSpc>
              <a:spcBef>
                <a:spcPts val="0"/>
              </a:spcBef>
              <a:spcAft>
                <a:spcPts val="0"/>
              </a:spcAft>
              <a:buClr>
                <a:schemeClr val="dk1"/>
              </a:buClr>
              <a:buSzPts val="900"/>
              <a:buFont typeface="Arial"/>
              <a:buNone/>
            </a:pPr>
            <a:r>
              <a:rPr lang="de-DE" sz="900" b="1" dirty="0"/>
              <a:t>Quellen:</a:t>
            </a:r>
            <a:endParaRPr sz="900" b="1" dirty="0"/>
          </a:p>
          <a:p>
            <a:pPr marL="180975" lvl="0" indent="-180975" algn="l" rtl="0">
              <a:lnSpc>
                <a:spcPct val="100000"/>
              </a:lnSpc>
              <a:spcBef>
                <a:spcPts val="0"/>
              </a:spcBef>
              <a:spcAft>
                <a:spcPts val="0"/>
              </a:spcAft>
              <a:buClr>
                <a:schemeClr val="dk1"/>
              </a:buClr>
              <a:buSzPts val="800"/>
              <a:buFont typeface="Calibri"/>
              <a:buChar char="●"/>
            </a:pPr>
            <a:r>
              <a:rPr lang="de-DE" sz="800" dirty="0"/>
              <a:t>eigene Darstellung</a:t>
            </a:r>
            <a:endParaRPr sz="800" dirty="0"/>
          </a:p>
        </p:txBody>
      </p:sp>
      <p:sp>
        <p:nvSpPr>
          <p:cNvPr id="280" name="Google Shape;280;g27b80a665ea_0_15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677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97"/>
        <p:cNvGrpSpPr/>
        <p:nvPr/>
      </p:nvGrpSpPr>
      <p:grpSpPr>
        <a:xfrm>
          <a:off x="0" y="0"/>
          <a:ext cx="0" cy="0"/>
          <a:chOff x="0" y="0"/>
          <a:chExt cx="0" cy="0"/>
        </a:xfrm>
      </p:grpSpPr>
      <p:sp>
        <p:nvSpPr>
          <p:cNvPr id="98" name="Google Shape;98;g27b80a665ea_0_21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g27b80a665ea_0_219"/>
          <p:cNvSpPr>
            <a:spLocks noGrp="1"/>
          </p:cNvSpPr>
          <p:nvPr>
            <p:ph type="pic" idx="2"/>
          </p:nvPr>
        </p:nvSpPr>
        <p:spPr>
          <a:xfrm>
            <a:off x="360363" y="1368000"/>
            <a:ext cx="11518800" cy="4680000"/>
          </a:xfrm>
          <a:prstGeom prst="rect">
            <a:avLst/>
          </a:prstGeom>
          <a:noFill/>
          <a:ln>
            <a:noFill/>
          </a:ln>
        </p:spPr>
      </p:sp>
      <p:sp>
        <p:nvSpPr>
          <p:cNvPr id="100" name="Google Shape;100;g27b80a665ea_0_21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1" name="Google Shape;101;g27b80a665ea_0_219"/>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27b80a665ea_0_219"/>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03" name="Google Shape;103;g27b80a665ea_0_219"/>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04" name="Google Shape;104;g27b80a665ea_0_219"/>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105"/>
        <p:cNvGrpSpPr/>
        <p:nvPr/>
      </p:nvGrpSpPr>
      <p:grpSpPr>
        <a:xfrm>
          <a:off x="0" y="0"/>
          <a:ext cx="0" cy="0"/>
          <a:chOff x="0" y="0"/>
          <a:chExt cx="0" cy="0"/>
        </a:xfrm>
      </p:grpSpPr>
      <p:sp>
        <p:nvSpPr>
          <p:cNvPr id="106" name="Google Shape;106;g27b80a665ea_0_22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7" name="Google Shape;107;g27b80a665ea_0_22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g27b80a665ea_0_227"/>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g27b80a665ea_0_227"/>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10" name="Google Shape;110;g27b80a665ea_0_22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11" name="Google Shape;111;g27b80a665ea_0_22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
        <p:nvSpPr>
          <p:cNvPr id="112" name="Google Shape;112;g27b80a665ea_0_227"/>
          <p:cNvSpPr txBox="1">
            <a:spLocks noGrp="1"/>
          </p:cNvSpPr>
          <p:nvPr>
            <p:ph type="body" idx="3"/>
          </p:nvPr>
        </p:nvSpPr>
        <p:spPr>
          <a:xfrm>
            <a:off x="360001" y="1465263"/>
            <a:ext cx="5871000" cy="46560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SzPts val="2800"/>
              <a:buChar char="•"/>
              <a:defRPr sz="2400"/>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113"/>
        <p:cNvGrpSpPr/>
        <p:nvPr/>
      </p:nvGrpSpPr>
      <p:grpSpPr>
        <a:xfrm>
          <a:off x="0" y="0"/>
          <a:ext cx="0" cy="0"/>
          <a:chOff x="0" y="0"/>
          <a:chExt cx="0" cy="0"/>
        </a:xfrm>
      </p:grpSpPr>
      <p:sp>
        <p:nvSpPr>
          <p:cNvPr id="114" name="Google Shape;114;g27b80a665ea_0_23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g27b80a665ea_0_235"/>
          <p:cNvSpPr>
            <a:spLocks noGrp="1"/>
          </p:cNvSpPr>
          <p:nvPr>
            <p:ph type="pic" idx="2"/>
          </p:nvPr>
        </p:nvSpPr>
        <p:spPr>
          <a:xfrm>
            <a:off x="5400009" y="1367999"/>
            <a:ext cx="6480000" cy="4680000"/>
          </a:xfrm>
          <a:prstGeom prst="rect">
            <a:avLst/>
          </a:prstGeom>
          <a:noFill/>
          <a:ln>
            <a:noFill/>
          </a:ln>
        </p:spPr>
      </p:sp>
      <p:sp>
        <p:nvSpPr>
          <p:cNvPr id="116" name="Google Shape;116;g27b80a665ea_0_23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17" name="Google Shape;117;g27b80a665ea_0_235"/>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7b80a665ea_0_235"/>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rtl="0">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19" name="Google Shape;119;g27b80a665ea_0_235"/>
          <p:cNvSpPr txBox="1">
            <a:spLocks noGrp="1"/>
          </p:cNvSpPr>
          <p:nvPr>
            <p:ph type="body" idx="3"/>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20" name="Google Shape;120;g27b80a665ea_0_235"/>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21" name="Google Shape;121;g27b80a665ea_0_23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122"/>
        <p:cNvGrpSpPr/>
        <p:nvPr/>
      </p:nvGrpSpPr>
      <p:grpSpPr>
        <a:xfrm>
          <a:off x="0" y="0"/>
          <a:ext cx="0" cy="0"/>
          <a:chOff x="0" y="0"/>
          <a:chExt cx="0" cy="0"/>
        </a:xfrm>
      </p:grpSpPr>
      <p:sp>
        <p:nvSpPr>
          <p:cNvPr id="123" name="Google Shape;123;g27b80a665ea_0_24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g27b80a665ea_0_24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25" name="Google Shape;125;g27b80a665ea_0_244"/>
          <p:cNvSpPr>
            <a:spLocks noGrp="1"/>
          </p:cNvSpPr>
          <p:nvPr>
            <p:ph type="chart" idx="2"/>
          </p:nvPr>
        </p:nvSpPr>
        <p:spPr>
          <a:xfrm>
            <a:off x="360363" y="1368000"/>
            <a:ext cx="115188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g27b80a665ea_0_244"/>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27b80a665ea_0_24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28" name="Google Shape;128;g27b80a665ea_0_244"/>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29" name="Google Shape;129;g27b80a665ea_0_24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130"/>
        <p:cNvGrpSpPr/>
        <p:nvPr/>
      </p:nvGrpSpPr>
      <p:grpSpPr>
        <a:xfrm>
          <a:off x="0" y="0"/>
          <a:ext cx="0" cy="0"/>
          <a:chOff x="0" y="0"/>
          <a:chExt cx="0" cy="0"/>
        </a:xfrm>
      </p:grpSpPr>
      <p:sp>
        <p:nvSpPr>
          <p:cNvPr id="131" name="Google Shape;131;g27b80a665ea_0_25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g27b80a665ea_0_25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33" name="Google Shape;133;g27b80a665ea_0_252"/>
          <p:cNvSpPr>
            <a:spLocks noGrp="1"/>
          </p:cNvSpPr>
          <p:nvPr>
            <p:ph type="chart" idx="2"/>
          </p:nvPr>
        </p:nvSpPr>
        <p:spPr>
          <a:xfrm>
            <a:off x="5400009" y="1367999"/>
            <a:ext cx="64011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g27b80a665ea_0_252"/>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27b80a665ea_0_25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rtl="0">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36" name="Google Shape;136;g27b80a665ea_0_252"/>
          <p:cNvSpPr txBox="1">
            <a:spLocks noGrp="1"/>
          </p:cNvSpPr>
          <p:nvPr>
            <p:ph type="body" idx="3"/>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37" name="Google Shape;137;g27b80a665ea_0_252"/>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38" name="Google Shape;138;g27b80a665ea_0_25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81"/>
        <p:cNvGrpSpPr/>
        <p:nvPr/>
      </p:nvGrpSpPr>
      <p:grpSpPr>
        <a:xfrm>
          <a:off x="0" y="0"/>
          <a:ext cx="0" cy="0"/>
          <a:chOff x="0" y="0"/>
          <a:chExt cx="0" cy="0"/>
        </a:xfrm>
      </p:grpSpPr>
      <p:sp>
        <p:nvSpPr>
          <p:cNvPr id="82" name="Google Shape;82;g27b80a665ea_0_203"/>
          <p:cNvSpPr txBox="1">
            <a:spLocks noGrp="1"/>
          </p:cNvSpPr>
          <p:nvPr>
            <p:ph type="ctrTitle"/>
          </p:nvPr>
        </p:nvSpPr>
        <p:spPr>
          <a:xfrm>
            <a:off x="312928" y="1122363"/>
            <a:ext cx="82785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SzPts val="4000"/>
              <a:buNone/>
              <a:defRPr sz="4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g27b80a665ea_0_203"/>
          <p:cNvSpPr txBox="1">
            <a:spLocks noGrp="1"/>
          </p:cNvSpPr>
          <p:nvPr>
            <p:ph type="subTitle" idx="1"/>
          </p:nvPr>
        </p:nvSpPr>
        <p:spPr>
          <a:xfrm>
            <a:off x="312928" y="3602038"/>
            <a:ext cx="82785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SzPts val="2800"/>
              <a:buNone/>
              <a:defRPr sz="3200">
                <a:solidFill>
                  <a:srgbClr val="FF2F92"/>
                </a:solidFill>
              </a:defRPr>
            </a:lvl1pPr>
            <a:lvl2pPr lvl="1" algn="ctr" rtl="0">
              <a:lnSpc>
                <a:spcPct val="90000"/>
              </a:lnSpc>
              <a:spcBef>
                <a:spcPts val="500"/>
              </a:spcBef>
              <a:spcAft>
                <a:spcPts val="0"/>
              </a:spcAft>
              <a:buSzPts val="2400"/>
              <a:buNone/>
              <a:defRPr sz="2000"/>
            </a:lvl2pPr>
            <a:lvl3pPr lvl="2" algn="ctr" rtl="0">
              <a:lnSpc>
                <a:spcPct val="90000"/>
              </a:lnSpc>
              <a:spcBef>
                <a:spcPts val="500"/>
              </a:spcBef>
              <a:spcAft>
                <a:spcPts val="0"/>
              </a:spcAft>
              <a:buSzPts val="2000"/>
              <a:buNone/>
              <a:defRPr sz="1800"/>
            </a:lvl3pPr>
            <a:lvl4pPr lvl="3" algn="ctr" rtl="0">
              <a:lnSpc>
                <a:spcPct val="90000"/>
              </a:lnSpc>
              <a:spcBef>
                <a:spcPts val="500"/>
              </a:spcBef>
              <a:spcAft>
                <a:spcPts val="0"/>
              </a:spcAft>
              <a:buSzPts val="1800"/>
              <a:buNone/>
              <a:defRPr sz="1600"/>
            </a:lvl4pPr>
            <a:lvl5pPr lvl="4" algn="ctr" rtl="0">
              <a:lnSpc>
                <a:spcPct val="90000"/>
              </a:lnSpc>
              <a:spcBef>
                <a:spcPts val="500"/>
              </a:spcBef>
              <a:spcAft>
                <a:spcPts val="0"/>
              </a:spcAft>
              <a:buSzPts val="1800"/>
              <a:buNone/>
              <a:defRPr sz="1600"/>
            </a:lvl5pPr>
            <a:lvl6pPr lvl="5" algn="ctr" rtl="0">
              <a:lnSpc>
                <a:spcPct val="90000"/>
              </a:lnSpc>
              <a:spcBef>
                <a:spcPts val="500"/>
              </a:spcBef>
              <a:spcAft>
                <a:spcPts val="0"/>
              </a:spcAft>
              <a:buSzPts val="1800"/>
              <a:buNone/>
              <a:defRPr sz="1600"/>
            </a:lvl6pPr>
            <a:lvl7pPr lvl="6" algn="ctr" rtl="0">
              <a:lnSpc>
                <a:spcPct val="90000"/>
              </a:lnSpc>
              <a:spcBef>
                <a:spcPts val="500"/>
              </a:spcBef>
              <a:spcAft>
                <a:spcPts val="0"/>
              </a:spcAft>
              <a:buSzPts val="1800"/>
              <a:buNone/>
              <a:defRPr sz="1600"/>
            </a:lvl7pPr>
            <a:lvl8pPr lvl="7" algn="ctr" rtl="0">
              <a:lnSpc>
                <a:spcPct val="90000"/>
              </a:lnSpc>
              <a:spcBef>
                <a:spcPts val="500"/>
              </a:spcBef>
              <a:spcAft>
                <a:spcPts val="0"/>
              </a:spcAft>
              <a:buSzPts val="1800"/>
              <a:buNone/>
              <a:defRPr sz="1600"/>
            </a:lvl8pPr>
            <a:lvl9pPr lvl="8" algn="ctr" rtl="0">
              <a:lnSpc>
                <a:spcPct val="90000"/>
              </a:lnSpc>
              <a:spcBef>
                <a:spcPts val="500"/>
              </a:spcBef>
              <a:spcAft>
                <a:spcPts val="0"/>
              </a:spcAft>
              <a:buSzPts val="1800"/>
              <a:buNone/>
              <a:defRPr sz="1600"/>
            </a:lvl9pPr>
          </a:lstStyle>
          <a:p>
            <a:endParaRPr/>
          </a:p>
        </p:txBody>
      </p:sp>
      <p:sp>
        <p:nvSpPr>
          <p:cNvPr id="84" name="Google Shape;84;g27b80a665ea_0_203"/>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
        <p:nvSpPr>
          <p:cNvPr id="85" name="Google Shape;85;g27b80a665ea_0_203"/>
          <p:cNvSpPr txBox="1">
            <a:spLocks noGrp="1"/>
          </p:cNvSpPr>
          <p:nvPr>
            <p:ph type="sldNum" idx="12"/>
          </p:nvPr>
        </p:nvSpPr>
        <p:spPr>
          <a:xfrm>
            <a:off x="1" y="6258560"/>
            <a:ext cx="619500" cy="56370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86" name="Google Shape;86;g27b80a665ea_0_203"/>
          <p:cNvSpPr>
            <a:spLocks noGrp="1"/>
          </p:cNvSpPr>
          <p:nvPr>
            <p:ph type="pic" idx="2"/>
          </p:nvPr>
        </p:nvSpPr>
        <p:spPr>
          <a:xfrm>
            <a:off x="9091423" y="1418600"/>
            <a:ext cx="2682000" cy="1431300"/>
          </a:xfrm>
          <a:prstGeom prst="rect">
            <a:avLst/>
          </a:prstGeom>
          <a:noFill/>
          <a:ln>
            <a:noFill/>
          </a:ln>
        </p:spPr>
      </p:sp>
      <p:sp>
        <p:nvSpPr>
          <p:cNvPr id="87" name="Google Shape;87;g27b80a665ea_0_203"/>
          <p:cNvSpPr>
            <a:spLocks noGrp="1"/>
          </p:cNvSpPr>
          <p:nvPr>
            <p:ph type="pic" idx="3"/>
          </p:nvPr>
        </p:nvSpPr>
        <p:spPr>
          <a:xfrm>
            <a:off x="9091422" y="3009656"/>
            <a:ext cx="2682000" cy="1431300"/>
          </a:xfrm>
          <a:prstGeom prst="rect">
            <a:avLst/>
          </a:prstGeom>
          <a:noFill/>
          <a:ln>
            <a:noFill/>
          </a:ln>
        </p:spPr>
      </p:sp>
      <p:sp>
        <p:nvSpPr>
          <p:cNvPr id="88" name="Google Shape;88;g27b80a665ea_0_203"/>
          <p:cNvSpPr txBox="1">
            <a:spLocks noGrp="1"/>
          </p:cNvSpPr>
          <p:nvPr>
            <p:ph type="body" idx="4"/>
          </p:nvPr>
        </p:nvSpPr>
        <p:spPr>
          <a:xfrm>
            <a:off x="9091613" y="4531540"/>
            <a:ext cx="2681400" cy="15231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0"/>
              </a:spcBef>
              <a:spcAft>
                <a:spcPts val="0"/>
              </a:spcAft>
              <a:buSzPts val="2800"/>
              <a:buNone/>
              <a:defRPr sz="1800"/>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89" name="Google Shape;89;g27b80a665ea_0_203"/>
          <p:cNvSpPr/>
          <p:nvPr/>
        </p:nvSpPr>
        <p:spPr>
          <a:xfrm>
            <a:off x="309691" y="3548557"/>
            <a:ext cx="8280000" cy="246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90"/>
        <p:cNvGrpSpPr/>
        <p:nvPr/>
      </p:nvGrpSpPr>
      <p:grpSpPr>
        <a:xfrm>
          <a:off x="0" y="0"/>
          <a:ext cx="0" cy="0"/>
          <a:chOff x="0" y="0"/>
          <a:chExt cx="0" cy="0"/>
        </a:xfrm>
      </p:grpSpPr>
      <p:sp>
        <p:nvSpPr>
          <p:cNvPr id="91" name="Google Shape;91;g27b80a665ea_0_21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92" name="Google Shape;92;g27b80a665ea_0_2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g27b80a665ea_0_212"/>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27b80a665ea_0_21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95" name="Google Shape;95;g27b80a665ea_0_21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96" name="Google Shape;96;g27b80a665ea_0_21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g27b80a665ea_0_196"/>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g27b80a665ea_0_196"/>
          <p:cNvSpPr txBox="1">
            <a:spLocks noGrp="1"/>
          </p:cNvSpPr>
          <p:nvPr>
            <p:ph type="title"/>
          </p:nvPr>
        </p:nvSpPr>
        <p:spPr>
          <a:xfrm>
            <a:off x="360000" y="180000"/>
            <a:ext cx="911580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g27b80a665ea_0_196"/>
          <p:cNvSpPr txBox="1">
            <a:spLocks noGrp="1"/>
          </p:cNvSpPr>
          <p:nvPr>
            <p:ph type="body" idx="1"/>
          </p:nvPr>
        </p:nvSpPr>
        <p:spPr>
          <a:xfrm>
            <a:off x="360000" y="1440000"/>
            <a:ext cx="115200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g27b80a665ea_0_196"/>
          <p:cNvSpPr txBox="1">
            <a:spLocks noGrp="1"/>
          </p:cNvSpPr>
          <p:nvPr>
            <p:ph type="sldNum" idx="12"/>
          </p:nvPr>
        </p:nvSpPr>
        <p:spPr>
          <a:xfrm>
            <a:off x="1" y="6258560"/>
            <a:ext cx="619500" cy="56370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79" name="Google Shape;79;g27b80a665ea_0_196"/>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80" name="Google Shape;80;g27b80a665ea_0_196"/>
          <p:cNvPicPr preferRelativeResize="0"/>
          <p:nvPr/>
        </p:nvPicPr>
        <p:blipFill rotWithShape="1">
          <a:blip r:embed="rId9">
            <a:alphaModFix/>
          </a:blip>
          <a:srcRect/>
          <a:stretch/>
        </p:blipFill>
        <p:spPr>
          <a:xfrm>
            <a:off x="9573491" y="222778"/>
            <a:ext cx="2306508" cy="1037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schroeder-brandi@e-u-z.de)" TargetMode="External"/><Relationship Id="rId5" Type="http://schemas.openxmlformats.org/officeDocument/2006/relationships/hyperlink" Target="mailto:m.scharp@izt.de)" TargetMode="Externa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5.jpg"/><Relationship Id="rId6" Type="http://schemas.openxmlformats.org/officeDocument/2006/relationships/image" Target="../media/image21.png"/><Relationship Id="rId7" Type="http://schemas.openxmlformats.org/officeDocument/2006/relationships/image" Target="../media/image23.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8"/>
          <p:cNvSpPr txBox="1">
            <a:spLocks noGrp="1"/>
          </p:cNvSpPr>
          <p:nvPr>
            <p:ph type="ctrTitle"/>
          </p:nvPr>
        </p:nvSpPr>
        <p:spPr>
          <a:xfrm>
            <a:off x="373953" y="1077913"/>
            <a:ext cx="82785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dirty="0"/>
              <a:t>Tischler</a:t>
            </a:r>
            <a:endParaRPr b="1" dirty="0"/>
          </a:p>
          <a:p>
            <a:pPr marL="0" lvl="0" indent="0" algn="ctr" rtl="0">
              <a:lnSpc>
                <a:spcPct val="90000"/>
              </a:lnSpc>
              <a:spcBef>
                <a:spcPts val="0"/>
              </a:spcBef>
              <a:spcAft>
                <a:spcPts val="0"/>
              </a:spcAft>
              <a:buSzPts val="4444"/>
              <a:buNone/>
            </a:pPr>
            <a:r>
              <a:rPr lang="de-DE" b="1" dirty="0"/>
              <a:t>und</a:t>
            </a:r>
            <a:endParaRPr b="1" dirty="0"/>
          </a:p>
          <a:p>
            <a:pPr marL="0" lvl="0" indent="0" algn="ctr" rtl="0">
              <a:lnSpc>
                <a:spcPct val="90000"/>
              </a:lnSpc>
              <a:spcBef>
                <a:spcPts val="0"/>
              </a:spcBef>
              <a:spcAft>
                <a:spcPts val="0"/>
              </a:spcAft>
              <a:buSzPts val="4444"/>
              <a:buNone/>
            </a:pPr>
            <a:r>
              <a:rPr lang="de-DE" b="1" dirty="0"/>
              <a:t>Tischlerin</a:t>
            </a:r>
            <a:endParaRPr b="1" dirty="0"/>
          </a:p>
        </p:txBody>
      </p:sp>
      <p:sp>
        <p:nvSpPr>
          <p:cNvPr id="145" name="Google Shape;145;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im Tischlerhandwerk</a:t>
            </a:r>
            <a:endParaRPr/>
          </a:p>
        </p:txBody>
      </p:sp>
      <p:sp>
        <p:nvSpPr>
          <p:cNvPr id="146" name="Google Shape;146;p38"/>
          <p:cNvSpPr txBox="1">
            <a:spLocks noGrp="1"/>
          </p:cNvSpPr>
          <p:nvPr>
            <p:ph type="ftr" idx="11"/>
          </p:nvPr>
        </p:nvSpPr>
        <p:spPr>
          <a:xfrm>
            <a:off x="720602" y="6258550"/>
            <a:ext cx="31869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Dirk Schröder-Brandi, e.u.[z.]</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PABBNE</a:t>
            </a:r>
            <a:endParaRPr/>
          </a:p>
        </p:txBody>
      </p:sp>
      <p:sp>
        <p:nvSpPr>
          <p:cNvPr id="147" name="Google Shape;147;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148" name="Google Shape;148;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62500" lnSpcReduction="20000"/>
          </a:bodyPr>
          <a:lstStyle/>
          <a:p>
            <a:pPr marL="50800" lvl="0" indent="0" algn="l" rtl="0">
              <a:lnSpc>
                <a:spcPct val="90000"/>
              </a:lnSpc>
              <a:spcBef>
                <a:spcPts val="1000"/>
              </a:spcBef>
              <a:spcAft>
                <a:spcPts val="0"/>
              </a:spcAft>
              <a:buSzPct val="248886"/>
              <a:buNone/>
            </a:pPr>
            <a:r>
              <a:rPr lang="de-DE" dirty="0"/>
              <a:t>IZT – Institut für Zukunftsstudien und Technologiebewertung</a:t>
            </a:r>
            <a:endParaRPr dirty="0"/>
          </a:p>
          <a:p>
            <a:pPr marL="50800" lvl="0" indent="0" algn="l" rtl="0">
              <a:lnSpc>
                <a:spcPct val="90000"/>
              </a:lnSpc>
              <a:spcBef>
                <a:spcPts val="1000"/>
              </a:spcBef>
              <a:spcAft>
                <a:spcPts val="0"/>
              </a:spcAft>
              <a:buSzPct val="248886"/>
              <a:buNone/>
            </a:pPr>
            <a:r>
              <a:rPr lang="de-DE" dirty="0"/>
              <a:t>Schopenhauerstraße 26; 14129 Berlin; </a:t>
            </a:r>
            <a:r>
              <a:rPr lang="de-DE" u="sng" dirty="0">
                <a:solidFill>
                  <a:schemeClr val="hlink"/>
                </a:solidFill>
                <a:hlinkClick r:id="rId3"/>
              </a:rPr>
              <a:t>www.izt.de</a:t>
            </a:r>
            <a:endParaRPr dirty="0"/>
          </a:p>
          <a:p>
            <a:pPr marL="50800" lvl="0" indent="0" algn="l" rtl="0">
              <a:lnSpc>
                <a:spcPct val="90000"/>
              </a:lnSpc>
              <a:spcBef>
                <a:spcPts val="1000"/>
              </a:spcBef>
              <a:spcAft>
                <a:spcPts val="0"/>
              </a:spcAft>
              <a:buSzPct val="248886"/>
              <a:buNone/>
            </a:pPr>
            <a:r>
              <a:rPr lang="de-DE" dirty="0"/>
              <a:t>Dipl.-Päd. Dirk Schröder-Brandi </a:t>
            </a:r>
            <a:br>
              <a:rPr lang="de-DE" dirty="0"/>
            </a:br>
            <a:r>
              <a:rPr lang="de-DE" dirty="0"/>
              <a:t>(</a:t>
            </a:r>
            <a:r>
              <a:rPr lang="de-DE" dirty="0">
                <a:hlinkClick r:id="rId4"/>
              </a:rPr>
              <a:t>schroeder-brandi@e-u-z.de</a:t>
            </a:r>
            <a:r>
              <a:rPr lang="de-DE" dirty="0" smtClean="0">
                <a:hlinkClick r:id="rId4"/>
              </a:rPr>
              <a:t>)</a:t>
            </a:r>
            <a:endParaRPr lang="de-DE" dirty="0" smtClean="0"/>
          </a:p>
          <a:p>
            <a:pPr marL="50800" lvl="0" indent="0" algn="l" rtl="0">
              <a:lnSpc>
                <a:spcPct val="90000"/>
              </a:lnSpc>
              <a:spcBef>
                <a:spcPts val="1000"/>
              </a:spcBef>
              <a:spcAft>
                <a:spcPts val="0"/>
              </a:spcAft>
              <a:buSzPct val="248886"/>
              <a:buNone/>
            </a:pPr>
            <a:r>
              <a:rPr lang="de-DE" dirty="0" smtClean="0"/>
              <a:t>Dr. Michael Scharp (</a:t>
            </a:r>
            <a:r>
              <a:rPr lang="de-DE" dirty="0" smtClean="0">
                <a:hlinkClick r:id="rId5"/>
              </a:rPr>
              <a:t>m.scharp@izt.de)</a:t>
            </a:r>
            <a:r>
              <a:rPr lang="de-DE" dirty="0" smtClean="0"/>
              <a:t> </a:t>
            </a:r>
            <a:endParaRPr dirty="0"/>
          </a:p>
        </p:txBody>
      </p:sp>
      <p:pic>
        <p:nvPicPr>
          <p:cNvPr id="149" name="Google Shape;149;p38"/>
          <p:cNvPicPr preferRelativeResize="0"/>
          <p:nvPr/>
        </p:nvPicPr>
        <p:blipFill rotWithShape="1">
          <a:blip r:embed="rId6">
            <a:alphaModFix/>
          </a:blip>
          <a:srcRect r="9867"/>
          <a:stretch/>
        </p:blipFill>
        <p:spPr>
          <a:xfrm>
            <a:off x="8967882" y="3230428"/>
            <a:ext cx="2850243" cy="1244600"/>
          </a:xfrm>
          <a:prstGeom prst="rect">
            <a:avLst/>
          </a:prstGeom>
          <a:noFill/>
          <a:ln>
            <a:noFill/>
          </a:ln>
        </p:spPr>
      </p:pic>
      <p:sp>
        <p:nvSpPr>
          <p:cNvPr id="150" name="Google Shape;150;p38"/>
          <p:cNvSpPr txBox="1">
            <a:spLocks noGrp="1"/>
          </p:cNvSpPr>
          <p:nvPr>
            <p:ph type="body" idx="4"/>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sz="1200">
                <a:solidFill>
                  <a:schemeClr val="lt1"/>
                </a:solidFill>
                <a:latin typeface="Trebuchet MS"/>
                <a:ea typeface="Trebuchet MS"/>
                <a:cs typeface="Trebuchet MS"/>
                <a:sym typeface="Trebuchet MS"/>
              </a:rPr>
              <a:t>Tischler und Tischlerin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7b80a665ea_0_3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327" name="Google Shape;327;g27b80a665ea_0_34"/>
          <p:cNvSpPr txBox="1">
            <a:spLocks noGrp="1"/>
          </p:cNvSpPr>
          <p:nvPr>
            <p:ph type="title"/>
          </p:nvPr>
        </p:nvSpPr>
        <p:spPr>
          <a:xfrm>
            <a:off x="427875" y="180000"/>
            <a:ext cx="93402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Holzgartenmöbel - Ökobilanz Transport</a:t>
            </a:r>
            <a:endParaRPr/>
          </a:p>
        </p:txBody>
      </p:sp>
      <p:sp>
        <p:nvSpPr>
          <p:cNvPr id="328" name="Google Shape;328;g27b80a665ea_0_3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Carboncare-Rechner, o.J.. Online. Eigene Berechnung und Darstellung</a:t>
            </a:r>
            <a:endParaRPr/>
          </a:p>
        </p:txBody>
      </p:sp>
      <p:sp>
        <p:nvSpPr>
          <p:cNvPr id="329" name="Google Shape;329;g27b80a665ea_0_3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330" name="Google Shape;330;g27b80a665ea_0_3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Tischler und Tischlerin</a:t>
            </a:r>
            <a:endParaRPr/>
          </a:p>
        </p:txBody>
      </p:sp>
      <p:sp>
        <p:nvSpPr>
          <p:cNvPr id="331" name="Google Shape;331;g27b80a665ea_0_34"/>
          <p:cNvSpPr/>
          <p:nvPr/>
        </p:nvSpPr>
        <p:spPr>
          <a:xfrm>
            <a:off x="6750825" y="3130550"/>
            <a:ext cx="3960000" cy="12534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chemeClr val="dk1"/>
              </a:buClr>
              <a:buSzPts val="1600"/>
            </a:pPr>
            <a:r>
              <a:rPr lang="de-DE" sz="1600" dirty="0">
                <a:solidFill>
                  <a:schemeClr val="dk1"/>
                </a:solidFill>
              </a:rPr>
              <a:t>Recherchieren Sie, welchen Einfluss der Transport auf die Ökobilanz von Produkten aus regionalem Holz im Vergleich zu tropischem Holz hat.</a:t>
            </a:r>
            <a:endParaRPr sz="1600" b="0" i="0" u="none" strike="noStrike" cap="none" dirty="0">
              <a:solidFill>
                <a:schemeClr val="dk1"/>
              </a:solidFill>
              <a:latin typeface="Arial"/>
              <a:ea typeface="Arial"/>
              <a:cs typeface="Arial"/>
              <a:sym typeface="Arial"/>
            </a:endParaRPr>
          </a:p>
        </p:txBody>
      </p:sp>
      <p:pic>
        <p:nvPicPr>
          <p:cNvPr id="332" name="Google Shape;332;g27b80a665ea_0_34"/>
          <p:cNvPicPr preferRelativeResize="0"/>
          <p:nvPr/>
        </p:nvPicPr>
        <p:blipFill>
          <a:blip r:embed="rId3">
            <a:alphaModFix/>
          </a:blip>
          <a:stretch>
            <a:fillRect/>
          </a:stretch>
        </p:blipFill>
        <p:spPr>
          <a:xfrm>
            <a:off x="619500" y="1412400"/>
            <a:ext cx="5631201" cy="46896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39837b6ed7_0_8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339" name="Google Shape;339;g239837b6ed7_0_8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Holz: Versorgung versus Verbrauch</a:t>
            </a:r>
            <a:endParaRPr/>
          </a:p>
        </p:txBody>
      </p:sp>
      <p:sp>
        <p:nvSpPr>
          <p:cNvPr id="340" name="Google Shape;340;g239837b6ed7_0_8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spcBef>
                <a:spcPts val="0"/>
              </a:spcBef>
              <a:spcAft>
                <a:spcPts val="0"/>
              </a:spcAft>
              <a:buClr>
                <a:srgbClr val="888888"/>
              </a:buClr>
              <a:buSzPts val="1200"/>
              <a:buNone/>
            </a:pPr>
            <a:r>
              <a:rPr lang="de-DE"/>
              <a:t>Tischler und Tischlerin</a:t>
            </a:r>
            <a:endParaRPr/>
          </a:p>
        </p:txBody>
      </p:sp>
      <p:sp>
        <p:nvSpPr>
          <p:cNvPr id="341" name="Google Shape;341;g239837b6ed7_0_8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WWF 2022, eigene Darstellung. </a:t>
            </a:r>
            <a:endParaRPr/>
          </a:p>
        </p:txBody>
      </p:sp>
      <p:sp>
        <p:nvSpPr>
          <p:cNvPr id="342" name="Google Shape;342;g239837b6ed7_0_8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343" name="Google Shape;343;g239837b6ed7_0_83"/>
          <p:cNvSpPr/>
          <p:nvPr/>
        </p:nvSpPr>
        <p:spPr>
          <a:xfrm>
            <a:off x="8380100" y="2877600"/>
            <a:ext cx="37137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chemeClr val="dk1"/>
              </a:buClr>
              <a:buSzPts val="1600"/>
            </a:pPr>
            <a:r>
              <a:rPr lang="de-DE" sz="1600" b="0" i="0" u="none" strike="noStrike" cap="none" dirty="0">
                <a:solidFill>
                  <a:schemeClr val="dk1"/>
                </a:solidFill>
                <a:latin typeface="Arial"/>
                <a:ea typeface="Arial"/>
                <a:cs typeface="Arial"/>
                <a:sym typeface="Arial"/>
              </a:rPr>
              <a:t>Recherchieren Sie mögliche Ansätze, um einen gesteigerten Holzbedarf für den Gebäudebau/ Innenausbau in Zukunft abdecken zu können.</a:t>
            </a:r>
            <a:endParaRPr sz="1600" b="0" i="0" u="none" strike="noStrike" cap="none" dirty="0">
              <a:solidFill>
                <a:schemeClr val="dk1"/>
              </a:solidFill>
              <a:latin typeface="Arial"/>
              <a:ea typeface="Arial"/>
              <a:cs typeface="Arial"/>
              <a:sym typeface="Arial"/>
            </a:endParaRPr>
          </a:p>
        </p:txBody>
      </p:sp>
      <p:pic>
        <p:nvPicPr>
          <p:cNvPr id="344" name="Google Shape;344;g239837b6ed7_0_83"/>
          <p:cNvPicPr preferRelativeResize="0"/>
          <p:nvPr/>
        </p:nvPicPr>
        <p:blipFill rotWithShape="1">
          <a:blip r:embed="rId3">
            <a:alphaModFix/>
          </a:blip>
          <a:srcRect l="9892" t="20772" r="44579" b="18571"/>
          <a:stretch/>
        </p:blipFill>
        <p:spPr>
          <a:xfrm>
            <a:off x="234850" y="1377075"/>
            <a:ext cx="5039642" cy="4747076"/>
          </a:xfrm>
          <a:prstGeom prst="rect">
            <a:avLst/>
          </a:prstGeom>
          <a:noFill/>
          <a:ln>
            <a:noFill/>
          </a:ln>
        </p:spPr>
      </p:pic>
      <p:sp>
        <p:nvSpPr>
          <p:cNvPr id="345" name="Google Shape;345;g239837b6ed7_0_83"/>
          <p:cNvSpPr txBox="1"/>
          <p:nvPr/>
        </p:nvSpPr>
        <p:spPr>
          <a:xfrm>
            <a:off x="3520850" y="2403350"/>
            <a:ext cx="382800" cy="82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de-DE" sz="3600" b="1" i="0" u="none" strike="noStrike" cap="none">
                <a:solidFill>
                  <a:srgbClr val="000000"/>
                </a:solidFill>
                <a:latin typeface="Calibri"/>
                <a:ea typeface="Calibri"/>
                <a:cs typeface="Calibri"/>
                <a:sym typeface="Calibri"/>
              </a:rPr>
              <a:t>?</a:t>
            </a:r>
            <a:endParaRPr sz="3600" b="1"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7b80a665ea_0_30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352" name="Google Shape;352;g27b80a665ea_0_30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Wärmeverbrauch Tischlereibetriebe</a:t>
            </a:r>
            <a:endParaRPr/>
          </a:p>
        </p:txBody>
      </p:sp>
      <p:sp>
        <p:nvSpPr>
          <p:cNvPr id="353" name="Google Shape;353;g27b80a665ea_0_30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spcBef>
                <a:spcPts val="0"/>
              </a:spcBef>
              <a:spcAft>
                <a:spcPts val="0"/>
              </a:spcAft>
              <a:buClr>
                <a:srgbClr val="888888"/>
              </a:buClr>
              <a:buSzPts val="1200"/>
              <a:buNone/>
            </a:pPr>
            <a:r>
              <a:rPr lang="de-DE"/>
              <a:t>Tischler und Tischlerin</a:t>
            </a:r>
            <a:endParaRPr/>
          </a:p>
        </p:txBody>
      </p:sp>
      <p:sp>
        <p:nvSpPr>
          <p:cNvPr id="354" name="Google Shape;354;g27b80a665ea_0_30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HWK Koblenz, o.J., eigene Darstellung</a:t>
            </a:r>
            <a:endParaRPr/>
          </a:p>
        </p:txBody>
      </p:sp>
      <p:sp>
        <p:nvSpPr>
          <p:cNvPr id="355" name="Google Shape;355;g27b80a665ea_0_30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356" name="Google Shape;356;g27b80a665ea_0_305"/>
          <p:cNvSpPr/>
          <p:nvPr/>
        </p:nvSpPr>
        <p:spPr>
          <a:xfrm>
            <a:off x="8181475" y="2877600"/>
            <a:ext cx="3698700" cy="15474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lvl="0" algn="l" rtl="0">
              <a:lnSpc>
                <a:spcPct val="115000"/>
              </a:lnSpc>
              <a:spcBef>
                <a:spcPts val="0"/>
              </a:spcBef>
              <a:spcAft>
                <a:spcPts val="0"/>
              </a:spcAft>
              <a:buClr>
                <a:schemeClr val="dk1"/>
              </a:buClr>
              <a:buSzPts val="1600"/>
            </a:pPr>
            <a:r>
              <a:rPr lang="de-DE" sz="1600" dirty="0">
                <a:solidFill>
                  <a:schemeClr val="dk1"/>
                </a:solidFill>
              </a:rPr>
              <a:t>Recherchieren und diskutieren Sie die Möglichkeiten, den Wärmeverbrauch in ihrem Betrieb zu reduzieren </a:t>
            </a:r>
            <a:endParaRPr sz="1600" dirty="0">
              <a:solidFill>
                <a:schemeClr val="dk1"/>
              </a:solidFill>
            </a:endParaRPr>
          </a:p>
          <a:p>
            <a:pPr marL="457200" marR="0" lvl="0" indent="0" algn="l" rtl="0">
              <a:lnSpc>
                <a:spcPct val="100000"/>
              </a:lnSpc>
              <a:spcBef>
                <a:spcPts val="0"/>
              </a:spcBef>
              <a:spcAft>
                <a:spcPts val="0"/>
              </a:spcAft>
              <a:buNone/>
            </a:pPr>
            <a:endParaRPr sz="1600" dirty="0">
              <a:solidFill>
                <a:schemeClr val="dk1"/>
              </a:solidFill>
            </a:endParaRPr>
          </a:p>
        </p:txBody>
      </p:sp>
      <p:pic>
        <p:nvPicPr>
          <p:cNvPr id="357" name="Google Shape;357;g27b80a665ea_0_305"/>
          <p:cNvPicPr preferRelativeResize="0"/>
          <p:nvPr/>
        </p:nvPicPr>
        <p:blipFill>
          <a:blip r:embed="rId3">
            <a:alphaModFix/>
          </a:blip>
          <a:stretch>
            <a:fillRect/>
          </a:stretch>
        </p:blipFill>
        <p:spPr>
          <a:xfrm>
            <a:off x="-168425" y="1759975"/>
            <a:ext cx="8075301" cy="41931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27b80a665ea_0_31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364" name="Google Shape;364;g27b80a665ea_0_31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Stromverbrauch Tischlereibetriebe</a:t>
            </a:r>
            <a:endParaRPr/>
          </a:p>
        </p:txBody>
      </p:sp>
      <p:sp>
        <p:nvSpPr>
          <p:cNvPr id="365" name="Google Shape;365;g27b80a665ea_0_318"/>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spcBef>
                <a:spcPts val="0"/>
              </a:spcBef>
              <a:spcAft>
                <a:spcPts val="0"/>
              </a:spcAft>
              <a:buClr>
                <a:srgbClr val="888888"/>
              </a:buClr>
              <a:buSzPts val="1200"/>
              <a:buNone/>
            </a:pPr>
            <a:r>
              <a:rPr lang="de-DE"/>
              <a:t>Tischler und Tischlerin</a:t>
            </a:r>
            <a:endParaRPr/>
          </a:p>
        </p:txBody>
      </p:sp>
      <p:sp>
        <p:nvSpPr>
          <p:cNvPr id="366" name="Google Shape;366;g27b80a665ea_0_31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HWK Koblenz, o.J., eigene Darstellung </a:t>
            </a:r>
            <a:endParaRPr/>
          </a:p>
        </p:txBody>
      </p:sp>
      <p:sp>
        <p:nvSpPr>
          <p:cNvPr id="367" name="Google Shape;367;g27b80a665ea_0_31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368" name="Google Shape;368;g27b80a665ea_0_318"/>
          <p:cNvSpPr/>
          <p:nvPr/>
        </p:nvSpPr>
        <p:spPr>
          <a:xfrm>
            <a:off x="8259200" y="3355475"/>
            <a:ext cx="3834600" cy="17421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lvl="0" algn="l" rtl="0">
              <a:lnSpc>
                <a:spcPct val="115000"/>
              </a:lnSpc>
              <a:spcBef>
                <a:spcPts val="0"/>
              </a:spcBef>
              <a:spcAft>
                <a:spcPts val="0"/>
              </a:spcAft>
              <a:buClr>
                <a:schemeClr val="dk1"/>
              </a:buClr>
              <a:buSzPts val="1600"/>
            </a:pPr>
            <a:r>
              <a:rPr lang="de-DE" sz="1600" dirty="0">
                <a:solidFill>
                  <a:schemeClr val="dk1"/>
                </a:solidFill>
              </a:rPr>
              <a:t>Recherchieren und diskutieren Sie die Möglichkeiten, den Strom- verbrauch in ihrem Betrieb zu reduzieren. </a:t>
            </a:r>
            <a:endParaRPr sz="1600" dirty="0">
              <a:solidFill>
                <a:schemeClr val="dk1"/>
              </a:solidFill>
            </a:endParaRPr>
          </a:p>
        </p:txBody>
      </p:sp>
      <p:pic>
        <p:nvPicPr>
          <p:cNvPr id="369" name="Google Shape;369;g27b80a665ea_0_318"/>
          <p:cNvPicPr preferRelativeResize="0"/>
          <p:nvPr/>
        </p:nvPicPr>
        <p:blipFill>
          <a:blip r:embed="rId3">
            <a:alphaModFix/>
          </a:blip>
          <a:stretch>
            <a:fillRect/>
          </a:stretch>
        </p:blipFill>
        <p:spPr>
          <a:xfrm>
            <a:off x="98925" y="1762763"/>
            <a:ext cx="8075299" cy="41809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27d927d5bbc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Impressum</a:t>
            </a:r>
            <a:endParaRPr/>
          </a:p>
        </p:txBody>
      </p:sp>
      <p:sp>
        <p:nvSpPr>
          <p:cNvPr id="570" name="Google Shape;570;g27d927d5bbc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571" name="Google Shape;571;g27d927d5bbc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Projektagentur BBNE</a:t>
            </a:r>
            <a:endParaRPr/>
          </a:p>
        </p:txBody>
      </p:sp>
      <p:sp>
        <p:nvSpPr>
          <p:cNvPr id="572" name="Google Shape;572;g27d927d5bbc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endParaRPr/>
          </a:p>
        </p:txBody>
      </p:sp>
      <p:sp>
        <p:nvSpPr>
          <p:cNvPr id="573" name="Google Shape;573;g27d927d5bbc_0_0"/>
          <p:cNvSpPr txBox="1"/>
          <p:nvPr/>
        </p:nvSpPr>
        <p:spPr>
          <a:xfrm>
            <a:off x="1147864" y="1499687"/>
            <a:ext cx="3752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Herausgeber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IZT - Institut für Zukunftsstudien 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Technologiebewertung gemeinnützige GmbH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Schopenhauerstr. 26, 14129 Berlin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www.izt.de</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Projektleitung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Dr. Michael Scharp</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Forschungsleiter Bildung und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Digitale Medien am IZT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m.scharp@izt.de | T 030 80 30 88-14</a:t>
            </a:r>
            <a:endParaRPr sz="1400" b="0" i="0" u="none" strike="noStrike" cap="none">
              <a:solidFill>
                <a:srgbClr val="000000"/>
              </a:solidFill>
              <a:latin typeface="Arial"/>
              <a:ea typeface="Arial"/>
              <a:cs typeface="Arial"/>
              <a:sym typeface="Arial"/>
            </a:endParaRPr>
          </a:p>
        </p:txBody>
      </p:sp>
      <p:pic>
        <p:nvPicPr>
          <p:cNvPr id="575" name="Google Shape;575;g27d927d5bbc_0_0" descr="Ein Bild, das Text, Screenshot, Schrift, Visitenkarte enthält.&#10;&#10;Automatisch generierte Beschreibung"/>
          <p:cNvPicPr preferRelativeResize="0"/>
          <p:nvPr/>
        </p:nvPicPr>
        <p:blipFill rotWithShape="1">
          <a:blip r:embed="rId3">
            <a:alphaModFix/>
          </a:blip>
          <a:srcRect/>
          <a:stretch/>
        </p:blipFill>
        <p:spPr>
          <a:xfrm>
            <a:off x="7966583" y="4526390"/>
            <a:ext cx="2817937" cy="1427032"/>
          </a:xfrm>
          <a:prstGeom prst="rect">
            <a:avLst/>
          </a:prstGeom>
          <a:noFill/>
          <a:ln>
            <a:noFill/>
          </a:ln>
        </p:spPr>
      </p:pic>
      <p:sp>
        <p:nvSpPr>
          <p:cNvPr id="576" name="Google Shape;576;g27d927d5bbc_0_0"/>
          <p:cNvSpPr txBox="1"/>
          <p:nvPr/>
        </p:nvSpPr>
        <p:spPr>
          <a:xfrm>
            <a:off x="5590635" y="1499687"/>
            <a:ext cx="5232600" cy="22159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lang="de-DE" sz="1200" b="0" i="0" u="none" strike="noStrike" cap="none" dirty="0">
                <a:solidFill>
                  <a:srgbClr val="000000"/>
                </a:solidFill>
                <a:latin typeface="Merriweather"/>
                <a:ea typeface="Merriweather"/>
                <a:cs typeface="Merriweather"/>
                <a:sym typeface="Merriweather"/>
              </a:rPr>
            </a:br>
            <a:r>
              <a:rPr lang="de-DE" sz="1200" b="0" i="0" u="none" strike="noStrike" cap="none" dirty="0">
                <a:solidFill>
                  <a:srgbClr val="000000"/>
                </a:solidFill>
                <a:latin typeface="Merriweather"/>
                <a:ea typeface="Merriweather"/>
                <a:cs typeface="Merriweather"/>
                <a:sym typeface="Merriweather"/>
              </a:rPr>
              <a:t>Die Verantwortung der Veröffentlichung liegt bei den Autorinnen und Autoren. </a:t>
            </a:r>
          </a:p>
          <a:p>
            <a:pPr marL="0" marR="0" lvl="0" indent="0" algn="l" rtl="0">
              <a:lnSpc>
                <a:spcPct val="100000"/>
              </a:lnSpc>
              <a:spcBef>
                <a:spcPts val="0"/>
              </a:spcBef>
              <a:spcAft>
                <a:spcPts val="0"/>
              </a:spcAft>
              <a:buClr>
                <a:srgbClr val="000000"/>
              </a:buClr>
              <a:buSzPts val="1200"/>
              <a:buFont typeface="Arial"/>
              <a:buNone/>
            </a:pPr>
            <a:endParaRPr lang="de-DE" sz="1200" dirty="0">
              <a:latin typeface="Merriweather"/>
              <a:sym typeface="Merriweather"/>
            </a:endParaRPr>
          </a:p>
          <a:p>
            <a:pPr lvl="0">
              <a:buSzPts val="1200"/>
            </a:pPr>
            <a:r>
              <a:rPr lang="de-DE" i="1" dirty="0"/>
              <a:t>Dieses Bildungsmaterial berücksichtigt die Gütekriterien für digitale BNE-Materialien gemäß Beschluss der Nationalen Plattform BNE vom 09. Dezember 2022.</a:t>
            </a:r>
            <a:endParaRPr sz="1400" b="0" i="0" u="none" strike="noStrike" cap="none" dirty="0">
              <a:solidFill>
                <a:srgbClr val="000000"/>
              </a:solidFill>
              <a:latin typeface="Arial"/>
              <a:ea typeface="Arial"/>
              <a:cs typeface="Arial"/>
              <a:sym typeface="Arial"/>
            </a:endParaRPr>
          </a:p>
        </p:txBody>
      </p:sp>
      <p:pic>
        <p:nvPicPr>
          <p:cNvPr id="577" name="Google Shape;577;g27d927d5bbc_0_0"/>
          <p:cNvPicPr preferRelativeResize="0"/>
          <p:nvPr/>
        </p:nvPicPr>
        <p:blipFill rotWithShape="1">
          <a:blip r:embed="rId4">
            <a:alphaModFix/>
          </a:blip>
          <a:srcRect/>
          <a:stretch/>
        </p:blipFill>
        <p:spPr>
          <a:xfrm>
            <a:off x="4360249" y="4614860"/>
            <a:ext cx="2226311" cy="1000315"/>
          </a:xfrm>
          <a:prstGeom prst="rect">
            <a:avLst/>
          </a:prstGeom>
          <a:noFill/>
          <a:ln>
            <a:noFill/>
          </a:ln>
        </p:spPr>
      </p:pic>
      <p:pic>
        <p:nvPicPr>
          <p:cNvPr id="578" name="Google Shape;578;g27d927d5bbc_0_0"/>
          <p:cNvPicPr preferRelativeResize="0"/>
          <p:nvPr/>
        </p:nvPicPr>
        <p:blipFill rotWithShape="1">
          <a:blip r:embed="rId5">
            <a:alphaModFix/>
          </a:blip>
          <a:srcRect t="6591" b="13613"/>
          <a:stretch/>
        </p:blipFill>
        <p:spPr>
          <a:xfrm>
            <a:off x="1147864" y="4457792"/>
            <a:ext cx="2520876" cy="1427025"/>
          </a:xfrm>
          <a:prstGeom prst="rect">
            <a:avLst/>
          </a:prstGeom>
          <a:noFill/>
          <a:ln>
            <a:noFill/>
          </a:ln>
        </p:spPr>
      </p:pic>
    </p:spTree>
    <p:extLst>
      <p:ext uri="{BB962C8B-B14F-4D97-AF65-F5344CB8AC3E}">
        <p14:creationId xmlns:p14="http://schemas.microsoft.com/office/powerpoint/2010/main" val="75066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157" name="Google Shape;157;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158" name="Google Shape;158;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159" name="Google Shape;159;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60" name="Google Shape;160;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72" name="Google Shape;172;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73" name="Google Shape;173;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74" name="Google Shape;174;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75" name="Google Shape;175;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76" name="Google Shape;176;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77" name="Google Shape;177;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78" name="Google Shape;178;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79" name="Google Shape;179;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80" name="Google Shape;180;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81" name="Google Shape;181;p1"/>
          <p:cNvSpPr/>
          <p:nvPr/>
        </p:nvSpPr>
        <p:spPr>
          <a:xfrm>
            <a:off x="6350000" y="2800040"/>
            <a:ext cx="4276969" cy="1558525"/>
          </a:xfrm>
          <a:prstGeom prst="roundRect">
            <a:avLst>
              <a:gd name="adj" fmla="val 16667"/>
            </a:avLst>
          </a:prstGeom>
          <a:solidFill>
            <a:srgbClr val="FFC000"/>
          </a:solidFill>
          <a:ln>
            <a:noFill/>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404040"/>
              </a:buClr>
              <a:buSzPct val="100000"/>
              <a:buFont typeface="Arial"/>
              <a:buChar char="•"/>
            </a:pPr>
            <a:r>
              <a:rPr lang="de-DE" sz="1600" b="0" i="0" u="none" strike="noStrike" cap="none" dirty="0">
                <a:solidFill>
                  <a:srgbClr val="404040"/>
                </a:solidFill>
                <a:latin typeface="Arial"/>
                <a:ea typeface="Arial"/>
                <a:cs typeface="Arial"/>
                <a:sym typeface="Arial"/>
              </a:rPr>
              <a:t>Welchen Beitrag leistet Ihr Betrieb zum Klimawandel?</a:t>
            </a:r>
            <a:endParaRPr sz="1400" b="0" i="0" u="none" strike="noStrike" cap="none" dirty="0">
              <a:solidFill>
                <a:srgbClr val="404040"/>
              </a:solidFill>
              <a:latin typeface="Arial"/>
              <a:ea typeface="Arial"/>
              <a:cs typeface="Arial"/>
              <a:sym typeface="Arial"/>
            </a:endParaRPr>
          </a:p>
          <a:p>
            <a:pPr marL="171450" marR="0" lvl="0" indent="-171450" algn="l" rtl="0">
              <a:lnSpc>
                <a:spcPct val="100000"/>
              </a:lnSpc>
              <a:spcBef>
                <a:spcPts val="0"/>
              </a:spcBef>
              <a:spcAft>
                <a:spcPts val="0"/>
              </a:spcAft>
              <a:buClr>
                <a:srgbClr val="404040"/>
              </a:buClr>
              <a:buSzPct val="100000"/>
              <a:buFont typeface="Arial"/>
              <a:buChar char="•"/>
            </a:pPr>
            <a:r>
              <a:rPr lang="de-DE" sz="1600" b="0" i="0" u="none" strike="noStrike" cap="none" dirty="0">
                <a:solidFill>
                  <a:srgbClr val="404040"/>
                </a:solidFill>
                <a:latin typeface="Arial"/>
                <a:ea typeface="Arial"/>
                <a:cs typeface="Arial"/>
                <a:sym typeface="Arial"/>
              </a:rPr>
              <a:t>Was unternehmen Sie in Ihrem Betrieb, um CO</a:t>
            </a:r>
            <a:r>
              <a:rPr lang="de-DE" sz="1600" b="0" i="0" u="none" strike="noStrike" cap="none" baseline="-25000" dirty="0">
                <a:solidFill>
                  <a:srgbClr val="404040"/>
                </a:solidFill>
                <a:latin typeface="Arial"/>
                <a:ea typeface="Arial"/>
                <a:cs typeface="Arial"/>
                <a:sym typeface="Arial"/>
              </a:rPr>
              <a:t>2</a:t>
            </a:r>
            <a:r>
              <a:rPr lang="de-DE" sz="1600" b="0" i="0" u="none" strike="noStrike" cap="none" dirty="0">
                <a:solidFill>
                  <a:srgbClr val="404040"/>
                </a:solidFill>
                <a:latin typeface="Arial"/>
                <a:ea typeface="Arial"/>
                <a:cs typeface="Arial"/>
                <a:sym typeface="Arial"/>
              </a:rPr>
              <a:t>-Emissionen zu verringern?</a:t>
            </a:r>
            <a:endParaRPr sz="1400" b="0" i="0" u="none" strike="noStrike" cap="none" dirty="0">
              <a:solidFill>
                <a:srgbClr val="404040"/>
              </a:solidFill>
              <a:latin typeface="Arial"/>
              <a:ea typeface="Arial"/>
              <a:cs typeface="Arial"/>
              <a:sym typeface="Arial"/>
            </a:endParaRPr>
          </a:p>
        </p:txBody>
      </p:sp>
      <p:sp>
        <p:nvSpPr>
          <p:cNvPr id="182" name="Google Shape;182;p1"/>
          <p:cNvSpPr txBox="1">
            <a:spLocks noGrp="1"/>
          </p:cNvSpPr>
          <p:nvPr>
            <p:ph type="body" idx="1"/>
          </p:nvPr>
        </p:nvSpPr>
        <p:spPr>
          <a:xfrm>
            <a:off x="3339271" y="625454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Tischler und Tischlerin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6dae9e7bab_0_77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3</a:t>
            </a:fld>
            <a:endParaRPr/>
          </a:p>
        </p:txBody>
      </p:sp>
      <p:sp>
        <p:nvSpPr>
          <p:cNvPr id="234" name="Google Shape;234;g26dae9e7bab_0_77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 Ressourcennutzung</a:t>
            </a:r>
            <a:endParaRPr/>
          </a:p>
        </p:txBody>
      </p:sp>
      <p:sp>
        <p:nvSpPr>
          <p:cNvPr id="235" name="Google Shape;235;g26dae9e7bab_0_77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Global Footprint Network  2023</a:t>
            </a:r>
            <a:endParaRPr/>
          </a:p>
        </p:txBody>
      </p:sp>
      <p:sp>
        <p:nvSpPr>
          <p:cNvPr id="236" name="Google Shape;236;g26dae9e7bab_0_777"/>
          <p:cNvSpPr/>
          <p:nvPr/>
        </p:nvSpPr>
        <p:spPr>
          <a:xfrm>
            <a:off x="7181683" y="2078156"/>
            <a:ext cx="4474500" cy="253013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600"/>
              </a:spcBef>
              <a:spcAft>
                <a:spcPts val="0"/>
              </a:spcAft>
              <a:buClr>
                <a:schemeClr val="tx1"/>
              </a:buClr>
              <a:buSzPts val="2200"/>
              <a:buFont typeface="Arial"/>
              <a:buChar char="•"/>
            </a:pPr>
            <a:r>
              <a:rPr lang="de-DE" sz="1800" i="0" u="none" strike="noStrike" cap="none" dirty="0">
                <a:solidFill>
                  <a:schemeClr val="tx1"/>
                </a:solidFill>
                <a:latin typeface="Arial"/>
                <a:ea typeface="Arial"/>
                <a:cs typeface="Arial"/>
                <a:sym typeface="Arial"/>
              </a:rPr>
              <a:t>Erklären Sie was der Earth </a:t>
            </a:r>
            <a:r>
              <a:rPr lang="de-DE" sz="1800" i="0" u="none" strike="noStrike" cap="none" dirty="0" err="1">
                <a:solidFill>
                  <a:schemeClr val="tx1"/>
                </a:solidFill>
                <a:latin typeface="Arial"/>
                <a:ea typeface="Arial"/>
                <a:cs typeface="Arial"/>
                <a:sym typeface="Arial"/>
              </a:rPr>
              <a:t>Overshoot</a:t>
            </a:r>
            <a:r>
              <a:rPr lang="de-DE" sz="1800" i="0" u="none" strike="noStrike" cap="none" dirty="0">
                <a:solidFill>
                  <a:schemeClr val="tx1"/>
                </a:solidFill>
                <a:latin typeface="Arial"/>
                <a:ea typeface="Arial"/>
                <a:cs typeface="Arial"/>
                <a:sym typeface="Arial"/>
              </a:rPr>
              <a:t> </a:t>
            </a:r>
            <a:r>
              <a:rPr lang="de-DE" sz="1800" i="0" u="none" strike="noStrike" cap="none" dirty="0" err="1">
                <a:solidFill>
                  <a:schemeClr val="tx1"/>
                </a:solidFill>
                <a:latin typeface="Arial"/>
                <a:ea typeface="Arial"/>
                <a:cs typeface="Arial"/>
                <a:sym typeface="Arial"/>
              </a:rPr>
              <a:t>day</a:t>
            </a:r>
            <a:r>
              <a:rPr lang="de-DE" sz="1800" i="0" u="none" strike="noStrike" cap="none" dirty="0">
                <a:solidFill>
                  <a:schemeClr val="tx1"/>
                </a:solidFill>
                <a:latin typeface="Arial"/>
                <a:ea typeface="Arial"/>
                <a:cs typeface="Arial"/>
                <a:sym typeface="Arial"/>
              </a:rPr>
              <a:t> ist.</a:t>
            </a:r>
            <a:endParaRPr sz="1800" i="0" u="none" strike="noStrike" cap="none" dirty="0">
              <a:solidFill>
                <a:schemeClr val="tx1"/>
              </a:solidFill>
              <a:latin typeface="Arial"/>
              <a:ea typeface="Arial"/>
              <a:cs typeface="Arial"/>
              <a:sym typeface="Arial"/>
            </a:endParaRPr>
          </a:p>
          <a:p>
            <a:pPr marL="457200" marR="0" lvl="0" indent="-368300" algn="l" rtl="0">
              <a:lnSpc>
                <a:spcPct val="100000"/>
              </a:lnSpc>
              <a:spcBef>
                <a:spcPts val="600"/>
              </a:spcBef>
              <a:spcAft>
                <a:spcPts val="0"/>
              </a:spcAft>
              <a:buClr>
                <a:schemeClr val="tx1"/>
              </a:buClr>
              <a:buSzPts val="2200"/>
              <a:buFont typeface="Arial"/>
              <a:buChar char="•"/>
            </a:pPr>
            <a:r>
              <a:rPr lang="de-DE" sz="1800" i="0" u="none" strike="noStrike" cap="none" dirty="0">
                <a:solidFill>
                  <a:schemeClr val="tx1"/>
                </a:solidFill>
                <a:latin typeface="Arial"/>
                <a:ea typeface="Arial"/>
                <a:cs typeface="Arial"/>
                <a:sym typeface="Arial"/>
              </a:rPr>
              <a:t>Auf welches Datum fällt der Earth </a:t>
            </a:r>
            <a:r>
              <a:rPr lang="de-DE" sz="1800" i="0" u="none" strike="noStrike" cap="none" dirty="0" err="1">
                <a:solidFill>
                  <a:schemeClr val="tx1"/>
                </a:solidFill>
                <a:latin typeface="Arial"/>
                <a:ea typeface="Arial"/>
                <a:cs typeface="Arial"/>
                <a:sym typeface="Arial"/>
              </a:rPr>
              <a:t>Overshoot</a:t>
            </a:r>
            <a:r>
              <a:rPr lang="de-DE" sz="1800" i="0" u="none" strike="noStrike" cap="none" dirty="0">
                <a:solidFill>
                  <a:schemeClr val="tx1"/>
                </a:solidFill>
                <a:latin typeface="Arial"/>
                <a:ea typeface="Arial"/>
                <a:cs typeface="Arial"/>
                <a:sym typeface="Arial"/>
              </a:rPr>
              <a:t> Day im Jahr 2023</a:t>
            </a:r>
            <a:endParaRPr sz="1800" i="0" u="none" strike="noStrike" cap="none" dirty="0">
              <a:solidFill>
                <a:schemeClr val="tx1"/>
              </a:solidFill>
              <a:latin typeface="Arial"/>
              <a:ea typeface="Arial"/>
              <a:cs typeface="Arial"/>
              <a:sym typeface="Arial"/>
            </a:endParaRPr>
          </a:p>
          <a:p>
            <a:pPr marL="457200" marR="0" lvl="0" indent="-368300" algn="l" rtl="0">
              <a:lnSpc>
                <a:spcPct val="100000"/>
              </a:lnSpc>
              <a:spcBef>
                <a:spcPts val="600"/>
              </a:spcBef>
              <a:spcAft>
                <a:spcPts val="0"/>
              </a:spcAft>
              <a:buClr>
                <a:schemeClr val="tx1"/>
              </a:buClr>
              <a:buSzPts val="2200"/>
              <a:buFont typeface="Arial"/>
              <a:buChar char="•"/>
            </a:pPr>
            <a:r>
              <a:rPr lang="de-DE" sz="1800" i="0" u="none" strike="noStrike" cap="none" dirty="0">
                <a:solidFill>
                  <a:schemeClr val="tx1"/>
                </a:solidFill>
                <a:latin typeface="Arial"/>
                <a:ea typeface="Arial"/>
                <a:cs typeface="Arial"/>
                <a:sym typeface="Arial"/>
              </a:rPr>
              <a:t>Auf welches Datum fällt der German  </a:t>
            </a:r>
            <a:r>
              <a:rPr lang="de-DE" sz="1800" i="0" u="none" strike="noStrike" cap="none" dirty="0" err="1">
                <a:solidFill>
                  <a:schemeClr val="tx1"/>
                </a:solidFill>
                <a:latin typeface="Arial"/>
                <a:ea typeface="Arial"/>
                <a:cs typeface="Arial"/>
                <a:sym typeface="Arial"/>
              </a:rPr>
              <a:t>Overshoot</a:t>
            </a:r>
            <a:r>
              <a:rPr lang="de-DE" sz="1800" i="0" u="none" strike="noStrike" cap="none" dirty="0">
                <a:solidFill>
                  <a:schemeClr val="tx1"/>
                </a:solidFill>
                <a:latin typeface="Arial"/>
                <a:ea typeface="Arial"/>
                <a:cs typeface="Arial"/>
                <a:sym typeface="Arial"/>
              </a:rPr>
              <a:t> Day im Jahr 2023</a:t>
            </a:r>
            <a:endParaRPr sz="1800" i="0" u="none" strike="noStrike" cap="none" dirty="0">
              <a:solidFill>
                <a:schemeClr val="tx1"/>
              </a:solidFill>
              <a:latin typeface="Arial"/>
              <a:ea typeface="Arial"/>
              <a:cs typeface="Arial"/>
              <a:sym typeface="Arial"/>
            </a:endParaRPr>
          </a:p>
        </p:txBody>
      </p:sp>
      <p:pic>
        <p:nvPicPr>
          <p:cNvPr id="237" name="Google Shape;237;g26dae9e7bab_0_777"/>
          <p:cNvPicPr preferRelativeResize="0"/>
          <p:nvPr/>
        </p:nvPicPr>
        <p:blipFill rotWithShape="1">
          <a:blip r:embed="rId3">
            <a:alphaModFix/>
          </a:blip>
          <a:srcRect/>
          <a:stretch/>
        </p:blipFill>
        <p:spPr>
          <a:xfrm>
            <a:off x="613577" y="1412400"/>
            <a:ext cx="4945498" cy="4689696"/>
          </a:xfrm>
          <a:prstGeom prst="rect">
            <a:avLst/>
          </a:prstGeom>
          <a:noFill/>
          <a:ln>
            <a:noFill/>
          </a:ln>
        </p:spPr>
      </p:pic>
      <p:sp>
        <p:nvSpPr>
          <p:cNvPr id="238" name="Google Shape;238;g26dae9e7bab_0_777"/>
          <p:cNvSpPr txBox="1">
            <a:spLocks noGrp="1"/>
          </p:cNvSpPr>
          <p:nvPr>
            <p:ph type="ftr" idx="11"/>
          </p:nvPr>
        </p:nvSpPr>
        <p:spPr>
          <a:xfrm>
            <a:off x="708400" y="6266072"/>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 name="Google Shape;92;p1">
            <a:extLst>
              <a:ext uri="{FF2B5EF4-FFF2-40B4-BE49-F238E27FC236}">
                <a16:creationId xmlns:a16="http://schemas.microsoft.com/office/drawing/2014/main" xmlns="" id="{B33AD0C1-12CD-21FE-2FA8-1109F72B0547}"/>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Tischler und Tischlerin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4a9b7458ce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24" name="Google Shape;124;g14a9b7458ce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Wertschöpfung und Umweltfußabdruck bei der</a:t>
            </a:r>
            <a:endParaRPr/>
          </a:p>
          <a:p>
            <a:pPr marL="0" lvl="0" indent="0" algn="l" rtl="0">
              <a:lnSpc>
                <a:spcPct val="100000"/>
              </a:lnSpc>
              <a:spcBef>
                <a:spcPts val="0"/>
              </a:spcBef>
              <a:spcAft>
                <a:spcPts val="0"/>
              </a:spcAft>
              <a:buSzPts val="1800"/>
              <a:buNone/>
            </a:pPr>
            <a:r>
              <a:rPr lang="de-DE"/>
              <a:t>Errichtung und Nutzung von Hochbauten</a:t>
            </a:r>
            <a:endParaRPr/>
          </a:p>
        </p:txBody>
      </p:sp>
      <p:sp>
        <p:nvSpPr>
          <p:cNvPr id="125" name="Google Shape;125;g14a9b7458ce_0_3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126" name="Google Shape;126;g14a9b7458ce_0_3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27" name="Google Shape;127;g14a9b7458ce_0_31"/>
          <p:cNvSpPr/>
          <p:nvPr/>
        </p:nvSpPr>
        <p:spPr>
          <a:xfrm>
            <a:off x="7733150" y="2877600"/>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Welche Bereiche der Umwelt sind vom Gebäudesektor besonders betroffen?</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Welche Bereiche des Gebäudesektors haben den größten Umweltfußabdruck?</a:t>
            </a:r>
            <a:endParaRPr sz="1600" b="0" i="0" u="none" strike="noStrike" cap="none">
              <a:solidFill>
                <a:schemeClr val="dk1"/>
              </a:solidFill>
              <a:latin typeface="Arial"/>
              <a:ea typeface="Arial"/>
              <a:cs typeface="Arial"/>
              <a:sym typeface="Arial"/>
            </a:endParaRPr>
          </a:p>
        </p:txBody>
      </p:sp>
      <p:pic>
        <p:nvPicPr>
          <p:cNvPr id="128" name="Google Shape;128;g14a9b7458ce_0_31"/>
          <p:cNvPicPr preferRelativeResize="0"/>
          <p:nvPr/>
        </p:nvPicPr>
        <p:blipFill rotWithShape="1">
          <a:blip r:embed="rId3">
            <a:alphaModFix/>
          </a:blip>
          <a:srcRect/>
          <a:stretch/>
        </p:blipFill>
        <p:spPr>
          <a:xfrm>
            <a:off x="-171450" y="1021800"/>
            <a:ext cx="7473152" cy="5283748"/>
          </a:xfrm>
          <a:prstGeom prst="rect">
            <a:avLst/>
          </a:prstGeom>
          <a:noFill/>
          <a:ln>
            <a:noFill/>
          </a:ln>
        </p:spPr>
      </p:pic>
      <p:sp>
        <p:nvSpPr>
          <p:cNvPr id="129" name="Google Shape;129;g14a9b7458ce_0_31"/>
          <p:cNvSpPr txBox="1">
            <a:spLocks noGrp="1"/>
          </p:cNvSpPr>
          <p:nvPr>
            <p:ph type="body" idx="1"/>
          </p:nvPr>
        </p:nvSpPr>
        <p:spPr>
          <a:xfrm>
            <a:off x="3339271" y="625454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Tischler und Tischlerin</a:t>
            </a:r>
            <a:endParaRPr dirty="0"/>
          </a:p>
        </p:txBody>
      </p:sp>
    </p:spTree>
    <p:extLst>
      <p:ext uri="{BB962C8B-B14F-4D97-AF65-F5344CB8AC3E}">
        <p14:creationId xmlns:p14="http://schemas.microsoft.com/office/powerpoint/2010/main" val="336923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g239837b6ed7_0_1"/>
          <p:cNvPicPr preferRelativeResize="0"/>
          <p:nvPr/>
        </p:nvPicPr>
        <p:blipFill rotWithShape="1">
          <a:blip r:embed="rId3">
            <a:alphaModFix/>
          </a:blip>
          <a:srcRect/>
          <a:stretch/>
        </p:blipFill>
        <p:spPr>
          <a:xfrm>
            <a:off x="438150" y="1412400"/>
            <a:ext cx="7167545" cy="4706801"/>
          </a:xfrm>
          <a:prstGeom prst="rect">
            <a:avLst/>
          </a:prstGeom>
          <a:noFill/>
          <a:ln>
            <a:noFill/>
          </a:ln>
        </p:spPr>
      </p:pic>
      <p:sp>
        <p:nvSpPr>
          <p:cNvPr id="201" name="Google Shape;201;g239837b6ed7_0_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202" name="Google Shape;202;g239837b6ed7_0_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Anteil Bau am globalen Umweltfußabdruck:</a:t>
            </a:r>
            <a:endParaRPr/>
          </a:p>
          <a:p>
            <a:pPr marL="0" lvl="0" indent="0" algn="l" rtl="0">
              <a:lnSpc>
                <a:spcPct val="100000"/>
              </a:lnSpc>
              <a:spcBef>
                <a:spcPts val="0"/>
              </a:spcBef>
              <a:spcAft>
                <a:spcPts val="0"/>
              </a:spcAft>
              <a:buSzPts val="1800"/>
              <a:buNone/>
            </a:pPr>
            <a:r>
              <a:rPr lang="de-DE"/>
              <a:t>Notwendige Reduktion für planetare Grenzen</a:t>
            </a:r>
            <a:endParaRPr/>
          </a:p>
        </p:txBody>
      </p:sp>
      <p:sp>
        <p:nvSpPr>
          <p:cNvPr id="203" name="Google Shape;203;g239837b6ed7_0_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de-DE"/>
              <a:t>Tischler und Tischlerin</a:t>
            </a:r>
            <a:endParaRPr/>
          </a:p>
        </p:txBody>
      </p:sp>
      <p:sp>
        <p:nvSpPr>
          <p:cNvPr id="204" name="Google Shape;204;g239837b6ed7_0_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a:t>
            </a:r>
            <a:endParaRPr/>
          </a:p>
        </p:txBody>
      </p:sp>
      <p:sp>
        <p:nvSpPr>
          <p:cNvPr id="205" name="Google Shape;205;g239837b6ed7_0_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206" name="Google Shape;206;g239837b6ed7_0_1"/>
          <p:cNvSpPr/>
          <p:nvPr/>
        </p:nvSpPr>
        <p:spPr>
          <a:xfrm>
            <a:off x="7733150" y="2877600"/>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chemeClr val="dk1"/>
              </a:buClr>
              <a:buSzPts val="1600"/>
            </a:pPr>
            <a:r>
              <a:rPr lang="de-DE" sz="1600" b="0" i="0" u="none" strike="noStrike" cap="none" dirty="0">
                <a:solidFill>
                  <a:schemeClr val="dk1"/>
                </a:solidFill>
                <a:latin typeface="Arial"/>
                <a:ea typeface="Arial"/>
                <a:cs typeface="Arial"/>
                <a:sym typeface="Arial"/>
              </a:rPr>
              <a:t>In welchen Bereichen und in welchem Umfang muss der Gebäudesektor seinen Fußabdruck besonders stark reduzieren, um die Klimaziele zu erreichen?</a:t>
            </a:r>
            <a:endParaRPr sz="1600" b="0" i="0" u="none" strike="noStrike" cap="none" dirty="0">
              <a:solidFill>
                <a:schemeClr val="dk1"/>
              </a:solidFill>
              <a:latin typeface="Arial"/>
              <a:ea typeface="Arial"/>
              <a:cs typeface="Arial"/>
              <a:sym typeface="Arial"/>
            </a:endParaRPr>
          </a:p>
        </p:txBody>
      </p:sp>
      <p:sp>
        <p:nvSpPr>
          <p:cNvPr id="207" name="Google Shape;207;g239837b6ed7_0_1"/>
          <p:cNvSpPr/>
          <p:nvPr/>
        </p:nvSpPr>
        <p:spPr>
          <a:xfrm rot="10800000" flipH="1">
            <a:off x="2981325" y="3967200"/>
            <a:ext cx="2190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239837b6ed7_0_1"/>
          <p:cNvSpPr/>
          <p:nvPr/>
        </p:nvSpPr>
        <p:spPr>
          <a:xfrm rot="10800000" flipH="1">
            <a:off x="2981325" y="4495825"/>
            <a:ext cx="4014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239837b6ed7_0_1"/>
          <p:cNvSpPr/>
          <p:nvPr/>
        </p:nvSpPr>
        <p:spPr>
          <a:xfrm rot="10800000" flipH="1">
            <a:off x="1971700" y="3433775"/>
            <a:ext cx="4623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g239837b6ed7_0_1"/>
          <p:cNvSpPr/>
          <p:nvPr/>
        </p:nvSpPr>
        <p:spPr>
          <a:xfrm rot="10800000" flipH="1">
            <a:off x="1676500" y="2387050"/>
            <a:ext cx="6048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39837b6ed7_0_1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217" name="Google Shape;217;g239837b6ed7_0_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TGH-Fußabdruck: Herstellung, Errichtung, Modernisierung Wohn- und Nichtwohngebäuden</a:t>
            </a:r>
            <a:endParaRPr/>
          </a:p>
        </p:txBody>
      </p:sp>
      <p:sp>
        <p:nvSpPr>
          <p:cNvPr id="218" name="Google Shape;218;g239837b6ed7_0_1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219" name="Google Shape;219;g239837b6ed7_0_1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220" name="Google Shape;220;g239837b6ed7_0_13"/>
          <p:cNvSpPr/>
          <p:nvPr/>
        </p:nvSpPr>
        <p:spPr>
          <a:xfrm>
            <a:off x="8415025" y="3750475"/>
            <a:ext cx="3777000" cy="13473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chemeClr val="dk1"/>
              </a:buClr>
              <a:buSzPts val="1600"/>
            </a:pPr>
            <a:r>
              <a:rPr lang="de-DE" sz="1600" b="0" i="0" u="none" strike="noStrike" cap="none" dirty="0">
                <a:solidFill>
                  <a:schemeClr val="dk1"/>
                </a:solidFill>
                <a:latin typeface="Arial"/>
                <a:ea typeface="Arial"/>
                <a:cs typeface="Arial"/>
                <a:sym typeface="Arial"/>
              </a:rPr>
              <a:t>Vergleichen Sie die Emissionen, die sich aus der Herstellung von </a:t>
            </a:r>
            <a:r>
              <a:rPr lang="de-DE" sz="1600" dirty="0">
                <a:solidFill>
                  <a:schemeClr val="dk1"/>
                </a:solidFill>
              </a:rPr>
              <a:t>Kunststoffen, Metall-</a:t>
            </a:r>
            <a:r>
              <a:rPr lang="de-DE" sz="1600" b="0" i="0" u="none" strike="noStrike" cap="none" dirty="0">
                <a:solidFill>
                  <a:schemeClr val="dk1"/>
                </a:solidFill>
                <a:latin typeface="Arial"/>
                <a:ea typeface="Arial"/>
                <a:cs typeface="Arial"/>
                <a:sym typeface="Arial"/>
              </a:rPr>
              <a:t> und Holzerzeugnissen ergeben.</a:t>
            </a:r>
            <a:endParaRPr sz="1600" b="0" i="0" u="none" strike="noStrike" cap="none" dirty="0">
              <a:solidFill>
                <a:schemeClr val="dk1"/>
              </a:solidFill>
              <a:latin typeface="Arial"/>
              <a:ea typeface="Arial"/>
              <a:cs typeface="Arial"/>
              <a:sym typeface="Arial"/>
            </a:endParaRPr>
          </a:p>
        </p:txBody>
      </p:sp>
      <p:pic>
        <p:nvPicPr>
          <p:cNvPr id="221" name="Google Shape;221;g239837b6ed7_0_13"/>
          <p:cNvPicPr preferRelativeResize="0"/>
          <p:nvPr/>
        </p:nvPicPr>
        <p:blipFill rotWithShape="1">
          <a:blip r:embed="rId3">
            <a:alphaModFix/>
          </a:blip>
          <a:srcRect/>
          <a:stretch/>
        </p:blipFill>
        <p:spPr>
          <a:xfrm>
            <a:off x="152400" y="1412400"/>
            <a:ext cx="7198970" cy="4689696"/>
          </a:xfrm>
          <a:prstGeom prst="rect">
            <a:avLst/>
          </a:prstGeom>
          <a:noFill/>
          <a:ln>
            <a:noFill/>
          </a:ln>
        </p:spPr>
      </p:pic>
      <p:sp>
        <p:nvSpPr>
          <p:cNvPr id="222" name="Google Shape;222;g239837b6ed7_0_1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Tischler und Tischlerin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7b20710b09_0_59"/>
          <p:cNvSpPr txBox="1"/>
          <p:nvPr/>
        </p:nvSpPr>
        <p:spPr>
          <a:xfrm>
            <a:off x="8266650" y="5425025"/>
            <a:ext cx="1774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Finanzielle Förderung</a:t>
            </a:r>
            <a:endParaRPr sz="1400" b="0" i="0" u="none" strike="noStrike" cap="none">
              <a:solidFill>
                <a:srgbClr val="000000"/>
              </a:solidFill>
              <a:latin typeface="Calibri"/>
              <a:ea typeface="Calibri"/>
              <a:cs typeface="Calibri"/>
              <a:sym typeface="Calibri"/>
            </a:endParaRPr>
          </a:p>
        </p:txBody>
      </p:sp>
      <p:sp>
        <p:nvSpPr>
          <p:cNvPr id="229" name="Google Shape;229;g27b20710b09_0_59"/>
          <p:cNvSpPr txBox="1"/>
          <p:nvPr/>
        </p:nvSpPr>
        <p:spPr>
          <a:xfrm>
            <a:off x="2045825" y="5410650"/>
            <a:ext cx="17745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Kostengünstige Anschaffung</a:t>
            </a:r>
            <a:endParaRPr sz="1400" b="0" i="0" u="none" strike="noStrike" cap="none">
              <a:solidFill>
                <a:srgbClr val="000000"/>
              </a:solidFill>
              <a:latin typeface="Calibri"/>
              <a:ea typeface="Calibri"/>
              <a:cs typeface="Calibri"/>
              <a:sym typeface="Calibri"/>
            </a:endParaRPr>
          </a:p>
        </p:txBody>
      </p:sp>
      <p:sp>
        <p:nvSpPr>
          <p:cNvPr id="230" name="Google Shape;230;g27b20710b09_0_59"/>
          <p:cNvSpPr txBox="1"/>
          <p:nvPr/>
        </p:nvSpPr>
        <p:spPr>
          <a:xfrm>
            <a:off x="8636650" y="2342250"/>
            <a:ext cx="23868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längere Nutzungsdauer</a:t>
            </a:r>
            <a:endParaRPr>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&gt; bessere Gesamtökobilanz</a:t>
            </a:r>
            <a:endParaRPr>
              <a:latin typeface="Calibri"/>
              <a:ea typeface="Calibri"/>
              <a:cs typeface="Calibri"/>
              <a:sym typeface="Calibri"/>
            </a:endParaRPr>
          </a:p>
        </p:txBody>
      </p:sp>
      <p:pic>
        <p:nvPicPr>
          <p:cNvPr id="231" name="Google Shape;231;g27b20710b09_0_59"/>
          <p:cNvPicPr preferRelativeResize="0"/>
          <p:nvPr/>
        </p:nvPicPr>
        <p:blipFill>
          <a:blip r:embed="rId3">
            <a:alphaModFix/>
          </a:blip>
          <a:stretch>
            <a:fillRect/>
          </a:stretch>
        </p:blipFill>
        <p:spPr>
          <a:xfrm>
            <a:off x="3486176" y="1626850"/>
            <a:ext cx="4110900" cy="2740585"/>
          </a:xfrm>
          <a:prstGeom prst="rect">
            <a:avLst/>
          </a:prstGeom>
          <a:noFill/>
          <a:ln>
            <a:noFill/>
          </a:ln>
        </p:spPr>
      </p:pic>
      <p:sp>
        <p:nvSpPr>
          <p:cNvPr id="232" name="Google Shape;232;g27b20710b09_0_59"/>
          <p:cNvSpPr/>
          <p:nvPr/>
        </p:nvSpPr>
        <p:spPr>
          <a:xfrm>
            <a:off x="154900" y="4289013"/>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27b20710b09_0_59"/>
          <p:cNvSpPr/>
          <p:nvPr/>
        </p:nvSpPr>
        <p:spPr>
          <a:xfrm>
            <a:off x="85725" y="314278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27b20710b09_0_59"/>
          <p:cNvSpPr/>
          <p:nvPr/>
        </p:nvSpPr>
        <p:spPr>
          <a:xfrm>
            <a:off x="952675" y="507073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27b20710b09_0_5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236" name="Google Shape;236;g27b20710b09_0_59"/>
          <p:cNvSpPr txBox="1">
            <a:spLocks noGrp="1"/>
          </p:cNvSpPr>
          <p:nvPr>
            <p:ph type="title"/>
          </p:nvPr>
        </p:nvSpPr>
        <p:spPr>
          <a:xfrm>
            <a:off x="417125" y="204575"/>
            <a:ext cx="93402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Fenstermaterialien - Varianten</a:t>
            </a:r>
            <a:endParaRPr/>
          </a:p>
        </p:txBody>
      </p:sp>
      <p:sp>
        <p:nvSpPr>
          <p:cNvPr id="237" name="Google Shape;237;g27b20710b09_0_59"/>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Foto: fotolia    Quelle: Forum Nachhaltiges Bauen</a:t>
            </a:r>
            <a:endParaRPr/>
          </a:p>
        </p:txBody>
      </p:sp>
      <p:sp>
        <p:nvSpPr>
          <p:cNvPr id="238" name="Google Shape;238;g27b20710b09_0_59"/>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239" name="Google Shape;239;g27b20710b09_0_59"/>
          <p:cNvSpPr/>
          <p:nvPr/>
        </p:nvSpPr>
        <p:spPr>
          <a:xfrm>
            <a:off x="328225" y="1996575"/>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0" name="Google Shape;240;g27b20710b09_0_59"/>
          <p:cNvPicPr preferRelativeResize="0"/>
          <p:nvPr/>
        </p:nvPicPr>
        <p:blipFill rotWithShape="1">
          <a:blip r:embed="rId4">
            <a:alphaModFix/>
          </a:blip>
          <a:srcRect l="42395" t="15721" r="29445" b="32886"/>
          <a:stretch/>
        </p:blipFill>
        <p:spPr>
          <a:xfrm>
            <a:off x="347938" y="3266825"/>
            <a:ext cx="578376" cy="746325"/>
          </a:xfrm>
          <a:prstGeom prst="rect">
            <a:avLst/>
          </a:prstGeom>
          <a:noFill/>
          <a:ln>
            <a:noFill/>
          </a:ln>
        </p:spPr>
      </p:pic>
      <p:sp>
        <p:nvSpPr>
          <p:cNvPr id="241" name="Google Shape;241;g27b20710b09_0_59"/>
          <p:cNvSpPr txBox="1"/>
          <p:nvPr/>
        </p:nvSpPr>
        <p:spPr>
          <a:xfrm>
            <a:off x="1431025" y="2336475"/>
            <a:ext cx="20943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nachwachsender Rohstoff</a:t>
            </a:r>
            <a:endParaRPr sz="1400" b="0" i="0" u="none" strike="noStrike" cap="none">
              <a:solidFill>
                <a:srgbClr val="000000"/>
              </a:solidFill>
              <a:latin typeface="Calibri"/>
              <a:ea typeface="Calibri"/>
              <a:cs typeface="Calibri"/>
              <a:sym typeface="Calibri"/>
            </a:endParaRPr>
          </a:p>
        </p:txBody>
      </p:sp>
      <p:sp>
        <p:nvSpPr>
          <p:cNvPr id="242" name="Google Shape;242;g27b20710b09_0_59"/>
          <p:cNvSpPr txBox="1"/>
          <p:nvPr/>
        </p:nvSpPr>
        <p:spPr>
          <a:xfrm>
            <a:off x="1188525" y="3432788"/>
            <a:ext cx="22032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Ökobilanz des Rahmens besser</a:t>
            </a:r>
            <a:endParaRPr sz="1400" b="0" i="0" u="none" strike="noStrike" cap="none">
              <a:solidFill>
                <a:srgbClr val="000000"/>
              </a:solidFill>
              <a:latin typeface="Calibri"/>
              <a:ea typeface="Calibri"/>
              <a:cs typeface="Calibri"/>
              <a:sym typeface="Calibri"/>
            </a:endParaRPr>
          </a:p>
        </p:txBody>
      </p:sp>
      <p:sp>
        <p:nvSpPr>
          <p:cNvPr id="243" name="Google Shape;243;g27b20710b09_0_59"/>
          <p:cNvSpPr txBox="1"/>
          <p:nvPr/>
        </p:nvSpPr>
        <p:spPr>
          <a:xfrm>
            <a:off x="1285275" y="4404600"/>
            <a:ext cx="23868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Entsorgung unproblematisch (bei unbehandeltem Holz)</a:t>
            </a:r>
            <a:endParaRPr sz="1400" b="0" i="0" u="none" strike="noStrike" cap="none">
              <a:solidFill>
                <a:srgbClr val="000000"/>
              </a:solidFill>
              <a:latin typeface="Calibri"/>
              <a:ea typeface="Calibri"/>
              <a:cs typeface="Calibri"/>
              <a:sym typeface="Calibri"/>
            </a:endParaRPr>
          </a:p>
        </p:txBody>
      </p:sp>
      <p:sp>
        <p:nvSpPr>
          <p:cNvPr id="244" name="Google Shape;244;g27b20710b09_0_59"/>
          <p:cNvSpPr/>
          <p:nvPr/>
        </p:nvSpPr>
        <p:spPr>
          <a:xfrm>
            <a:off x="10777250" y="2108775"/>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27b20710b09_0_59"/>
          <p:cNvSpPr/>
          <p:nvPr/>
        </p:nvSpPr>
        <p:spPr>
          <a:xfrm>
            <a:off x="11038900" y="324890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27b20710b09_0_59"/>
          <p:cNvSpPr/>
          <p:nvPr/>
        </p:nvSpPr>
        <p:spPr>
          <a:xfrm>
            <a:off x="10850213" y="433925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g27b20710b09_0_59"/>
          <p:cNvSpPr/>
          <p:nvPr/>
        </p:nvSpPr>
        <p:spPr>
          <a:xfrm>
            <a:off x="9936088" y="507073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27b20710b09_0_59"/>
          <p:cNvSpPr txBox="1"/>
          <p:nvPr/>
        </p:nvSpPr>
        <p:spPr>
          <a:xfrm>
            <a:off x="7802925" y="1626850"/>
            <a:ext cx="1774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 name="Google Shape;249;g27b20710b09_0_59"/>
          <p:cNvSpPr txBox="1"/>
          <p:nvPr/>
        </p:nvSpPr>
        <p:spPr>
          <a:xfrm>
            <a:off x="8718600" y="3562225"/>
            <a:ext cx="23202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Robust gegenüb</a:t>
            </a:r>
            <a:r>
              <a:rPr lang="de-DE">
                <a:latin typeface="Calibri"/>
                <a:ea typeface="Calibri"/>
                <a:cs typeface="Calibri"/>
                <a:sym typeface="Calibri"/>
              </a:rPr>
              <a:t>er</a:t>
            </a:r>
            <a:r>
              <a:rPr lang="de-DE" sz="1400" b="0" i="0" u="none" strike="noStrike" cap="none">
                <a:solidFill>
                  <a:srgbClr val="000000"/>
                </a:solidFill>
                <a:latin typeface="Calibri"/>
                <a:ea typeface="Calibri"/>
                <a:cs typeface="Calibri"/>
                <a:sym typeface="Calibri"/>
              </a:rPr>
              <a:t> Witterung </a:t>
            </a:r>
            <a:endParaRPr sz="1400" b="0" i="0" u="none" strike="noStrike" cap="none">
              <a:solidFill>
                <a:srgbClr val="000000"/>
              </a:solidFill>
              <a:latin typeface="Calibri"/>
              <a:ea typeface="Calibri"/>
              <a:cs typeface="Calibri"/>
              <a:sym typeface="Calibri"/>
            </a:endParaRPr>
          </a:p>
        </p:txBody>
      </p:sp>
      <p:sp>
        <p:nvSpPr>
          <p:cNvPr id="250" name="Google Shape;250;g27b20710b09_0_59"/>
          <p:cNvSpPr txBox="1"/>
          <p:nvPr/>
        </p:nvSpPr>
        <p:spPr>
          <a:xfrm>
            <a:off x="8427500" y="4566800"/>
            <a:ext cx="24177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geringere Unterhaltungskosten</a:t>
            </a:r>
            <a:endParaRPr sz="1400" b="0" i="0" u="none" strike="noStrike" cap="none">
              <a:solidFill>
                <a:srgbClr val="000000"/>
              </a:solidFill>
              <a:latin typeface="Calibri"/>
              <a:ea typeface="Calibri"/>
              <a:cs typeface="Calibri"/>
              <a:sym typeface="Calibri"/>
            </a:endParaRPr>
          </a:p>
        </p:txBody>
      </p:sp>
      <p:pic>
        <p:nvPicPr>
          <p:cNvPr id="251" name="Google Shape;251;g27b20710b09_0_59"/>
          <p:cNvPicPr preferRelativeResize="0"/>
          <p:nvPr/>
        </p:nvPicPr>
        <p:blipFill rotWithShape="1">
          <a:blip r:embed="rId5">
            <a:alphaModFix/>
          </a:blip>
          <a:srcRect l="15451" t="15766" r="71916" b="69233"/>
          <a:stretch/>
        </p:blipFill>
        <p:spPr>
          <a:xfrm>
            <a:off x="1141363" y="5306199"/>
            <a:ext cx="725422" cy="609101"/>
          </a:xfrm>
          <a:prstGeom prst="rect">
            <a:avLst/>
          </a:prstGeom>
          <a:noFill/>
          <a:ln>
            <a:noFill/>
          </a:ln>
        </p:spPr>
      </p:pic>
      <p:pic>
        <p:nvPicPr>
          <p:cNvPr id="252" name="Google Shape;252;g27b20710b09_0_59"/>
          <p:cNvPicPr preferRelativeResize="0"/>
          <p:nvPr/>
        </p:nvPicPr>
        <p:blipFill rotWithShape="1">
          <a:blip r:embed="rId5">
            <a:alphaModFix/>
          </a:blip>
          <a:srcRect l="15451" t="15766" r="71916" b="69233"/>
          <a:stretch/>
        </p:blipFill>
        <p:spPr>
          <a:xfrm>
            <a:off x="11038913" y="4574699"/>
            <a:ext cx="725422" cy="609101"/>
          </a:xfrm>
          <a:prstGeom prst="rect">
            <a:avLst/>
          </a:prstGeom>
          <a:noFill/>
          <a:ln>
            <a:noFill/>
          </a:ln>
        </p:spPr>
      </p:pic>
      <p:pic>
        <p:nvPicPr>
          <p:cNvPr id="253" name="Google Shape;253;g27b20710b09_0_59"/>
          <p:cNvPicPr preferRelativeResize="0"/>
          <p:nvPr/>
        </p:nvPicPr>
        <p:blipFill rotWithShape="1">
          <a:blip r:embed="rId6">
            <a:alphaModFix/>
          </a:blip>
          <a:srcRect l="16135" t="20030" r="58936" b="27506"/>
          <a:stretch/>
        </p:blipFill>
        <p:spPr>
          <a:xfrm>
            <a:off x="11077875" y="2275636"/>
            <a:ext cx="501545" cy="746325"/>
          </a:xfrm>
          <a:prstGeom prst="rect">
            <a:avLst/>
          </a:prstGeom>
          <a:noFill/>
          <a:ln>
            <a:noFill/>
          </a:ln>
        </p:spPr>
      </p:pic>
      <p:pic>
        <p:nvPicPr>
          <p:cNvPr id="254" name="Google Shape;254;g27b20710b09_0_59"/>
          <p:cNvPicPr preferRelativeResize="0"/>
          <p:nvPr/>
        </p:nvPicPr>
        <p:blipFill rotWithShape="1">
          <a:blip r:embed="rId7">
            <a:alphaModFix/>
          </a:blip>
          <a:srcRect l="7837" t="9656" r="64281" b="51672"/>
          <a:stretch/>
        </p:blipFill>
        <p:spPr>
          <a:xfrm>
            <a:off x="11204122" y="3410203"/>
            <a:ext cx="772352" cy="757398"/>
          </a:xfrm>
          <a:prstGeom prst="rect">
            <a:avLst/>
          </a:prstGeom>
          <a:noFill/>
          <a:ln>
            <a:noFill/>
          </a:ln>
        </p:spPr>
      </p:pic>
      <p:pic>
        <p:nvPicPr>
          <p:cNvPr id="255" name="Google Shape;255;g27b20710b09_0_59"/>
          <p:cNvPicPr preferRelativeResize="0"/>
          <p:nvPr/>
        </p:nvPicPr>
        <p:blipFill rotWithShape="1">
          <a:blip r:embed="rId8">
            <a:alphaModFix/>
          </a:blip>
          <a:srcRect l="41600" t="36564" r="43103" b="40820"/>
          <a:stretch/>
        </p:blipFill>
        <p:spPr>
          <a:xfrm>
            <a:off x="493438" y="2156213"/>
            <a:ext cx="772352" cy="807372"/>
          </a:xfrm>
          <a:prstGeom prst="rect">
            <a:avLst/>
          </a:prstGeom>
          <a:noFill/>
          <a:ln>
            <a:noFill/>
          </a:ln>
        </p:spPr>
      </p:pic>
      <p:sp>
        <p:nvSpPr>
          <p:cNvPr id="256" name="Google Shape;256;g27b20710b09_0_59"/>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Tischler und Tischlerin</a:t>
            </a:r>
            <a:endParaRPr/>
          </a:p>
        </p:txBody>
      </p:sp>
      <p:sp>
        <p:nvSpPr>
          <p:cNvPr id="257" name="Google Shape;257;g27b20710b09_0_59"/>
          <p:cNvSpPr txBox="1"/>
          <p:nvPr/>
        </p:nvSpPr>
        <p:spPr>
          <a:xfrm>
            <a:off x="328225" y="1428175"/>
            <a:ext cx="2241000" cy="424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chemeClr val="dk1"/>
                </a:solidFill>
              </a:rPr>
              <a:t>Holzfensterrahmen</a:t>
            </a:r>
            <a:endParaRPr sz="1400" b="0" i="0" u="none" strike="noStrike" cap="none">
              <a:solidFill>
                <a:srgbClr val="000000"/>
              </a:solidFill>
              <a:latin typeface="Calibri"/>
              <a:ea typeface="Calibri"/>
              <a:cs typeface="Calibri"/>
              <a:sym typeface="Calibri"/>
            </a:endParaRPr>
          </a:p>
        </p:txBody>
      </p:sp>
      <p:sp>
        <p:nvSpPr>
          <p:cNvPr id="258" name="Google Shape;258;g27b20710b09_0_59"/>
          <p:cNvSpPr txBox="1"/>
          <p:nvPr/>
        </p:nvSpPr>
        <p:spPr>
          <a:xfrm>
            <a:off x="7580900" y="1440475"/>
            <a:ext cx="4110900" cy="400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chemeClr val="dk1"/>
                </a:solidFill>
              </a:rPr>
              <a:t>thermisch optimierter Holzfensterrahmen</a:t>
            </a:r>
            <a:endParaRPr sz="1600">
              <a:solidFill>
                <a:schemeClr val="dk1"/>
              </a:solidFill>
            </a:endParaRPr>
          </a:p>
          <a:p>
            <a:pPr marL="0" lvl="0" indent="0" algn="l" rtl="0">
              <a:spcBef>
                <a:spcPts val="0"/>
              </a:spcBef>
              <a:spcAft>
                <a:spcPts val="0"/>
              </a:spcAft>
              <a:buNone/>
            </a:pPr>
            <a:r>
              <a:rPr lang="de-DE" sz="1600">
                <a:solidFill>
                  <a:schemeClr val="dk1"/>
                </a:solidFill>
              </a:rPr>
              <a:t>mit Witterungsschutz  (z.B. Alublenden)</a:t>
            </a:r>
            <a:endParaRPr sz="1600">
              <a:solidFill>
                <a:schemeClr val="dk1"/>
              </a:solidFill>
            </a:endParaRPr>
          </a:p>
        </p:txBody>
      </p:sp>
      <p:pic>
        <p:nvPicPr>
          <p:cNvPr id="259" name="Google Shape;259;g27b20710b09_0_59"/>
          <p:cNvPicPr preferRelativeResize="0"/>
          <p:nvPr/>
        </p:nvPicPr>
        <p:blipFill>
          <a:blip r:embed="rId9">
            <a:alphaModFix/>
          </a:blip>
          <a:stretch>
            <a:fillRect/>
          </a:stretch>
        </p:blipFill>
        <p:spPr>
          <a:xfrm>
            <a:off x="417113" y="4623700"/>
            <a:ext cx="578375" cy="206563"/>
          </a:xfrm>
          <a:prstGeom prst="rect">
            <a:avLst/>
          </a:prstGeom>
          <a:noFill/>
          <a:ln>
            <a:noFill/>
          </a:ln>
        </p:spPr>
      </p:pic>
      <p:pic>
        <p:nvPicPr>
          <p:cNvPr id="260" name="Google Shape;260;g27b20710b09_0_59"/>
          <p:cNvPicPr preferRelativeResize="0"/>
          <p:nvPr/>
        </p:nvPicPr>
        <p:blipFill>
          <a:blip r:embed="rId10">
            <a:alphaModFix/>
          </a:blip>
          <a:stretch>
            <a:fillRect/>
          </a:stretch>
        </p:blipFill>
        <p:spPr>
          <a:xfrm>
            <a:off x="295850" y="4831438"/>
            <a:ext cx="820905" cy="238125"/>
          </a:xfrm>
          <a:prstGeom prst="rect">
            <a:avLst/>
          </a:prstGeom>
          <a:noFill/>
          <a:ln>
            <a:noFill/>
          </a:ln>
        </p:spPr>
      </p:pic>
      <p:pic>
        <p:nvPicPr>
          <p:cNvPr id="261" name="Google Shape;261;g27b20710b09_0_59"/>
          <p:cNvPicPr preferRelativeResize="0"/>
          <p:nvPr/>
        </p:nvPicPr>
        <p:blipFill rotWithShape="1">
          <a:blip r:embed="rId11">
            <a:alphaModFix/>
          </a:blip>
          <a:srcRect l="51549" t="19004" r="20307" b="27281"/>
          <a:stretch/>
        </p:blipFill>
        <p:spPr>
          <a:xfrm>
            <a:off x="10189801" y="5306195"/>
            <a:ext cx="451374" cy="609101"/>
          </a:xfrm>
          <a:prstGeom prst="rect">
            <a:avLst/>
          </a:prstGeom>
          <a:noFill/>
          <a:ln>
            <a:noFill/>
          </a:ln>
        </p:spPr>
      </p:pic>
      <p:pic>
        <p:nvPicPr>
          <p:cNvPr id="262" name="Google Shape;262;g27b20710b09_0_59"/>
          <p:cNvPicPr preferRelativeResize="0"/>
          <p:nvPr/>
        </p:nvPicPr>
        <p:blipFill rotWithShape="1">
          <a:blip r:embed="rId5">
            <a:alphaModFix/>
          </a:blip>
          <a:srcRect l="15451" t="15766" r="71916" b="69233"/>
          <a:stretch/>
        </p:blipFill>
        <p:spPr>
          <a:xfrm>
            <a:off x="10588448" y="5544520"/>
            <a:ext cx="414300" cy="347878"/>
          </a:xfrm>
          <a:prstGeom prst="rect">
            <a:avLst/>
          </a:prstGeom>
          <a:noFill/>
          <a:ln>
            <a:noFill/>
          </a:ln>
        </p:spPr>
      </p:pic>
      <p:sp>
        <p:nvSpPr>
          <p:cNvPr id="263" name="Google Shape;263;g27b20710b09_0_59"/>
          <p:cNvSpPr/>
          <p:nvPr/>
        </p:nvSpPr>
        <p:spPr>
          <a:xfrm>
            <a:off x="3631825" y="4222800"/>
            <a:ext cx="4461000" cy="19092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chemeClr val="dk1"/>
              </a:buClr>
              <a:buSzPts val="1600"/>
            </a:pPr>
            <a:r>
              <a:rPr lang="de-DE" sz="1600" dirty="0">
                <a:solidFill>
                  <a:schemeClr val="dk1"/>
                </a:solidFill>
              </a:rPr>
              <a:t>Diskutieren</a:t>
            </a:r>
            <a:r>
              <a:rPr lang="de-DE" sz="1600" b="0" i="0" u="none" strike="noStrike" cap="none" dirty="0">
                <a:solidFill>
                  <a:schemeClr val="dk1"/>
                </a:solidFill>
                <a:latin typeface="Arial"/>
                <a:ea typeface="Arial"/>
                <a:cs typeface="Arial"/>
                <a:sym typeface="Arial"/>
              </a:rPr>
              <a:t> Sie die Vor- und Nachteile von reinen Holz</a:t>
            </a:r>
            <a:r>
              <a:rPr lang="de-DE" sz="1600" dirty="0">
                <a:solidFill>
                  <a:schemeClr val="dk1"/>
                </a:solidFill>
              </a:rPr>
              <a:t>fensterrahmen im Vergleich zu thermisch optimierten Holzfensterrahmen (</a:t>
            </a:r>
            <a:r>
              <a:rPr lang="de-DE" sz="1600" dirty="0" err="1">
                <a:solidFill>
                  <a:schemeClr val="dk1"/>
                </a:solidFill>
              </a:rPr>
              <a:t>z.B.mit</a:t>
            </a:r>
            <a:r>
              <a:rPr lang="de-DE" sz="1600" dirty="0">
                <a:solidFill>
                  <a:schemeClr val="dk1"/>
                </a:solidFill>
              </a:rPr>
              <a:t> Dämmschicht) sowie Rahmenkonstruktionen aus Aluminium oder Kunststoff (z.B. PVC)</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7b80a665ea_0_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70" name="Google Shape;270;g27b80a665ea_0_1"/>
          <p:cNvSpPr txBox="1">
            <a:spLocks noGrp="1"/>
          </p:cNvSpPr>
          <p:nvPr>
            <p:ph type="title"/>
          </p:nvPr>
        </p:nvSpPr>
        <p:spPr>
          <a:xfrm>
            <a:off x="427875" y="180000"/>
            <a:ext cx="93402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Fenster - Ökobilanzen</a:t>
            </a:r>
            <a:endParaRPr/>
          </a:p>
        </p:txBody>
      </p:sp>
      <p:sp>
        <p:nvSpPr>
          <p:cNvPr id="271" name="Google Shape;271;g27b80a665ea_0_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Altbau neu gedacht (2021), eigene Darstellung </a:t>
            </a:r>
            <a:endParaRPr/>
          </a:p>
        </p:txBody>
      </p:sp>
      <p:sp>
        <p:nvSpPr>
          <p:cNvPr id="272" name="Google Shape;272;g27b80a665ea_0_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e.u.[z.]</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273" name="Google Shape;273;g27b80a665ea_0_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Tischler und Tischlerin</a:t>
            </a:r>
            <a:endParaRPr/>
          </a:p>
        </p:txBody>
      </p:sp>
      <p:sp>
        <p:nvSpPr>
          <p:cNvPr id="275" name="Google Shape;275;g27b80a665ea_0_1"/>
          <p:cNvSpPr/>
          <p:nvPr/>
        </p:nvSpPr>
        <p:spPr>
          <a:xfrm>
            <a:off x="7509650" y="4438500"/>
            <a:ext cx="4320300" cy="15651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chemeClr val="dk1"/>
              </a:buClr>
              <a:buSzPts val="1600"/>
            </a:pPr>
            <a:r>
              <a:rPr lang="de-DE" sz="1600" dirty="0">
                <a:solidFill>
                  <a:schemeClr val="dk1"/>
                </a:solidFill>
              </a:rPr>
              <a:t>Diskutieren</a:t>
            </a:r>
            <a:r>
              <a:rPr lang="de-DE" sz="1600" b="0" i="0" u="none" strike="noStrike" cap="none" dirty="0">
                <a:solidFill>
                  <a:schemeClr val="dk1"/>
                </a:solidFill>
                <a:latin typeface="Arial"/>
                <a:ea typeface="Arial"/>
                <a:cs typeface="Arial"/>
                <a:sym typeface="Arial"/>
              </a:rPr>
              <a:t> Sie die Vor- und Nachteile </a:t>
            </a:r>
            <a:r>
              <a:rPr lang="de-DE" sz="1600" dirty="0">
                <a:solidFill>
                  <a:schemeClr val="dk1"/>
                </a:solidFill>
              </a:rPr>
              <a:t>verschiedener Varianten von</a:t>
            </a:r>
            <a:r>
              <a:rPr lang="de-DE" sz="1600" b="0" i="0" u="none" strike="noStrike" cap="none" dirty="0">
                <a:solidFill>
                  <a:schemeClr val="dk1"/>
                </a:solidFill>
                <a:latin typeface="Arial"/>
                <a:ea typeface="Arial"/>
                <a:cs typeface="Arial"/>
                <a:sym typeface="Arial"/>
              </a:rPr>
              <a:t> Holz</a:t>
            </a:r>
            <a:r>
              <a:rPr lang="de-DE" sz="1600" dirty="0">
                <a:solidFill>
                  <a:schemeClr val="dk1"/>
                </a:solidFill>
              </a:rPr>
              <a:t>fensterrahmen in Bezug auf den Energieaufwand und die damit verbundenen Auswirkungen auf das Klima</a:t>
            </a:r>
            <a:endParaRPr sz="1600" b="0" i="0" u="none" strike="noStrike" cap="none" dirty="0">
              <a:solidFill>
                <a:schemeClr val="dk1"/>
              </a:solidFill>
              <a:latin typeface="Arial"/>
              <a:ea typeface="Arial"/>
              <a:cs typeface="Arial"/>
              <a:sym typeface="Arial"/>
            </a:endParaRPr>
          </a:p>
        </p:txBody>
      </p:sp>
      <p:sp>
        <p:nvSpPr>
          <p:cNvPr id="276" name="Google Shape;276;g27b80a665ea_0_1"/>
          <p:cNvSpPr txBox="1"/>
          <p:nvPr/>
        </p:nvSpPr>
        <p:spPr>
          <a:xfrm>
            <a:off x="619500" y="5126875"/>
            <a:ext cx="5367000" cy="64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de-DE" sz="900">
                <a:solidFill>
                  <a:schemeClr val="dk1"/>
                </a:solidFill>
              </a:rPr>
              <a:t>Fenster mit unterschiedlichen thermischen Qualitäten                                                                Maße:1,25m x 1,40m                                                                                                               Herstellung, Instandhaltung und Rückbau. Betrachtungszeitraum 50a.</a:t>
            </a:r>
            <a:endParaRPr sz="900">
              <a:solidFill>
                <a:schemeClr val="dk1"/>
              </a:solidFill>
            </a:endParaRPr>
          </a:p>
        </p:txBody>
      </p:sp>
      <p:graphicFrame>
        <p:nvGraphicFramePr>
          <p:cNvPr id="10" name="Diagramm 9"/>
          <p:cNvGraphicFramePr/>
          <p:nvPr>
            <p:extLst>
              <p:ext uri="{D42A27DB-BD31-4B8C-83A1-F6EECF244321}">
                <p14:modId xmlns:p14="http://schemas.microsoft.com/office/powerpoint/2010/main" val="1152003319"/>
              </p:ext>
            </p:extLst>
          </p:nvPr>
        </p:nvGraphicFramePr>
        <p:xfrm>
          <a:off x="719769" y="1631972"/>
          <a:ext cx="5462270" cy="31229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 10"/>
          <p:cNvGraphicFramePr/>
          <p:nvPr>
            <p:extLst>
              <p:ext uri="{D42A27DB-BD31-4B8C-83A1-F6EECF244321}">
                <p14:modId xmlns:p14="http://schemas.microsoft.com/office/powerpoint/2010/main" val="485591091"/>
              </p:ext>
            </p:extLst>
          </p:nvPr>
        </p:nvGraphicFramePr>
        <p:xfrm>
          <a:off x="6298259" y="1636245"/>
          <a:ext cx="3158490" cy="28022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7b80a665ea_0_153"/>
          <p:cNvSpPr/>
          <p:nvPr/>
        </p:nvSpPr>
        <p:spPr>
          <a:xfrm>
            <a:off x="154900" y="4289013"/>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g27b80a665ea_0_153"/>
          <p:cNvSpPr/>
          <p:nvPr/>
        </p:nvSpPr>
        <p:spPr>
          <a:xfrm>
            <a:off x="952675" y="507073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g27b80a665ea_0_15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85" name="Google Shape;285;g27b80a665ea_0_15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Holzmöbel - Ökobilanz  </a:t>
            </a:r>
            <a:endParaRPr/>
          </a:p>
        </p:txBody>
      </p:sp>
      <p:sp>
        <p:nvSpPr>
          <p:cNvPr id="286" name="Google Shape;286;g27b80a665ea_0_15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r>
              <a:rPr lang="de-DE" dirty="0"/>
              <a:t>Tischler und Tischlerin</a:t>
            </a:r>
          </a:p>
        </p:txBody>
      </p:sp>
      <p:sp>
        <p:nvSpPr>
          <p:cNvPr id="287" name="Google Shape;287;g27b80a665ea_0_15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Foto: ebay	Quelle: eigene Darstellung</a:t>
            </a:r>
            <a:endParaRPr/>
          </a:p>
        </p:txBody>
      </p:sp>
      <p:sp>
        <p:nvSpPr>
          <p:cNvPr id="288" name="Google Shape;288;g27b80a665ea_0_15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289" name="Google Shape;289;g27b80a665ea_0_153"/>
          <p:cNvSpPr/>
          <p:nvPr/>
        </p:nvSpPr>
        <p:spPr>
          <a:xfrm>
            <a:off x="40450" y="3153625"/>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27b80a665ea_0_153"/>
          <p:cNvSpPr txBox="1"/>
          <p:nvPr/>
        </p:nvSpPr>
        <p:spPr>
          <a:xfrm>
            <a:off x="1143250" y="3493525"/>
            <a:ext cx="30357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kontrollierter, zertifizierter Holzanbau</a:t>
            </a:r>
            <a:endParaRPr sz="1400" b="0" i="0" u="none" strike="noStrike" cap="none">
              <a:solidFill>
                <a:srgbClr val="000000"/>
              </a:solidFill>
              <a:latin typeface="Calibri"/>
              <a:ea typeface="Calibri"/>
              <a:cs typeface="Calibri"/>
              <a:sym typeface="Calibri"/>
            </a:endParaRPr>
          </a:p>
        </p:txBody>
      </p:sp>
      <p:sp>
        <p:nvSpPr>
          <p:cNvPr id="291" name="Google Shape;291;g27b80a665ea_0_153"/>
          <p:cNvSpPr txBox="1"/>
          <p:nvPr/>
        </p:nvSpPr>
        <p:spPr>
          <a:xfrm>
            <a:off x="1257700" y="4524475"/>
            <a:ext cx="22032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einheimische Holzarten</a:t>
            </a:r>
            <a:endParaRPr sz="1400" b="0" i="0" u="none" strike="noStrike" cap="none">
              <a:solidFill>
                <a:srgbClr val="000000"/>
              </a:solidFill>
              <a:latin typeface="Calibri"/>
              <a:ea typeface="Calibri"/>
              <a:cs typeface="Calibri"/>
              <a:sym typeface="Calibri"/>
            </a:endParaRPr>
          </a:p>
        </p:txBody>
      </p:sp>
      <p:sp>
        <p:nvSpPr>
          <p:cNvPr id="292" name="Google Shape;292;g27b80a665ea_0_153"/>
          <p:cNvSpPr txBox="1"/>
          <p:nvPr/>
        </p:nvSpPr>
        <p:spPr>
          <a:xfrm>
            <a:off x="2045825" y="5410650"/>
            <a:ext cx="22032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faire Arbeitsbedingungen</a:t>
            </a:r>
            <a:endParaRPr sz="1400" b="0" i="0" u="none" strike="noStrike" cap="none">
              <a:solidFill>
                <a:srgbClr val="000000"/>
              </a:solidFill>
              <a:latin typeface="Calibri"/>
              <a:ea typeface="Calibri"/>
              <a:cs typeface="Calibri"/>
              <a:sym typeface="Calibri"/>
            </a:endParaRPr>
          </a:p>
        </p:txBody>
      </p:sp>
      <p:sp>
        <p:nvSpPr>
          <p:cNvPr id="293" name="Google Shape;293;g27b80a665ea_0_153"/>
          <p:cNvSpPr/>
          <p:nvPr/>
        </p:nvSpPr>
        <p:spPr>
          <a:xfrm>
            <a:off x="10662450" y="192310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27b80a665ea_0_153"/>
          <p:cNvSpPr/>
          <p:nvPr/>
        </p:nvSpPr>
        <p:spPr>
          <a:xfrm>
            <a:off x="11038900" y="304775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27b80a665ea_0_153"/>
          <p:cNvSpPr/>
          <p:nvPr/>
        </p:nvSpPr>
        <p:spPr>
          <a:xfrm>
            <a:off x="11038900" y="417240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g27b80a665ea_0_153"/>
          <p:cNvSpPr/>
          <p:nvPr/>
        </p:nvSpPr>
        <p:spPr>
          <a:xfrm>
            <a:off x="10224188" y="500168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g27b80a665ea_0_153"/>
          <p:cNvSpPr txBox="1"/>
          <p:nvPr/>
        </p:nvSpPr>
        <p:spPr>
          <a:xfrm>
            <a:off x="7802925" y="1626850"/>
            <a:ext cx="1774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8" name="Google Shape;298;g27b80a665ea_0_153"/>
          <p:cNvSpPr txBox="1"/>
          <p:nvPr/>
        </p:nvSpPr>
        <p:spPr>
          <a:xfrm>
            <a:off x="8355525" y="2250450"/>
            <a:ext cx="23064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geringere Produktionskosten</a:t>
            </a:r>
            <a:endParaRPr sz="1400" b="0" i="0" u="none" strike="noStrike" cap="none">
              <a:solidFill>
                <a:srgbClr val="000000"/>
              </a:solidFill>
              <a:latin typeface="Calibri"/>
              <a:ea typeface="Calibri"/>
              <a:cs typeface="Calibri"/>
              <a:sym typeface="Calibri"/>
            </a:endParaRPr>
          </a:p>
        </p:txBody>
      </p:sp>
      <p:sp>
        <p:nvSpPr>
          <p:cNvPr id="299" name="Google Shape;299;g27b80a665ea_0_153"/>
          <p:cNvSpPr txBox="1"/>
          <p:nvPr/>
        </p:nvSpPr>
        <p:spPr>
          <a:xfrm>
            <a:off x="9835000" y="3395263"/>
            <a:ext cx="12039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Plantagenholz</a:t>
            </a:r>
            <a:endParaRPr sz="1400" b="0" i="0" u="none" strike="noStrike" cap="none">
              <a:solidFill>
                <a:srgbClr val="000000"/>
              </a:solidFill>
              <a:latin typeface="Calibri"/>
              <a:ea typeface="Calibri"/>
              <a:cs typeface="Calibri"/>
              <a:sym typeface="Calibri"/>
            </a:endParaRPr>
          </a:p>
        </p:txBody>
      </p:sp>
      <p:sp>
        <p:nvSpPr>
          <p:cNvPr id="300" name="Google Shape;300;g27b80a665ea_0_153"/>
          <p:cNvSpPr txBox="1"/>
          <p:nvPr/>
        </p:nvSpPr>
        <p:spPr>
          <a:xfrm>
            <a:off x="8569100" y="5341600"/>
            <a:ext cx="16551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niedrige Lohnkosten</a:t>
            </a:r>
            <a:endParaRPr sz="1400" b="0" i="0" u="none" strike="noStrike" cap="none">
              <a:solidFill>
                <a:srgbClr val="000000"/>
              </a:solidFill>
              <a:latin typeface="Calibri"/>
              <a:ea typeface="Calibri"/>
              <a:cs typeface="Calibri"/>
              <a:sym typeface="Calibri"/>
            </a:endParaRPr>
          </a:p>
        </p:txBody>
      </p:sp>
      <p:sp>
        <p:nvSpPr>
          <p:cNvPr id="301" name="Google Shape;301;g27b80a665ea_0_153"/>
          <p:cNvSpPr txBox="1"/>
          <p:nvPr/>
        </p:nvSpPr>
        <p:spPr>
          <a:xfrm>
            <a:off x="9155900" y="4428700"/>
            <a:ext cx="18831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niedrige Verkaufspreise </a:t>
            </a:r>
            <a:endParaRPr sz="1400" b="0" i="0" u="none" strike="noStrike" cap="none">
              <a:solidFill>
                <a:srgbClr val="000000"/>
              </a:solidFill>
              <a:latin typeface="Calibri"/>
              <a:ea typeface="Calibri"/>
              <a:cs typeface="Calibri"/>
              <a:sym typeface="Calibri"/>
            </a:endParaRPr>
          </a:p>
        </p:txBody>
      </p:sp>
      <p:pic>
        <p:nvPicPr>
          <p:cNvPr id="302" name="Google Shape;302;g27b80a665ea_0_153"/>
          <p:cNvPicPr preferRelativeResize="0"/>
          <p:nvPr/>
        </p:nvPicPr>
        <p:blipFill rotWithShape="1">
          <a:blip r:embed="rId3">
            <a:alphaModFix/>
          </a:blip>
          <a:srcRect l="15451" t="15766" r="71917" b="69233"/>
          <a:stretch/>
        </p:blipFill>
        <p:spPr>
          <a:xfrm>
            <a:off x="1143250" y="5306199"/>
            <a:ext cx="725422" cy="609101"/>
          </a:xfrm>
          <a:prstGeom prst="rect">
            <a:avLst/>
          </a:prstGeom>
          <a:noFill/>
          <a:ln>
            <a:noFill/>
          </a:ln>
        </p:spPr>
      </p:pic>
      <p:pic>
        <p:nvPicPr>
          <p:cNvPr id="303" name="Google Shape;303;g27b80a665ea_0_153"/>
          <p:cNvPicPr preferRelativeResize="0"/>
          <p:nvPr/>
        </p:nvPicPr>
        <p:blipFill rotWithShape="1">
          <a:blip r:embed="rId3">
            <a:alphaModFix/>
          </a:blip>
          <a:srcRect l="15451" t="15766" r="71917" b="69233"/>
          <a:stretch/>
        </p:blipFill>
        <p:spPr>
          <a:xfrm>
            <a:off x="11227588" y="4413474"/>
            <a:ext cx="725422" cy="609101"/>
          </a:xfrm>
          <a:prstGeom prst="rect">
            <a:avLst/>
          </a:prstGeom>
          <a:noFill/>
          <a:ln>
            <a:noFill/>
          </a:ln>
        </p:spPr>
      </p:pic>
      <p:pic>
        <p:nvPicPr>
          <p:cNvPr id="304" name="Google Shape;304;g27b80a665ea_0_153"/>
          <p:cNvPicPr preferRelativeResize="0"/>
          <p:nvPr/>
        </p:nvPicPr>
        <p:blipFill rotWithShape="1">
          <a:blip r:embed="rId4">
            <a:alphaModFix/>
          </a:blip>
          <a:srcRect l="16137" t="20029" r="58935" b="27510"/>
          <a:stretch/>
        </p:blipFill>
        <p:spPr>
          <a:xfrm>
            <a:off x="10911250" y="2027050"/>
            <a:ext cx="493916" cy="734976"/>
          </a:xfrm>
          <a:prstGeom prst="rect">
            <a:avLst/>
          </a:prstGeom>
          <a:noFill/>
          <a:ln>
            <a:noFill/>
          </a:ln>
        </p:spPr>
      </p:pic>
      <p:pic>
        <p:nvPicPr>
          <p:cNvPr id="305" name="Google Shape;305;g27b80a665ea_0_153"/>
          <p:cNvPicPr preferRelativeResize="0"/>
          <p:nvPr/>
        </p:nvPicPr>
        <p:blipFill>
          <a:blip r:embed="rId5">
            <a:alphaModFix/>
          </a:blip>
          <a:stretch>
            <a:fillRect/>
          </a:stretch>
        </p:blipFill>
        <p:spPr>
          <a:xfrm flipH="1">
            <a:off x="4638875" y="1354537"/>
            <a:ext cx="2541000" cy="3442162"/>
          </a:xfrm>
          <a:prstGeom prst="rect">
            <a:avLst/>
          </a:prstGeom>
          <a:noFill/>
          <a:ln>
            <a:noFill/>
          </a:ln>
        </p:spPr>
      </p:pic>
      <p:pic>
        <p:nvPicPr>
          <p:cNvPr id="306" name="Google Shape;306;g27b80a665ea_0_153"/>
          <p:cNvPicPr preferRelativeResize="0"/>
          <p:nvPr/>
        </p:nvPicPr>
        <p:blipFill rotWithShape="1">
          <a:blip r:embed="rId6">
            <a:alphaModFix/>
          </a:blip>
          <a:srcRect l="41600" t="36564" r="43103" b="40820"/>
          <a:stretch/>
        </p:blipFill>
        <p:spPr>
          <a:xfrm>
            <a:off x="154900" y="3289938"/>
            <a:ext cx="772352" cy="807372"/>
          </a:xfrm>
          <a:prstGeom prst="rect">
            <a:avLst/>
          </a:prstGeom>
          <a:noFill/>
          <a:ln>
            <a:noFill/>
          </a:ln>
        </p:spPr>
      </p:pic>
      <p:sp>
        <p:nvSpPr>
          <p:cNvPr id="307" name="Google Shape;307;g27b80a665ea_0_153"/>
          <p:cNvSpPr/>
          <p:nvPr/>
        </p:nvSpPr>
        <p:spPr>
          <a:xfrm>
            <a:off x="427325" y="2018225"/>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g27b80a665ea_0_153"/>
          <p:cNvPicPr preferRelativeResize="0"/>
          <p:nvPr/>
        </p:nvPicPr>
        <p:blipFill>
          <a:blip r:embed="rId7">
            <a:alphaModFix/>
          </a:blip>
          <a:stretch>
            <a:fillRect/>
          </a:stretch>
        </p:blipFill>
        <p:spPr>
          <a:xfrm>
            <a:off x="568275" y="2624647"/>
            <a:ext cx="820900" cy="153175"/>
          </a:xfrm>
          <a:prstGeom prst="rect">
            <a:avLst/>
          </a:prstGeom>
          <a:noFill/>
          <a:ln>
            <a:noFill/>
          </a:ln>
        </p:spPr>
      </p:pic>
      <p:pic>
        <p:nvPicPr>
          <p:cNvPr id="309" name="Google Shape;309;g27b80a665ea_0_153"/>
          <p:cNvPicPr preferRelativeResize="0"/>
          <p:nvPr/>
        </p:nvPicPr>
        <p:blipFill>
          <a:blip r:embed="rId8">
            <a:alphaModFix/>
          </a:blip>
          <a:stretch>
            <a:fillRect/>
          </a:stretch>
        </p:blipFill>
        <p:spPr>
          <a:xfrm>
            <a:off x="674175" y="2420225"/>
            <a:ext cx="151006" cy="238125"/>
          </a:xfrm>
          <a:prstGeom prst="rect">
            <a:avLst/>
          </a:prstGeom>
          <a:noFill/>
          <a:ln>
            <a:noFill/>
          </a:ln>
        </p:spPr>
      </p:pic>
      <p:pic>
        <p:nvPicPr>
          <p:cNvPr id="310" name="Google Shape;310;g27b80a665ea_0_153"/>
          <p:cNvPicPr preferRelativeResize="0"/>
          <p:nvPr/>
        </p:nvPicPr>
        <p:blipFill>
          <a:blip r:embed="rId8">
            <a:alphaModFix/>
          </a:blip>
          <a:stretch>
            <a:fillRect/>
          </a:stretch>
        </p:blipFill>
        <p:spPr>
          <a:xfrm>
            <a:off x="832613" y="2481649"/>
            <a:ext cx="151000" cy="153175"/>
          </a:xfrm>
          <a:prstGeom prst="rect">
            <a:avLst/>
          </a:prstGeom>
          <a:noFill/>
          <a:ln>
            <a:noFill/>
          </a:ln>
        </p:spPr>
      </p:pic>
      <p:pic>
        <p:nvPicPr>
          <p:cNvPr id="311" name="Google Shape;311;g27b80a665ea_0_153"/>
          <p:cNvPicPr preferRelativeResize="0"/>
          <p:nvPr/>
        </p:nvPicPr>
        <p:blipFill>
          <a:blip r:embed="rId8">
            <a:alphaModFix/>
          </a:blip>
          <a:stretch>
            <a:fillRect/>
          </a:stretch>
        </p:blipFill>
        <p:spPr>
          <a:xfrm>
            <a:off x="991050" y="2481646"/>
            <a:ext cx="151000" cy="153175"/>
          </a:xfrm>
          <a:prstGeom prst="rect">
            <a:avLst/>
          </a:prstGeom>
          <a:noFill/>
          <a:ln>
            <a:noFill/>
          </a:ln>
        </p:spPr>
      </p:pic>
      <p:pic>
        <p:nvPicPr>
          <p:cNvPr id="312" name="Google Shape;312;g27b80a665ea_0_153"/>
          <p:cNvPicPr preferRelativeResize="0"/>
          <p:nvPr/>
        </p:nvPicPr>
        <p:blipFill>
          <a:blip r:embed="rId8">
            <a:alphaModFix/>
          </a:blip>
          <a:stretch>
            <a:fillRect/>
          </a:stretch>
        </p:blipFill>
        <p:spPr>
          <a:xfrm>
            <a:off x="1149477" y="2481650"/>
            <a:ext cx="151000" cy="153175"/>
          </a:xfrm>
          <a:prstGeom prst="rect">
            <a:avLst/>
          </a:prstGeom>
          <a:noFill/>
          <a:ln>
            <a:noFill/>
          </a:ln>
        </p:spPr>
      </p:pic>
      <p:sp>
        <p:nvSpPr>
          <p:cNvPr id="313" name="Google Shape;313;g27b80a665ea_0_153"/>
          <p:cNvSpPr txBox="1"/>
          <p:nvPr/>
        </p:nvSpPr>
        <p:spPr>
          <a:xfrm>
            <a:off x="1530125" y="2358150"/>
            <a:ext cx="22032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geringer Transportaufwand</a:t>
            </a:r>
            <a:endParaRPr sz="1400" b="0" i="0" u="none" strike="noStrike" cap="none">
              <a:solidFill>
                <a:srgbClr val="000000"/>
              </a:solidFill>
              <a:latin typeface="Calibri"/>
              <a:ea typeface="Calibri"/>
              <a:cs typeface="Calibri"/>
              <a:sym typeface="Calibri"/>
            </a:endParaRPr>
          </a:p>
        </p:txBody>
      </p:sp>
      <p:sp>
        <p:nvSpPr>
          <p:cNvPr id="314" name="Google Shape;314;g27b80a665ea_0_153"/>
          <p:cNvSpPr txBox="1"/>
          <p:nvPr/>
        </p:nvSpPr>
        <p:spPr>
          <a:xfrm>
            <a:off x="1147525" y="1428175"/>
            <a:ext cx="3091200" cy="424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chemeClr val="dk1"/>
                </a:solidFill>
              </a:rPr>
              <a:t>Regionales Hartholz (Eiche)</a:t>
            </a:r>
            <a:endParaRPr sz="1400" b="0" i="0" u="none" strike="noStrike" cap="none">
              <a:solidFill>
                <a:srgbClr val="000000"/>
              </a:solidFill>
              <a:latin typeface="Calibri"/>
              <a:ea typeface="Calibri"/>
              <a:cs typeface="Calibri"/>
              <a:sym typeface="Calibri"/>
            </a:endParaRPr>
          </a:p>
        </p:txBody>
      </p:sp>
      <p:sp>
        <p:nvSpPr>
          <p:cNvPr id="315" name="Google Shape;315;g27b80a665ea_0_153"/>
          <p:cNvSpPr txBox="1"/>
          <p:nvPr/>
        </p:nvSpPr>
        <p:spPr>
          <a:xfrm>
            <a:off x="8621200" y="1462575"/>
            <a:ext cx="3258900" cy="424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a:solidFill>
                  <a:schemeClr val="dk1"/>
                </a:solidFill>
              </a:rPr>
              <a:t>Tropisches Hartholz (Teak)</a:t>
            </a:r>
            <a:endParaRPr sz="1400" b="0" i="0" u="none" strike="noStrike" cap="none">
              <a:solidFill>
                <a:srgbClr val="000000"/>
              </a:solidFill>
              <a:latin typeface="Calibri"/>
              <a:ea typeface="Calibri"/>
              <a:cs typeface="Calibri"/>
              <a:sym typeface="Calibri"/>
            </a:endParaRPr>
          </a:p>
        </p:txBody>
      </p:sp>
      <p:pic>
        <p:nvPicPr>
          <p:cNvPr id="316" name="Google Shape;316;g27b80a665ea_0_153"/>
          <p:cNvPicPr preferRelativeResize="0"/>
          <p:nvPr/>
        </p:nvPicPr>
        <p:blipFill>
          <a:blip r:embed="rId9">
            <a:alphaModFix/>
          </a:blip>
          <a:stretch>
            <a:fillRect/>
          </a:stretch>
        </p:blipFill>
        <p:spPr>
          <a:xfrm>
            <a:off x="320125" y="4524475"/>
            <a:ext cx="772350" cy="609100"/>
          </a:xfrm>
          <a:prstGeom prst="rect">
            <a:avLst/>
          </a:prstGeom>
          <a:noFill/>
          <a:ln>
            <a:noFill/>
          </a:ln>
        </p:spPr>
      </p:pic>
      <p:pic>
        <p:nvPicPr>
          <p:cNvPr id="317" name="Google Shape;317;g27b80a665ea_0_153"/>
          <p:cNvPicPr preferRelativeResize="0"/>
          <p:nvPr/>
        </p:nvPicPr>
        <p:blipFill>
          <a:blip r:embed="rId9">
            <a:alphaModFix/>
          </a:blip>
          <a:stretch>
            <a:fillRect/>
          </a:stretch>
        </p:blipFill>
        <p:spPr>
          <a:xfrm>
            <a:off x="11204125" y="3308275"/>
            <a:ext cx="772350" cy="609100"/>
          </a:xfrm>
          <a:prstGeom prst="rect">
            <a:avLst/>
          </a:prstGeom>
          <a:noFill/>
          <a:ln>
            <a:noFill/>
          </a:ln>
        </p:spPr>
      </p:pic>
      <p:pic>
        <p:nvPicPr>
          <p:cNvPr id="318" name="Google Shape;318;g27b80a665ea_0_153"/>
          <p:cNvPicPr preferRelativeResize="0"/>
          <p:nvPr/>
        </p:nvPicPr>
        <p:blipFill rotWithShape="1">
          <a:blip r:embed="rId3">
            <a:alphaModFix/>
          </a:blip>
          <a:srcRect l="15451" t="15766" r="71917" b="69233"/>
          <a:stretch/>
        </p:blipFill>
        <p:spPr>
          <a:xfrm>
            <a:off x="10412888" y="5237149"/>
            <a:ext cx="725422" cy="609101"/>
          </a:xfrm>
          <a:prstGeom prst="rect">
            <a:avLst/>
          </a:prstGeom>
          <a:noFill/>
          <a:ln>
            <a:noFill/>
          </a:ln>
        </p:spPr>
      </p:pic>
      <p:pic>
        <p:nvPicPr>
          <p:cNvPr id="319" name="Google Shape;319;g27b80a665ea_0_153"/>
          <p:cNvPicPr preferRelativeResize="0"/>
          <p:nvPr/>
        </p:nvPicPr>
        <p:blipFill rotWithShape="1">
          <a:blip r:embed="rId3">
            <a:alphaModFix/>
          </a:blip>
          <a:srcRect l="15451" t="15766" r="71917" b="69233"/>
          <a:stretch/>
        </p:blipFill>
        <p:spPr>
          <a:xfrm>
            <a:off x="11327000" y="2436065"/>
            <a:ext cx="385331" cy="323527"/>
          </a:xfrm>
          <a:prstGeom prst="rect">
            <a:avLst/>
          </a:prstGeom>
          <a:noFill/>
          <a:ln>
            <a:noFill/>
          </a:ln>
        </p:spPr>
      </p:pic>
      <p:sp>
        <p:nvSpPr>
          <p:cNvPr id="320" name="Google Shape;320;g27b80a665ea_0_153"/>
          <p:cNvSpPr/>
          <p:nvPr/>
        </p:nvSpPr>
        <p:spPr>
          <a:xfrm>
            <a:off x="4420313" y="4657950"/>
            <a:ext cx="3150000" cy="1469400"/>
          </a:xfrm>
          <a:prstGeom prst="roundRect">
            <a:avLst>
              <a:gd name="adj" fmla="val 16667"/>
            </a:avLst>
          </a:prstGeom>
          <a:solidFill>
            <a:srgbClr val="FFC000"/>
          </a:solidFill>
          <a:ln>
            <a:noFill/>
          </a:ln>
        </p:spPr>
        <p:txBody>
          <a:bodyPr spcFirstLastPara="1" wrap="square" lIns="0" tIns="0" rIns="0" bIns="0" anchor="ctr" anchorCtr="0">
            <a:noAutofit/>
          </a:bodyPr>
          <a:lstStyle/>
          <a:p>
            <a:pPr marL="127000" marR="0" lvl="0" algn="l" rtl="0">
              <a:lnSpc>
                <a:spcPct val="100000"/>
              </a:lnSpc>
              <a:spcBef>
                <a:spcPts val="0"/>
              </a:spcBef>
              <a:spcAft>
                <a:spcPts val="0"/>
              </a:spcAft>
              <a:buClr>
                <a:schemeClr val="dk1"/>
              </a:buClr>
              <a:buSzPts val="1600"/>
            </a:pPr>
            <a:r>
              <a:rPr lang="de-DE" sz="1600" dirty="0">
                <a:solidFill>
                  <a:schemeClr val="dk1"/>
                </a:solidFill>
              </a:rPr>
              <a:t>Recherchieren </a:t>
            </a:r>
            <a:r>
              <a:rPr lang="de-DE" sz="1600" b="0" i="0" u="none" strike="noStrike" cap="none" dirty="0">
                <a:solidFill>
                  <a:schemeClr val="dk1"/>
                </a:solidFill>
                <a:latin typeface="Arial"/>
                <a:ea typeface="Arial"/>
                <a:cs typeface="Arial"/>
                <a:sym typeface="Arial"/>
              </a:rPr>
              <a:t>Sie die Vor- und Nachteile von </a:t>
            </a:r>
            <a:r>
              <a:rPr lang="de-DE" sz="1600" dirty="0">
                <a:solidFill>
                  <a:schemeClr val="dk1"/>
                </a:solidFill>
              </a:rPr>
              <a:t>importierten Gartenmöbeln gegenüber in Deutschland  produzierten Gartenmöbeln</a:t>
            </a: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4011</Words>
  <Application>Microsoft Macintosh PowerPoint</Application>
  <PresentationFormat>Breitbild</PresentationFormat>
  <Paragraphs>355</Paragraphs>
  <Slides>14</Slides>
  <Notes>14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14</vt:i4>
      </vt:variant>
    </vt:vector>
  </HeadingPairs>
  <TitlesOfParts>
    <vt:vector size="20" baseType="lpstr">
      <vt:lpstr>Calibri</vt:lpstr>
      <vt:lpstr>Merriweather</vt:lpstr>
      <vt:lpstr>Trebuchet MS</vt:lpstr>
      <vt:lpstr>Arial</vt:lpstr>
      <vt:lpstr>Office</vt:lpstr>
      <vt:lpstr>Office</vt:lpstr>
      <vt:lpstr>Tischler und Tischlerin</vt:lpstr>
      <vt:lpstr>Nachhaltigkeit und Klimawandel: Woher kommen die Emissionen im Alltag?</vt:lpstr>
      <vt:lpstr>Nachhaltige Ressourcennutzung</vt:lpstr>
      <vt:lpstr>Wertschöpfung und Umweltfußabdruck bei der Errichtung und Nutzung von Hochbauten</vt:lpstr>
      <vt:lpstr>Anteil Bau am globalen Umweltfußabdruck: Notwendige Reduktion für planetare Grenzen</vt:lpstr>
      <vt:lpstr>TGH-Fußabdruck: Herstellung, Errichtung, Modernisierung Wohn- und Nichtwohngebäuden</vt:lpstr>
      <vt:lpstr>Fenstermaterialien - Varianten</vt:lpstr>
      <vt:lpstr>Fenster - Ökobilanzen</vt:lpstr>
      <vt:lpstr>Holzmöbel - Ökobilanz  </vt:lpstr>
      <vt:lpstr>Holzgartenmöbel - Ökobilanz Transport</vt:lpstr>
      <vt:lpstr>Holz: Versorgung versus Verbrauch</vt:lpstr>
      <vt:lpstr>Wärmeverbrauch Tischlereibetriebe</vt:lpstr>
      <vt:lpstr>Stromverbrauch Tischlereibetriebe</vt:lpstr>
      <vt:lpstr>Impressum</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Tischler und Tischlerin</dc:title>
  <dc:creator>Microsoft Office User</dc:creator>
  <cp:lastModifiedBy>Michael Scharp</cp:lastModifiedBy>
  <cp:revision>11</cp:revision>
  <cp:lastPrinted>2023-10-01T07:59:15Z</cp:lastPrinted>
  <dcterms:created xsi:type="dcterms:W3CDTF">2021-10-18T14:46:33Z</dcterms:created>
  <dcterms:modified xsi:type="dcterms:W3CDTF">2023-10-01T07:59:21Z</dcterms:modified>
</cp:coreProperties>
</file>