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WhKs9Vc/lCB7BEdloHRj9Bi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00"/>
    <p:restoredTop sz="52528" autoAdjust="0"/>
  </p:normalViewPr>
  <p:slideViewPr>
    <p:cSldViewPr snapToGrid="0">
      <p:cViewPr varScale="1">
        <p:scale>
          <a:sx n="111" d="100"/>
          <a:sy n="111" d="100"/>
        </p:scale>
        <p:origin x="2144" y="192"/>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4176" y="7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34" Type="http://customschemas.google.com/relationships/presentationmetadata" Target="metadata"/><Relationship Id="rId3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3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https://creativecommons.org/licenses/by/4.0/legalcode.de" TargetMode="External"/><Relationship Id="rId5" Type="http://schemas.openxmlformats.org/officeDocument/2006/relationships/hyperlink" Target="https://www.umweltbundesamt.de/daemmstoffe" TargetMode="External"/><Relationship Id="rId6" Type="http://schemas.openxmlformats.org/officeDocument/2006/relationships/hyperlink" Target="https://www.effizienzhaus-online.de/daemmung-nachhaltigkeit/" TargetMode="External"/><Relationship Id="rId7" Type="http://schemas.openxmlformats.org/officeDocument/2006/relationships/hyperlink" Target="https://www.baustoffwissen.de/baustoffe/baustoffknowhow/daemmstoffe/studie-oekobilanz-von-daemmstoffen-ifeu-natureplus/"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mweltbewusst-bauen.de/nachhaltigkeit-von-daemmstoffen/" TargetMode="External"/><Relationship Id="rId4" Type="http://schemas.openxmlformats.org/officeDocument/2006/relationships/hyperlink" Target="https://creativecommons.org/licenses/by/4.0/legalcode.de"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klimawandel-buch.de/abbildungen/#iLightbox%5Bgallery_image_1%5D/2" TargetMode="External"/><Relationship Id="rId4" Type="http://schemas.openxmlformats.org/officeDocument/2006/relationships/hyperlink" Target="https://creativecommons.org/licenses/by/4.0/legalcode.de" TargetMode="External"/><Relationship Id="rId5" Type="http://schemas.openxmlformats.org/officeDocument/2006/relationships/hyperlink" Target="http://www.umweltbundesamt.de/sites/default/files/medien/1410/publikationen/2020_heizen_mit_holz_bf.pdf"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mweltbundesamt.de/sites/default/files/medien/384/bilder/dateien/3_abb_bereich-wohnen-anwender-co2_2022-09-12.pdf" TargetMode="External"/><Relationship Id="rId4" Type="http://schemas.openxmlformats.org/officeDocument/2006/relationships/hyperlink" Target="https://creativecommons.org/licenses/by/4.0/legalcode.de" TargetMode="External"/><Relationship Id="rId5" Type="http://schemas.openxmlformats.org/officeDocument/2006/relationships/hyperlink" Target="http://www.umweltbundesamt.de/umwelttipps-fuer-den-alltag/heizen-bauen/heizen-raumtemperatur" TargetMode="External"/><Relationship Id="rId6" Type="http://schemas.openxmlformats.org/officeDocument/2006/relationships/hyperlink" Target="https://www.umweltbundesamt.de/themen/gesundheit/umwelteinfluesse-auf-den-menschen/schimmel/wie-luefte-ich-richtig-tipps-tricks-zu"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volker-quaschning.de/datserv/CO2-spez/index.php" TargetMode="External"/><Relationship Id="rId4" Type="http://schemas.openxmlformats.org/officeDocument/2006/relationships/hyperlink" Target="https://www.volker-quaschning.de/publis/regen/index.php" TargetMode="External"/><Relationship Id="rId5" Type="http://schemas.openxmlformats.org/officeDocument/2006/relationships/hyperlink" Target="https://creativecommons.org/licenses/by/4.0/legalcode.de" TargetMode="External"/><Relationship Id="rId6" Type="http://schemas.openxmlformats.org/officeDocument/2006/relationships/hyperlink" Target="https://www.energieheld.de/heizung/holzheizung/brennholz-heizwert-verbrauch" TargetMode="External"/><Relationship Id="rId7" Type="http://schemas.openxmlformats.org/officeDocument/2006/relationships/hyperlink" Target="https://www.co2online.de/service/klima-orakel/beitrag/wie-viele-baeume-braucht-es-um-eine-tonne-co2-zu-binden-10658/"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volker-quaschning.de/datserv/CO2-spez/index.php" TargetMode="External"/><Relationship Id="rId4" Type="http://schemas.openxmlformats.org/officeDocument/2006/relationships/hyperlink" Target="https://creativecommons.org/licenses/by/4.0/legalcode.de"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epi.de/pelletpreis-wirtschaftlichkeit" TargetMode="External"/><Relationship Id="rId4" Type="http://schemas.openxmlformats.org/officeDocument/2006/relationships/hyperlink" Target="https://creativecommons.org/licenses/by/4.0/legalcode.de"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iegelklarheit.de/siegelverzeichnis#/sort:rating_desc" TargetMode="External"/><Relationship Id="rId4" Type="http://schemas.openxmlformats.org/officeDocument/2006/relationships/hyperlink" Target="https://www.umweltbundesamt.de/ressourcenbericht2022"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creativecommons.org/licenses/by/4.0/legalcode.d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eativecommons.org/licenses/by/4.0/legalcode.de" TargetMode="External"/><Relationship Id="rId4" Type="http://schemas.openxmlformats.org/officeDocument/2006/relationships/hyperlink" Target="http://www.umweltbundesamt.de/themen/feinstaub-aus-holzfeuerungen" TargetMode="External"/><Relationship Id="rId5" Type="http://schemas.openxmlformats.org/officeDocument/2006/relationships/hyperlink" Target="http://www.umweltbundesamt.de/themen/gesundheit/umwelteinfluesse-auf-den-menschen/besondere-belastungssituationen/emissionen-aus-kleinfeuerungsanlagen-in" TargetMode="External"/><Relationship Id="rId6" Type="http://schemas.openxmlformats.org/officeDocument/2006/relationships/hyperlink" Target="https://www.who.int/news-room/fact-sheets/detail/ambient-(outdoor)-air-quality-and-health"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88ed698f2d_1_16:notes"/>
          <p:cNvSpPr>
            <a:spLocks noGrp="1" noRot="1" noChangeAspect="1"/>
          </p:cNvSpPr>
          <p:nvPr>
            <p:ph type="sldImg" idx="2"/>
          </p:nvPr>
        </p:nvSpPr>
        <p:spPr>
          <a:xfrm>
            <a:off x="479425" y="244475"/>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188ed698f2d_1_16: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
        <p:nvSpPr>
          <p:cNvPr id="77" name="Google Shape;77;g188ed698f2d_1_16:notes"/>
          <p:cNvSpPr txBox="1">
            <a:spLocks noGrp="1"/>
          </p:cNvSpPr>
          <p:nvPr>
            <p:ph type="body" idx="1"/>
          </p:nvPr>
        </p:nvSpPr>
        <p:spPr>
          <a:xfrm>
            <a:off x="479424" y="3943274"/>
            <a:ext cx="6143625" cy="5988126"/>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050" b="0" i="0" u="none" strike="noStrike" cap="none" dirty="0">
                <a:solidFill>
                  <a:schemeClr val="dk1"/>
                </a:solidFill>
                <a:latin typeface="Calibri"/>
                <a:ea typeface="Calibri"/>
                <a:cs typeface="Calibri"/>
                <a:sym typeface="Calibri"/>
              </a:rPr>
              <a:t>Ziel des Projektes ist die Gründung einer </a:t>
            </a:r>
            <a:r>
              <a:rPr lang="de-DE" sz="105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050" b="0" i="0" u="none" strike="noStrike" cap="none" dirty="0">
                <a:solidFill>
                  <a:schemeClr val="dk1"/>
                </a:solidFill>
                <a:latin typeface="Calibri"/>
                <a:ea typeface="Calibri"/>
                <a:cs typeface="Calibri"/>
                <a:sym typeface="Calibri"/>
              </a:rPr>
              <a:t>Für eine Vielzahl von Ausbildungsberufen erstellt Projektagentur Begleitmaterialien zur </a:t>
            </a:r>
            <a:r>
              <a:rPr lang="de-DE" sz="1050" b="0" i="1" u="none" strike="noStrike" cap="none" dirty="0">
                <a:solidFill>
                  <a:schemeClr val="dk1"/>
                </a:solidFill>
                <a:latin typeface="Calibri"/>
                <a:ea typeface="Calibri"/>
                <a:cs typeface="Calibri"/>
                <a:sym typeface="Calibri"/>
              </a:rPr>
              <a:t>Beruflichen Bildung für Nachhaltige Entwicklung </a:t>
            </a:r>
            <a:r>
              <a:rPr lang="de-DE" sz="105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050" dirty="0"/>
          </a:p>
          <a:p>
            <a:pPr marL="171450" lvl="0" indent="-171450" algn="l" rtl="0">
              <a:lnSpc>
                <a:spcPct val="100000"/>
              </a:lnSpc>
              <a:spcBef>
                <a:spcPts val="600"/>
              </a:spcBef>
              <a:spcAft>
                <a:spcPts val="0"/>
              </a:spcAft>
              <a:buSzPts val="1400"/>
              <a:buFont typeface="Arial"/>
              <a:buChar char="•"/>
            </a:pPr>
            <a:r>
              <a:rPr lang="de-DE" sz="105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a:t>
            </a:r>
            <a:r>
              <a:rPr lang="de-DE" sz="1050" b="0" i="0" u="none" strike="noStrike" cap="none" dirty="0" err="1">
                <a:solidFill>
                  <a:schemeClr val="dk1"/>
                </a:solidFill>
                <a:latin typeface="Calibri"/>
                <a:ea typeface="Calibri"/>
                <a:cs typeface="Calibri"/>
                <a:sym typeface="Calibri"/>
              </a:rPr>
              <a:t>Pädagog</a:t>
            </a:r>
            <a:r>
              <a:rPr lang="de-DE" sz="1050" b="0" i="0" u="none" strike="noStrike" cap="none" dirty="0">
                <a:solidFill>
                  <a:schemeClr val="dk1"/>
                </a:solidFill>
                <a:latin typeface="Calibri"/>
                <a:ea typeface="Calibri"/>
                <a:cs typeface="Calibri"/>
                <a:sym typeface="Calibri"/>
              </a:rPr>
              <a:t>*innen sowie Institutionen der beruflichen Bildung. </a:t>
            </a:r>
            <a:endParaRPr sz="1050" dirty="0"/>
          </a:p>
          <a:p>
            <a:pPr marL="171450" lvl="0" indent="-171450" algn="l" rtl="0">
              <a:lnSpc>
                <a:spcPct val="100000"/>
              </a:lnSpc>
              <a:spcBef>
                <a:spcPts val="600"/>
              </a:spcBef>
              <a:spcAft>
                <a:spcPts val="0"/>
              </a:spcAft>
              <a:buSzPts val="1400"/>
              <a:buFont typeface="Arial"/>
              <a:buChar char="•"/>
            </a:pPr>
            <a:r>
              <a:rPr lang="de-DE" sz="105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050" dirty="0"/>
          </a:p>
          <a:p>
            <a:pPr marL="171450" lvl="0" indent="-171450" algn="l" rtl="0">
              <a:lnSpc>
                <a:spcPct val="100000"/>
              </a:lnSpc>
              <a:spcBef>
                <a:spcPts val="600"/>
              </a:spcBef>
              <a:spcAft>
                <a:spcPts val="0"/>
              </a:spcAft>
              <a:buSzPts val="1400"/>
              <a:buFont typeface="Arial"/>
              <a:buChar char="•"/>
            </a:pPr>
            <a:r>
              <a:rPr lang="de-DE" sz="105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050" b="0" i="0" u="none" strike="noStrike" cap="none" dirty="0" err="1">
                <a:solidFill>
                  <a:schemeClr val="dk1"/>
                </a:solidFill>
                <a:latin typeface="Calibri"/>
                <a:ea typeface="Calibri"/>
                <a:cs typeface="Calibri"/>
                <a:sym typeface="Calibri"/>
              </a:rPr>
              <a:t>für</a:t>
            </a:r>
            <a:r>
              <a:rPr lang="de-DE" sz="1050" b="0" i="0" u="none" strike="noStrike" cap="none" dirty="0">
                <a:solidFill>
                  <a:schemeClr val="dk1"/>
                </a:solidFill>
                <a:latin typeface="Calibri"/>
                <a:ea typeface="Calibri"/>
                <a:cs typeface="Calibri"/>
                <a:sym typeface="Calibri"/>
              </a:rPr>
              <a:t> die berufsprofilgebenden Fertigkeiten, Kenntnisse und Fähigkeiten bedeutet. Im Kern sollen deshalb folgende drei Materialien je Berufsbild entwickelt werden: </a:t>
            </a:r>
            <a:endParaRPr sz="1050" dirty="0"/>
          </a:p>
          <a:p>
            <a:pPr marL="628650" lvl="1" indent="-171450" algn="l" rtl="0">
              <a:lnSpc>
                <a:spcPct val="100000"/>
              </a:lnSpc>
              <a:spcBef>
                <a:spcPts val="600"/>
              </a:spcBef>
              <a:spcAft>
                <a:spcPts val="0"/>
              </a:spcAft>
              <a:buSzPts val="1400"/>
              <a:buFont typeface="Arial"/>
              <a:buChar char="•"/>
            </a:pPr>
            <a:r>
              <a:rPr lang="de-DE" sz="1050" b="0" i="0" u="none" strike="noStrike" cap="none" dirty="0">
                <a:solidFill>
                  <a:schemeClr val="dk1"/>
                </a:solidFill>
                <a:latin typeface="Calibri"/>
                <a:ea typeface="Calibri"/>
                <a:cs typeface="Calibri"/>
                <a:sym typeface="Calibri"/>
              </a:rPr>
              <a:t>die tabellarische didaktische Einordnung (Didaktisches Impulspapier, IP), </a:t>
            </a:r>
            <a:endParaRPr sz="1050" dirty="0"/>
          </a:p>
          <a:p>
            <a:pPr marL="628650" lvl="1" indent="-171450" algn="l" rtl="0">
              <a:lnSpc>
                <a:spcPct val="100000"/>
              </a:lnSpc>
              <a:spcBef>
                <a:spcPts val="0"/>
              </a:spcBef>
              <a:spcAft>
                <a:spcPts val="0"/>
              </a:spcAft>
              <a:buSzPts val="1400"/>
              <a:buFont typeface="Arial"/>
              <a:buChar char="•"/>
            </a:pPr>
            <a:r>
              <a:rPr lang="de-DE" sz="105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050" dirty="0"/>
          </a:p>
          <a:p>
            <a:pPr marL="628650" lvl="1" indent="-171450" algn="l" rtl="0">
              <a:lnSpc>
                <a:spcPct val="100000"/>
              </a:lnSpc>
              <a:spcBef>
                <a:spcPts val="0"/>
              </a:spcBef>
              <a:spcAft>
                <a:spcPts val="0"/>
              </a:spcAft>
              <a:buSzPts val="1400"/>
              <a:buFont typeface="Arial"/>
              <a:buChar char="•"/>
            </a:pPr>
            <a:r>
              <a:rPr lang="de-DE" sz="105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050" dirty="0"/>
          </a:p>
          <a:p>
            <a:pPr marL="171450" lvl="0" indent="-171450" algn="l" rtl="0">
              <a:lnSpc>
                <a:spcPct val="100000"/>
              </a:lnSpc>
              <a:spcBef>
                <a:spcPts val="600"/>
              </a:spcBef>
              <a:spcAft>
                <a:spcPts val="0"/>
              </a:spcAft>
              <a:buSzPts val="1400"/>
              <a:buFont typeface="Arial"/>
              <a:buChar char="•"/>
            </a:pPr>
            <a:r>
              <a:rPr lang="de-DE" sz="105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050" b="0" i="0" u="none" strike="noStrike" cap="none" dirty="0" err="1">
                <a:solidFill>
                  <a:schemeClr val="dk1"/>
                </a:solidFill>
                <a:latin typeface="Calibri"/>
                <a:ea typeface="Calibri"/>
                <a:cs typeface="Calibri"/>
                <a:sym typeface="Calibri"/>
              </a:rPr>
              <a:t>Ressources</a:t>
            </a:r>
            <a:r>
              <a:rPr lang="de-DE" sz="1050" b="0" i="0" u="none" strike="noStrike" cap="none" dirty="0">
                <a:solidFill>
                  <a:schemeClr val="dk1"/>
                </a:solidFill>
                <a:latin typeface="Calibri"/>
                <a:ea typeface="Calibri"/>
                <a:cs typeface="Calibri"/>
                <a:sym typeface="Calibri"/>
              </a:rPr>
              <a:t> (OER-Materialien) im PDF-Format und als </a:t>
            </a:r>
            <a:r>
              <a:rPr lang="de-DE" sz="1050" b="0" i="0" u="none" strike="noStrike" cap="none" dirty="0" err="1">
                <a:solidFill>
                  <a:schemeClr val="dk1"/>
                </a:solidFill>
                <a:latin typeface="Calibri"/>
                <a:ea typeface="Calibri"/>
                <a:cs typeface="Calibri"/>
                <a:sym typeface="Calibri"/>
              </a:rPr>
              <a:t>Oce</a:t>
            </a:r>
            <a:r>
              <a:rPr lang="de-DE" sz="1050" b="0" i="0" u="none" strike="noStrike" cap="none" dirty="0">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sz="1050" dirty="0"/>
          </a:p>
          <a:p>
            <a:pPr marL="0" marR="0" lvl="0" indent="0" algn="l" rtl="0">
              <a:lnSpc>
                <a:spcPct val="100000"/>
              </a:lnSpc>
              <a:spcBef>
                <a:spcPts val="600"/>
              </a:spcBef>
              <a:spcAft>
                <a:spcPts val="0"/>
              </a:spcAft>
              <a:buClr>
                <a:srgbClr val="000000"/>
              </a:buClr>
              <a:buSzPts val="1400"/>
              <a:buFont typeface="Arial"/>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867283abfa_1_65:notes"/>
          <p:cNvSpPr>
            <a:spLocks noGrp="1" noRot="1" noChangeAspect="1"/>
          </p:cNvSpPr>
          <p:nvPr>
            <p:ph type="sldImg" idx="2"/>
          </p:nvPr>
        </p:nvSpPr>
        <p:spPr>
          <a:xfrm>
            <a:off x="479425" y="2952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1867283abfa_1_65: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
        <p:nvSpPr>
          <p:cNvPr id="201" name="Google Shape;201;g1867283abfa_1_65:notes"/>
          <p:cNvSpPr txBox="1">
            <a:spLocks noGrp="1"/>
          </p:cNvSpPr>
          <p:nvPr>
            <p:ph type="body" idx="1"/>
          </p:nvPr>
        </p:nvSpPr>
        <p:spPr>
          <a:xfrm>
            <a:off x="478803" y="3885677"/>
            <a:ext cx="6143666" cy="5961055"/>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000" b="1" dirty="0">
                <a:latin typeface="Calibri"/>
                <a:ea typeface="Calibri"/>
                <a:cs typeface="Calibri"/>
                <a:sym typeface="Calibri"/>
              </a:rPr>
              <a:t>Beschreibung</a:t>
            </a:r>
            <a:br>
              <a:rPr lang="de-DE" sz="1000" b="1" dirty="0">
                <a:latin typeface="Calibri"/>
                <a:ea typeface="Calibri"/>
                <a:cs typeface="Calibri"/>
                <a:sym typeface="Calibri"/>
              </a:rPr>
            </a:br>
            <a:r>
              <a:rPr lang="de-DE" sz="1000" b="0" i="0" u="none" strike="noStrike" cap="none" dirty="0">
                <a:solidFill>
                  <a:schemeClr val="dk1"/>
                </a:solidFill>
                <a:latin typeface="Calibri"/>
                <a:ea typeface="Calibri"/>
                <a:cs typeface="Calibri"/>
                <a:sym typeface="Calibri"/>
              </a:rPr>
              <a:t>Jede durch eine gute Dämmmaßnahme eingesparte Kilowattstunde Heizenergie reduziert die Treibhausgasemissionen und trägt damit ganz praktisch zur Umsetzung der vorgegebenen Ziele hin zur Klimaneutralität bei. Je besser die Ökobilanz des verwendeten Dämmstoffes, desto mehr profitieren auch Klima und Umwelt. Dazu gehören der Energie- und Rohstoffaufwand bei der Herstellung und beim Einbau ebenso wie eine spätere stoffliche Wiederverwertungsmöglichkeit oder Entsorgung. Die Nachhaltigkeit der Dämmstoffe gelangt immer mehr in den Fokus bei der Materialauswahl.</a:t>
            </a:r>
            <a:br>
              <a:rPr lang="de-DE" sz="1000" b="0" i="0" u="none" strike="noStrike" cap="none" dirty="0">
                <a:solidFill>
                  <a:schemeClr val="dk1"/>
                </a:solidFill>
                <a:latin typeface="Calibri"/>
                <a:ea typeface="Calibri"/>
                <a:cs typeface="Calibri"/>
                <a:sym typeface="Calibri"/>
              </a:rPr>
            </a:br>
            <a:r>
              <a:rPr lang="de-DE" sz="1000" b="0" i="0" u="none" strike="noStrike" cap="none" dirty="0">
                <a:solidFill>
                  <a:schemeClr val="dk1"/>
                </a:solidFill>
                <a:latin typeface="Calibri"/>
                <a:ea typeface="Calibri"/>
                <a:cs typeface="Calibri"/>
                <a:sym typeface="Calibri"/>
              </a:rPr>
              <a:t>Wie schon bei Zertifizierungen für Holz gibt es auch für Dämmmaterial entsprechende Siegel (z.B. Blauer Engel, FSC, PEFC, RAL, </a:t>
            </a:r>
            <a:r>
              <a:rPr lang="de-DE" sz="1000" b="0" i="0" u="none" strike="noStrike" cap="none" dirty="0" err="1">
                <a:solidFill>
                  <a:schemeClr val="dk1"/>
                </a:solidFill>
                <a:latin typeface="Calibri"/>
                <a:ea typeface="Calibri"/>
                <a:cs typeface="Calibri"/>
                <a:sym typeface="Calibri"/>
              </a:rPr>
              <a:t>natureplus</a:t>
            </a:r>
            <a:r>
              <a:rPr lang="de-DE" sz="1000" dirty="0">
                <a:latin typeface="Calibri"/>
                <a:ea typeface="Calibri"/>
                <a:cs typeface="Calibri"/>
                <a:sym typeface="Calibri"/>
              </a:rPr>
              <a:t>). </a:t>
            </a:r>
            <a:endParaRPr dirty="0"/>
          </a:p>
          <a:p>
            <a:pPr marL="0" lvl="0" indent="0" algn="l" rtl="0">
              <a:lnSpc>
                <a:spcPct val="100000"/>
              </a:lnSpc>
              <a:spcBef>
                <a:spcPts val="0"/>
              </a:spcBef>
              <a:spcAft>
                <a:spcPts val="0"/>
              </a:spcAft>
              <a:buSzPts val="1400"/>
              <a:buNone/>
            </a:pPr>
            <a:r>
              <a:rPr lang="de-DE" sz="1000" b="0" i="0" u="none" strike="noStrike" cap="none" dirty="0">
                <a:solidFill>
                  <a:schemeClr val="dk1"/>
                </a:solidFill>
                <a:latin typeface="Calibri"/>
                <a:ea typeface="Calibri"/>
                <a:cs typeface="Calibri"/>
                <a:sym typeface="Calibri"/>
              </a:rPr>
              <a:t>Bei der Lebenszyklusbetrachtung von Dämmstoffen können Dämmstoffe aus nachwachsenden Rohstoffen punkten, da sie dauerhaft zur Verfügung stehen und weiterverwendet werden können. Hierzu zählen z.B. Holzfaser, Hanf, Flachs, Kokosfaser, Stroh und Schafwolle. Der Vorteil dieser Dämmstoffe liegt auch darin, dass sie zu ihrer Herstellung keine fossilen Rohstoffe (wie z.B. Erdöl für Polystyrol) und keinen energieintensiven Produktionsprozess benötigen (wie z.B. bei Mineralfasern) und häufig ohne chemische Behandlung auskommen. Ein weiterer nachhaltiger Dämmstoff, der Zellulosedämmstoff, entspringt einer Nachnutzungskaskade: Zellulosedämmstoff wird aus vorhandenem Altpapier (gehäckseltem Zeitungspapier) hergestellt. Grundsätzlich sind Dämmstoffe auf mineralischer und fossiler Rohstoffbasis bisher kostengünstiger als Dämmstoffe auf Naturbasis.</a:t>
            </a:r>
            <a:endParaRPr dirty="0"/>
          </a:p>
          <a:p>
            <a:pPr marL="0" lvl="0" indent="0" algn="l" rtl="0">
              <a:lnSpc>
                <a:spcPct val="100000"/>
              </a:lnSpc>
              <a:spcBef>
                <a:spcPts val="0"/>
              </a:spcBef>
              <a:spcAft>
                <a:spcPts val="0"/>
              </a:spcAft>
              <a:buSzPts val="1400"/>
              <a:buNone/>
            </a:pPr>
            <a:r>
              <a:rPr lang="de-DE" sz="1000" b="0" i="0" u="none" strike="noStrike" cap="none" dirty="0">
                <a:solidFill>
                  <a:schemeClr val="dk1"/>
                </a:solidFill>
                <a:latin typeface="Calibri"/>
                <a:ea typeface="Calibri"/>
                <a:cs typeface="Calibri"/>
                <a:sym typeface="Calibri"/>
              </a:rPr>
              <a:t>Bei einer Bewertung von Dämmmaterialien sollten folgende Kriterien beachtet werden: </a:t>
            </a:r>
            <a:endParaRPr sz="1000" dirty="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000" b="0" i="0" u="none" strike="noStrike" cap="none" dirty="0">
                <a:solidFill>
                  <a:schemeClr val="dk1"/>
                </a:solidFill>
                <a:latin typeface="Calibri"/>
                <a:ea typeface="Calibri"/>
                <a:cs typeface="Calibri"/>
                <a:sym typeface="Calibri"/>
              </a:rPr>
              <a:t>eine Lebenszyklusbetrachtung des Materials (Nachhaltigkeitsaspekte)</a:t>
            </a:r>
            <a:endParaRPr sz="1000" dirty="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000" b="0" i="0" u="none" strike="noStrike" cap="none" dirty="0">
                <a:solidFill>
                  <a:schemeClr val="dk1"/>
                </a:solidFill>
                <a:latin typeface="Calibri"/>
                <a:ea typeface="Calibri"/>
                <a:cs typeface="Calibri"/>
                <a:sym typeface="Calibri"/>
              </a:rPr>
              <a:t>die spezifischen Einsatzbereiche unterschiedlicher Materialien</a:t>
            </a:r>
            <a:endParaRPr sz="1000" dirty="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000" b="0" i="0" u="none" strike="noStrike" cap="none" dirty="0">
                <a:solidFill>
                  <a:schemeClr val="dk1"/>
                </a:solidFill>
                <a:latin typeface="Calibri"/>
                <a:ea typeface="Calibri"/>
                <a:cs typeface="Calibri"/>
                <a:sym typeface="Calibri"/>
              </a:rPr>
              <a:t>die bauphysikalischen Eigenschaften bezogen auf den Einsatzzweck</a:t>
            </a:r>
            <a:endParaRPr sz="1000" dirty="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000" b="0" i="0" u="none" strike="noStrike" cap="none" dirty="0">
                <a:solidFill>
                  <a:schemeClr val="dk1"/>
                </a:solidFill>
                <a:latin typeface="Calibri"/>
                <a:ea typeface="Calibri"/>
                <a:cs typeface="Calibri"/>
                <a:sym typeface="Calibri"/>
              </a:rPr>
              <a:t>mögliche Dämmstärken aufgrund konstruktiver Vorgaben (in Abhängigkeit von der Dämmwirkung) </a:t>
            </a:r>
            <a:endParaRPr sz="1000" dirty="0">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000" b="0" i="0" u="none" strike="noStrike" cap="none" dirty="0">
                <a:solidFill>
                  <a:schemeClr val="dk1"/>
                </a:solidFill>
                <a:latin typeface="Calibri"/>
                <a:ea typeface="Calibri"/>
                <a:cs typeface="Calibri"/>
                <a:sym typeface="Calibri"/>
              </a:rPr>
              <a:t>die Demontierbarkeit und die Weiterverwendbarkeit bzw. die Entsorgung</a:t>
            </a:r>
            <a:endParaRPr sz="1000"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b="1" dirty="0">
                <a:solidFill>
                  <a:schemeClr val="dk1"/>
                </a:solidFill>
                <a:latin typeface="Calibri"/>
                <a:ea typeface="Calibri"/>
                <a:cs typeface="Calibri"/>
                <a:sym typeface="Calibri"/>
              </a:rPr>
              <a:t>Aufgaben</a:t>
            </a:r>
            <a:endParaRPr dirty="0"/>
          </a:p>
          <a:p>
            <a:pPr marL="180000" marR="0" lvl="0" indent="-180000" algn="l" rtl="0">
              <a:lnSpc>
                <a:spcPct val="100000"/>
              </a:lnSpc>
              <a:spcBef>
                <a:spcPts val="0"/>
              </a:spcBef>
              <a:spcAft>
                <a:spcPts val="0"/>
              </a:spcAft>
              <a:buClr>
                <a:srgbClr val="8CBE41"/>
              </a:buClr>
              <a:buSzPts val="1600"/>
              <a:buFont typeface="Noto Sans Symbols"/>
              <a:buChar char="▪"/>
            </a:pPr>
            <a:r>
              <a:rPr lang="de-DE" sz="1000" b="0" i="0" u="none" strike="noStrike" cap="none" dirty="0">
                <a:solidFill>
                  <a:schemeClr val="dk1"/>
                </a:solidFill>
                <a:latin typeface="Calibri"/>
                <a:ea typeface="Calibri"/>
                <a:cs typeface="Calibri"/>
                <a:sym typeface="Calibri"/>
              </a:rPr>
              <a:t>Diskutieren Sie den Text. </a:t>
            </a:r>
            <a:endParaRPr sz="1000" dirty="0">
              <a:solidFill>
                <a:schemeClr val="dk1"/>
              </a:solidFill>
              <a:latin typeface="Calibri"/>
              <a:ea typeface="Calibri"/>
              <a:cs typeface="Calibri"/>
              <a:sym typeface="Calibri"/>
            </a:endParaRPr>
          </a:p>
          <a:p>
            <a:pPr marL="180000" marR="0" lvl="0" indent="-180000" algn="l" rtl="0">
              <a:lnSpc>
                <a:spcPct val="100000"/>
              </a:lnSpc>
              <a:spcBef>
                <a:spcPts val="0"/>
              </a:spcBef>
              <a:spcAft>
                <a:spcPts val="0"/>
              </a:spcAft>
              <a:buClr>
                <a:srgbClr val="8CBE41"/>
              </a:buClr>
              <a:buSzPts val="1600"/>
              <a:buFont typeface="Noto Sans Symbols"/>
              <a:buChar char="▪"/>
            </a:pPr>
            <a:r>
              <a:rPr lang="de-DE" sz="1000" b="0" i="0" u="none" strike="noStrike" cap="none" dirty="0">
                <a:solidFill>
                  <a:schemeClr val="dk1"/>
                </a:solidFill>
                <a:latin typeface="Calibri"/>
                <a:ea typeface="Calibri"/>
                <a:cs typeface="Calibri"/>
                <a:sym typeface="Calibri"/>
              </a:rPr>
              <a:t>Wie können Kunden und Kundinnen hinsichtlich der Auswahl von Dämmstoffen beraten werden? </a:t>
            </a:r>
            <a:endParaRPr sz="10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b="1" dirty="0">
                <a:solidFill>
                  <a:schemeClr val="dk1"/>
                </a:solidFill>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1000" u="sng" dirty="0">
                <a:solidFill>
                  <a:schemeClr val="dk1"/>
                </a:solidFill>
                <a:latin typeface="Calibri"/>
                <a:ea typeface="Calibri"/>
                <a:cs typeface="Calibri"/>
                <a:sym typeface="Calibri"/>
                <a:hlinkClick r:id="rId3" invalidUrl="http://www.natureplus.org/index.php?id=95&amp;tx_news_pi1[news]=1175&amp;tx_news_pi1[controller]=News&amp;tx_news_pi1[action]=detail&amp;cHash=62b2d2f0806fcd834e82ba24b1f623e9">
                  <a:extLst>
                    <a:ext uri="{A12FA001-AC4F-418D-AE19-62706E023703}">
                      <ahyp:hlinkClr xmlns:ahyp="http://schemas.microsoft.com/office/drawing/2018/hyperlinkcolor" xmlns="" val="tx"/>
                    </a:ext>
                  </a:extLst>
                </a:hlinkClick>
              </a:rPr>
              <a:t>Ökobilanz für Dämmstoffe: Das zweite Leben entscheidet</a:t>
            </a:r>
            <a:r>
              <a:rPr lang="de-DE" sz="1000" dirty="0">
                <a:solidFill>
                  <a:schemeClr val="dk1"/>
                </a:solidFill>
                <a:latin typeface="Calibri"/>
                <a:ea typeface="Calibri"/>
                <a:cs typeface="Calibri"/>
                <a:sym typeface="Calibri"/>
              </a:rPr>
              <a:t> von </a:t>
            </a:r>
            <a:r>
              <a:rPr lang="de-DE" sz="1000" dirty="0" err="1">
                <a:solidFill>
                  <a:schemeClr val="dk1"/>
                </a:solidFill>
                <a:latin typeface="Calibri"/>
                <a:ea typeface="Calibri"/>
                <a:cs typeface="Calibri"/>
                <a:sym typeface="Calibri"/>
              </a:rPr>
              <a:t>natureplus</a:t>
            </a:r>
            <a:r>
              <a:rPr lang="de-DE" sz="1000" dirty="0">
                <a:solidFill>
                  <a:schemeClr val="dk1"/>
                </a:solidFill>
                <a:latin typeface="Calibri"/>
                <a:ea typeface="Calibri"/>
                <a:cs typeface="Calibri"/>
                <a:sym typeface="Calibri"/>
              </a:rPr>
              <a:t>, 2020, eigene Darstellung durch Stephan Arnold, lizenziert unter </a:t>
            </a:r>
            <a:r>
              <a:rPr lang="de-DE"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CC BY 4.0</a:t>
            </a:r>
            <a:r>
              <a:rPr lang="de-DE" sz="1000" dirty="0">
                <a:solidFill>
                  <a:schemeClr val="dk1"/>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000" b="0" i="0" u="none" strike="noStrike" cap="none" dirty="0">
                <a:solidFill>
                  <a:schemeClr val="dk1"/>
                </a:solidFill>
                <a:latin typeface="Calibri"/>
                <a:ea typeface="Calibri"/>
                <a:cs typeface="Calibri"/>
                <a:sym typeface="Calibri"/>
              </a:rPr>
              <a:t>UBA Umweltbundesamt (2022d): Dämmung und Nachhaltigkeit -Dämmstoffe: von der Produktion bis zum Recycling. Online:</a:t>
            </a:r>
            <a:r>
              <a:rPr lang="de-DE" sz="10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https://www.umweltbundesamt.de/daemmstoffe</a:t>
            </a:r>
            <a:endParaRPr sz="1000" b="0" i="0" u="none" strike="noStrike" cap="none" dirty="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000" b="0" i="0" u="none" strike="noStrike" cap="none" dirty="0">
                <a:solidFill>
                  <a:schemeClr val="dk1"/>
                </a:solidFill>
                <a:latin typeface="Calibri"/>
                <a:ea typeface="Calibri"/>
                <a:cs typeface="Calibri"/>
                <a:sym typeface="Calibri"/>
              </a:rPr>
              <a:t>Effizienzhaus-online (o.J.): Dämmung und Nachhaltigkeit -Dämmstoffe von der Produktion bis zum Recycling:</a:t>
            </a:r>
            <a:r>
              <a:rPr lang="de-DE" sz="1000" b="0"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 https://www.effizienzhaus-online.de/daemmung-nachhaltigkeit/</a:t>
            </a:r>
            <a:r>
              <a:rPr lang="de-DE" sz="1000" b="0" i="0" u="none" strike="noStrike" cap="none" dirty="0">
                <a:solidFill>
                  <a:schemeClr val="dk1"/>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a:buChar char="•"/>
            </a:pPr>
            <a:r>
              <a:rPr lang="de-DE" sz="1000" b="0" i="0" u="none" strike="noStrike" cap="none" dirty="0" err="1">
                <a:solidFill>
                  <a:schemeClr val="dk1"/>
                </a:solidFill>
                <a:latin typeface="Calibri"/>
                <a:ea typeface="Calibri"/>
                <a:cs typeface="Calibri"/>
                <a:sym typeface="Calibri"/>
              </a:rPr>
              <a:t>ifeu</a:t>
            </a:r>
            <a:r>
              <a:rPr lang="de-DE" sz="1000" b="0" i="0" u="none" strike="noStrike" cap="none" dirty="0">
                <a:solidFill>
                  <a:schemeClr val="dk1"/>
                </a:solidFill>
                <a:latin typeface="Calibri"/>
                <a:ea typeface="Calibri"/>
                <a:cs typeface="Calibri"/>
                <a:sym typeface="Calibri"/>
              </a:rPr>
              <a:t>-Institut (2019), Ganzheitliche Bewertung von verschiedenen Dämmstoffalternativen, Endbericht. Online:</a:t>
            </a:r>
            <a:r>
              <a:rPr lang="de-DE" sz="1000" b="0" i="0" u="sng" strike="noStrike" cap="none" dirty="0">
                <a:solidFill>
                  <a:schemeClr val="dk1"/>
                </a:solidFill>
                <a:latin typeface="Calibri"/>
                <a:ea typeface="Calibri"/>
                <a:cs typeface="Calibri"/>
                <a:sym typeface="Calibri"/>
                <a:hlinkClick r:id="rId7">
                  <a:extLst>
                    <a:ext uri="{A12FA001-AC4F-418D-AE19-62706E023703}">
                      <ahyp:hlinkClr xmlns:ahyp="http://schemas.microsoft.com/office/drawing/2018/hyperlinkcolor" xmlns="" val="tx"/>
                    </a:ext>
                  </a:extLst>
                </a:hlinkClick>
              </a:rPr>
              <a:t> https://www.baustoffwissen.de/baustoffe/baustoffknowhow/daemmstoffe/studie-oekobilanz-von-daemmstoffen-ifeu-natureplus/</a:t>
            </a:r>
            <a:r>
              <a:rPr lang="de-DE" sz="1000" b="0" i="0" u="none" strike="noStrike" cap="none" dirty="0">
                <a:solidFill>
                  <a:schemeClr val="dk1"/>
                </a:solidFill>
                <a:latin typeface="Calibri"/>
                <a:ea typeface="Calibri"/>
                <a:cs typeface="Calibri"/>
                <a:sym typeface="Calibri"/>
              </a:rPr>
              <a:t> </a:t>
            </a:r>
            <a:endParaRPr sz="10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100" dirty="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867283abfa_1_26:notes"/>
          <p:cNvSpPr>
            <a:spLocks noGrp="1" noRot="1" noChangeAspect="1"/>
          </p:cNvSpPr>
          <p:nvPr>
            <p:ph type="sldImg" idx="2"/>
          </p:nvPr>
        </p:nvSpPr>
        <p:spPr>
          <a:xfrm>
            <a:off x="479425" y="2952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1867283abfa_1_26: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
        <p:nvSpPr>
          <p:cNvPr id="214" name="Google Shape;214;g1867283abfa_1_26:notes"/>
          <p:cNvSpPr txBox="1">
            <a:spLocks noGrp="1"/>
          </p:cNvSpPr>
          <p:nvPr>
            <p:ph type="body" idx="1"/>
          </p:nvPr>
        </p:nvSpPr>
        <p:spPr>
          <a:xfrm>
            <a:off x="478803" y="3885677"/>
            <a:ext cx="6143663" cy="5961055"/>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dirty="0">
                <a:latin typeface="Calibri"/>
                <a:ea typeface="Calibri"/>
                <a:cs typeface="Calibri"/>
                <a:sym typeface="Calibri"/>
              </a:rPr>
              <a:t>Beschreibung</a:t>
            </a:r>
            <a:endParaRPr dirty="0"/>
          </a:p>
          <a:p>
            <a:pPr marL="0" marR="0" lvl="0" indent="0" algn="l" rtl="0">
              <a:lnSpc>
                <a:spcPct val="100000"/>
              </a:lnSpc>
              <a:spcBef>
                <a:spcPts val="0"/>
              </a:spcBef>
              <a:spcAft>
                <a:spcPts val="0"/>
              </a:spcAft>
              <a:buClr>
                <a:srgbClr val="000000"/>
              </a:buClr>
              <a:buSzPts val="1400"/>
              <a:buFont typeface="Arial"/>
              <a:buNone/>
            </a:pPr>
            <a:r>
              <a:rPr lang="de-DE" sz="1100" dirty="0">
                <a:latin typeface="Calibri"/>
                <a:ea typeface="Calibri"/>
                <a:cs typeface="Calibri"/>
                <a:sym typeface="Calibri"/>
              </a:rPr>
              <a:t>Die Abbildung zeigt den </a:t>
            </a:r>
            <a:r>
              <a:rPr lang="de-DE" sz="1100" b="0" i="0" u="none" strike="noStrike" cap="none" dirty="0">
                <a:solidFill>
                  <a:schemeClr val="dk1"/>
                </a:solidFill>
                <a:latin typeface="Calibri"/>
                <a:ea typeface="Calibri"/>
                <a:cs typeface="Calibri"/>
                <a:sym typeface="Calibri"/>
              </a:rPr>
              <a:t>Primärenergieeinsatz, bezogen auf den Materialverbrauch, der erforderlich ist, um einen R-Wert von 4.2 K*m²/W zu erreichen. (Bei diesem R-Wert strömt bei einer Temperaturdifferenz (innen/außen) von 4,2 K pro m²´Fläche ein Wärmestrom von 1 W.)</a:t>
            </a:r>
            <a:br>
              <a:rPr lang="de-DE" sz="1100" b="0" i="0" u="none" strike="noStrike" cap="none" dirty="0">
                <a:solidFill>
                  <a:schemeClr val="dk1"/>
                </a:solidFill>
                <a:latin typeface="Calibri"/>
                <a:ea typeface="Calibri"/>
                <a:cs typeface="Calibri"/>
                <a:sym typeface="Calibri"/>
              </a:rPr>
            </a:br>
            <a:r>
              <a:rPr lang="de-DE" sz="1100" b="0" i="0" u="none" strike="noStrike" cap="none" dirty="0">
                <a:solidFill>
                  <a:srgbClr val="8CBE41"/>
                </a:solidFill>
                <a:latin typeface="Calibri"/>
                <a:ea typeface="Calibri"/>
                <a:cs typeface="Calibri"/>
                <a:sym typeface="Calibri"/>
              </a:rPr>
              <a:t>GRÜN: </a:t>
            </a:r>
            <a:r>
              <a:rPr lang="de-DE" sz="1100" b="0" i="0" u="none" strike="noStrike" cap="none" dirty="0">
                <a:solidFill>
                  <a:schemeClr val="dk1"/>
                </a:solidFill>
                <a:latin typeface="Calibri"/>
                <a:ea typeface="Calibri"/>
                <a:cs typeface="Calibri"/>
                <a:sym typeface="Calibri"/>
              </a:rPr>
              <a:t>häufig als ökologisch klassifizierte Dämmstoffe</a:t>
            </a:r>
            <a:br>
              <a:rPr lang="de-DE" sz="1100" b="0" i="0" u="none" strike="noStrike" cap="none" dirty="0">
                <a:solidFill>
                  <a:schemeClr val="dk1"/>
                </a:solidFill>
                <a:latin typeface="Calibri"/>
                <a:ea typeface="Calibri"/>
                <a:cs typeface="Calibri"/>
                <a:sym typeface="Calibri"/>
              </a:rPr>
            </a:br>
            <a:r>
              <a:rPr lang="de-DE" sz="1100" b="0" i="0" u="none" strike="noStrike" cap="none" dirty="0">
                <a:solidFill>
                  <a:srgbClr val="7F7F7F"/>
                </a:solidFill>
                <a:latin typeface="Calibri"/>
                <a:ea typeface="Calibri"/>
                <a:cs typeface="Calibri"/>
                <a:sym typeface="Calibri"/>
              </a:rPr>
              <a:t>GRAU: </a:t>
            </a:r>
            <a:r>
              <a:rPr lang="de-DE" sz="1100" b="0" i="0" u="none" strike="noStrike" cap="none" dirty="0">
                <a:solidFill>
                  <a:schemeClr val="dk1"/>
                </a:solidFill>
                <a:latin typeface="Calibri"/>
                <a:ea typeface="Calibri"/>
                <a:cs typeface="Calibri"/>
                <a:sym typeface="Calibri"/>
              </a:rPr>
              <a:t>konventionelle Schaum- und Mineralfaser-Dämmstoffe</a:t>
            </a:r>
            <a:endParaRPr dirty="0"/>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dirty="0">
                <a:solidFill>
                  <a:schemeClr val="dk1"/>
                </a:solidFill>
                <a:latin typeface="Calibri"/>
                <a:ea typeface="Calibri"/>
                <a:cs typeface="Calibri"/>
                <a:sym typeface="Calibri"/>
              </a:rPr>
              <a:t>Die Abbildung verdeutlicht, dass einige Dämmstoffe (Blähton, Calciumsilikat), die als ökologisch bezeichnet werden, deutlich mehr Energie bei der Herstellung benötigen, als die konventionellen Materialien. Vorzuziehen sind ökologische Dämmstoffe mit geringem Energiebedarf bei der Herstellung wie Zellulose, Stroh-Einblasdämmung und Holzfaser-Einblasdämmung.</a:t>
            </a:r>
            <a:endParaRPr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Aufgaben</a:t>
            </a:r>
            <a:endParaRPr dirty="0"/>
          </a:p>
          <a:p>
            <a:pPr marL="180000" lvl="0" indent="-180000" algn="l" rtl="0">
              <a:lnSpc>
                <a:spcPct val="100000"/>
              </a:lnSpc>
              <a:spcBef>
                <a:spcPts val="0"/>
              </a:spcBef>
              <a:spcAft>
                <a:spcPts val="0"/>
              </a:spcAft>
              <a:buClr>
                <a:srgbClr val="8CBE41"/>
              </a:buClr>
              <a:buSzPts val="1600"/>
              <a:buFont typeface="Noto Sans Symbols"/>
              <a:buChar char="▪"/>
            </a:pPr>
            <a:r>
              <a:rPr lang="de-DE" sz="1100" dirty="0">
                <a:solidFill>
                  <a:schemeClr val="dk1"/>
                </a:solidFill>
                <a:latin typeface="Calibri"/>
                <a:ea typeface="Calibri"/>
                <a:cs typeface="Calibri"/>
                <a:sym typeface="Calibri"/>
              </a:rPr>
              <a:t>Was fällt auf?</a:t>
            </a:r>
            <a:endParaRPr sz="1100" b="0" i="0" u="none" strike="noStrike" cap="none" dirty="0">
              <a:solidFill>
                <a:schemeClr val="dk1"/>
              </a:solidFill>
              <a:latin typeface="Calibri"/>
              <a:ea typeface="Calibri"/>
              <a:cs typeface="Calibri"/>
              <a:sym typeface="Calibri"/>
            </a:endParaRPr>
          </a:p>
          <a:p>
            <a:pPr marL="180000" marR="0" lvl="0" indent="-180000" algn="l" rtl="0">
              <a:lnSpc>
                <a:spcPct val="100000"/>
              </a:lnSpc>
              <a:spcBef>
                <a:spcPts val="0"/>
              </a:spcBef>
              <a:spcAft>
                <a:spcPts val="0"/>
              </a:spcAft>
              <a:buClr>
                <a:srgbClr val="8CBE41"/>
              </a:buClr>
              <a:buSzPts val="1600"/>
              <a:buFont typeface="Noto Sans Symbols"/>
              <a:buChar char="▪"/>
            </a:pPr>
            <a:r>
              <a:rPr lang="de-DE" sz="1100" b="0" i="0" u="none" strike="noStrike" cap="none" dirty="0">
                <a:solidFill>
                  <a:schemeClr val="dk1"/>
                </a:solidFill>
                <a:latin typeface="Calibri"/>
                <a:ea typeface="Calibri"/>
                <a:cs typeface="Calibri"/>
                <a:sym typeface="Calibri"/>
              </a:rPr>
              <a:t>Welche der Dämmstoffe sind unter dem Aspekt des Klimaschutzes empfehlenswert? </a:t>
            </a:r>
            <a:endParaRPr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Quellen und Abbildung</a:t>
            </a:r>
            <a:endParaRPr dirty="0"/>
          </a:p>
          <a:p>
            <a:pPr marL="176212" lvl="0" indent="-171450" algn="l" rtl="0">
              <a:lnSpc>
                <a:spcPct val="100000"/>
              </a:lnSpc>
              <a:spcBef>
                <a:spcPts val="0"/>
              </a:spcBef>
              <a:spcAft>
                <a:spcPts val="0"/>
              </a:spcAft>
              <a:buSzPts val="1000"/>
              <a:buFont typeface="Arial"/>
              <a:buChar char="•"/>
            </a:pPr>
            <a:r>
              <a:rPr lang="de-DE" sz="11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Nachhaltigkeit von Dämmstoffen</a:t>
            </a:r>
            <a:r>
              <a:rPr lang="de-DE" sz="1100" dirty="0">
                <a:solidFill>
                  <a:schemeClr val="dk1"/>
                </a:solidFill>
                <a:latin typeface="Calibri"/>
                <a:ea typeface="Calibri"/>
                <a:cs typeface="Calibri"/>
                <a:sym typeface="Calibri"/>
              </a:rPr>
              <a:t> von K. </a:t>
            </a:r>
            <a:r>
              <a:rPr lang="de-DE" sz="1100" dirty="0" err="1">
                <a:solidFill>
                  <a:schemeClr val="dk1"/>
                </a:solidFill>
                <a:latin typeface="Calibri"/>
                <a:ea typeface="Calibri"/>
                <a:cs typeface="Calibri"/>
                <a:sym typeface="Calibri"/>
              </a:rPr>
              <a:t>Paschko</a:t>
            </a:r>
            <a:r>
              <a:rPr lang="de-DE" sz="1100" dirty="0">
                <a:solidFill>
                  <a:schemeClr val="dk1"/>
                </a:solidFill>
                <a:latin typeface="Calibri"/>
                <a:ea typeface="Calibri"/>
                <a:cs typeface="Calibri"/>
                <a:sym typeface="Calibri"/>
              </a:rPr>
              <a:t>, 2020. Online: https://umweltbewusst-bauen.de/nachhaltigkeit-von-daemmstoffen/ grafisch bearbeitet durch Stephan Arnold, lizenziert unter </a:t>
            </a:r>
            <a:r>
              <a:rPr lang="de-DE"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CC BY 4.0</a:t>
            </a:r>
            <a:r>
              <a:rPr lang="de-DE" sz="1100" dirty="0">
                <a:solidFill>
                  <a:schemeClr val="dk1"/>
                </a:solidFill>
                <a:latin typeface="Calibri"/>
                <a:ea typeface="Calibri"/>
                <a:cs typeface="Calibri"/>
                <a:sym typeface="Calibri"/>
              </a:rPr>
              <a:t>. </a:t>
            </a:r>
            <a:endParaRPr sz="1100" b="1" dirty="0">
              <a:solidFill>
                <a:schemeClr val="dk1"/>
              </a:solidFill>
              <a:latin typeface="Calibri"/>
              <a:ea typeface="Calibri"/>
              <a:cs typeface="Calibri"/>
              <a:sym typeface="Calibri"/>
            </a:endParaRPr>
          </a:p>
          <a:p>
            <a:pPr marL="176212" lvl="0" indent="-171450" algn="l" rtl="0">
              <a:lnSpc>
                <a:spcPct val="100000"/>
              </a:lnSpc>
              <a:spcBef>
                <a:spcPts val="0"/>
              </a:spcBef>
              <a:spcAft>
                <a:spcPts val="0"/>
              </a:spcAft>
              <a:buClr>
                <a:srgbClr val="888888"/>
              </a:buClr>
              <a:buSzPts val="1000"/>
              <a:buFont typeface="Arial"/>
              <a:buChar char="•"/>
            </a:pPr>
            <a:r>
              <a:rPr lang="de-DE" sz="1100" b="0" i="0" u="none" strike="noStrike" cap="none" dirty="0">
                <a:solidFill>
                  <a:schemeClr val="dk1"/>
                </a:solidFill>
                <a:latin typeface="Calibri"/>
                <a:ea typeface="Calibri"/>
                <a:cs typeface="Calibri"/>
                <a:sym typeface="Calibri"/>
              </a:rPr>
              <a:t>UfU (</a:t>
            </a:r>
            <a:r>
              <a:rPr lang="de-DE" sz="1100" b="0" i="0" u="none" strike="noStrike" cap="none" dirty="0" err="1">
                <a:solidFill>
                  <a:schemeClr val="dk1"/>
                </a:solidFill>
                <a:latin typeface="Calibri"/>
                <a:ea typeface="Calibri"/>
                <a:cs typeface="Calibri"/>
                <a:sym typeface="Calibri"/>
              </a:rPr>
              <a:t>Hg</a:t>
            </a:r>
            <a:r>
              <a:rPr lang="de-DE" sz="1100" b="0" i="0" u="none" strike="noStrike" cap="none" dirty="0">
                <a:solidFill>
                  <a:schemeClr val="dk1"/>
                </a:solidFill>
                <a:latin typeface="Calibri"/>
                <a:ea typeface="Calibri"/>
                <a:cs typeface="Calibri"/>
                <a:sym typeface="Calibri"/>
              </a:rPr>
              <a:t>.), Dorothea Carl und Marlies Bock (2017): Passivhausschulen werden aktiv. Online: https://www.ufu.de/wp-content/uploads/2017/01/UFU_Broschuere_Passivhaus-Schulen_digitale-Ausgabe.pdf </a:t>
            </a:r>
            <a:endParaRPr sz="11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e55c135dfa_0_0:notes"/>
          <p:cNvSpPr>
            <a:spLocks noGrp="1" noRot="1" noChangeAspect="1"/>
          </p:cNvSpPr>
          <p:nvPr>
            <p:ph type="sldImg" idx="2"/>
          </p:nvPr>
        </p:nvSpPr>
        <p:spPr>
          <a:xfrm>
            <a:off x="223838" y="179388"/>
            <a:ext cx="6656387"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1e55c135dfa_0_0:notes"/>
          <p:cNvSpPr txBox="1">
            <a:spLocks noGrp="1"/>
          </p:cNvSpPr>
          <p:nvPr>
            <p:ph type="body" idx="1"/>
          </p:nvPr>
        </p:nvSpPr>
        <p:spPr>
          <a:xfrm>
            <a:off x="223838" y="3996000"/>
            <a:ext cx="6656400" cy="59442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50" b="1" i="0" u="none" strike="noStrike" dirty="0">
                <a:solidFill>
                  <a:schemeClr val="dk1"/>
                </a:solidFill>
                <a:latin typeface="Calibri"/>
                <a:ea typeface="Calibri"/>
                <a:cs typeface="Calibri"/>
                <a:sym typeface="Calibri"/>
              </a:rPr>
              <a:t>Beschreibung</a:t>
            </a:r>
            <a:endParaRPr sz="1050" dirty="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50" b="0" i="0" u="none" strike="noStrike" cap="none" dirty="0">
                <a:solidFill>
                  <a:schemeClr val="dk1"/>
                </a:solidFill>
                <a:latin typeface="Calibri"/>
                <a:ea typeface="Calibri"/>
                <a:cs typeface="Calibri"/>
                <a:sym typeface="Calibri"/>
              </a:rPr>
              <a:t>O</a:t>
            </a:r>
            <a:r>
              <a:rPr lang="de-DE" sz="1050" dirty="0">
                <a:solidFill>
                  <a:schemeClr val="dk1"/>
                </a:solidFill>
                <a:latin typeface="Calibri"/>
                <a:ea typeface="Calibri"/>
                <a:cs typeface="Calibri"/>
                <a:sym typeface="Calibri"/>
              </a:rPr>
              <a:t>hne eine intakte Umwelt kann die Gesellschaft nicht überleben, weswegen auf die Nutzung der natürlichen Ressourcen und den Erhalt von Lebensraum besonders geachtet werden muss. Unsere Gesellschaft und unsere Wirtschaft sind in die </a:t>
            </a:r>
            <a:r>
              <a:rPr lang="de-DE" sz="1050" b="0" i="0" u="none" strike="noStrike" cap="none" dirty="0">
                <a:solidFill>
                  <a:schemeClr val="dk1"/>
                </a:solidFill>
                <a:latin typeface="Calibri"/>
                <a:ea typeface="Calibri"/>
                <a:cs typeface="Calibri"/>
                <a:sym typeface="Calibri"/>
              </a:rPr>
              <a:t>Biosphäre eingebettet, sie ist die Basis für alles. Das Cake-Prinzip bedeutet „</a:t>
            </a:r>
            <a:r>
              <a:rPr lang="de-DE" sz="105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50" b="0" i="0" u="none" strike="noStrike" cap="none" dirty="0">
                <a:solidFill>
                  <a:schemeClr val="dk1"/>
                </a:solidFill>
                <a:latin typeface="Calibri"/>
                <a:ea typeface="Calibri"/>
                <a:cs typeface="Calibri"/>
                <a:sym typeface="Calibri"/>
              </a:rPr>
              <a:t>“</a:t>
            </a:r>
            <a:r>
              <a:rPr lang="de-DE" sz="1050" b="0" i="1" u="none" strike="noStrike" cap="none" dirty="0">
                <a:solidFill>
                  <a:schemeClr val="dk1"/>
                </a:solidFill>
                <a:latin typeface="Calibri"/>
                <a:ea typeface="Calibri"/>
                <a:cs typeface="Calibri"/>
                <a:sym typeface="Calibri"/>
              </a:rPr>
              <a:t> </a:t>
            </a:r>
            <a:r>
              <a:rPr lang="de-DE" sz="1050" b="0" i="0" u="none" strike="noStrike" cap="none" dirty="0">
                <a:solidFill>
                  <a:schemeClr val="dk1"/>
                </a:solidFill>
                <a:latin typeface="Calibri"/>
                <a:ea typeface="Calibri"/>
                <a:cs typeface="Calibri"/>
                <a:sym typeface="Calibri"/>
              </a:rPr>
              <a:t>(</a:t>
            </a:r>
            <a:r>
              <a:rPr lang="de-DE" sz="1050" b="0" i="0" dirty="0">
                <a:solidFill>
                  <a:schemeClr val="dk1"/>
                </a:solidFill>
                <a:latin typeface="Calibri"/>
                <a:ea typeface="Calibri"/>
                <a:cs typeface="Calibri"/>
                <a:sym typeface="Calibri"/>
              </a:rPr>
              <a:t>Stockholm </a:t>
            </a:r>
            <a:r>
              <a:rPr lang="de-DE" sz="1050" b="0" i="0" dirty="0" err="1">
                <a:solidFill>
                  <a:schemeClr val="dk1"/>
                </a:solidFill>
                <a:latin typeface="Calibri"/>
                <a:ea typeface="Calibri"/>
                <a:cs typeface="Calibri"/>
                <a:sym typeface="Calibri"/>
              </a:rPr>
              <a:t>Resilience</a:t>
            </a:r>
            <a:r>
              <a:rPr lang="de-DE" sz="1050" b="0" i="0" dirty="0">
                <a:solidFill>
                  <a:schemeClr val="dk1"/>
                </a:solidFill>
                <a:latin typeface="Calibri"/>
                <a:ea typeface="Calibri"/>
                <a:cs typeface="Calibri"/>
                <a:sym typeface="Calibri"/>
              </a:rPr>
              <a:t> </a:t>
            </a:r>
            <a:r>
              <a:rPr lang="de-DE" sz="1050" b="0" i="0" dirty="0" err="1">
                <a:solidFill>
                  <a:schemeClr val="dk1"/>
                </a:solidFill>
                <a:latin typeface="Calibri"/>
                <a:ea typeface="Calibri"/>
                <a:cs typeface="Calibri"/>
                <a:sym typeface="Calibri"/>
              </a:rPr>
              <a:t>Centre</a:t>
            </a:r>
            <a:r>
              <a:rPr lang="de-DE" sz="1050" b="0" i="0" dirty="0">
                <a:solidFill>
                  <a:schemeClr val="dk1"/>
                </a:solidFill>
                <a:latin typeface="Calibri"/>
                <a:ea typeface="Calibri"/>
                <a:cs typeface="Calibri"/>
                <a:sym typeface="Calibri"/>
              </a:rPr>
              <a:t> o.J.). Auf der Basis der Biosphäre werden </a:t>
            </a:r>
            <a:r>
              <a:rPr lang="de-DE" sz="1050" dirty="0">
                <a:solidFill>
                  <a:schemeClr val="dk1"/>
                </a:solidFill>
                <a:latin typeface="Calibri"/>
                <a:ea typeface="Calibri"/>
                <a:cs typeface="Calibri"/>
                <a:sym typeface="Calibri"/>
              </a:rPr>
              <a:t>alle anderen SDGs eingeordnet.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a:t>
            </a:r>
            <a:r>
              <a:rPr lang="de-DE" sz="1050" dirty="0" err="1">
                <a:solidFill>
                  <a:schemeClr val="dk1"/>
                </a:solidFill>
                <a:latin typeface="Calibri"/>
                <a:ea typeface="Calibri"/>
                <a:cs typeface="Calibri"/>
                <a:sym typeface="Calibri"/>
              </a:rPr>
              <a:t>r</a:t>
            </a:r>
            <a:r>
              <a:rPr lang="de-DE" sz="1050" dirty="0">
                <a:solidFill>
                  <a:schemeClr val="dk1"/>
                </a:solidFill>
                <a:latin typeface="Calibri"/>
                <a:ea typeface="Calibri"/>
                <a:cs typeface="Calibri"/>
                <a:sym typeface="Calibri"/>
              </a:rPr>
              <a:t> Konsum und Produktion – also alles, was eine nachhaltige Wirtschaft ausmacht. “On </a:t>
            </a:r>
            <a:r>
              <a:rPr lang="de-DE" sz="1050" dirty="0" err="1">
                <a:solidFill>
                  <a:schemeClr val="dk1"/>
                </a:solidFill>
                <a:latin typeface="Calibri"/>
                <a:ea typeface="Calibri"/>
                <a:cs typeface="Calibri"/>
                <a:sym typeface="Calibri"/>
              </a:rPr>
              <a:t>the</a:t>
            </a:r>
            <a:r>
              <a:rPr lang="de-DE" sz="1050" dirty="0">
                <a:solidFill>
                  <a:schemeClr val="dk1"/>
                </a:solidFill>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0"/>
              </a:spcBef>
              <a:spcAft>
                <a:spcPts val="0"/>
              </a:spcAft>
              <a:buSzPts val="1400"/>
              <a:buNone/>
            </a:pPr>
            <a:r>
              <a:rPr lang="de-DE" sz="1050" dirty="0">
                <a:solidFill>
                  <a:schemeClr val="dk1"/>
                </a:solidFill>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bestätigt (Bundesregierung o.J.). </a:t>
            </a:r>
            <a:endParaRPr dirty="0"/>
          </a:p>
          <a:p>
            <a:pPr marL="0" lvl="0" indent="0" algn="l" rtl="0">
              <a:lnSpc>
                <a:spcPct val="100000"/>
              </a:lnSpc>
              <a:spcBef>
                <a:spcPts val="200"/>
              </a:spcBef>
              <a:spcAft>
                <a:spcPts val="0"/>
              </a:spcAft>
              <a:buSzPts val="1400"/>
              <a:buNone/>
            </a:pPr>
            <a:r>
              <a:rPr lang="de-DE" sz="1050" b="1" dirty="0">
                <a:solidFill>
                  <a:schemeClr val="dk1"/>
                </a:solidFill>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50" dirty="0">
                <a:solidFill>
                  <a:schemeClr val="dk1"/>
                </a:solidFill>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50"/>
              <a:buFont typeface="Arial"/>
              <a:buChar char="•"/>
            </a:pPr>
            <a:r>
              <a:rPr lang="de-DE" sz="1050" dirty="0">
                <a:solidFill>
                  <a:schemeClr val="dk1"/>
                </a:solidFill>
                <a:latin typeface="Calibri"/>
                <a:ea typeface="Calibri"/>
                <a:cs typeface="Calibri"/>
                <a:sym typeface="Calibri"/>
              </a:rPr>
              <a:t>Welche Rolle spielen die SDG für Ihr Unternehmen</a:t>
            </a:r>
            <a:endParaRPr sz="105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050"/>
              <a:buFont typeface="Arial"/>
              <a:buChar char="•"/>
            </a:pPr>
            <a:r>
              <a:rPr lang="de-DE" sz="1050" b="0" i="0" u="none" strike="noStrike" cap="none" dirty="0">
                <a:solidFill>
                  <a:schemeClr val="dk1"/>
                </a:solidFill>
                <a:latin typeface="Calibri"/>
                <a:ea typeface="Calibri"/>
                <a:cs typeface="Calibri"/>
                <a:sym typeface="Calibri"/>
              </a:rPr>
              <a:t>Wie stellen Sie Ihr Unternehmen für die Zukunft auf?</a:t>
            </a:r>
            <a:endParaRPr sz="105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50" b="1" dirty="0">
                <a:solidFill>
                  <a:schemeClr val="dk1"/>
                </a:solidFill>
                <a:latin typeface="Calibri"/>
                <a:ea typeface="Calibri"/>
                <a:cs typeface="Calibri"/>
                <a:sym typeface="Calibri"/>
              </a:rPr>
              <a:t>Quellen und Abbildung</a:t>
            </a:r>
            <a:endParaRPr dirty="0"/>
          </a:p>
          <a:p>
            <a:pPr marL="171450" marR="0" lvl="0" indent="-171450" algn="l" rtl="0">
              <a:lnSpc>
                <a:spcPct val="100000"/>
              </a:lnSpc>
              <a:spcBef>
                <a:spcPts val="200"/>
              </a:spcBef>
              <a:spcAft>
                <a:spcPts val="0"/>
              </a:spcAft>
              <a:buClr>
                <a:schemeClr val="dk1"/>
              </a:buClr>
              <a:buSzPts val="1200"/>
              <a:buFont typeface="Arial"/>
              <a:buChar char="•"/>
            </a:pPr>
            <a:r>
              <a:rPr lang="de-DE" sz="900" b="0" dirty="0">
                <a:solidFill>
                  <a:schemeClr val="dk1"/>
                </a:solidFill>
                <a:latin typeface="Calibri"/>
                <a:ea typeface="Calibri"/>
                <a:cs typeface="Calibri"/>
                <a:sym typeface="Calibri"/>
              </a:rPr>
              <a:t>Cake: Stockholm </a:t>
            </a:r>
            <a:r>
              <a:rPr lang="de-DE" sz="900" b="0" dirty="0" err="1">
                <a:solidFill>
                  <a:schemeClr val="dk1"/>
                </a:solidFill>
                <a:latin typeface="Calibri"/>
                <a:ea typeface="Calibri"/>
                <a:cs typeface="Calibri"/>
                <a:sym typeface="Calibri"/>
              </a:rPr>
              <a:t>Resilience</a:t>
            </a:r>
            <a:r>
              <a:rPr lang="de-DE" sz="900" b="0" dirty="0">
                <a:solidFill>
                  <a:schemeClr val="dk1"/>
                </a:solidFill>
                <a:latin typeface="Calibri"/>
                <a:ea typeface="Calibri"/>
                <a:cs typeface="Calibri"/>
                <a:sym typeface="Calibri"/>
              </a:rPr>
              <a:t> </a:t>
            </a:r>
            <a:r>
              <a:rPr lang="de-DE" sz="900" b="0" dirty="0" err="1">
                <a:solidFill>
                  <a:schemeClr val="dk1"/>
                </a:solidFill>
                <a:latin typeface="Calibri"/>
                <a:ea typeface="Calibri"/>
                <a:cs typeface="Calibri"/>
                <a:sym typeface="Calibri"/>
              </a:rPr>
              <a:t>Centre</a:t>
            </a:r>
            <a:r>
              <a:rPr lang="de-DE" sz="900" b="0" dirty="0">
                <a:solidFill>
                  <a:schemeClr val="dk1"/>
                </a:solidFill>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a:t>
            </a:r>
            <a:r>
              <a:rPr lang="de-DE" sz="900" b="0" i="0" u="none" strike="noStrike" cap="none" dirty="0" err="1">
                <a:solidFill>
                  <a:schemeClr val="dk1"/>
                </a:solidFill>
                <a:latin typeface="Calibri"/>
                <a:ea typeface="Calibri"/>
                <a:cs typeface="Calibri"/>
                <a:sym typeface="Calibri"/>
              </a:rPr>
              <a:t>www.stockholmresilience.org</a:t>
            </a:r>
            <a:r>
              <a:rPr lang="de-DE" sz="900" b="0" i="0" u="none" strike="noStrike" cap="none" dirty="0">
                <a:solidFill>
                  <a:schemeClr val="dk1"/>
                </a:solidFill>
                <a:latin typeface="Calibri"/>
                <a:ea typeface="Calibri"/>
                <a:cs typeface="Calibri"/>
                <a:sym typeface="Calibri"/>
              </a:rPr>
              <a:t>/</a:t>
            </a:r>
            <a:r>
              <a:rPr lang="de-DE" sz="900" b="0" i="0" u="none" strike="noStrike" cap="none" dirty="0" err="1">
                <a:solidFill>
                  <a:schemeClr val="dk1"/>
                </a:solidFill>
                <a:latin typeface="Calibri"/>
                <a:ea typeface="Calibri"/>
                <a:cs typeface="Calibri"/>
                <a:sym typeface="Calibri"/>
              </a:rPr>
              <a:t>research</a:t>
            </a:r>
            <a:r>
              <a:rPr lang="de-DE" sz="900" b="0" i="0" u="none" strike="noStrike" cap="none" dirty="0">
                <a:solidFill>
                  <a:schemeClr val="dk1"/>
                </a:solidFill>
                <a:latin typeface="Calibri"/>
                <a:ea typeface="Calibri"/>
                <a:cs typeface="Calibri"/>
                <a:sym typeface="Calibri"/>
              </a:rPr>
              <a:t>/</a:t>
            </a:r>
            <a:r>
              <a:rPr lang="de-DE" sz="900" b="0" i="0" u="none" strike="noStrike" cap="none" dirty="0" err="1">
                <a:solidFill>
                  <a:schemeClr val="dk1"/>
                </a:solidFill>
                <a:latin typeface="Calibri"/>
                <a:ea typeface="Calibri"/>
                <a:cs typeface="Calibri"/>
                <a:sym typeface="Calibri"/>
              </a:rPr>
              <a:t>research</a:t>
            </a:r>
            <a:r>
              <a:rPr lang="de-DE" sz="900" b="0" i="0" u="none" strike="noStrike" cap="none" dirty="0">
                <a:solidFill>
                  <a:schemeClr val="dk1"/>
                </a:solidFill>
                <a:latin typeface="Calibri"/>
                <a:ea typeface="Calibri"/>
                <a:cs typeface="Calibri"/>
                <a:sym typeface="Calibri"/>
              </a:rPr>
              <a:t>-news/2016-06-14-the-sdgs-wedding-cake.html. </a:t>
            </a:r>
            <a:r>
              <a:rPr lang="de-DE" sz="900" dirty="0">
                <a:solidFill>
                  <a:schemeClr val="dk1"/>
                </a:solidFill>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-nachhaltig-</a:t>
            </a:r>
            <a:r>
              <a:rPr lang="de-DE" sz="900" b="0" i="0" u="none" strike="noStrike" cap="none" dirty="0" err="1">
                <a:solidFill>
                  <a:schemeClr val="dk1"/>
                </a:solidFill>
                <a:latin typeface="Calibri"/>
                <a:ea typeface="Calibri"/>
                <a:cs typeface="Calibri"/>
                <a:sym typeface="Calibri"/>
              </a:rPr>
              <a:t>wirtschaften.de</a:t>
            </a:r>
            <a:r>
              <a:rPr lang="de-DE" sz="900" b="0" i="0" u="none" strike="noStrike" cap="none" dirty="0">
                <a:solidFill>
                  <a:schemeClr val="dk1"/>
                </a:solidFill>
                <a:latin typeface="Calibri"/>
                <a:ea typeface="Calibri"/>
                <a:cs typeface="Calibri"/>
                <a:sym typeface="Calibri"/>
              </a:rPr>
              <a:t>/nachhaltige-strategische-ausrichtung-unternehmen/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a:t>
            </a:r>
            <a:r>
              <a:rPr lang="de-DE" sz="900" b="0" i="0" u="none" strike="noStrike" cap="none" dirty="0" err="1">
                <a:solidFill>
                  <a:schemeClr val="dk1"/>
                </a:solidFill>
                <a:latin typeface="Calibri"/>
                <a:ea typeface="Calibri"/>
                <a:cs typeface="Calibri"/>
                <a:sym typeface="Calibri"/>
              </a:rPr>
              <a:t>www.bundesregierung.de</a:t>
            </a:r>
            <a:r>
              <a:rPr lang="de-DE" sz="900" b="0" i="0" u="none" strike="noStrike" cap="none" dirty="0">
                <a:solidFill>
                  <a:schemeClr val="dk1"/>
                </a:solidFill>
                <a:latin typeface="Calibri"/>
                <a:ea typeface="Calibri"/>
                <a:cs typeface="Calibri"/>
                <a:sym typeface="Calibri"/>
              </a:rPr>
              <a:t>/</a:t>
            </a:r>
            <a:r>
              <a:rPr lang="de-DE" sz="900" b="0" i="0" u="none" strike="noStrike" cap="none" dirty="0" err="1">
                <a:solidFill>
                  <a:schemeClr val="dk1"/>
                </a:solidFill>
                <a:latin typeface="Calibri"/>
                <a:ea typeface="Calibri"/>
                <a:cs typeface="Calibri"/>
                <a:sym typeface="Calibri"/>
              </a:rPr>
              <a:t>breg</a:t>
            </a:r>
            <a:r>
              <a:rPr lang="de-DE" sz="900" b="0" i="0" u="none" strike="noStrike" cap="none" dirty="0">
                <a:solidFill>
                  <a:schemeClr val="dk1"/>
                </a:solidFill>
                <a:latin typeface="Calibri"/>
                <a:ea typeface="Calibri"/>
                <a:cs typeface="Calibri"/>
                <a:sym typeface="Calibri"/>
              </a:rPr>
              <a:t>-de/</a:t>
            </a:r>
            <a:r>
              <a:rPr lang="de-DE" sz="900" b="0" i="0" u="none" strike="noStrike" cap="none" dirty="0" err="1">
                <a:solidFill>
                  <a:schemeClr val="dk1"/>
                </a:solidFill>
                <a:latin typeface="Calibri"/>
                <a:ea typeface="Calibri"/>
                <a:cs typeface="Calibri"/>
                <a:sym typeface="Calibri"/>
              </a:rPr>
              <a:t>themen</a:t>
            </a:r>
            <a:r>
              <a:rPr lang="de-DE" sz="900" b="0" i="0" u="none" strike="noStrike" cap="none" dirty="0">
                <a:solidFill>
                  <a:schemeClr val="dk1"/>
                </a:solidFill>
                <a:latin typeface="Calibri"/>
                <a:ea typeface="Calibri"/>
                <a:cs typeface="Calibri"/>
                <a:sym typeface="Calibri"/>
              </a:rPr>
              <a:t>/</a:t>
            </a:r>
            <a:r>
              <a:rPr lang="de-DE" sz="900" b="0" i="0" u="none" strike="noStrike" cap="none" dirty="0" err="1">
                <a:solidFill>
                  <a:schemeClr val="dk1"/>
                </a:solidFill>
                <a:latin typeface="Calibri"/>
                <a:ea typeface="Calibri"/>
                <a:cs typeface="Calibri"/>
                <a:sym typeface="Calibri"/>
              </a:rPr>
              <a:t>nachhaltigkeitspolitik</a:t>
            </a:r>
            <a:r>
              <a:rPr lang="de-DE" sz="900" b="0" i="0" u="none" strike="noStrike" cap="none" dirty="0">
                <a:solidFill>
                  <a:schemeClr val="dk1"/>
                </a:solidFill>
                <a:latin typeface="Calibri"/>
                <a:ea typeface="Calibri"/>
                <a:cs typeface="Calibri"/>
                <a:sym typeface="Calibri"/>
              </a:rPr>
              <a:t>/berichte-und-reden-nachhaltigkeit/berichte-aus-den-ministerien-429902</a:t>
            </a:r>
            <a:endParaRPr sz="900"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200"/>
              </a:spcAft>
              <a:buClr>
                <a:srgbClr val="000000"/>
              </a:buClr>
              <a:buSzPts val="1400"/>
              <a:buFont typeface="Arial"/>
              <a:buNone/>
            </a:pPr>
            <a:endParaRPr sz="1050" b="1" dirty="0">
              <a:solidFill>
                <a:schemeClr val="dk1"/>
              </a:solidFill>
              <a:latin typeface="Calibri"/>
              <a:ea typeface="Calibri"/>
              <a:cs typeface="Calibri"/>
              <a:sym typeface="Calibri"/>
            </a:endParaRPr>
          </a:p>
        </p:txBody>
      </p:sp>
      <p:sp>
        <p:nvSpPr>
          <p:cNvPr id="226" name="Google Shape;226;g1e55c135dfa_0_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682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867283abfa_1_52:notes"/>
          <p:cNvSpPr>
            <a:spLocks noGrp="1" noRot="1" noChangeAspect="1"/>
          </p:cNvSpPr>
          <p:nvPr>
            <p:ph type="sldImg" idx="2"/>
          </p:nvPr>
        </p:nvSpPr>
        <p:spPr>
          <a:xfrm>
            <a:off x="479425" y="2952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1867283abfa_1_52:notes"/>
          <p:cNvSpPr txBox="1">
            <a:spLocks noGrp="1"/>
          </p:cNvSpPr>
          <p:nvPr>
            <p:ph type="body" idx="1"/>
          </p:nvPr>
        </p:nvSpPr>
        <p:spPr>
          <a:xfrm>
            <a:off x="478803" y="3885677"/>
            <a:ext cx="6143666" cy="5961055"/>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Beschreibung</a:t>
            </a:r>
            <a:endParaRPr dirty="0"/>
          </a:p>
          <a:p>
            <a:pPr marL="0" marR="0" lvl="0" indent="0" algn="l" rtl="0">
              <a:lnSpc>
                <a:spcPct val="100000"/>
              </a:lnSpc>
              <a:spcBef>
                <a:spcPts val="0"/>
              </a:spcBef>
              <a:spcAft>
                <a:spcPts val="0"/>
              </a:spcAft>
              <a:buClr>
                <a:srgbClr val="000000"/>
              </a:buClr>
              <a:buSzPts val="1600"/>
              <a:buFont typeface="Arial"/>
              <a:buNone/>
            </a:pPr>
            <a:r>
              <a:rPr lang="de-DE" sz="1100" b="0" i="0" u="none" strike="noStrike" cap="none" dirty="0">
                <a:solidFill>
                  <a:schemeClr val="dk1"/>
                </a:solidFill>
                <a:latin typeface="Calibri"/>
                <a:ea typeface="Calibri"/>
                <a:cs typeface="Calibri"/>
                <a:sym typeface="Calibri"/>
              </a:rPr>
              <a:t>Mehr als 70 % aller Treibhausgasemissionen entstehen durch die Nutzung von Kohle, Erdöl und Erdgas, v.a. um den Energiebedarf zu decken. </a:t>
            </a:r>
            <a:endParaRPr dirty="0"/>
          </a:p>
          <a:p>
            <a:pPr marL="0" marR="0" lvl="0" indent="0" algn="l" rtl="0">
              <a:lnSpc>
                <a:spcPct val="100000"/>
              </a:lnSpc>
              <a:spcBef>
                <a:spcPts val="0"/>
              </a:spcBef>
              <a:spcAft>
                <a:spcPts val="0"/>
              </a:spcAft>
              <a:buClr>
                <a:srgbClr val="000000"/>
              </a:buClr>
              <a:buSzPts val="1600"/>
              <a:buFont typeface="Arial"/>
              <a:buNone/>
            </a:pPr>
            <a:r>
              <a:rPr lang="de-DE" sz="1100" b="0" i="0" u="none" strike="noStrike" cap="none" dirty="0">
                <a:solidFill>
                  <a:schemeClr val="dk1"/>
                </a:solidFill>
                <a:latin typeface="Calibri"/>
                <a:ea typeface="Calibri"/>
                <a:cs typeface="Calibri"/>
                <a:sym typeface="Calibri"/>
              </a:rPr>
              <a:t>Rund 20 % aller Emissionen entstehen durch Landwirtschaft und Landnutzung, v.a. durch Konsum tierischer Produkte.</a:t>
            </a:r>
            <a:endParaRPr dirty="0"/>
          </a:p>
          <a:p>
            <a:pPr marL="0" lvl="0" indent="0" algn="l" rtl="0">
              <a:lnSpc>
                <a:spcPct val="100000"/>
              </a:lnSpc>
              <a:spcBef>
                <a:spcPts val="0"/>
              </a:spcBef>
              <a:spcAft>
                <a:spcPts val="0"/>
              </a:spcAft>
              <a:buSzPts val="1400"/>
              <a:buNone/>
            </a:pPr>
            <a:r>
              <a:rPr lang="de-DE" sz="1100" dirty="0">
                <a:solidFill>
                  <a:schemeClr val="dk1"/>
                </a:solidFill>
                <a:latin typeface="Calibri"/>
                <a:ea typeface="Calibri"/>
                <a:cs typeface="Calibri"/>
                <a:sym typeface="Calibri"/>
              </a:rPr>
              <a:t>Der Gebäudesektor (Wohngebäude, öffentliche und geschäftliche Gebäude insgesamt) ist für 17,1% der Emissionen verantwortlich und übersteigt damit die Emissionen, die im Verkehrssektor entstehen.</a:t>
            </a:r>
            <a:endParaRPr dirty="0"/>
          </a:p>
          <a:p>
            <a:pPr marL="0" marR="0" lvl="0" indent="0" algn="l" rtl="0">
              <a:lnSpc>
                <a:spcPct val="100000"/>
              </a:lnSpc>
              <a:spcBef>
                <a:spcPts val="0"/>
              </a:spcBef>
              <a:spcAft>
                <a:spcPts val="0"/>
              </a:spcAft>
              <a:buClr>
                <a:srgbClr val="000000"/>
              </a:buClr>
              <a:buSzPts val="1400"/>
              <a:buFont typeface="Arial"/>
              <a:buNone/>
            </a:pPr>
            <a:r>
              <a:rPr lang="de-DE" sz="1100" b="1" dirty="0">
                <a:solidFill>
                  <a:schemeClr val="dk1"/>
                </a:solidFill>
                <a:latin typeface="Calibri"/>
                <a:ea typeface="Calibri"/>
                <a:cs typeface="Calibri"/>
                <a:sym typeface="Calibri"/>
              </a:rPr>
              <a:t>Aufgabe</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1100" dirty="0">
                <a:solidFill>
                  <a:schemeClr val="dk1"/>
                </a:solidFill>
                <a:latin typeface="Calibri"/>
                <a:ea typeface="Calibri"/>
                <a:cs typeface="Calibri"/>
                <a:sym typeface="Calibri"/>
              </a:rPr>
              <a:t>Wie können Sie als Schornsteinfeger oder Schornsteinfegerin dazu beitragen, dass CO</a:t>
            </a:r>
            <a:r>
              <a:rPr lang="de-DE" sz="1100" baseline="-25000" dirty="0">
                <a:solidFill>
                  <a:schemeClr val="dk1"/>
                </a:solidFill>
                <a:latin typeface="Calibri"/>
                <a:ea typeface="Calibri"/>
                <a:cs typeface="Calibri"/>
                <a:sym typeface="Calibri"/>
              </a:rPr>
              <a:t>2</a:t>
            </a:r>
            <a:r>
              <a:rPr lang="de-DE" sz="1100" dirty="0">
                <a:solidFill>
                  <a:schemeClr val="dk1"/>
                </a:solidFill>
                <a:latin typeface="Calibri"/>
                <a:ea typeface="Calibri"/>
                <a:cs typeface="Calibri"/>
                <a:sym typeface="Calibri"/>
              </a:rPr>
              <a:t>-Emissionen verringert oder vermieden werden?</a:t>
            </a: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dirty="0">
                <a:solidFill>
                  <a:schemeClr val="dk1"/>
                </a:solidFill>
                <a:latin typeface="Calibri"/>
                <a:ea typeface="Calibri"/>
                <a:cs typeface="Calibri"/>
                <a:sym typeface="Calibri"/>
              </a:rPr>
              <a:t>Schornsteinfegerinnen und Schornsteinfegern haben v.a. im Gebäudesektor Einfluss auf die Reduktion von Treibhausgasen. Einerseits, indem sie Heizungsanlagen regelmäßig kontrollieren und warten, Schadstoffgrenzen und auf Einhaltung gesetzlicher Vorgaben kontrollieren, bestehende Anlagen optimieren, neue Anlagen richtig dimensionieren und alte Anlagen nachrüsten oder außer Betrieb nehmen. Andererseits kommt Schornsteinfegerinnen und Schornsteinfegern zunehmend die Rolle von Energieberatern und Energieberaterinnen zu. Sie können beraten zu:</a:t>
            </a:r>
            <a:endParaRPr dirty="0"/>
          </a:p>
          <a:p>
            <a:pPr marL="6286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Dämmung der Gebäudehülle, um den Energiebedarf zu reduzieren</a:t>
            </a:r>
            <a:endParaRPr dirty="0"/>
          </a:p>
          <a:p>
            <a:pPr marL="6286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Austausch alter Heizsysteme durch energieeffizientere Geräte</a:t>
            </a:r>
            <a:endParaRPr dirty="0"/>
          </a:p>
          <a:p>
            <a:pPr marL="6286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Austausch von Öl- und Gasheizungen durch emissionsfreie bzw. –arme Heizsysteme aus Wärmepumpe, Photovoltaik, BHKW, ggf. Fernwärme etc.</a:t>
            </a:r>
            <a:endParaRPr dirty="0"/>
          </a:p>
          <a:p>
            <a:pPr marL="6286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Förderprogrammen</a:t>
            </a:r>
            <a:endParaRPr dirty="0"/>
          </a:p>
          <a:p>
            <a:pPr marL="628650" marR="0" lvl="1"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Ressourcenschonenden Heizungseinstellungen (z.B. Nachtabsenkung) und Emissionsarmen </a:t>
            </a:r>
            <a:r>
              <a:rPr lang="de-DE" sz="1100" b="0" i="0" u="none" strike="noStrike" cap="none" dirty="0" err="1">
                <a:solidFill>
                  <a:schemeClr val="dk1"/>
                </a:solidFill>
                <a:latin typeface="Calibri"/>
                <a:ea typeface="Calibri"/>
                <a:cs typeface="Calibri"/>
                <a:sym typeface="Calibri"/>
              </a:rPr>
              <a:t>Anheizmethoden</a:t>
            </a:r>
            <a:r>
              <a:rPr lang="de-DE" sz="1100" b="0" i="0" u="none" strike="noStrike" cap="none" dirty="0">
                <a:solidFill>
                  <a:schemeClr val="dk1"/>
                </a:solidFill>
                <a:latin typeface="Calibri"/>
                <a:ea typeface="Calibri"/>
                <a:cs typeface="Calibri"/>
                <a:sym typeface="Calibri"/>
              </a:rPr>
              <a:t> (Holzheizung)</a:t>
            </a:r>
            <a:endParaRPr sz="11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10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Verursacher der weltweiten menschengemachten Treibhausgasemissionen im Jahr 2018 in Prozent </a:t>
            </a:r>
            <a:r>
              <a:rPr lang="de-DE" sz="1000" dirty="0">
                <a:solidFill>
                  <a:schemeClr val="dk1"/>
                </a:solidFill>
                <a:latin typeface="Calibri"/>
                <a:ea typeface="Calibri"/>
                <a:cs typeface="Calibri"/>
                <a:sym typeface="Calibri"/>
              </a:rPr>
              <a:t>von David Nelles und Christian </a:t>
            </a:r>
            <a:r>
              <a:rPr lang="de-DE" sz="1000" dirty="0" err="1">
                <a:solidFill>
                  <a:schemeClr val="dk1"/>
                </a:solidFill>
                <a:latin typeface="Calibri"/>
                <a:ea typeface="Calibri"/>
                <a:cs typeface="Calibri"/>
                <a:sym typeface="Calibri"/>
              </a:rPr>
              <a:t>Serrer</a:t>
            </a:r>
            <a:r>
              <a:rPr lang="de-DE" sz="1000" dirty="0">
                <a:solidFill>
                  <a:schemeClr val="dk1"/>
                </a:solidFill>
                <a:latin typeface="Calibri"/>
                <a:ea typeface="Calibri"/>
                <a:cs typeface="Calibri"/>
                <a:sym typeface="Calibri"/>
              </a:rPr>
              <a:t>, eigene Darstellung durch Stephan Arnold, lizenziert unter </a:t>
            </a:r>
            <a:r>
              <a:rPr lang="de-DE" sz="10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CC BY 4.0</a:t>
            </a:r>
            <a:r>
              <a:rPr lang="de-DE" sz="1000" dirty="0">
                <a:solidFill>
                  <a:schemeClr val="dk1"/>
                </a:solidFill>
                <a:latin typeface="Calibri"/>
                <a:ea typeface="Calibri"/>
                <a:cs typeface="Calibri"/>
                <a:sym typeface="Calibri"/>
              </a:rPr>
              <a:t>.</a:t>
            </a:r>
            <a:endParaRPr sz="1000" dirty="0"/>
          </a:p>
          <a:p>
            <a:pPr marL="171450" marR="0" lvl="0" indent="-171450" algn="l" rtl="0">
              <a:lnSpc>
                <a:spcPct val="100000"/>
              </a:lnSpc>
              <a:spcBef>
                <a:spcPts val="0"/>
              </a:spcBef>
              <a:spcAft>
                <a:spcPts val="0"/>
              </a:spcAft>
              <a:buClr>
                <a:srgbClr val="000000"/>
              </a:buClr>
              <a:buSzPts val="1400"/>
              <a:buFont typeface="Arial"/>
              <a:buChar char="•"/>
            </a:pPr>
            <a:r>
              <a:rPr lang="de-DE" sz="1000" b="0" i="0" u="none" strike="noStrike" cap="none" dirty="0">
                <a:solidFill>
                  <a:schemeClr val="dk1"/>
                </a:solidFill>
                <a:latin typeface="Calibri"/>
                <a:ea typeface="Calibri"/>
                <a:cs typeface="Calibri"/>
                <a:sym typeface="Calibri"/>
              </a:rPr>
              <a:t>Umweltbundesamt (Hrsg. 2020): Heizen mit Holz. Ein Ratgeber zum richtigen und sauberen Heizen. Online:</a:t>
            </a:r>
            <a:r>
              <a:rPr lang="de-DE" sz="10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www.umweltbundesamt.de/sites/default/files/medien/1410/publikationen/2020_heizen_mit_holz_bf.pdf</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000" b="0" i="0" u="none" strike="noStrike" cap="none" dirty="0">
                <a:solidFill>
                  <a:schemeClr val="dk1"/>
                </a:solidFill>
                <a:latin typeface="Calibri"/>
                <a:ea typeface="Calibri"/>
                <a:cs typeface="Calibri"/>
                <a:sym typeface="Calibri"/>
              </a:rPr>
              <a:t>Hentschel, Karl-Martin et al. (2020): Handbuch Klimaschutz. Wie Deutschland das 1,5-Grad-Ziel einhalten kann. </a:t>
            </a:r>
            <a:endParaRPr sz="1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171450" marR="0" lvl="0" indent="-82550" algn="l" rtl="0">
              <a:lnSpc>
                <a:spcPct val="100000"/>
              </a:lnSpc>
              <a:spcBef>
                <a:spcPts val="0"/>
              </a:spcBef>
              <a:spcAft>
                <a:spcPts val="0"/>
              </a:spcAft>
              <a:buClr>
                <a:srgbClr val="000000"/>
              </a:buClr>
              <a:buSzPts val="1400"/>
              <a:buFont typeface="Arial"/>
              <a:buNone/>
            </a:pPr>
            <a:endParaRPr sz="1100" dirty="0">
              <a:solidFill>
                <a:schemeClr val="lt1"/>
              </a:solidFill>
            </a:endParaRPr>
          </a:p>
          <a:p>
            <a:pPr marL="171450" lvl="0" indent="-82550" algn="l" rtl="0">
              <a:lnSpc>
                <a:spcPct val="100000"/>
              </a:lnSpc>
              <a:spcBef>
                <a:spcPts val="0"/>
              </a:spcBef>
              <a:spcAft>
                <a:spcPts val="0"/>
              </a:spcAft>
              <a:buSzPts val="1400"/>
              <a:buFont typeface="Arial"/>
              <a:buNone/>
            </a:pPr>
            <a:endParaRPr sz="1100" b="1" dirty="0"/>
          </a:p>
        </p:txBody>
      </p:sp>
      <p:sp>
        <p:nvSpPr>
          <p:cNvPr id="90" name="Google Shape;90;g1867283abfa_1_52: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9:notes"/>
          <p:cNvSpPr>
            <a:spLocks noGrp="1" noRot="1" noChangeAspect="1"/>
          </p:cNvSpPr>
          <p:nvPr>
            <p:ph type="sldImg" idx="2"/>
          </p:nvPr>
        </p:nvSpPr>
        <p:spPr>
          <a:xfrm>
            <a:off x="479425" y="2952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9:notes"/>
          <p:cNvSpPr txBox="1"/>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
        <p:nvSpPr>
          <p:cNvPr id="104" name="Google Shape;104;p19:notes"/>
          <p:cNvSpPr txBox="1">
            <a:spLocks noGrp="1"/>
          </p:cNvSpPr>
          <p:nvPr>
            <p:ph type="body" idx="1"/>
          </p:nvPr>
        </p:nvSpPr>
        <p:spPr>
          <a:xfrm>
            <a:off x="478803" y="3885677"/>
            <a:ext cx="6143666" cy="5961055"/>
          </a:xfrm>
          <a:prstGeom prst="rect">
            <a:avLst/>
          </a:prstGeom>
          <a:noFill/>
          <a:ln>
            <a:noFill/>
          </a:ln>
        </p:spPr>
        <p:txBody>
          <a:bodyPr spcFirstLastPara="1" wrap="square" lIns="94825" tIns="94825" rIns="94825" bIns="948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100" b="1" i="0" u="none" strike="noStrike" cap="none" dirty="0">
                <a:solidFill>
                  <a:schemeClr val="dk1"/>
                </a:solidFill>
                <a:latin typeface="Calibri"/>
                <a:ea typeface="Calibri"/>
                <a:cs typeface="Calibri"/>
                <a:sym typeface="Calibri"/>
              </a:rPr>
              <a:t>Beschreibung</a:t>
            </a:r>
            <a:endParaRPr dirty="0"/>
          </a:p>
          <a:p>
            <a:pPr marL="0" marR="0" lvl="0" indent="0" algn="l" rtl="0">
              <a:lnSpc>
                <a:spcPct val="100000"/>
              </a:lnSpc>
              <a:spcBef>
                <a:spcPts val="0"/>
              </a:spcBef>
              <a:spcAft>
                <a:spcPts val="0"/>
              </a:spcAft>
              <a:buClr>
                <a:srgbClr val="000000"/>
              </a:buClr>
              <a:buSzPts val="1600"/>
              <a:buFont typeface="Arial"/>
              <a:buNone/>
            </a:pPr>
            <a:r>
              <a:rPr lang="de-DE" sz="1100" b="0" i="0" u="none" strike="noStrike" cap="none" dirty="0">
                <a:solidFill>
                  <a:schemeClr val="dk1"/>
                </a:solidFill>
                <a:latin typeface="Calibri"/>
                <a:ea typeface="Calibri"/>
                <a:cs typeface="Calibri"/>
                <a:sym typeface="Calibri"/>
              </a:rPr>
              <a:t>Dargestellt sind die CO</a:t>
            </a:r>
            <a:r>
              <a:rPr lang="de-DE" sz="1100" b="0" i="0" u="none" strike="noStrike" cap="none" baseline="-25000" dirty="0">
                <a:solidFill>
                  <a:schemeClr val="dk1"/>
                </a:solidFill>
                <a:latin typeface="Calibri"/>
                <a:ea typeface="Calibri"/>
                <a:cs typeface="Calibri"/>
                <a:sym typeface="Calibri"/>
              </a:rPr>
              <a:t>2</a:t>
            </a:r>
            <a:r>
              <a:rPr lang="de-DE" sz="1100" b="0" i="0" u="none" strike="noStrike" cap="none" dirty="0">
                <a:solidFill>
                  <a:schemeClr val="dk1"/>
                </a:solidFill>
                <a:latin typeface="Calibri"/>
                <a:ea typeface="Calibri"/>
                <a:cs typeface="Calibri"/>
                <a:sym typeface="Calibri"/>
              </a:rPr>
              <a:t>-Emissionen nach Anwendungsbereichen im Bedarfsfeld „Wohnen“ 2019 einschließlich der Verbrennung von Biomasse (Brennholz) und Biotreibstoffen. Insgesamt entstehen hier 218,8 Mio. Tonnen CO</a:t>
            </a:r>
            <a:r>
              <a:rPr lang="de-DE" sz="1100" b="0" i="0" u="none" strike="noStrike" cap="none" baseline="-25000" dirty="0">
                <a:solidFill>
                  <a:schemeClr val="dk1"/>
                </a:solidFill>
                <a:latin typeface="Calibri"/>
                <a:ea typeface="Calibri"/>
                <a:cs typeface="Calibri"/>
                <a:sym typeface="Calibri"/>
              </a:rPr>
              <a:t>2. </a:t>
            </a: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de-DE" sz="1100" b="0" i="0" u="none" strike="noStrike" cap="none" dirty="0">
                <a:solidFill>
                  <a:schemeClr val="dk1"/>
                </a:solidFill>
                <a:latin typeface="Calibri"/>
                <a:ea typeface="Calibri"/>
                <a:cs typeface="Calibri"/>
                <a:sym typeface="Calibri"/>
              </a:rPr>
              <a:t>Fast 80% der Emissionen im Bereich des Wohnens entstehen durch Erzeugung von Wärme für die Räume und Warmwasser.</a:t>
            </a:r>
            <a:endParaRPr dirty="0"/>
          </a:p>
          <a:p>
            <a:pPr marL="0" marR="0" lvl="0" indent="0" algn="l" rtl="0">
              <a:lnSpc>
                <a:spcPct val="100000"/>
              </a:lnSpc>
              <a:spcBef>
                <a:spcPts val="0"/>
              </a:spcBef>
              <a:spcAft>
                <a:spcPts val="0"/>
              </a:spcAft>
              <a:buSzPts val="1400"/>
              <a:buNone/>
            </a:pPr>
            <a:r>
              <a:rPr lang="de-DE" sz="1100" b="0" i="0" u="none" strike="noStrike" cap="none" dirty="0">
                <a:solidFill>
                  <a:schemeClr val="dk1"/>
                </a:solidFill>
                <a:latin typeface="Calibri"/>
                <a:ea typeface="Calibri"/>
                <a:cs typeface="Calibri"/>
                <a:sym typeface="Calibri"/>
              </a:rPr>
              <a:t>Eine nachhaltige Lebensweise bedeutet, den CO</a:t>
            </a:r>
            <a:r>
              <a:rPr lang="de-DE" sz="1100" b="0" i="0" u="none" strike="noStrike" cap="none" baseline="-25000" dirty="0">
                <a:solidFill>
                  <a:schemeClr val="dk1"/>
                </a:solidFill>
                <a:latin typeface="Calibri"/>
                <a:ea typeface="Calibri"/>
                <a:cs typeface="Calibri"/>
                <a:sym typeface="Calibri"/>
              </a:rPr>
              <a:t>2</a:t>
            </a:r>
            <a:r>
              <a:rPr lang="de-DE" sz="1100" b="0" i="0" u="none" strike="noStrike" cap="none" dirty="0">
                <a:solidFill>
                  <a:schemeClr val="dk1"/>
                </a:solidFill>
                <a:latin typeface="Calibri"/>
                <a:ea typeface="Calibri"/>
                <a:cs typeface="Calibri"/>
                <a:sym typeface="Calibri"/>
              </a:rPr>
              <a:t>-Ausstoß zu verringern, um das Klima zu schützen.</a:t>
            </a:r>
            <a:endParaRPr dirty="0"/>
          </a:p>
          <a:p>
            <a:pPr marL="0" marR="0" lvl="0" indent="0" algn="l" rtl="0">
              <a:lnSpc>
                <a:spcPct val="100000"/>
              </a:lnSpc>
              <a:spcBef>
                <a:spcPts val="0"/>
              </a:spcBef>
              <a:spcAft>
                <a:spcPts val="0"/>
              </a:spcAft>
              <a:buSzPts val="1400"/>
              <a:buNone/>
            </a:pPr>
            <a:r>
              <a:rPr lang="de-DE" sz="1100" b="1" i="0" u="none" strike="noStrike" cap="none" dirty="0">
                <a:solidFill>
                  <a:schemeClr val="dk1"/>
                </a:solidFill>
                <a:latin typeface="Calibri"/>
                <a:ea typeface="Calibri"/>
                <a:cs typeface="Calibri"/>
                <a:sym typeface="Calibri"/>
              </a:rPr>
              <a:t>Aufgabe</a:t>
            </a:r>
            <a:endParaRPr dirty="0"/>
          </a:p>
          <a:p>
            <a:pPr marL="0" marR="0" lvl="0" indent="0" algn="l" rtl="0">
              <a:lnSpc>
                <a:spcPct val="100000"/>
              </a:lnSpc>
              <a:spcBef>
                <a:spcPts val="0"/>
              </a:spcBef>
              <a:spcAft>
                <a:spcPts val="0"/>
              </a:spcAft>
              <a:buSzPts val="1400"/>
              <a:buNone/>
            </a:pPr>
            <a:r>
              <a:rPr lang="de-DE" sz="1100" b="0" i="0" u="none" strike="noStrike" cap="none" dirty="0">
                <a:solidFill>
                  <a:schemeClr val="dk1"/>
                </a:solidFill>
                <a:latin typeface="Calibri"/>
                <a:ea typeface="Calibri"/>
                <a:cs typeface="Calibri"/>
                <a:sym typeface="Calibri"/>
              </a:rPr>
              <a:t>Durch niedrigere Raumtemperaturen können </a:t>
            </a:r>
            <a:r>
              <a:rPr lang="de-DE" sz="1100" dirty="0">
                <a:solidFill>
                  <a:schemeClr val="dk1"/>
                </a:solidFill>
                <a:latin typeface="Calibri"/>
                <a:ea typeface="Calibri"/>
                <a:cs typeface="Calibri"/>
                <a:sym typeface="Calibri"/>
              </a:rPr>
              <a:t>CO</a:t>
            </a:r>
            <a:r>
              <a:rPr lang="de-DE" sz="1100" baseline="-25000" dirty="0">
                <a:solidFill>
                  <a:schemeClr val="dk1"/>
                </a:solidFill>
                <a:latin typeface="Calibri"/>
                <a:ea typeface="Calibri"/>
                <a:cs typeface="Calibri"/>
                <a:sym typeface="Calibri"/>
              </a:rPr>
              <a:t>2-</a:t>
            </a:r>
            <a:r>
              <a:rPr lang="de-DE" sz="1100" b="0" i="0" u="none" strike="noStrike" cap="none" dirty="0">
                <a:solidFill>
                  <a:schemeClr val="dk1"/>
                </a:solidFill>
                <a:latin typeface="Calibri"/>
                <a:ea typeface="Calibri"/>
                <a:cs typeface="Calibri"/>
                <a:sym typeface="Calibri"/>
              </a:rPr>
              <a:t>Emissionen gesenkt werden.</a:t>
            </a:r>
            <a:endParaRPr sz="1100" dirty="0">
              <a:solidFill>
                <a:schemeClr val="dk1"/>
              </a:solidFill>
              <a:latin typeface="Calibri"/>
              <a:ea typeface="Calibri"/>
              <a:cs typeface="Calibri"/>
              <a:sym typeface="Calibri"/>
            </a:endParaRPr>
          </a:p>
          <a:p>
            <a:pPr marL="180000" marR="0" lvl="0" indent="-180000" algn="l" rtl="0">
              <a:lnSpc>
                <a:spcPct val="100000"/>
              </a:lnSpc>
              <a:spcBef>
                <a:spcPts val="0"/>
              </a:spcBef>
              <a:spcAft>
                <a:spcPts val="0"/>
              </a:spcAft>
              <a:buClr>
                <a:srgbClr val="8CBE41"/>
              </a:buClr>
              <a:buSzPts val="1600"/>
              <a:buFont typeface="Noto Sans Symbols"/>
              <a:buChar char="▪"/>
            </a:pPr>
            <a:r>
              <a:rPr lang="de-DE" sz="1100" b="0" i="0" u="none" strike="noStrike" cap="none" dirty="0">
                <a:solidFill>
                  <a:schemeClr val="dk1"/>
                </a:solidFill>
                <a:latin typeface="Calibri"/>
                <a:ea typeface="Calibri"/>
                <a:cs typeface="Calibri"/>
                <a:sym typeface="Calibri"/>
              </a:rPr>
              <a:t>Welche Konflikte sehen Sie in diesem Bereich in der Zusammenarbeit mit Kunden und Kundinnen? </a:t>
            </a:r>
            <a:endParaRPr dirty="0"/>
          </a:p>
          <a:p>
            <a:pPr marL="180000" marR="0" lvl="0" indent="-180000" algn="l" rtl="0">
              <a:lnSpc>
                <a:spcPct val="100000"/>
              </a:lnSpc>
              <a:spcBef>
                <a:spcPts val="0"/>
              </a:spcBef>
              <a:spcAft>
                <a:spcPts val="0"/>
              </a:spcAft>
              <a:buClr>
                <a:srgbClr val="8CBE41"/>
              </a:buClr>
              <a:buSzPts val="1600"/>
              <a:buFont typeface="Noto Sans Symbols"/>
              <a:buChar char="▪"/>
            </a:pPr>
            <a:r>
              <a:rPr lang="de-DE" sz="1100" dirty="0">
                <a:solidFill>
                  <a:schemeClr val="dk1"/>
                </a:solidFill>
                <a:latin typeface="Calibri"/>
                <a:ea typeface="Calibri"/>
                <a:cs typeface="Calibri"/>
                <a:sym typeface="Calibri"/>
              </a:rPr>
              <a:t>Wie können Sie diesen Konflikten begegnen?</a:t>
            </a: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8CBE41"/>
              </a:buClr>
              <a:buSzPts val="1600"/>
              <a:buFont typeface="Noto Sans Symbols"/>
              <a:buNone/>
            </a:pPr>
            <a:r>
              <a:rPr lang="de-DE" sz="1100" b="0" i="0" u="none" strike="noStrike" cap="none" dirty="0">
                <a:solidFill>
                  <a:schemeClr val="dk1"/>
                </a:solidFill>
                <a:latin typeface="Calibri"/>
                <a:ea typeface="Calibri"/>
                <a:cs typeface="Calibri"/>
                <a:sym typeface="Calibri"/>
              </a:rPr>
              <a:t>Bei der Empfehlung zu kürzeren Duschzeiten und kühleren Raumtemperaturen können sich Kundinnen und Kunden in ihrer individuellen Lebensweise bevormundet fühlen. Hier kann eine Kostenaufschlüsselung nützlich sein, um eine freiwillige Motivation zum Sparen herbeizuführen.</a:t>
            </a:r>
            <a:endParaRPr dirty="0"/>
          </a:p>
          <a:p>
            <a:pPr marL="0" marR="0" lvl="0" indent="0" algn="l" rtl="0">
              <a:lnSpc>
                <a:spcPct val="100000"/>
              </a:lnSpc>
              <a:spcBef>
                <a:spcPts val="0"/>
              </a:spcBef>
              <a:spcAft>
                <a:spcPts val="0"/>
              </a:spcAft>
              <a:buClr>
                <a:srgbClr val="8CBE41"/>
              </a:buClr>
              <a:buSzPts val="1600"/>
              <a:buFont typeface="Noto Sans Symbols"/>
              <a:buNone/>
            </a:pPr>
            <a:r>
              <a:rPr lang="de-DE" sz="1100" b="0" i="0" u="none" strike="noStrike" cap="none" dirty="0">
                <a:solidFill>
                  <a:schemeClr val="dk1"/>
                </a:solidFill>
                <a:latin typeface="Calibri"/>
                <a:ea typeface="Calibri"/>
                <a:cs typeface="Calibri"/>
                <a:sym typeface="Calibri"/>
              </a:rPr>
              <a:t>Ein weiterer Konflikt besteht darin, dass Kundinnen und Kunden befürchten, ihre Gesundheit durch kühlere Räume zu belasten. Das Umweltbundesamt empfiehlt maximal 20°C im Wohnbereich, wobei auch die Behaglichkeit eine Rolle spielt. Dabei liegt das subjektive Temperaturempfinden häufig höher als die Temperatur, die aus medizinischer Sicht gesund ist. Auch ein leichtes Frieren schadet nicht, sondern motiviert im Gegenteil dazu, sich zu bewegen. Bewegung wiederum stärkt das Immunsystem, insofern tragen kühlere Räume auch zum Gesundheitsschutz bei.</a:t>
            </a:r>
            <a:endParaRPr dirty="0"/>
          </a:p>
          <a:p>
            <a:pPr marL="0" marR="0" lvl="0" indent="0" algn="l" rtl="0">
              <a:lnSpc>
                <a:spcPct val="100000"/>
              </a:lnSpc>
              <a:spcBef>
                <a:spcPts val="0"/>
              </a:spcBef>
              <a:spcAft>
                <a:spcPts val="0"/>
              </a:spcAft>
              <a:buClr>
                <a:srgbClr val="8CBE41"/>
              </a:buClr>
              <a:buSzPts val="1600"/>
              <a:buFont typeface="Noto Sans Symbols"/>
              <a:buNone/>
            </a:pPr>
            <a:r>
              <a:rPr lang="de-DE" sz="1100" b="0" i="0" u="none" strike="noStrike" cap="none" dirty="0">
                <a:solidFill>
                  <a:schemeClr val="dk1"/>
                </a:solidFill>
                <a:latin typeface="Calibri"/>
                <a:ea typeface="Calibri"/>
                <a:cs typeface="Calibri"/>
                <a:sym typeface="Calibri"/>
              </a:rPr>
              <a:t>Konfliktstoff bietet außerdem eine mögliche Angst vor Schimmelbildung bei zu kühlen Räumen. Hier ist das Lüftungsverhalten wesentlich ausschlaggebender als die Raumtemperatur.</a:t>
            </a:r>
            <a:endParaRPr dirty="0"/>
          </a:p>
          <a:p>
            <a:pPr marL="0" marR="0" lvl="0" indent="0" algn="l" rtl="0">
              <a:lnSpc>
                <a:spcPct val="100000"/>
              </a:lnSpc>
              <a:spcBef>
                <a:spcPts val="0"/>
              </a:spcBef>
              <a:spcAft>
                <a:spcPts val="0"/>
              </a:spcAft>
              <a:buClr>
                <a:srgbClr val="8CBE41"/>
              </a:buClr>
              <a:buSzPts val="1600"/>
              <a:buFont typeface="Noto Sans Symbols"/>
              <a:buNone/>
            </a:pPr>
            <a:r>
              <a:rPr lang="de-DE" sz="1100" b="1" i="0" u="none" strike="noStrike" cap="none" dirty="0">
                <a:solidFill>
                  <a:schemeClr val="dk1"/>
                </a:solidFill>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rgbClr val="8CBE41"/>
              </a:buClr>
              <a:buSzPts val="1600"/>
              <a:buFont typeface="Arial"/>
              <a:buChar char="•"/>
            </a:pPr>
            <a:r>
              <a:rPr lang="de-DE" sz="11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Kohlendioxid-Emissionen nach Anwendungsbereichen im Bedarfsfeld "Wohnen" 2019</a:t>
            </a:r>
            <a:r>
              <a:rPr lang="de-DE" sz="1100" dirty="0">
                <a:solidFill>
                  <a:schemeClr val="dk1"/>
                </a:solidFill>
                <a:latin typeface="Calibri"/>
                <a:ea typeface="Calibri"/>
                <a:cs typeface="Calibri"/>
                <a:sym typeface="Calibri"/>
              </a:rPr>
              <a:t> von Statistisches Bundesamt, 2021, grafisch bearbeitet durch Stephan Arnold, lizenziert unter </a:t>
            </a:r>
            <a:r>
              <a:rPr lang="de-DE"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CC BY 4.0</a:t>
            </a:r>
            <a:r>
              <a:rPr lang="de-DE" sz="1100" dirty="0">
                <a:solidFill>
                  <a:schemeClr val="dk1"/>
                </a:solidFill>
                <a:latin typeface="Calibri"/>
                <a:ea typeface="Calibri"/>
                <a:cs typeface="Calibri"/>
                <a:sym typeface="Calibri"/>
              </a:rPr>
              <a:t>. </a:t>
            </a:r>
            <a:endParaRPr dirty="0"/>
          </a:p>
          <a:p>
            <a:pPr marL="171450" marR="0" lvl="0" indent="-171450" algn="l" rtl="0">
              <a:lnSpc>
                <a:spcPct val="100000"/>
              </a:lnSpc>
              <a:spcBef>
                <a:spcPts val="0"/>
              </a:spcBef>
              <a:spcAft>
                <a:spcPts val="0"/>
              </a:spcAft>
              <a:buClr>
                <a:srgbClr val="8CBE41"/>
              </a:buClr>
              <a:buSzPts val="1600"/>
              <a:buFont typeface="Arial"/>
              <a:buChar char="•"/>
            </a:pPr>
            <a:r>
              <a:rPr lang="de-DE" sz="1100" b="0" i="0" u="none" strike="noStrike" cap="none" dirty="0">
                <a:solidFill>
                  <a:schemeClr val="dk1"/>
                </a:solidFill>
                <a:latin typeface="Calibri"/>
                <a:ea typeface="Calibri"/>
                <a:cs typeface="Calibri"/>
                <a:sym typeface="Calibri"/>
              </a:rPr>
              <a:t>Umweltbundesamt (2022c): Richtiges Heizen schützt das Klima und den Geldbeutel. Online:</a:t>
            </a:r>
            <a:r>
              <a:rPr lang="de-DE" sz="11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www.umweltbundesamt.de/umwelttipps-fuer-den-alltag/heizen-bauen/heizen-raumtemperatur</a:t>
            </a:r>
            <a:endParaRPr sz="11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8CBE41"/>
              </a:buClr>
              <a:buSzPts val="1600"/>
              <a:buFont typeface="Arial"/>
              <a:buChar char="•"/>
            </a:pPr>
            <a:r>
              <a:rPr lang="de-DE" sz="1100" b="0" i="0" u="none" strike="noStrike" cap="none" dirty="0">
                <a:solidFill>
                  <a:schemeClr val="dk1"/>
                </a:solidFill>
                <a:latin typeface="Calibri"/>
                <a:ea typeface="Calibri"/>
                <a:cs typeface="Calibri"/>
                <a:sym typeface="Calibri"/>
              </a:rPr>
              <a:t>Umweltbundesamt (2022d): Wie lüfte ich richtig? -Tipps und Tricks zu Schimmelvermeidung. Online:</a:t>
            </a:r>
            <a:r>
              <a:rPr lang="de-DE" sz="1100" b="0"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 www.umweltbundesamt.de/themen/gesundheit/umwelteinfluesse-auf-den-menschen/schimmel/wie-luefte-ich-richtig-tipps-tricks-zu</a:t>
            </a: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8CBE41"/>
              </a:buClr>
              <a:buSzPts val="1600"/>
              <a:buFont typeface="Arial"/>
              <a:buNone/>
            </a:pPr>
            <a:endParaRPr sz="1200" b="0" i="0" u="none" strike="noStrike" cap="none" dirty="0">
              <a:solidFill>
                <a:schemeClr val="dk1"/>
              </a:solidFill>
              <a:latin typeface="Calibri"/>
              <a:ea typeface="Calibri"/>
              <a:cs typeface="Calibri"/>
              <a:sym typeface="Calibri"/>
            </a:endParaRPr>
          </a:p>
          <a:p>
            <a:pPr marL="171450" marR="0" lvl="0" indent="-69850" algn="l" rtl="0">
              <a:lnSpc>
                <a:spcPct val="100000"/>
              </a:lnSpc>
              <a:spcBef>
                <a:spcPts val="600"/>
              </a:spcBef>
              <a:spcAft>
                <a:spcPts val="0"/>
              </a:spcAft>
              <a:buClr>
                <a:srgbClr val="8CBE41"/>
              </a:buClr>
              <a:buSzPts val="1600"/>
              <a:buFont typeface="Arial"/>
              <a:buNone/>
            </a:pPr>
            <a:endParaRPr sz="1100" dirty="0">
              <a:solidFill>
                <a:schemeClr val="lt1"/>
              </a:solidFill>
            </a:endParaRPr>
          </a:p>
          <a:p>
            <a:pPr marL="171450" marR="0" lvl="0" indent="-69850" algn="l" rtl="0">
              <a:lnSpc>
                <a:spcPct val="100000"/>
              </a:lnSpc>
              <a:spcBef>
                <a:spcPts val="600"/>
              </a:spcBef>
              <a:spcAft>
                <a:spcPts val="0"/>
              </a:spcAft>
              <a:buClr>
                <a:srgbClr val="8CBE41"/>
              </a:buClr>
              <a:buSzPts val="1600"/>
              <a:buFont typeface="Arial"/>
              <a:buNone/>
            </a:pPr>
            <a:endParaRPr sz="1100" dirty="0">
              <a:solidFill>
                <a:schemeClr val="lt1"/>
              </a:solidFill>
            </a:endParaRPr>
          </a:p>
          <a:p>
            <a:pPr marL="171450" marR="0" lvl="0" indent="-69850" algn="l" rtl="0">
              <a:lnSpc>
                <a:spcPct val="100000"/>
              </a:lnSpc>
              <a:spcBef>
                <a:spcPts val="600"/>
              </a:spcBef>
              <a:spcAft>
                <a:spcPts val="0"/>
              </a:spcAft>
              <a:buClr>
                <a:srgbClr val="8CBE41"/>
              </a:buClr>
              <a:buSzPts val="1600"/>
              <a:buFont typeface="Arial"/>
              <a:buNone/>
            </a:pPr>
            <a:endParaRPr sz="1100" dirty="0"/>
          </a:p>
          <a:p>
            <a:pPr marL="0" marR="0" lvl="0" indent="0" algn="l" rtl="0">
              <a:lnSpc>
                <a:spcPct val="100000"/>
              </a:lnSpc>
              <a:spcBef>
                <a:spcPts val="600"/>
              </a:spcBef>
              <a:spcAft>
                <a:spcPts val="0"/>
              </a:spcAft>
              <a:buClr>
                <a:srgbClr val="8CBE41"/>
              </a:buClr>
              <a:buSzPts val="1600"/>
              <a:buFont typeface="Noto Sans Symbols"/>
              <a:buNone/>
            </a:pPr>
            <a:endParaRPr sz="1100"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867283abfa_1_0:notes"/>
          <p:cNvSpPr>
            <a:spLocks noGrp="1" noRot="1" noChangeAspect="1"/>
          </p:cNvSpPr>
          <p:nvPr>
            <p:ph type="sldImg" idx="2"/>
          </p:nvPr>
        </p:nvSpPr>
        <p:spPr>
          <a:xfrm>
            <a:off x="479425" y="2952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867283abfa_1_0:notes"/>
          <p:cNvSpPr txBox="1">
            <a:spLocks noGrp="1"/>
          </p:cNvSpPr>
          <p:nvPr>
            <p:ph type="body" idx="1"/>
          </p:nvPr>
        </p:nvSpPr>
        <p:spPr>
          <a:xfrm>
            <a:off x="478800" y="3885678"/>
            <a:ext cx="6143666" cy="5994922"/>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Beschreibung</a:t>
            </a:r>
            <a:endParaRPr dirty="0"/>
          </a:p>
          <a:p>
            <a:pPr marL="0" lvl="0" indent="0" algn="l" rtl="0">
              <a:lnSpc>
                <a:spcPct val="100000"/>
              </a:lnSpc>
              <a:spcBef>
                <a:spcPts val="0"/>
              </a:spcBef>
              <a:spcAft>
                <a:spcPts val="0"/>
              </a:spcAft>
              <a:buSzPts val="1400"/>
              <a:buNone/>
            </a:pPr>
            <a:r>
              <a:rPr lang="de-DE" sz="1100" dirty="0">
                <a:solidFill>
                  <a:schemeClr val="dk1"/>
                </a:solidFill>
                <a:latin typeface="Calibri"/>
                <a:ea typeface="Calibri"/>
                <a:cs typeface="Calibri"/>
                <a:sym typeface="Calibri"/>
              </a:rPr>
              <a:t>Das Beheizen unserer Gebäude ist für uns selbstverständlich, wir werden es nicht einfach “aufhören” können und wollen das auch nicht. Gleichzeitig entstehen durch das Beheizen von Wohngebäuden große Mengen an Emissionen, die wir für einen nachhaltigen Lebensstil verhindern müssen. </a:t>
            </a:r>
            <a:endParaRPr dirty="0"/>
          </a:p>
          <a:p>
            <a:pPr marL="0" lvl="0" indent="0" algn="l" rtl="0">
              <a:lnSpc>
                <a:spcPct val="100000"/>
              </a:lnSpc>
              <a:spcBef>
                <a:spcPts val="0"/>
              </a:spcBef>
              <a:spcAft>
                <a:spcPts val="0"/>
              </a:spcAft>
              <a:buSzPts val="1400"/>
              <a:buNone/>
            </a:pPr>
            <a:r>
              <a:rPr lang="de-DE" sz="1100" dirty="0">
                <a:solidFill>
                  <a:schemeClr val="dk1"/>
                </a:solidFill>
                <a:latin typeface="Calibri"/>
                <a:ea typeface="Calibri"/>
                <a:cs typeface="Calibri"/>
                <a:sym typeface="Calibri"/>
              </a:rPr>
              <a:t>Die Grafik zeigt die </a:t>
            </a:r>
            <a:r>
              <a:rPr lang="de-DE" sz="1100" b="0" i="0" u="none" strike="noStrike" cap="none" dirty="0">
                <a:solidFill>
                  <a:schemeClr val="dk1"/>
                </a:solidFill>
                <a:latin typeface="Calibri"/>
                <a:ea typeface="Calibri"/>
                <a:cs typeface="Calibri"/>
                <a:sym typeface="Calibri"/>
              </a:rPr>
              <a:t>CO</a:t>
            </a:r>
            <a:r>
              <a:rPr lang="de-DE" sz="1100" b="0" i="0" u="none" strike="noStrike" cap="none" baseline="-25000" dirty="0">
                <a:solidFill>
                  <a:schemeClr val="dk1"/>
                </a:solidFill>
                <a:latin typeface="Calibri"/>
                <a:ea typeface="Calibri"/>
                <a:cs typeface="Calibri"/>
                <a:sym typeface="Calibri"/>
              </a:rPr>
              <a:t>2</a:t>
            </a:r>
            <a:r>
              <a:rPr lang="de-DE" sz="1100" dirty="0">
                <a:solidFill>
                  <a:schemeClr val="dk1"/>
                </a:solidFill>
                <a:latin typeface="Calibri"/>
                <a:ea typeface="Calibri"/>
                <a:cs typeface="Calibri"/>
                <a:sym typeface="Calibri"/>
              </a:rPr>
              <a:t>-Bilanzen verschiedener Brennstoffe. </a:t>
            </a:r>
            <a:r>
              <a:rPr lang="de-DE" sz="1100" b="0" i="0" u="none" strike="noStrike" cap="none" dirty="0">
                <a:solidFill>
                  <a:schemeClr val="dk1"/>
                </a:solidFill>
                <a:latin typeface="Calibri"/>
                <a:ea typeface="Calibri"/>
                <a:cs typeface="Calibri"/>
                <a:sym typeface="Calibri"/>
              </a:rPr>
              <a:t>Als natürlicher, nachwachsender Rohstoff ist Holz bei einer entsprechenden Holzbewirtschaftung und den Lieferketten gemäß anerkannter Zertifizierungen als nachhaltiger Brennstoff zu bewerten („Holz nachhaltig“). Mit der Zertifizierung nach einem anspruchsvollen Zertifizierungssystem dokumentieren die Waldbesitzer ihre Bereitschaft, bei der Bewirtschaftung ihrer Flächen Erfordernisse der ⁠Nachhaltigkeit⁠ sowie des Natur- und Artenschutzes über den gesetzlich vorgegebenen Standard hinaus zu berücksichtigen. </a:t>
            </a:r>
            <a:endParaRPr sz="11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Aufgabe</a:t>
            </a:r>
            <a:endParaRPr dirty="0"/>
          </a:p>
          <a:p>
            <a:pPr marL="0" lvl="0" indent="0" algn="l" rtl="0">
              <a:lnSpc>
                <a:spcPct val="100000"/>
              </a:lnSpc>
              <a:spcBef>
                <a:spcPts val="0"/>
              </a:spcBef>
              <a:spcAft>
                <a:spcPts val="0"/>
              </a:spcAft>
              <a:buSzPts val="1400"/>
              <a:buNone/>
            </a:pPr>
            <a:r>
              <a:rPr lang="de-DE" sz="1100" b="0" dirty="0">
                <a:solidFill>
                  <a:schemeClr val="dk1"/>
                </a:solidFill>
                <a:latin typeface="Calibri"/>
                <a:ea typeface="Calibri"/>
                <a:cs typeface="Calibri"/>
                <a:sym typeface="Calibri"/>
              </a:rPr>
              <a:t>Die Aufgabe dient der Veranschaulichung, welche Mengen an Emissionen bereits durch ein einziges Einfamilienhaus ausgestoßen werden: </a:t>
            </a:r>
            <a:endParaRPr dirty="0"/>
          </a:p>
          <a:p>
            <a:pPr marL="0" marR="0" lvl="0" indent="0" algn="l" rtl="0">
              <a:lnSpc>
                <a:spcPct val="100000"/>
              </a:lnSpc>
              <a:spcBef>
                <a:spcPts val="0"/>
              </a:spcBef>
              <a:spcAft>
                <a:spcPts val="0"/>
              </a:spcAft>
              <a:buSzPts val="1400"/>
              <a:buNone/>
            </a:pPr>
            <a:r>
              <a:rPr lang="de-DE" sz="1100" b="0" i="0" u="none" strike="noStrike" cap="none" dirty="0">
                <a:solidFill>
                  <a:schemeClr val="dk1"/>
                </a:solidFill>
                <a:latin typeface="Calibri"/>
                <a:ea typeface="Calibri"/>
                <a:cs typeface="Calibri"/>
                <a:sym typeface="Calibri"/>
              </a:rPr>
              <a:t>A) Ein durchschnittliches Einfamilienhaus benötigt jährlich circa 22.500 kWh an Heizenergie. </a:t>
            </a:r>
            <a:endParaRPr dirty="0"/>
          </a:p>
          <a:p>
            <a:pPr marL="180000" marR="0" lvl="0" indent="-180000" algn="l" rtl="0">
              <a:lnSpc>
                <a:spcPct val="100000"/>
              </a:lnSpc>
              <a:spcBef>
                <a:spcPts val="0"/>
              </a:spcBef>
              <a:spcAft>
                <a:spcPts val="0"/>
              </a:spcAft>
              <a:buClr>
                <a:srgbClr val="8CBE41"/>
              </a:buClr>
              <a:buSzPts val="1500"/>
              <a:buFont typeface="Noto Sans Symbols"/>
              <a:buChar char="▪"/>
            </a:pPr>
            <a:r>
              <a:rPr lang="de-DE" sz="1100" b="0" i="0" u="none" strike="noStrike" cap="none" dirty="0">
                <a:solidFill>
                  <a:schemeClr val="dk1"/>
                </a:solidFill>
                <a:latin typeface="Calibri"/>
                <a:ea typeface="Calibri"/>
                <a:cs typeface="Calibri"/>
                <a:sym typeface="Calibri"/>
              </a:rPr>
              <a:t>Berechnen Sie die jährlichen CO</a:t>
            </a:r>
            <a:r>
              <a:rPr lang="de-DE" sz="1100" b="0" i="0" u="none" strike="noStrike" cap="none" baseline="-25000" dirty="0">
                <a:solidFill>
                  <a:schemeClr val="dk1"/>
                </a:solidFill>
                <a:latin typeface="Calibri"/>
                <a:ea typeface="Calibri"/>
                <a:cs typeface="Calibri"/>
                <a:sym typeface="Calibri"/>
              </a:rPr>
              <a:t>2</a:t>
            </a:r>
            <a:r>
              <a:rPr lang="de-DE" sz="1100" b="0" i="0" u="none" strike="noStrike" cap="none" dirty="0">
                <a:solidFill>
                  <a:schemeClr val="dk1"/>
                </a:solidFill>
                <a:latin typeface="Calibri"/>
                <a:ea typeface="Calibri"/>
                <a:cs typeface="Calibri"/>
                <a:sym typeface="Calibri"/>
              </a:rPr>
              <a:t>-Emissionen beispielhaft für eine Gas- und Ölheizung</a:t>
            </a:r>
            <a:endParaRPr sz="1100" b="0" i="0" u="none" strike="noStrike" cap="none" dirty="0">
              <a:solidFill>
                <a:schemeClr val="dk1"/>
              </a:solidFill>
              <a:latin typeface="Calibri"/>
              <a:ea typeface="Calibri"/>
              <a:cs typeface="Calibri"/>
              <a:sym typeface="Calibri"/>
            </a:endParaRPr>
          </a:p>
          <a:p>
            <a:pPr marL="180000" marR="0" lvl="0" indent="-180000" algn="l" rtl="0">
              <a:lnSpc>
                <a:spcPct val="100000"/>
              </a:lnSpc>
              <a:spcBef>
                <a:spcPts val="0"/>
              </a:spcBef>
              <a:spcAft>
                <a:spcPts val="0"/>
              </a:spcAft>
              <a:buClr>
                <a:srgbClr val="8CBE41"/>
              </a:buClr>
              <a:buSzPts val="1500"/>
              <a:buFont typeface="Noto Sans Symbols"/>
              <a:buChar char="▪"/>
            </a:pPr>
            <a:r>
              <a:rPr lang="de-DE" sz="1100" b="0" i="0" u="none" strike="noStrike" cap="none" dirty="0">
                <a:solidFill>
                  <a:schemeClr val="dk1"/>
                </a:solidFill>
                <a:latin typeface="Calibri"/>
                <a:ea typeface="Calibri"/>
                <a:cs typeface="Calibri"/>
                <a:sym typeface="Calibri"/>
              </a:rPr>
              <a:t>Lösung: </a:t>
            </a:r>
            <a:r>
              <a:rPr lang="de-DE" sz="1100" dirty="0">
                <a:solidFill>
                  <a:schemeClr val="dk1"/>
                </a:solidFill>
                <a:latin typeface="Calibri"/>
                <a:ea typeface="Calibri"/>
                <a:cs typeface="Calibri"/>
                <a:sym typeface="Calibri"/>
              </a:rPr>
              <a:t>Gas: 201g </a:t>
            </a:r>
            <a:r>
              <a:rPr lang="de-DE" sz="1100" b="0" i="0" u="none" strike="noStrike" cap="none" dirty="0">
                <a:solidFill>
                  <a:schemeClr val="dk1"/>
                </a:solidFill>
                <a:latin typeface="Calibri"/>
                <a:ea typeface="Calibri"/>
                <a:cs typeface="Calibri"/>
                <a:sym typeface="Calibri"/>
              </a:rPr>
              <a:t>CO</a:t>
            </a:r>
            <a:r>
              <a:rPr lang="de-DE" sz="1100" b="0" i="0" u="none" strike="noStrike" cap="none" baseline="-25000" dirty="0">
                <a:solidFill>
                  <a:schemeClr val="dk1"/>
                </a:solidFill>
                <a:latin typeface="Calibri"/>
                <a:ea typeface="Calibri"/>
                <a:cs typeface="Calibri"/>
                <a:sym typeface="Calibri"/>
              </a:rPr>
              <a:t>2</a:t>
            </a:r>
            <a:r>
              <a:rPr lang="de-DE" sz="1100" dirty="0">
                <a:solidFill>
                  <a:schemeClr val="dk1"/>
                </a:solidFill>
                <a:latin typeface="Calibri"/>
                <a:ea typeface="Calibri"/>
                <a:cs typeface="Calibri"/>
                <a:sym typeface="Calibri"/>
              </a:rPr>
              <a:t> * 22.500kWh = 4,5 Tonnen </a:t>
            </a:r>
            <a:r>
              <a:rPr lang="de-DE" sz="1100" b="0" i="0" u="none" strike="noStrike" cap="none" dirty="0">
                <a:solidFill>
                  <a:schemeClr val="dk1"/>
                </a:solidFill>
                <a:latin typeface="Calibri"/>
                <a:ea typeface="Calibri"/>
                <a:cs typeface="Calibri"/>
                <a:sym typeface="Calibri"/>
              </a:rPr>
              <a:t>CO</a:t>
            </a:r>
            <a:r>
              <a:rPr lang="de-DE" sz="1100" b="0" i="0" u="none" strike="noStrike" cap="none" baseline="-25000" dirty="0">
                <a:solidFill>
                  <a:schemeClr val="dk1"/>
                </a:solidFill>
                <a:latin typeface="Calibri"/>
                <a:ea typeface="Calibri"/>
                <a:cs typeface="Calibri"/>
                <a:sym typeface="Calibri"/>
              </a:rPr>
              <a:t>2</a:t>
            </a:r>
            <a:r>
              <a:rPr lang="de-DE" sz="1100" b="0" i="0" u="none" strike="noStrike" cap="none" dirty="0">
                <a:solidFill>
                  <a:schemeClr val="dk1"/>
                </a:solidFill>
                <a:latin typeface="Calibri"/>
                <a:ea typeface="Calibri"/>
                <a:cs typeface="Calibri"/>
                <a:sym typeface="Calibri"/>
              </a:rPr>
              <a:t>;</a:t>
            </a:r>
            <a:r>
              <a:rPr lang="de-DE" sz="1100" dirty="0">
                <a:solidFill>
                  <a:schemeClr val="dk1"/>
                </a:solidFill>
                <a:latin typeface="Calibri"/>
                <a:ea typeface="Calibri"/>
                <a:cs typeface="Calibri"/>
                <a:sym typeface="Calibri"/>
              </a:rPr>
              <a:t> Öl: 266g </a:t>
            </a:r>
            <a:r>
              <a:rPr lang="de-DE" sz="1100" b="0" i="0" u="none" strike="noStrike" cap="none" dirty="0">
                <a:solidFill>
                  <a:schemeClr val="dk1"/>
                </a:solidFill>
                <a:latin typeface="Calibri"/>
                <a:ea typeface="Calibri"/>
                <a:cs typeface="Calibri"/>
                <a:sym typeface="Calibri"/>
              </a:rPr>
              <a:t>CO</a:t>
            </a:r>
            <a:r>
              <a:rPr lang="de-DE" sz="1100" b="0" i="0" u="none" strike="noStrike" cap="none" baseline="-25000" dirty="0">
                <a:solidFill>
                  <a:schemeClr val="dk1"/>
                </a:solidFill>
                <a:latin typeface="Calibri"/>
                <a:ea typeface="Calibri"/>
                <a:cs typeface="Calibri"/>
                <a:sym typeface="Calibri"/>
              </a:rPr>
              <a:t>2</a:t>
            </a:r>
            <a:r>
              <a:rPr lang="de-DE" sz="1100" dirty="0">
                <a:solidFill>
                  <a:schemeClr val="dk1"/>
                </a:solidFill>
                <a:latin typeface="Calibri"/>
                <a:ea typeface="Calibri"/>
                <a:cs typeface="Calibri"/>
                <a:sym typeface="Calibri"/>
              </a:rPr>
              <a:t> * 22.500kWh = 6 Tonnen </a:t>
            </a:r>
            <a:r>
              <a:rPr lang="de-DE" sz="1100" b="0" i="0" u="none" strike="noStrike" cap="none" dirty="0">
                <a:solidFill>
                  <a:schemeClr val="dk1"/>
                </a:solidFill>
                <a:latin typeface="Calibri"/>
                <a:ea typeface="Calibri"/>
                <a:cs typeface="Calibri"/>
                <a:sym typeface="Calibri"/>
              </a:rPr>
              <a:t>CO</a:t>
            </a:r>
            <a:r>
              <a:rPr lang="de-DE" sz="1100" b="0" i="0" u="none" strike="noStrike" cap="none" baseline="-25000" dirty="0">
                <a:solidFill>
                  <a:schemeClr val="dk1"/>
                </a:solidFill>
                <a:latin typeface="Calibri"/>
                <a:ea typeface="Calibri"/>
                <a:cs typeface="Calibri"/>
                <a:sym typeface="Calibri"/>
              </a:rPr>
              <a:t>2</a:t>
            </a:r>
            <a:endParaRPr dirty="0"/>
          </a:p>
          <a:p>
            <a:pPr marL="0" marR="0" lvl="0" indent="0" algn="l" rtl="0">
              <a:lnSpc>
                <a:spcPct val="100000"/>
              </a:lnSpc>
              <a:spcBef>
                <a:spcPts val="0"/>
              </a:spcBef>
              <a:spcAft>
                <a:spcPts val="0"/>
              </a:spcAft>
              <a:buSzPts val="1400"/>
              <a:buNone/>
            </a:pPr>
            <a:r>
              <a:rPr lang="de-DE" sz="1100" b="0" i="0" u="none" strike="noStrike" cap="none" dirty="0">
                <a:solidFill>
                  <a:schemeClr val="dk1"/>
                </a:solidFill>
                <a:latin typeface="Calibri"/>
                <a:ea typeface="Calibri"/>
                <a:cs typeface="Calibri"/>
                <a:sym typeface="Calibri"/>
              </a:rPr>
              <a:t>B) Eine Buche kann ca. 12,5 kg CO</a:t>
            </a:r>
            <a:r>
              <a:rPr lang="de-DE" sz="1100" b="0" i="0" u="none" strike="noStrike" cap="none" baseline="-25000" dirty="0">
                <a:solidFill>
                  <a:schemeClr val="dk1"/>
                </a:solidFill>
                <a:latin typeface="Calibri"/>
                <a:ea typeface="Calibri"/>
                <a:cs typeface="Calibri"/>
                <a:sym typeface="Calibri"/>
              </a:rPr>
              <a:t>2</a:t>
            </a:r>
            <a:r>
              <a:rPr lang="de-DE" sz="1100" b="0" i="0" u="none" strike="noStrike" cap="none" dirty="0">
                <a:solidFill>
                  <a:schemeClr val="dk1"/>
                </a:solidFill>
                <a:latin typeface="Calibri"/>
                <a:ea typeface="Calibri"/>
                <a:cs typeface="Calibri"/>
                <a:sym typeface="Calibri"/>
              </a:rPr>
              <a:t> jährlich binden. </a:t>
            </a:r>
            <a:endParaRPr dirty="0"/>
          </a:p>
          <a:p>
            <a:pPr marL="180000" marR="0" lvl="0" indent="-180000" algn="l" rtl="0">
              <a:lnSpc>
                <a:spcPct val="100000"/>
              </a:lnSpc>
              <a:spcBef>
                <a:spcPts val="0"/>
              </a:spcBef>
              <a:spcAft>
                <a:spcPts val="0"/>
              </a:spcAft>
              <a:buClr>
                <a:srgbClr val="8CBE41"/>
              </a:buClr>
              <a:buSzPts val="1500"/>
              <a:buFont typeface="Noto Sans Symbols"/>
              <a:buChar char="▪"/>
            </a:pPr>
            <a:r>
              <a:rPr lang="de-DE" sz="1100" b="0" i="0" u="none" strike="noStrike" cap="none" dirty="0">
                <a:solidFill>
                  <a:schemeClr val="dk1"/>
                </a:solidFill>
                <a:latin typeface="Calibri"/>
                <a:ea typeface="Calibri"/>
                <a:cs typeface="Calibri"/>
                <a:sym typeface="Calibri"/>
              </a:rPr>
              <a:t>Wie viele Buchen müssten gepflanzt werden, um den CO</a:t>
            </a:r>
            <a:r>
              <a:rPr lang="de-DE" sz="1100" b="0" i="0" u="none" strike="noStrike" cap="none" baseline="-25000" dirty="0">
                <a:solidFill>
                  <a:schemeClr val="dk1"/>
                </a:solidFill>
                <a:latin typeface="Calibri"/>
                <a:ea typeface="Calibri"/>
                <a:cs typeface="Calibri"/>
                <a:sym typeface="Calibri"/>
              </a:rPr>
              <a:t>2</a:t>
            </a:r>
            <a:r>
              <a:rPr lang="de-DE" sz="1100" b="0" i="0" u="none" strike="noStrike" cap="none" dirty="0">
                <a:solidFill>
                  <a:schemeClr val="dk1"/>
                </a:solidFill>
                <a:latin typeface="Calibri"/>
                <a:ea typeface="Calibri"/>
                <a:cs typeface="Calibri"/>
                <a:sym typeface="Calibri"/>
              </a:rPr>
              <a:t>-Ausstoß von nur einem Einfamilienhaus auszugleichen?</a:t>
            </a:r>
            <a:endParaRPr sz="1100" b="0" i="0" u="none" strike="noStrike" cap="none" dirty="0">
              <a:solidFill>
                <a:schemeClr val="dk1"/>
              </a:solidFill>
              <a:latin typeface="Calibri"/>
              <a:ea typeface="Calibri"/>
              <a:cs typeface="Calibri"/>
              <a:sym typeface="Calibri"/>
            </a:endParaRPr>
          </a:p>
          <a:p>
            <a:pPr marL="180000" marR="0" lvl="0" indent="-180000" algn="l" rtl="0">
              <a:lnSpc>
                <a:spcPct val="100000"/>
              </a:lnSpc>
              <a:spcBef>
                <a:spcPts val="0"/>
              </a:spcBef>
              <a:spcAft>
                <a:spcPts val="0"/>
              </a:spcAft>
              <a:buClr>
                <a:srgbClr val="8CBE41"/>
              </a:buClr>
              <a:buSzPts val="1500"/>
              <a:buFont typeface="Noto Sans Symbols"/>
              <a:buChar char="▪"/>
            </a:pPr>
            <a:r>
              <a:rPr lang="de-DE" sz="1100" b="0" i="0" u="none" strike="noStrike" cap="none" dirty="0">
                <a:solidFill>
                  <a:schemeClr val="dk1"/>
                </a:solidFill>
                <a:latin typeface="Calibri"/>
                <a:ea typeface="Calibri"/>
                <a:cs typeface="Calibri"/>
                <a:sym typeface="Calibri"/>
              </a:rPr>
              <a:t>Lösung: </a:t>
            </a:r>
            <a:r>
              <a:rPr lang="de-DE" sz="1100" dirty="0">
                <a:solidFill>
                  <a:schemeClr val="dk1"/>
                </a:solidFill>
                <a:latin typeface="Calibri"/>
                <a:ea typeface="Calibri"/>
                <a:cs typeface="Calibri"/>
                <a:sym typeface="Calibri"/>
              </a:rPr>
              <a:t>80 Buchen pro Tonne </a:t>
            </a:r>
            <a:r>
              <a:rPr lang="de-DE" sz="1100" b="0" i="0" u="none" strike="noStrike" cap="none" dirty="0">
                <a:solidFill>
                  <a:schemeClr val="dk1"/>
                </a:solidFill>
                <a:latin typeface="Calibri"/>
                <a:ea typeface="Calibri"/>
                <a:cs typeface="Calibri"/>
                <a:sym typeface="Calibri"/>
              </a:rPr>
              <a:t>CO</a:t>
            </a:r>
            <a:r>
              <a:rPr lang="de-DE" sz="1100" b="0" i="0" u="none" strike="noStrike" cap="none" baseline="-25000" dirty="0">
                <a:solidFill>
                  <a:schemeClr val="dk1"/>
                </a:solidFill>
                <a:latin typeface="Calibri"/>
                <a:ea typeface="Calibri"/>
                <a:cs typeface="Calibri"/>
                <a:sym typeface="Calibri"/>
              </a:rPr>
              <a:t>2</a:t>
            </a:r>
            <a:r>
              <a:rPr lang="de-DE" sz="1100" dirty="0">
                <a:solidFill>
                  <a:schemeClr val="dk1"/>
                </a:solidFill>
                <a:latin typeface="Calibri"/>
                <a:ea typeface="Calibri"/>
                <a:cs typeface="Calibri"/>
                <a:sym typeface="Calibri"/>
              </a:rPr>
              <a:t>, also 360 Buchen bei Gasheizung und 480 Buchen bei Ölheizung</a:t>
            </a:r>
            <a:endParaRPr dirty="0"/>
          </a:p>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Quellen und Abbildung</a:t>
            </a:r>
            <a:endParaRPr dirty="0"/>
          </a:p>
          <a:p>
            <a:pPr marL="176212" lvl="0" indent="-171450" algn="l" rtl="0">
              <a:lnSpc>
                <a:spcPct val="100000"/>
              </a:lnSpc>
              <a:spcBef>
                <a:spcPts val="0"/>
              </a:spcBef>
              <a:spcAft>
                <a:spcPts val="0"/>
              </a:spcAft>
              <a:buSzPts val="800"/>
              <a:buFont typeface="Arial"/>
              <a:buChar char="•"/>
            </a:pPr>
            <a:r>
              <a:rPr lang="de-DE" sz="11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Spezifische Kohlendioxidemissionen verschiedener Brennstoffe</a:t>
            </a:r>
            <a:r>
              <a:rPr lang="de-DE" sz="1100" dirty="0">
                <a:solidFill>
                  <a:schemeClr val="dk1"/>
                </a:solidFill>
                <a:latin typeface="Calibri"/>
                <a:ea typeface="Calibri"/>
                <a:cs typeface="Calibri"/>
                <a:sym typeface="Calibri"/>
              </a:rPr>
              <a:t> von Volker </a:t>
            </a:r>
            <a:r>
              <a:rPr lang="de-DE" sz="1100" dirty="0" err="1">
                <a:solidFill>
                  <a:schemeClr val="dk1"/>
                </a:solidFill>
                <a:latin typeface="Calibri"/>
                <a:ea typeface="Calibri"/>
                <a:cs typeface="Calibri"/>
                <a:sym typeface="Calibri"/>
              </a:rPr>
              <a:t>Quaschning</a:t>
            </a:r>
            <a:r>
              <a:rPr lang="de-DE" sz="1100" dirty="0">
                <a:solidFill>
                  <a:schemeClr val="dk1"/>
                </a:solidFill>
                <a:latin typeface="Calibri"/>
                <a:ea typeface="Calibri"/>
                <a:cs typeface="Calibri"/>
                <a:sym typeface="Calibri"/>
              </a:rPr>
              <a:t> und Bernhard Siegel nach Quellen von Umweltbundesamt und</a:t>
            </a:r>
            <a:r>
              <a:rPr lang="de-DE" sz="1100" dirty="0">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a:t>
            </a:r>
            <a:r>
              <a:rPr lang="de-DE"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Fachbuch Regenerative Energiesysteme</a:t>
            </a:r>
            <a:r>
              <a:rPr lang="de-DE" sz="1100" dirty="0">
                <a:solidFill>
                  <a:schemeClr val="dk1"/>
                </a:solidFill>
                <a:latin typeface="Calibri"/>
                <a:ea typeface="Calibri"/>
                <a:cs typeface="Calibri"/>
                <a:sym typeface="Calibri"/>
              </a:rPr>
              <a:t>, 2022, grafisch bearbeitet durch Stephan Arnold, lizenziert unter </a:t>
            </a:r>
            <a:r>
              <a:rPr lang="de-DE" sz="11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CC BY SA 4.0</a:t>
            </a:r>
            <a:r>
              <a:rPr lang="de-DE" sz="1100" dirty="0">
                <a:solidFill>
                  <a:schemeClr val="dk1"/>
                </a:solidFill>
                <a:latin typeface="Calibri"/>
                <a:ea typeface="Calibri"/>
                <a:cs typeface="Calibri"/>
                <a:sym typeface="Calibri"/>
              </a:rPr>
              <a:t>. </a:t>
            </a:r>
            <a:endParaRPr dirty="0"/>
          </a:p>
          <a:p>
            <a:pPr marL="176212" lvl="0" indent="-171450" algn="l" rtl="0">
              <a:lnSpc>
                <a:spcPct val="100000"/>
              </a:lnSpc>
              <a:spcBef>
                <a:spcPts val="0"/>
              </a:spcBef>
              <a:spcAft>
                <a:spcPts val="0"/>
              </a:spcAft>
              <a:buSzPts val="800"/>
              <a:buFont typeface="Arial"/>
              <a:buChar char="•"/>
            </a:pPr>
            <a:r>
              <a:rPr lang="de-DE" sz="1100" dirty="0">
                <a:solidFill>
                  <a:schemeClr val="dk1"/>
                </a:solidFill>
                <a:latin typeface="Calibri"/>
                <a:ea typeface="Calibri"/>
                <a:cs typeface="Calibri"/>
                <a:sym typeface="Calibri"/>
              </a:rPr>
              <a:t>Quellen für Aufgabenstellungen: </a:t>
            </a:r>
            <a:r>
              <a:rPr lang="de-DE" sz="11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https://www.energieheld.de</a:t>
            </a:r>
            <a:r>
              <a:rPr lang="de-DE" sz="1100" dirty="0">
                <a:solidFill>
                  <a:schemeClr val="dk1"/>
                </a:solidFill>
                <a:latin typeface="Calibri"/>
                <a:ea typeface="Calibri"/>
                <a:cs typeface="Calibri"/>
                <a:sym typeface="Calibri"/>
              </a:rPr>
              <a:t> und </a:t>
            </a:r>
            <a:r>
              <a:rPr lang="de-DE" sz="110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xmlns="" val="tx"/>
                    </a:ext>
                  </a:extLst>
                </a:hlinkClick>
              </a:rPr>
              <a:t>https://www.co2online.de</a:t>
            </a:r>
            <a:endParaRPr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500" b="1" dirty="0"/>
          </a:p>
        </p:txBody>
      </p:sp>
      <p:sp>
        <p:nvSpPr>
          <p:cNvPr id="120" name="Google Shape;120;g1867283abfa_1_0: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88ed698f2d_1_63:notes"/>
          <p:cNvSpPr>
            <a:spLocks noGrp="1" noRot="1" noChangeAspect="1"/>
          </p:cNvSpPr>
          <p:nvPr>
            <p:ph type="sldImg" idx="2"/>
          </p:nvPr>
        </p:nvSpPr>
        <p:spPr>
          <a:xfrm>
            <a:off x="479425" y="2952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188ed698f2d_1_63:notes"/>
          <p:cNvSpPr txBox="1">
            <a:spLocks noGrp="1"/>
          </p:cNvSpPr>
          <p:nvPr>
            <p:ph type="body" idx="1"/>
          </p:nvPr>
        </p:nvSpPr>
        <p:spPr>
          <a:xfrm>
            <a:off x="507999" y="3885678"/>
            <a:ext cx="6114467" cy="5934182"/>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Clr>
                <a:schemeClr val="dk1"/>
              </a:buClr>
              <a:buSzPts val="1100"/>
              <a:buFont typeface="Arial"/>
              <a:buNone/>
            </a:pPr>
            <a:r>
              <a:rPr lang="de-DE" sz="1100" b="1" dirty="0">
                <a:solidFill>
                  <a:schemeClr val="dk1"/>
                </a:solidFill>
                <a:latin typeface="Calibri"/>
                <a:ea typeface="Calibri"/>
                <a:cs typeface="Calibri"/>
                <a:sym typeface="Calibri"/>
              </a:rPr>
              <a:t>Beschreibung</a:t>
            </a:r>
            <a:endParaRPr dirty="0"/>
          </a:p>
          <a:p>
            <a:pPr marL="0" lvl="0" indent="0" algn="l" rtl="0">
              <a:lnSpc>
                <a:spcPct val="100000"/>
              </a:lnSpc>
              <a:spcBef>
                <a:spcPts val="0"/>
              </a:spcBef>
              <a:spcAft>
                <a:spcPts val="0"/>
              </a:spcAft>
              <a:buClr>
                <a:schemeClr val="dk1"/>
              </a:buClr>
              <a:buSzPts val="1100"/>
              <a:buFont typeface="Arial"/>
              <a:buNone/>
            </a:pPr>
            <a:r>
              <a:rPr lang="de-DE" sz="1100" b="0" i="0" u="none" strike="noStrike" cap="none" dirty="0">
                <a:solidFill>
                  <a:schemeClr val="dk1"/>
                </a:solidFill>
                <a:latin typeface="Calibri"/>
                <a:ea typeface="Calibri"/>
                <a:cs typeface="Calibri"/>
                <a:sym typeface="Calibri"/>
              </a:rPr>
              <a:t>Eine Möglichkeit der Wärmeerzeugung ist die Nutzung Umgebungswärme aus der Luft, dem Grundwasser oder dem Erdreich mit Wärmepumpen. Eine Wärmepumpe funktioniert wie ein Kühlschrank oder eine Klimaanlage. Die Pumpe entzieht der Umgebung (z.B. dem Erdreich) mit einem Kältemittel Wärme und kühlt sie dabei ab. Ein Kompressor verdichtet das Kältemittel und erhöht dabei dessen Temperatur, die dann zur Raumheizung genutzt wird. Das Kältemittel kondensiert und gibt die Wärme frei. In einem Ventil verdampft das Kühlmittel wieder, kühlt sich dabei stark ab und kann aufs Neue der Umgebung Wärme entziehen. Zum Antrieb einer Wärmepumpe wird elektrischer Strom benötigt, der allerdings aus erneuerbaren Quellen stammen sollte. Deshalb ist hier häufig die Kombination mit Photovoltaik (und ggf. zusätzlicher Solarthermie) sinnvoll. Der Einsatz von Wärmepumpen macht insbesondere dann Sinn, wenn die Gebäudehülle zuvor umfassend gedämmt wurde. Dann benötigt die Heizung eine geringere Vorlauftemperatur und die Wärmepumpte, die die Temperaturdifferenz zwischen innen und außen „überwinden“ muss, arbeitet mit einem höheren „Hebefaktor“. D.h. mit einer kWh elektrischer Energie lässt sich dann mehr Umgebungswärme „pumpen“ als bei einer höheren Vorlauftemperatur. </a:t>
            </a:r>
            <a:endParaRPr sz="11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100" b="0" i="0" u="none" strike="noStrike" cap="none" dirty="0">
                <a:solidFill>
                  <a:schemeClr val="dk1"/>
                </a:solidFill>
                <a:latin typeface="Calibri"/>
                <a:ea typeface="Calibri"/>
                <a:cs typeface="Calibri"/>
                <a:sym typeface="Calibri"/>
              </a:rPr>
              <a:t>Laut Hentschel et al. müssten jährlich 650.000 Wärmepumpen in Wohngebäuden und 3,4 Mio. Quadratmeter </a:t>
            </a:r>
            <a:r>
              <a:rPr lang="de-DE" sz="1100" b="0" i="0" u="none" strike="noStrike" cap="none" dirty="0" err="1">
                <a:solidFill>
                  <a:schemeClr val="dk1"/>
                </a:solidFill>
                <a:latin typeface="Calibri"/>
                <a:ea typeface="Calibri"/>
                <a:cs typeface="Calibri"/>
                <a:sym typeface="Calibri"/>
              </a:rPr>
              <a:t>Solarthermieanlagen</a:t>
            </a:r>
            <a:r>
              <a:rPr lang="de-DE" sz="1100" b="0" i="0" u="none" strike="noStrike" cap="none" dirty="0">
                <a:solidFill>
                  <a:schemeClr val="dk1"/>
                </a:solidFill>
                <a:latin typeface="Calibri"/>
                <a:ea typeface="Calibri"/>
                <a:cs typeface="Calibri"/>
                <a:sym typeface="Calibri"/>
              </a:rPr>
              <a:t> installiert werden, um das 1,5-Grad-Ziel im Wärmesektor halten zu können. Die Autor*innen halten das für ein realistisches Szenario, da jährlich circa 3 Prozent aller Heizungen erneuert werden und 30 Prozent aller Heizungen ohnehin älter als 20 Jahre sind und zeitnah ausgetauscht werden müssen. </a:t>
            </a:r>
            <a:endParaRPr dirty="0"/>
          </a:p>
          <a:p>
            <a:pPr marL="0" lvl="0" indent="0" algn="l" rtl="0">
              <a:lnSpc>
                <a:spcPct val="100000"/>
              </a:lnSpc>
              <a:spcBef>
                <a:spcPts val="0"/>
              </a:spcBef>
              <a:spcAft>
                <a:spcPts val="0"/>
              </a:spcAft>
              <a:buClr>
                <a:schemeClr val="dk1"/>
              </a:buClr>
              <a:buSzPts val="1100"/>
              <a:buFont typeface="Arial"/>
              <a:buNone/>
            </a:pPr>
            <a:r>
              <a:rPr lang="de-DE" sz="1100" b="1" i="0" u="none" strike="noStrike" cap="none" dirty="0">
                <a:solidFill>
                  <a:schemeClr val="dk1"/>
                </a:solidFill>
                <a:latin typeface="Calibri"/>
                <a:ea typeface="Calibri"/>
                <a:cs typeface="Calibri"/>
                <a:sym typeface="Calibri"/>
              </a:rPr>
              <a:t>Aufgaben</a:t>
            </a:r>
            <a:endParaRPr dirty="0"/>
          </a:p>
          <a:p>
            <a:pPr marL="180000" marR="0" lvl="0" indent="-180000" algn="l" rtl="0">
              <a:lnSpc>
                <a:spcPct val="100000"/>
              </a:lnSpc>
              <a:spcBef>
                <a:spcPts val="0"/>
              </a:spcBef>
              <a:spcAft>
                <a:spcPts val="0"/>
              </a:spcAft>
              <a:buClr>
                <a:srgbClr val="8CBE41"/>
              </a:buClr>
              <a:buSzPts val="1600"/>
              <a:buFont typeface="Noto Sans Symbols"/>
              <a:buChar char="▪"/>
            </a:pPr>
            <a:r>
              <a:rPr lang="de-DE" sz="1100" b="0" i="0" u="none" strike="noStrike" cap="none" dirty="0">
                <a:solidFill>
                  <a:schemeClr val="dk1"/>
                </a:solidFill>
                <a:latin typeface="Calibri"/>
                <a:ea typeface="Calibri"/>
                <a:cs typeface="Calibri"/>
                <a:sym typeface="Calibri"/>
              </a:rPr>
              <a:t>Vergleichen Sie die Emissionen, die bei der Stromerzeugung entstehen mit denen, die bei der direkten Nutzung der Brennstoffe zum Heizen entstehen (siehe Folie 4).</a:t>
            </a:r>
            <a:endParaRPr sz="1100" dirty="0">
              <a:solidFill>
                <a:schemeClr val="dk1"/>
              </a:solidFill>
              <a:latin typeface="Calibri"/>
              <a:ea typeface="Calibri"/>
              <a:cs typeface="Calibri"/>
              <a:sym typeface="Calibri"/>
            </a:endParaRPr>
          </a:p>
          <a:p>
            <a:pPr marL="180000" marR="0" lvl="0" indent="-180000" algn="l" rtl="0">
              <a:lnSpc>
                <a:spcPct val="100000"/>
              </a:lnSpc>
              <a:spcBef>
                <a:spcPts val="0"/>
              </a:spcBef>
              <a:spcAft>
                <a:spcPts val="0"/>
              </a:spcAft>
              <a:buClr>
                <a:srgbClr val="8CBE41"/>
              </a:buClr>
              <a:buSzPts val="1600"/>
              <a:buFont typeface="Noto Sans Symbols"/>
              <a:buChar char="▪"/>
            </a:pPr>
            <a:r>
              <a:rPr lang="de-DE" sz="1100" b="0" i="0" u="none" strike="noStrike" cap="none" dirty="0">
                <a:solidFill>
                  <a:schemeClr val="dk1"/>
                </a:solidFill>
                <a:latin typeface="Calibri"/>
                <a:ea typeface="Calibri"/>
                <a:cs typeface="Calibri"/>
                <a:sym typeface="Calibri"/>
              </a:rPr>
              <a:t>Warum – und unter welchen Bedingungen – ist der Einsatz von Wärmepumpen dennoch nachhaltiger? </a:t>
            </a:r>
            <a:endParaRPr sz="1100" dirty="0">
              <a:solidFill>
                <a:schemeClr val="dk1"/>
              </a:solidFill>
              <a:latin typeface="Calibri"/>
              <a:ea typeface="Calibri"/>
              <a:cs typeface="Calibri"/>
              <a:sym typeface="Calibri"/>
            </a:endParaRPr>
          </a:p>
          <a:p>
            <a:pPr marL="180000" marR="0" lvl="0" indent="-180000" algn="l" rtl="0">
              <a:lnSpc>
                <a:spcPct val="100000"/>
              </a:lnSpc>
              <a:spcBef>
                <a:spcPts val="0"/>
              </a:spcBef>
              <a:spcAft>
                <a:spcPts val="0"/>
              </a:spcAft>
              <a:buClr>
                <a:srgbClr val="8CBE41"/>
              </a:buClr>
              <a:buSzPts val="1600"/>
              <a:buFont typeface="Noto Sans Symbols"/>
              <a:buChar char="▪"/>
            </a:pPr>
            <a:r>
              <a:rPr lang="de-DE" sz="1100" b="0" i="0" u="none" strike="noStrike" cap="none" dirty="0">
                <a:solidFill>
                  <a:schemeClr val="dk1"/>
                </a:solidFill>
                <a:latin typeface="Calibri"/>
                <a:ea typeface="Calibri"/>
                <a:cs typeface="Calibri"/>
                <a:sym typeface="Calibri"/>
              </a:rPr>
              <a:t>Wie verhält es sich, wenn der Strom durch erneuerbare Energieträger wie Photovoltaik (PV) erzeugt wurde?</a:t>
            </a:r>
            <a:endParaRPr dirty="0"/>
          </a:p>
          <a:p>
            <a:pPr marL="0" marR="0" lvl="0" indent="0" algn="l" rtl="0">
              <a:lnSpc>
                <a:spcPct val="100000"/>
              </a:lnSpc>
              <a:spcBef>
                <a:spcPts val="0"/>
              </a:spcBef>
              <a:spcAft>
                <a:spcPts val="0"/>
              </a:spcAft>
              <a:buClr>
                <a:srgbClr val="8CBE41"/>
              </a:buClr>
              <a:buSzPts val="1600"/>
              <a:buFont typeface="Noto Sans Symbols"/>
              <a:buNone/>
            </a:pPr>
            <a:r>
              <a:rPr lang="de-DE" sz="1100" b="1" i="0" u="none" strike="noStrike" cap="none" dirty="0">
                <a:solidFill>
                  <a:schemeClr val="dk1"/>
                </a:solidFill>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rgbClr val="8CBE41"/>
              </a:buClr>
              <a:buSzPts val="1600"/>
              <a:buFont typeface="Arial"/>
              <a:buChar char="•"/>
            </a:pPr>
            <a:r>
              <a:rPr lang="de-DE" sz="11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Spezifische CO2-Emissionen bei der Stromerzeugung</a:t>
            </a:r>
            <a:r>
              <a:rPr lang="de-DE" sz="1100" dirty="0">
                <a:solidFill>
                  <a:schemeClr val="dk1"/>
                </a:solidFill>
                <a:latin typeface="Calibri"/>
                <a:ea typeface="Calibri"/>
                <a:cs typeface="Calibri"/>
                <a:sym typeface="Calibri"/>
              </a:rPr>
              <a:t> von Volker </a:t>
            </a:r>
            <a:r>
              <a:rPr lang="de-DE" sz="1100" dirty="0" err="1">
                <a:solidFill>
                  <a:schemeClr val="dk1"/>
                </a:solidFill>
                <a:latin typeface="Calibri"/>
                <a:ea typeface="Calibri"/>
                <a:cs typeface="Calibri"/>
                <a:sym typeface="Calibri"/>
              </a:rPr>
              <a:t>Quaschning</a:t>
            </a:r>
            <a:r>
              <a:rPr lang="de-DE" sz="1100" dirty="0">
                <a:solidFill>
                  <a:schemeClr val="dk1"/>
                </a:solidFill>
                <a:latin typeface="Calibri"/>
                <a:ea typeface="Calibri"/>
                <a:cs typeface="Calibri"/>
                <a:sym typeface="Calibri"/>
              </a:rPr>
              <a:t> und Bernhard Siegel, 2022, eigene Darstellung durch Stephan Arnold, lizenziert unter </a:t>
            </a:r>
            <a:r>
              <a:rPr lang="de-DE"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CC BY SA 4.0</a:t>
            </a:r>
            <a:r>
              <a:rPr lang="de-DE" sz="1100" dirty="0">
                <a:solidFill>
                  <a:schemeClr val="dk1"/>
                </a:solidFill>
                <a:latin typeface="Calibri"/>
                <a:ea typeface="Calibri"/>
                <a:cs typeface="Calibri"/>
                <a:sym typeface="Calibri"/>
              </a:rPr>
              <a:t>. </a:t>
            </a:r>
            <a:endParaRPr sz="11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8CBE41"/>
              </a:buClr>
              <a:buSzPts val="1600"/>
              <a:buFont typeface="Arial"/>
              <a:buChar char="•"/>
            </a:pPr>
            <a:r>
              <a:rPr lang="de-DE" sz="1100" b="0" i="0" u="none" strike="noStrike" cap="none" dirty="0">
                <a:solidFill>
                  <a:schemeClr val="dk1"/>
                </a:solidFill>
                <a:latin typeface="Calibri"/>
                <a:ea typeface="Calibri"/>
                <a:cs typeface="Calibri"/>
                <a:sym typeface="Calibri"/>
              </a:rPr>
              <a:t>Hentschel, Karl-Martin et al. (2020): Handbuch Klimaschutz. Wie Deutschland das 1,5-Grad-Ziel einhalten kann. </a:t>
            </a:r>
            <a:endParaRPr sz="1100" b="0" i="0" u="none" strike="noStrike" cap="none" dirty="0">
              <a:solidFill>
                <a:schemeClr val="dk1"/>
              </a:solidFill>
              <a:latin typeface="Calibri"/>
              <a:ea typeface="Calibri"/>
              <a:cs typeface="Calibri"/>
              <a:sym typeface="Calibri"/>
            </a:endParaRPr>
          </a:p>
          <a:p>
            <a:pPr marL="171450" marR="0" lvl="0" indent="-69850" algn="l" rtl="0">
              <a:lnSpc>
                <a:spcPct val="100000"/>
              </a:lnSpc>
              <a:spcBef>
                <a:spcPts val="600"/>
              </a:spcBef>
              <a:spcAft>
                <a:spcPts val="0"/>
              </a:spcAft>
              <a:buClr>
                <a:srgbClr val="8CBE41"/>
              </a:buClr>
              <a:buSzPts val="1600"/>
              <a:buFont typeface="Arial"/>
              <a:buNone/>
            </a:pPr>
            <a:endParaRPr sz="1100" b="0" i="0" u="none" strike="noStrike" cap="none" dirty="0">
              <a:solidFill>
                <a:srgbClr val="8CBE41"/>
              </a:solidFill>
              <a:latin typeface="Quattrocento Sans"/>
              <a:ea typeface="Quattrocento Sans"/>
              <a:cs typeface="Quattrocento Sans"/>
              <a:sym typeface="Quattrocento Sans"/>
            </a:endParaRPr>
          </a:p>
          <a:p>
            <a:pPr marL="171450" marR="0" lvl="0" indent="-69850" algn="l" rtl="0">
              <a:lnSpc>
                <a:spcPct val="100000"/>
              </a:lnSpc>
              <a:spcBef>
                <a:spcPts val="600"/>
              </a:spcBef>
              <a:spcAft>
                <a:spcPts val="0"/>
              </a:spcAft>
              <a:buClr>
                <a:srgbClr val="8CBE41"/>
              </a:buClr>
              <a:buSzPts val="1600"/>
              <a:buFont typeface="Arial"/>
              <a:buNone/>
            </a:pPr>
            <a:endParaRPr sz="1100" dirty="0"/>
          </a:p>
          <a:p>
            <a:pPr marL="0" lvl="0" indent="0" algn="l" rtl="0">
              <a:lnSpc>
                <a:spcPct val="115000"/>
              </a:lnSpc>
              <a:spcBef>
                <a:spcPts val="0"/>
              </a:spcBef>
              <a:spcAft>
                <a:spcPts val="0"/>
              </a:spcAft>
              <a:buClr>
                <a:schemeClr val="dk1"/>
              </a:buClr>
              <a:buSzPts val="1100"/>
              <a:buFont typeface="Arial"/>
              <a:buNone/>
            </a:pPr>
            <a:endParaRPr sz="1100" dirty="0"/>
          </a:p>
        </p:txBody>
      </p:sp>
      <p:sp>
        <p:nvSpPr>
          <p:cNvPr id="133" name="Google Shape;133;g188ed698f2d_1_63: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88ed698f2d_1_94:notes"/>
          <p:cNvSpPr>
            <a:spLocks noGrp="1" noRot="1" noChangeAspect="1"/>
          </p:cNvSpPr>
          <p:nvPr>
            <p:ph type="sldImg" idx="2"/>
          </p:nvPr>
        </p:nvSpPr>
        <p:spPr>
          <a:xfrm>
            <a:off x="479425" y="2952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188ed698f2d_1_94:notes"/>
          <p:cNvSpPr txBox="1">
            <a:spLocks noGrp="1"/>
          </p:cNvSpPr>
          <p:nvPr>
            <p:ph type="body" idx="1"/>
          </p:nvPr>
        </p:nvSpPr>
        <p:spPr>
          <a:xfrm>
            <a:off x="478799" y="3885678"/>
            <a:ext cx="6143667" cy="5934182"/>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Clr>
                <a:schemeClr val="dk1"/>
              </a:buClr>
              <a:buSzPts val="1100"/>
              <a:buFont typeface="Arial"/>
              <a:buNone/>
            </a:pPr>
            <a:r>
              <a:rPr lang="de-DE" sz="1100" b="1" dirty="0">
                <a:solidFill>
                  <a:schemeClr val="dk1"/>
                </a:solidFill>
                <a:latin typeface="Calibri"/>
                <a:ea typeface="Calibri"/>
                <a:cs typeface="Calibri"/>
                <a:sym typeface="Calibri"/>
              </a:rPr>
              <a:t>Beschreibung</a:t>
            </a:r>
            <a:endParaRPr dirty="0"/>
          </a:p>
          <a:p>
            <a:pPr marL="0" lvl="0" indent="0" algn="l" rtl="0">
              <a:lnSpc>
                <a:spcPct val="100000"/>
              </a:lnSpc>
              <a:spcBef>
                <a:spcPts val="0"/>
              </a:spcBef>
              <a:spcAft>
                <a:spcPts val="0"/>
              </a:spcAft>
              <a:buClr>
                <a:schemeClr val="dk1"/>
              </a:buClr>
              <a:buSzPts val="1100"/>
              <a:buFont typeface="Arial"/>
              <a:buNone/>
            </a:pPr>
            <a:r>
              <a:rPr lang="de-DE" sz="1100" dirty="0">
                <a:solidFill>
                  <a:schemeClr val="dk1"/>
                </a:solidFill>
                <a:latin typeface="Calibri"/>
                <a:ea typeface="Calibri"/>
                <a:cs typeface="Calibri"/>
                <a:sym typeface="Calibri"/>
              </a:rPr>
              <a:t>Aspekte, die beim Kundengespräch berücksichtigt werden sollten:</a:t>
            </a:r>
            <a:endParaRPr dirty="0"/>
          </a:p>
          <a:p>
            <a:pPr marL="171450" lvl="0" indent="-171450" algn="l" rtl="0">
              <a:lnSpc>
                <a:spcPct val="100000"/>
              </a:lnSpc>
              <a:spcBef>
                <a:spcPts val="0"/>
              </a:spcBef>
              <a:spcAft>
                <a:spcPts val="0"/>
              </a:spcAft>
              <a:buClr>
                <a:schemeClr val="dk1"/>
              </a:buClr>
              <a:buSzPts val="1100"/>
              <a:buFont typeface="Arial"/>
              <a:buChar char="•"/>
            </a:pPr>
            <a:r>
              <a:rPr lang="de-DE" sz="1100" dirty="0">
                <a:solidFill>
                  <a:schemeClr val="dk1"/>
                </a:solidFill>
                <a:latin typeface="Calibri"/>
                <a:ea typeface="Calibri"/>
                <a:cs typeface="Calibri"/>
                <a:sym typeface="Calibri"/>
              </a:rPr>
              <a:t>Nachhaltige Heizungssysteme, Brenn- und Dämmstoffe sind heute häufig noch teurer in der Anschaffung als “herkömmliche” Heizungssysteme, fossile Brennstoffe und nicht nachhaltige Dämmstoffe</a:t>
            </a:r>
            <a:endParaRPr dirty="0"/>
          </a:p>
          <a:p>
            <a:pPr marL="171450" lvl="0" indent="-171450" algn="l" rtl="0">
              <a:lnSpc>
                <a:spcPct val="100000"/>
              </a:lnSpc>
              <a:spcBef>
                <a:spcPts val="0"/>
              </a:spcBef>
              <a:spcAft>
                <a:spcPts val="0"/>
              </a:spcAft>
              <a:buClr>
                <a:schemeClr val="dk1"/>
              </a:buClr>
              <a:buSzPts val="1100"/>
              <a:buFont typeface="Arial"/>
              <a:buChar char="•"/>
            </a:pPr>
            <a:r>
              <a:rPr lang="de-DE" sz="1100" dirty="0">
                <a:solidFill>
                  <a:schemeClr val="dk1"/>
                </a:solidFill>
                <a:latin typeface="Calibri"/>
                <a:ea typeface="Calibri"/>
                <a:cs typeface="Calibri"/>
                <a:sym typeface="Calibri"/>
              </a:rPr>
              <a:t>Die Notwendigkeit der ganzheitlichen Betrachtung (Gebäudedämmung, effizientes Heizsystem, sparsames Nutzerverhalten, …) wirkt häufig überfordernd und schreckt daher schnell ab, führt zur Abwehr- und Verweigerungshaltung</a:t>
            </a:r>
            <a:endParaRPr dirty="0"/>
          </a:p>
          <a:p>
            <a:pPr marL="171450" lvl="0" indent="-171450" algn="l" rtl="0">
              <a:lnSpc>
                <a:spcPct val="100000"/>
              </a:lnSpc>
              <a:spcBef>
                <a:spcPts val="0"/>
              </a:spcBef>
              <a:spcAft>
                <a:spcPts val="0"/>
              </a:spcAft>
              <a:buClr>
                <a:schemeClr val="dk1"/>
              </a:buClr>
              <a:buSzPts val="1100"/>
              <a:buFont typeface="Arial"/>
              <a:buChar char="•"/>
            </a:pPr>
            <a:r>
              <a:rPr lang="de-DE" sz="1100" dirty="0">
                <a:solidFill>
                  <a:schemeClr val="dk1"/>
                </a:solidFill>
                <a:latin typeface="Calibri"/>
                <a:ea typeface="Calibri"/>
                <a:cs typeface="Calibri"/>
                <a:sym typeface="Calibri"/>
              </a:rPr>
              <a:t>Die stark schwankenden Preise für sowohl fossile als auch erneuerbare Brennstoffe im Zuge der aktuellen politischen Lage (Ukrainekrieg, Gasversorgung) führen zur Verunsicherung auf Kundenseite und erschweren die Beratung zum ökonomischsten Heizsystem</a:t>
            </a:r>
            <a:endParaRPr dirty="0"/>
          </a:p>
          <a:p>
            <a:pPr marL="0" lvl="0" indent="0" algn="l" rtl="0">
              <a:lnSpc>
                <a:spcPct val="100000"/>
              </a:lnSpc>
              <a:spcBef>
                <a:spcPts val="0"/>
              </a:spcBef>
              <a:spcAft>
                <a:spcPts val="0"/>
              </a:spcAft>
              <a:buClr>
                <a:schemeClr val="dk1"/>
              </a:buClr>
              <a:buSzPts val="1100"/>
              <a:buFont typeface="Arial"/>
              <a:buNone/>
            </a:pPr>
            <a:r>
              <a:rPr lang="de-DE" sz="1100" b="1" dirty="0">
                <a:solidFill>
                  <a:schemeClr val="dk1"/>
                </a:solidFill>
                <a:latin typeface="Calibri"/>
                <a:ea typeface="Calibri"/>
                <a:cs typeface="Calibri"/>
                <a:sym typeface="Calibri"/>
              </a:rPr>
              <a:t>Aufgaben</a:t>
            </a:r>
            <a:endParaRPr dirty="0"/>
          </a:p>
          <a:p>
            <a:pPr marL="180000" marR="0" lvl="0" indent="-180000" algn="l" rtl="0">
              <a:lnSpc>
                <a:spcPct val="100000"/>
              </a:lnSpc>
              <a:spcBef>
                <a:spcPts val="0"/>
              </a:spcBef>
              <a:spcAft>
                <a:spcPts val="0"/>
              </a:spcAft>
              <a:buClr>
                <a:srgbClr val="8CBE41"/>
              </a:buClr>
              <a:buSzPts val="1600"/>
              <a:buFont typeface="Noto Sans Symbols"/>
              <a:buChar char="▪"/>
            </a:pPr>
            <a:r>
              <a:rPr lang="de-DE" sz="1100" b="0" i="0" u="none" strike="noStrike" cap="none" dirty="0">
                <a:solidFill>
                  <a:schemeClr val="dk1"/>
                </a:solidFill>
                <a:latin typeface="Calibri"/>
                <a:ea typeface="Calibri"/>
                <a:cs typeface="Calibri"/>
                <a:sym typeface="Calibri"/>
              </a:rPr>
              <a:t>Betrachten Sie die Preisentwicklung der verschiedenen Ressourcen. </a:t>
            </a:r>
            <a:endParaRPr sz="1100" dirty="0">
              <a:solidFill>
                <a:schemeClr val="dk1"/>
              </a:solidFill>
              <a:latin typeface="Calibri"/>
              <a:ea typeface="Calibri"/>
              <a:cs typeface="Calibri"/>
              <a:sym typeface="Calibri"/>
            </a:endParaRPr>
          </a:p>
          <a:p>
            <a:pPr marL="180000" marR="0" lvl="0" indent="-180000" algn="l" rtl="0">
              <a:lnSpc>
                <a:spcPct val="100000"/>
              </a:lnSpc>
              <a:spcBef>
                <a:spcPts val="0"/>
              </a:spcBef>
              <a:spcAft>
                <a:spcPts val="0"/>
              </a:spcAft>
              <a:buClr>
                <a:srgbClr val="8CBE41"/>
              </a:buClr>
              <a:buSzPts val="1600"/>
              <a:buFont typeface="Noto Sans Symbols"/>
              <a:buChar char="▪"/>
            </a:pPr>
            <a:r>
              <a:rPr lang="de-DE" sz="1100" b="0" i="0" u="none" strike="noStrike" cap="none" dirty="0">
                <a:solidFill>
                  <a:schemeClr val="dk1"/>
                </a:solidFill>
                <a:latin typeface="Calibri"/>
                <a:ea typeface="Calibri"/>
                <a:cs typeface="Calibri"/>
                <a:sym typeface="Calibri"/>
              </a:rPr>
              <a:t>Vergleichen Sie diese mit den CO</a:t>
            </a:r>
            <a:r>
              <a:rPr lang="de-DE" sz="1100" b="0" i="0" u="none" strike="noStrike" cap="none" baseline="-25000" dirty="0">
                <a:solidFill>
                  <a:schemeClr val="dk1"/>
                </a:solidFill>
                <a:latin typeface="Calibri"/>
                <a:ea typeface="Calibri"/>
                <a:cs typeface="Calibri"/>
                <a:sym typeface="Calibri"/>
              </a:rPr>
              <a:t>2</a:t>
            </a:r>
            <a:r>
              <a:rPr lang="de-DE" sz="1100" b="0" i="0" u="none" strike="noStrike" cap="none" dirty="0">
                <a:solidFill>
                  <a:schemeClr val="dk1"/>
                </a:solidFill>
                <a:latin typeface="Calibri"/>
                <a:ea typeface="Calibri"/>
                <a:cs typeface="Calibri"/>
                <a:sym typeface="Calibri"/>
              </a:rPr>
              <a:t>-Bilanzen dieser Ressourcen. </a:t>
            </a:r>
            <a:endParaRPr sz="1100" dirty="0">
              <a:solidFill>
                <a:schemeClr val="dk1"/>
              </a:solidFill>
              <a:latin typeface="Calibri"/>
              <a:ea typeface="Calibri"/>
              <a:cs typeface="Calibri"/>
              <a:sym typeface="Calibri"/>
            </a:endParaRPr>
          </a:p>
          <a:p>
            <a:pPr marL="180000" marR="0" lvl="0" indent="-180000" algn="l" rtl="0">
              <a:lnSpc>
                <a:spcPct val="100000"/>
              </a:lnSpc>
              <a:spcBef>
                <a:spcPts val="0"/>
              </a:spcBef>
              <a:spcAft>
                <a:spcPts val="0"/>
              </a:spcAft>
              <a:buClr>
                <a:srgbClr val="8CBE41"/>
              </a:buClr>
              <a:buSzPts val="1600"/>
              <a:buFont typeface="Noto Sans Symbols"/>
              <a:buChar char="▪"/>
            </a:pPr>
            <a:r>
              <a:rPr lang="de-DE" sz="1100" b="0" i="0" u="none" strike="noStrike" cap="none" dirty="0">
                <a:solidFill>
                  <a:schemeClr val="dk1"/>
                </a:solidFill>
                <a:latin typeface="Calibri"/>
                <a:ea typeface="Calibri"/>
                <a:cs typeface="Calibri"/>
                <a:sym typeface="Calibri"/>
              </a:rPr>
              <a:t>Führen Sie ein fiktives Kunden-gespräch zur Anschaffung eines neuen Heizsystems unter Berücksichtigung ökonomischer und ökologischer Aspekte.</a:t>
            </a:r>
            <a:endParaRPr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100" b="1" dirty="0">
                <a:solidFill>
                  <a:schemeClr val="dk1"/>
                </a:solidFill>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100"/>
              <a:buFont typeface="Arial"/>
              <a:buChar char="•"/>
            </a:pPr>
            <a:r>
              <a:rPr lang="de-DE" sz="11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Brennstoffkostenentwicklung von Öl, Gas und Pellets</a:t>
            </a:r>
            <a:r>
              <a:rPr lang="de-DE" sz="1100" dirty="0">
                <a:solidFill>
                  <a:schemeClr val="dk1"/>
                </a:solidFill>
                <a:latin typeface="Calibri"/>
                <a:ea typeface="Calibri"/>
                <a:cs typeface="Calibri"/>
                <a:sym typeface="Calibri"/>
              </a:rPr>
              <a:t> von Deutsches </a:t>
            </a:r>
            <a:r>
              <a:rPr lang="de-DE" sz="1100" dirty="0" err="1">
                <a:solidFill>
                  <a:schemeClr val="dk1"/>
                </a:solidFill>
                <a:latin typeface="Calibri"/>
                <a:ea typeface="Calibri"/>
                <a:cs typeface="Calibri"/>
                <a:sym typeface="Calibri"/>
              </a:rPr>
              <a:t>Pelletinstitut</a:t>
            </a:r>
            <a:r>
              <a:rPr lang="de-DE" sz="1100" dirty="0">
                <a:solidFill>
                  <a:schemeClr val="dk1"/>
                </a:solidFill>
                <a:latin typeface="Calibri"/>
                <a:ea typeface="Calibri"/>
                <a:cs typeface="Calibri"/>
                <a:sym typeface="Calibri"/>
              </a:rPr>
              <a:t>, 2022: </a:t>
            </a:r>
            <a:r>
              <a:rPr lang="de-DE" sz="1100" dirty="0" err="1">
                <a:solidFill>
                  <a:schemeClr val="dk1"/>
                </a:solidFill>
                <a:latin typeface="Calibri"/>
                <a:ea typeface="Calibri"/>
                <a:cs typeface="Calibri"/>
                <a:sym typeface="Calibri"/>
              </a:rPr>
              <a:t>Brennstoffkostenentwicklunmg</a:t>
            </a:r>
            <a:r>
              <a:rPr lang="de-DE" sz="1100" dirty="0">
                <a:solidFill>
                  <a:schemeClr val="dk1"/>
                </a:solidFill>
                <a:latin typeface="Calibri"/>
                <a:ea typeface="Calibri"/>
                <a:cs typeface="Calibri"/>
                <a:sym typeface="Calibri"/>
              </a:rPr>
              <a:t>. Online: https://www.depi.de/pelletpreis-wirtschaftlichkeit; grafisch bearbeitet durch Stephan Arnold, lizenziert unter </a:t>
            </a:r>
            <a:r>
              <a:rPr lang="de-DE" sz="11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CC BY 4.0</a:t>
            </a:r>
            <a:r>
              <a:rPr lang="de-DE" sz="1100" dirty="0">
                <a:solidFill>
                  <a:schemeClr val="dk1"/>
                </a:solidFill>
                <a:latin typeface="Calibri"/>
                <a:ea typeface="Calibri"/>
                <a:cs typeface="Calibri"/>
                <a:sym typeface="Calibri"/>
              </a:rPr>
              <a:t>. </a:t>
            </a:r>
            <a:endParaRPr dirty="0"/>
          </a:p>
          <a:p>
            <a:pPr marL="0" lvl="0" indent="0" algn="l" rtl="0">
              <a:lnSpc>
                <a:spcPct val="115000"/>
              </a:lnSpc>
              <a:spcBef>
                <a:spcPts val="0"/>
              </a:spcBef>
              <a:spcAft>
                <a:spcPts val="0"/>
              </a:spcAft>
              <a:buClr>
                <a:schemeClr val="dk1"/>
              </a:buClr>
              <a:buSzPts val="1100"/>
              <a:buFont typeface="Arial"/>
              <a:buNone/>
            </a:pPr>
            <a:endParaRPr sz="1100" dirty="0"/>
          </a:p>
          <a:p>
            <a:pPr marL="0" lvl="0" indent="0" algn="l" rtl="0">
              <a:lnSpc>
                <a:spcPct val="100000"/>
              </a:lnSpc>
              <a:spcBef>
                <a:spcPts val="1000"/>
              </a:spcBef>
              <a:spcAft>
                <a:spcPts val="0"/>
              </a:spcAft>
              <a:buSzPts val="1400"/>
              <a:buNone/>
            </a:pPr>
            <a:endParaRPr sz="1100" dirty="0"/>
          </a:p>
        </p:txBody>
      </p:sp>
      <p:sp>
        <p:nvSpPr>
          <p:cNvPr id="146" name="Google Shape;146;g188ed698f2d_1_94: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88ed698f2d_1_40:notes"/>
          <p:cNvSpPr>
            <a:spLocks noGrp="1" noRot="1" noChangeAspect="1"/>
          </p:cNvSpPr>
          <p:nvPr>
            <p:ph type="sldImg" idx="2"/>
          </p:nvPr>
        </p:nvSpPr>
        <p:spPr>
          <a:xfrm>
            <a:off x="479425" y="2952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88ed698f2d_1_40:notes"/>
          <p:cNvSpPr txBox="1">
            <a:spLocks noGrp="1"/>
          </p:cNvSpPr>
          <p:nvPr>
            <p:ph type="body" idx="1"/>
          </p:nvPr>
        </p:nvSpPr>
        <p:spPr>
          <a:xfrm>
            <a:off x="478800" y="3885677"/>
            <a:ext cx="6143666" cy="5952589"/>
          </a:xfrm>
          <a:prstGeom prst="rect">
            <a:avLst/>
          </a:prstGeom>
          <a:noFill/>
          <a:ln>
            <a:noFill/>
          </a:ln>
        </p:spPr>
        <p:txBody>
          <a:bodyPr spcFirstLastPara="1" wrap="square" lIns="94825" tIns="94825" rIns="94825" bIns="948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de-DE" sz="1100" b="1" dirty="0">
                <a:solidFill>
                  <a:schemeClr val="dk1"/>
                </a:solidFill>
                <a:latin typeface="Calibri"/>
                <a:ea typeface="Calibri"/>
                <a:cs typeface="Calibri"/>
                <a:sym typeface="Calibri"/>
              </a:rPr>
              <a:t>Beschreibung </a:t>
            </a:r>
            <a:endParaRPr dirty="0"/>
          </a:p>
          <a:p>
            <a:pPr marL="0" marR="0" lvl="0" indent="0" algn="l" rtl="0">
              <a:lnSpc>
                <a:spcPct val="100000"/>
              </a:lnSpc>
              <a:spcBef>
                <a:spcPts val="0"/>
              </a:spcBef>
              <a:spcAft>
                <a:spcPts val="0"/>
              </a:spcAft>
              <a:buClr>
                <a:schemeClr val="dk1"/>
              </a:buClr>
              <a:buSzPts val="1100"/>
              <a:buFont typeface="Arial"/>
              <a:buNone/>
            </a:pPr>
            <a:r>
              <a:rPr lang="de-DE" sz="1100" b="0" i="0" u="none" strike="noStrike" cap="none" dirty="0">
                <a:solidFill>
                  <a:schemeClr val="dk1"/>
                </a:solidFill>
                <a:latin typeface="Calibri"/>
                <a:ea typeface="Calibri"/>
                <a:cs typeface="Calibri"/>
                <a:sym typeface="Calibri"/>
              </a:rPr>
              <a:t>Wie viel CO</a:t>
            </a:r>
            <a:r>
              <a:rPr lang="de-DE" sz="1100" b="0" i="0" u="none" strike="noStrike" cap="none" baseline="-25000" dirty="0">
                <a:solidFill>
                  <a:schemeClr val="dk1"/>
                </a:solidFill>
                <a:latin typeface="Calibri"/>
                <a:ea typeface="Calibri"/>
                <a:cs typeface="Calibri"/>
                <a:sym typeface="Calibri"/>
              </a:rPr>
              <a:t>2</a:t>
            </a:r>
            <a:r>
              <a:rPr lang="de-DE" sz="1100" b="0" i="0" u="none" strike="noStrike" cap="none" dirty="0">
                <a:solidFill>
                  <a:schemeClr val="dk1"/>
                </a:solidFill>
                <a:latin typeface="Calibri"/>
                <a:ea typeface="Calibri"/>
                <a:cs typeface="Calibri"/>
                <a:sym typeface="Calibri"/>
              </a:rPr>
              <a:t> beim Verbrennen von Holz emittiert wird, hängt sehr stark davon ab, ob das Holz nachhaltig genutzt wird oder nicht. </a:t>
            </a:r>
            <a:r>
              <a:rPr lang="de-DE" sz="1100" dirty="0">
                <a:solidFill>
                  <a:schemeClr val="dk1"/>
                </a:solidFill>
                <a:latin typeface="Calibri"/>
                <a:ea typeface="Calibri"/>
                <a:cs typeface="Calibri"/>
                <a:sym typeface="Calibri"/>
              </a:rPr>
              <a:t>Brennstoffe sind nicht nachhaltig, wenn die Herstellung unter nicht nachhaltigen Bedingungen erfolgt, z.B. Herkunft, Anbau, Transport; im Falle von Holz insbesondere auch dann, wenn Primärwald abgeholzt wird oder mehr Holz eingeschlagen als in der gleichen Zeit nachwächst.</a:t>
            </a: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de-DE" sz="1100" b="0" i="0" u="none" strike="noStrike" cap="none" dirty="0">
                <a:solidFill>
                  <a:schemeClr val="dk1"/>
                </a:solidFill>
                <a:latin typeface="Calibri"/>
                <a:ea typeface="Calibri"/>
                <a:cs typeface="Calibri"/>
                <a:sym typeface="Calibri"/>
              </a:rPr>
              <a:t>Zur Sichtbarmachung nachhaltiger Brennstoffe dienen verschiedene Zertifizierungen für die Holzbewirtschaftung. Als natürlicher, nachwachsender Rohstoff ist Holz bei einer entsprechenden Holzbewirtschaftung und den Lieferketten gemäß anerkannter Zertifizierungen als nachhaltiger Brennstoff zu bewerten. </a:t>
            </a: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de-DE" sz="1100" b="0" i="0" u="none" strike="noStrike" cap="none" dirty="0">
                <a:solidFill>
                  <a:schemeClr val="dk1"/>
                </a:solidFill>
                <a:latin typeface="Calibri"/>
                <a:ea typeface="Calibri"/>
                <a:cs typeface="Calibri"/>
                <a:sym typeface="Calibri"/>
              </a:rPr>
              <a:t>Die Zertifizierung ist eine freiwillige Selbstverpflichtung der Forstbetriebe, über die gesetzlichen Mindestanforderungen der Wald- und Naturschutzgesetze hinaus weitere Mindestnormen im ökologischen, ökonomischen und sozialen Bereich einzuhalten (UBA 2022). Mit der Zertifizierung nach einem anspruchsvollen Zertifizierungssystem dokumentieren die Waldbesitzer ihre Bereitschaft, bei der Bewirtschaftung ihrer Flächen Erfordernisse der ⁠Nachhaltigkeit⁠ sowie des Natur- und Artenschutzes über den gesetzlich vorgegebenen Standard hinaus zu berücksichtigen (ebd.). Das Fraunhofer-Institut für Fabrikbetrieb und -automatisierung IFF fasst folgende Holz-Zertifizierungssysteme zusammen (vgl. ebd. 2015): </a:t>
            </a:r>
            <a:endParaRPr dirty="0"/>
          </a:p>
          <a:p>
            <a:pPr marL="171450" marR="0" lvl="0" indent="-171450" algn="l" rtl="0">
              <a:lnSpc>
                <a:spcPct val="100000"/>
              </a:lnSpc>
              <a:spcBef>
                <a:spcPts val="0"/>
              </a:spcBef>
              <a:spcAft>
                <a:spcPts val="0"/>
              </a:spcAft>
              <a:buClr>
                <a:schemeClr val="dk1"/>
              </a:buClr>
              <a:buSzPts val="1100"/>
              <a:buFont typeface="Arial"/>
              <a:buChar char="•"/>
            </a:pPr>
            <a:r>
              <a:rPr lang="de-DE" sz="1100" b="0" i="0" u="none" strike="noStrike" cap="none" dirty="0">
                <a:solidFill>
                  <a:schemeClr val="dk1"/>
                </a:solidFill>
                <a:latin typeface="Calibri"/>
                <a:ea typeface="Calibri"/>
                <a:cs typeface="Calibri"/>
                <a:sym typeface="Calibri"/>
              </a:rPr>
              <a:t>Beim FSC (Forest Stewardship Council) werden Entscheidungen durch ein 3-Kammern-System (Sozial-,Umwelt-, Wirtschaftskammer) getroffen. In diesen Kammern sind neben weiteren Akteur*innen hauptsächlich Vertreter der Umweltverbände aktiv.</a:t>
            </a:r>
            <a:endParaRPr sz="11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100"/>
              <a:buFont typeface="Arial"/>
              <a:buChar char="•"/>
            </a:pPr>
            <a:r>
              <a:rPr lang="de-DE" sz="1100" b="0" i="0" u="none" strike="noStrike" cap="none" dirty="0">
                <a:solidFill>
                  <a:schemeClr val="dk1"/>
                </a:solidFill>
                <a:latin typeface="Calibri"/>
                <a:ea typeface="Calibri"/>
                <a:cs typeface="Calibri"/>
                <a:sym typeface="Calibri"/>
              </a:rPr>
              <a:t>Beim PEFC (Programme </a:t>
            </a:r>
            <a:r>
              <a:rPr lang="de-DE" sz="1100" b="0" i="0" u="none" strike="noStrike" cap="none" dirty="0" err="1">
                <a:solidFill>
                  <a:schemeClr val="dk1"/>
                </a:solidFill>
                <a:latin typeface="Calibri"/>
                <a:ea typeface="Calibri"/>
                <a:cs typeface="Calibri"/>
                <a:sym typeface="Calibri"/>
              </a:rPr>
              <a:t>for</a:t>
            </a:r>
            <a:r>
              <a:rPr lang="de-DE" sz="1100" b="0" i="0" u="none" strike="noStrike" cap="none" dirty="0">
                <a:solidFill>
                  <a:schemeClr val="dk1"/>
                </a:solidFill>
                <a:latin typeface="Calibri"/>
                <a:ea typeface="Calibri"/>
                <a:cs typeface="Calibri"/>
                <a:sym typeface="Calibri"/>
              </a:rPr>
              <a:t> </a:t>
            </a:r>
            <a:r>
              <a:rPr lang="de-DE" sz="1100" b="0" i="0" u="none" strike="noStrike" cap="none" dirty="0" err="1">
                <a:solidFill>
                  <a:schemeClr val="dk1"/>
                </a:solidFill>
                <a:latin typeface="Calibri"/>
                <a:ea typeface="Calibri"/>
                <a:cs typeface="Calibri"/>
                <a:sym typeface="Calibri"/>
              </a:rPr>
              <a:t>the</a:t>
            </a:r>
            <a:r>
              <a:rPr lang="de-DE" sz="1100" b="0" i="0" u="none" strike="noStrike" cap="none" dirty="0">
                <a:solidFill>
                  <a:schemeClr val="dk1"/>
                </a:solidFill>
                <a:latin typeface="Calibri"/>
                <a:ea typeface="Calibri"/>
                <a:cs typeface="Calibri"/>
                <a:sym typeface="Calibri"/>
              </a:rPr>
              <a:t> </a:t>
            </a:r>
            <a:r>
              <a:rPr lang="de-DE" sz="1100" b="0" i="0" u="none" strike="noStrike" cap="none" dirty="0" err="1">
                <a:solidFill>
                  <a:schemeClr val="dk1"/>
                </a:solidFill>
                <a:latin typeface="Calibri"/>
                <a:ea typeface="Calibri"/>
                <a:cs typeface="Calibri"/>
                <a:sym typeface="Calibri"/>
              </a:rPr>
              <a:t>Endorsement</a:t>
            </a:r>
            <a:r>
              <a:rPr lang="de-DE" sz="1100" b="0" i="0" u="none" strike="noStrike" cap="none" dirty="0">
                <a:solidFill>
                  <a:schemeClr val="dk1"/>
                </a:solidFill>
                <a:latin typeface="Calibri"/>
                <a:ea typeface="Calibri"/>
                <a:cs typeface="Calibri"/>
                <a:sym typeface="Calibri"/>
              </a:rPr>
              <a:t> </a:t>
            </a:r>
            <a:r>
              <a:rPr lang="de-DE" sz="1100" b="0" i="0" u="none" strike="noStrike" cap="none" dirty="0" err="1">
                <a:solidFill>
                  <a:schemeClr val="dk1"/>
                </a:solidFill>
                <a:latin typeface="Calibri"/>
                <a:ea typeface="Calibri"/>
                <a:cs typeface="Calibri"/>
                <a:sym typeface="Calibri"/>
              </a:rPr>
              <a:t>of</a:t>
            </a:r>
            <a:r>
              <a:rPr lang="de-DE" sz="1100" b="0" i="0" u="none" strike="noStrike" cap="none" dirty="0">
                <a:solidFill>
                  <a:schemeClr val="dk1"/>
                </a:solidFill>
                <a:latin typeface="Calibri"/>
                <a:ea typeface="Calibri"/>
                <a:cs typeface="Calibri"/>
                <a:sym typeface="Calibri"/>
              </a:rPr>
              <a:t> Forest </a:t>
            </a:r>
            <a:r>
              <a:rPr lang="de-DE" sz="1100" b="0" i="0" u="none" strike="noStrike" cap="none" dirty="0" err="1">
                <a:solidFill>
                  <a:schemeClr val="dk1"/>
                </a:solidFill>
                <a:latin typeface="Calibri"/>
                <a:ea typeface="Calibri"/>
                <a:cs typeface="Calibri"/>
                <a:sym typeface="Calibri"/>
              </a:rPr>
              <a:t>Certification</a:t>
            </a:r>
            <a:r>
              <a:rPr lang="de-DE" sz="1100" b="0" i="0" u="none" strike="noStrike" cap="none" dirty="0">
                <a:solidFill>
                  <a:schemeClr val="dk1"/>
                </a:solidFill>
                <a:latin typeface="Calibri"/>
                <a:ea typeface="Calibri"/>
                <a:cs typeface="Calibri"/>
                <a:sym typeface="Calibri"/>
              </a:rPr>
              <a:t> </a:t>
            </a:r>
            <a:r>
              <a:rPr lang="de-DE" sz="1100" b="0" i="0" u="none" strike="noStrike" cap="none" dirty="0" err="1">
                <a:solidFill>
                  <a:schemeClr val="dk1"/>
                </a:solidFill>
                <a:latin typeface="Calibri"/>
                <a:ea typeface="Calibri"/>
                <a:cs typeface="Calibri"/>
                <a:sym typeface="Calibri"/>
              </a:rPr>
              <a:t>Schemes</a:t>
            </a:r>
            <a:r>
              <a:rPr lang="de-DE" sz="1100" b="0" i="0" u="none" strike="noStrike" cap="none" dirty="0">
                <a:solidFill>
                  <a:schemeClr val="dk1"/>
                </a:solidFill>
                <a:latin typeface="Calibri"/>
                <a:ea typeface="Calibri"/>
                <a:cs typeface="Calibri"/>
                <a:sym typeface="Calibri"/>
              </a:rPr>
              <a:t>) werden Entscheidungen durch den Forstzertifizierungsrat, der neben weiteren Akteur*innen hauptsächlich durch Vertreter verschiedener Waldeigentumsarten besetzt ist getroffen.</a:t>
            </a:r>
            <a:endParaRPr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Aufgaben</a:t>
            </a:r>
            <a:endParaRPr dirty="0"/>
          </a:p>
          <a:p>
            <a:pPr marL="180000" marR="0" lvl="0" indent="-180000" algn="l" rtl="0">
              <a:lnSpc>
                <a:spcPct val="100000"/>
              </a:lnSpc>
              <a:spcBef>
                <a:spcPts val="0"/>
              </a:spcBef>
              <a:spcAft>
                <a:spcPts val="0"/>
              </a:spcAft>
              <a:buClr>
                <a:srgbClr val="8CBE41"/>
              </a:buClr>
              <a:buSzPts val="1600"/>
              <a:buFont typeface="Noto Sans Symbols"/>
              <a:buChar char="▪"/>
            </a:pPr>
            <a:r>
              <a:rPr lang="de-DE" sz="1100" b="0" i="0" u="none" strike="noStrike" cap="none" dirty="0">
                <a:solidFill>
                  <a:schemeClr val="dk1"/>
                </a:solidFill>
                <a:latin typeface="Calibri"/>
                <a:ea typeface="Calibri"/>
                <a:cs typeface="Calibri"/>
                <a:sym typeface="Calibri"/>
              </a:rPr>
              <a:t>Recherchieren Sie die Bedeutung der verschiedenen Siegel! </a:t>
            </a:r>
            <a:endParaRPr sz="1100" dirty="0">
              <a:solidFill>
                <a:schemeClr val="dk1"/>
              </a:solidFill>
              <a:latin typeface="Calibri"/>
              <a:ea typeface="Calibri"/>
              <a:cs typeface="Calibri"/>
              <a:sym typeface="Calibri"/>
            </a:endParaRPr>
          </a:p>
          <a:p>
            <a:pPr marL="180000" marR="0" lvl="0" indent="-180000" algn="l" rtl="0">
              <a:lnSpc>
                <a:spcPct val="100000"/>
              </a:lnSpc>
              <a:spcBef>
                <a:spcPts val="0"/>
              </a:spcBef>
              <a:spcAft>
                <a:spcPts val="0"/>
              </a:spcAft>
              <a:buClr>
                <a:srgbClr val="8CBE41"/>
              </a:buClr>
              <a:buSzPts val="1600"/>
              <a:buFont typeface="Noto Sans Symbols"/>
              <a:buChar char="▪"/>
            </a:pPr>
            <a:r>
              <a:rPr lang="de-DE" sz="1100" b="0" i="0" u="none" strike="noStrike" cap="none" dirty="0">
                <a:solidFill>
                  <a:schemeClr val="dk1"/>
                </a:solidFill>
                <a:latin typeface="Calibri"/>
                <a:ea typeface="Calibri"/>
                <a:cs typeface="Calibri"/>
                <a:sym typeface="Calibri"/>
              </a:rPr>
              <a:t>Fertigen Sie eine Checkliste an, worauf Kunden und Kundinnen beim Einkauf von Brennholz achten sollten, um eine möglichst geringe CO</a:t>
            </a:r>
            <a:r>
              <a:rPr lang="de-DE" sz="1100" b="0" i="0" u="none" strike="noStrike" cap="none" baseline="-25000" dirty="0">
                <a:solidFill>
                  <a:schemeClr val="dk1"/>
                </a:solidFill>
                <a:latin typeface="Calibri"/>
                <a:ea typeface="Calibri"/>
                <a:cs typeface="Calibri"/>
                <a:sym typeface="Calibri"/>
              </a:rPr>
              <a:t>2</a:t>
            </a:r>
            <a:r>
              <a:rPr lang="de-DE" sz="1100" b="0" i="0" u="none" strike="noStrike" cap="none" dirty="0">
                <a:solidFill>
                  <a:schemeClr val="dk1"/>
                </a:solidFill>
                <a:latin typeface="Calibri"/>
                <a:ea typeface="Calibri"/>
                <a:cs typeface="Calibri"/>
                <a:sym typeface="Calibri"/>
              </a:rPr>
              <a:t>-Bilanz zu haben.</a:t>
            </a:r>
            <a:endParaRPr sz="1100" dirty="0">
              <a:solidFill>
                <a:schemeClr val="dk1"/>
              </a:solidFill>
              <a:latin typeface="Calibri"/>
              <a:ea typeface="Calibri"/>
              <a:cs typeface="Calibri"/>
              <a:sym typeface="Calibri"/>
            </a:endParaRPr>
          </a:p>
          <a:p>
            <a:pPr marL="180000" marR="0" lvl="0" indent="-180000" algn="l" rtl="0">
              <a:lnSpc>
                <a:spcPct val="100000"/>
              </a:lnSpc>
              <a:spcBef>
                <a:spcPts val="0"/>
              </a:spcBef>
              <a:spcAft>
                <a:spcPts val="0"/>
              </a:spcAft>
              <a:buClr>
                <a:srgbClr val="8CBE41"/>
              </a:buClr>
              <a:buSzPts val="1600"/>
              <a:buFont typeface="Noto Sans Symbols"/>
              <a:buChar char="▪"/>
            </a:pPr>
            <a:r>
              <a:rPr lang="de-DE" sz="1100" b="0" i="0" u="none" strike="noStrike" cap="none" dirty="0">
                <a:solidFill>
                  <a:schemeClr val="dk1"/>
                </a:solidFill>
                <a:latin typeface="Calibri"/>
                <a:ea typeface="Calibri"/>
                <a:cs typeface="Calibri"/>
                <a:sym typeface="Calibri"/>
              </a:rPr>
              <a:t>Wie und unter welchen Umständen ist Holz ein klimafreundlicher Brennstoff?</a:t>
            </a:r>
            <a:endParaRPr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Siegelklarheit (o.J.): Online:</a:t>
            </a:r>
            <a:r>
              <a:rPr lang="de-DE" sz="11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 https://www.siegelklarheit.de</a:t>
            </a:r>
            <a:r>
              <a:rPr lang="de-DE" sz="1100" b="0" i="0" u="none" strike="noStrike" cap="none" dirty="0">
                <a:solidFill>
                  <a:schemeClr val="dk1"/>
                </a:solidFill>
                <a:latin typeface="Calibri"/>
                <a:ea typeface="Calibri"/>
                <a:cs typeface="Calibri"/>
                <a:sym typeface="Calibri"/>
              </a:rPr>
              <a:t> - </a:t>
            </a:r>
            <a:r>
              <a:rPr lang="de-DE" sz="1100" dirty="0">
                <a:solidFill>
                  <a:schemeClr val="dk1"/>
                </a:solidFill>
                <a:latin typeface="Calibri"/>
                <a:ea typeface="Calibri"/>
                <a:cs typeface="Calibri"/>
                <a:sym typeface="Calibri"/>
              </a:rPr>
              <a:t>Dargestellte Logos unterliegen dem Markenrecht, bleiben weiterhin geschützt und dürfen nicht verändert werden. </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UBA Umweltbundesamt (2022): Die Nutzung natürlicher Ressourcen. Bericht für Deutschland 2022. Online: </a:t>
            </a:r>
            <a:r>
              <a:rPr lang="de-DE" sz="11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https://www.umweltbundesamt.de/ressourcenbericht2022</a:t>
            </a: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400"/>
              <a:buFont typeface="Arial"/>
              <a:buNone/>
            </a:pPr>
            <a:endParaRPr sz="1200" dirty="0"/>
          </a:p>
          <a:p>
            <a:pPr marL="171450" marR="0" lvl="0" indent="-82550" algn="l" rtl="0">
              <a:lnSpc>
                <a:spcPct val="100000"/>
              </a:lnSpc>
              <a:spcBef>
                <a:spcPts val="120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171450" marR="0" lvl="0" indent="-82550" algn="l" rtl="0">
              <a:lnSpc>
                <a:spcPct val="100000"/>
              </a:lnSpc>
              <a:spcBef>
                <a:spcPts val="120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lvl="0" indent="0" algn="l" rtl="0">
              <a:lnSpc>
                <a:spcPct val="100000"/>
              </a:lnSpc>
              <a:spcBef>
                <a:spcPts val="1200"/>
              </a:spcBef>
              <a:spcAft>
                <a:spcPts val="0"/>
              </a:spcAft>
              <a:buSzPts val="1400"/>
              <a:buNone/>
            </a:pPr>
            <a:endParaRPr sz="1100" b="1" dirty="0"/>
          </a:p>
        </p:txBody>
      </p:sp>
      <p:sp>
        <p:nvSpPr>
          <p:cNvPr id="159" name="Google Shape;159;g188ed698f2d_1_40: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867283abfa_1_13:notes"/>
          <p:cNvSpPr>
            <a:spLocks noGrp="1" noRot="1" noChangeAspect="1"/>
          </p:cNvSpPr>
          <p:nvPr>
            <p:ph type="sldImg" idx="2"/>
          </p:nvPr>
        </p:nvSpPr>
        <p:spPr>
          <a:xfrm>
            <a:off x="479425" y="2952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1867283abfa_1_13:notes"/>
          <p:cNvSpPr txBox="1"/>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
        <p:nvSpPr>
          <p:cNvPr id="173" name="Google Shape;173;g1867283abfa_1_13:notes"/>
          <p:cNvSpPr txBox="1">
            <a:spLocks noGrp="1"/>
          </p:cNvSpPr>
          <p:nvPr>
            <p:ph type="body" idx="1"/>
          </p:nvPr>
        </p:nvSpPr>
        <p:spPr>
          <a:xfrm>
            <a:off x="478803" y="3885677"/>
            <a:ext cx="6143666" cy="5961055"/>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Beschreibung</a:t>
            </a:r>
            <a:endParaRPr dirty="0"/>
          </a:p>
          <a:p>
            <a:pPr marL="0" marR="0" lvl="0" indent="0" algn="l" rtl="0">
              <a:lnSpc>
                <a:spcPct val="100000"/>
              </a:lnSpc>
              <a:spcBef>
                <a:spcPts val="0"/>
              </a:spcBef>
              <a:spcAft>
                <a:spcPts val="0"/>
              </a:spcAft>
              <a:buSzPts val="1400"/>
              <a:buNone/>
            </a:pPr>
            <a:r>
              <a:rPr lang="de-DE" sz="1100" b="0" i="0" u="none" strike="noStrike" cap="none" dirty="0">
                <a:solidFill>
                  <a:schemeClr val="dk1"/>
                </a:solidFill>
                <a:latin typeface="Calibri"/>
                <a:ea typeface="Calibri"/>
                <a:cs typeface="Calibri"/>
                <a:sym typeface="Calibri"/>
              </a:rPr>
              <a:t>Politisches Ziel ist, den Anteil erneuerbarer Energien an der Energieversorgung erheblich zu erhöhen. Die gestiegenen Rohölpreise haben die energetische Nutzung von Holz bundesweit steigen lassen. Die Abbildung zeigt, dass der Anteil des technisch nutzbaren Potenzials an Waldenergieholz derzeit nicht mehr als 1,5 % des Primärenergieverbrauchs Deutschlands deckt, obwohl knapp ein Drittel der Fläche Deutschlands mit Wald bedeckt ist. Erhebliche Mengen an Holz zum Heizen werden daher importiert.</a:t>
            </a:r>
            <a:endParaRPr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Aufgaben</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Diskutieren Sie diesen Zielkonflikt der Holznutzung!</a:t>
            </a:r>
            <a:endParaRPr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Quellen und Abbildung </a:t>
            </a:r>
            <a:endParaRPr dirty="0"/>
          </a:p>
          <a:p>
            <a:pPr marL="171450" marR="0" lvl="0" indent="-171450" algn="l" rtl="0">
              <a:lnSpc>
                <a:spcPct val="100000"/>
              </a:lnSpc>
              <a:spcBef>
                <a:spcPts val="0"/>
              </a:spcBef>
              <a:spcAft>
                <a:spcPts val="0"/>
              </a:spcAft>
              <a:buClr>
                <a:srgbClr val="000000"/>
              </a:buClr>
              <a:buSzPts val="1400"/>
              <a:buFont typeface="Arial"/>
              <a:buChar char="•"/>
            </a:pPr>
            <a:r>
              <a:rPr lang="de-DE" sz="1100" dirty="0">
                <a:solidFill>
                  <a:schemeClr val="dk1"/>
                </a:solidFill>
                <a:latin typeface="Calibri"/>
                <a:ea typeface="Calibri"/>
                <a:cs typeface="Calibri"/>
                <a:sym typeface="Calibri"/>
              </a:rPr>
              <a:t>eigene Darstellung durch Stephan Arnold, lizenziert unter </a:t>
            </a:r>
            <a:r>
              <a:rPr lang="de-DE" sz="11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CC BY 4.0</a:t>
            </a:r>
            <a:r>
              <a:rPr lang="de-DE" sz="1100" u="none" dirty="0">
                <a:solidFill>
                  <a:schemeClr val="dk1"/>
                </a:solidFill>
                <a:latin typeface="Calibri"/>
                <a:ea typeface="Calibri"/>
                <a:cs typeface="Calibri"/>
                <a:sym typeface="Calibri"/>
              </a:rPr>
              <a:t> n</a:t>
            </a:r>
            <a:r>
              <a:rPr lang="de-DE" sz="1100" dirty="0">
                <a:solidFill>
                  <a:schemeClr val="dk1"/>
                </a:solidFill>
                <a:latin typeface="Calibri"/>
                <a:ea typeface="Calibri"/>
                <a:cs typeface="Calibri"/>
                <a:sym typeface="Calibri"/>
              </a:rPr>
              <a:t>ach </a:t>
            </a:r>
            <a:r>
              <a:rPr lang="de-DE" sz="1100" b="0" dirty="0">
                <a:solidFill>
                  <a:schemeClr val="dk1"/>
                </a:solidFill>
                <a:latin typeface="Calibri"/>
                <a:ea typeface="Calibri"/>
                <a:cs typeface="Calibri"/>
                <a:sym typeface="Calibri"/>
              </a:rPr>
              <a:t>Waldwissen o.J. Online: </a:t>
            </a:r>
            <a:r>
              <a:rPr lang="de-DE" sz="1100" u="sng" dirty="0">
                <a:solidFill>
                  <a:schemeClr val="dk1"/>
                </a:solidFill>
                <a:latin typeface="Calibri"/>
                <a:ea typeface="Calibri"/>
                <a:cs typeface="Calibri"/>
                <a:sym typeface="Calibri"/>
              </a:rPr>
              <a:t>https://www.waldwissen.net/de/waldwirtschaft/holz-und-markt/holzenergie/energieholznutzung-und-biodiversitaet </a:t>
            </a:r>
            <a:r>
              <a:rPr lang="de-DE" sz="1100" dirty="0">
                <a:solidFill>
                  <a:schemeClr val="dk1"/>
                </a:solidFill>
                <a:latin typeface="Calibri"/>
                <a:ea typeface="Calibri"/>
                <a:cs typeface="Calibri"/>
                <a:sym typeface="Calibri"/>
              </a:rPr>
              <a:t>und </a:t>
            </a:r>
            <a:r>
              <a:rPr lang="de-DE" sz="1100" b="0" dirty="0">
                <a:solidFill>
                  <a:schemeClr val="dk1"/>
                </a:solidFill>
                <a:latin typeface="Calibri"/>
                <a:ea typeface="Calibri"/>
                <a:cs typeface="Calibri"/>
                <a:sym typeface="Calibri"/>
              </a:rPr>
              <a:t>SDW o.J. Online: https://www.sdw.de </a:t>
            </a:r>
            <a:endParaRPr sz="1100"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dirty="0">
                <a:solidFill>
                  <a:schemeClr val="dk1"/>
                </a:solidFill>
                <a:latin typeface="Calibri"/>
                <a:ea typeface="Calibri"/>
                <a:cs typeface="Calibri"/>
                <a:sym typeface="Calibri"/>
              </a:rPr>
              <a:t>Foto: </a:t>
            </a:r>
            <a:r>
              <a:rPr lang="de-DE" sz="1100" dirty="0" err="1">
                <a:solidFill>
                  <a:schemeClr val="dk1"/>
                </a:solidFill>
                <a:latin typeface="Calibri"/>
                <a:ea typeface="Calibri"/>
                <a:cs typeface="Calibri"/>
                <a:sym typeface="Calibri"/>
              </a:rPr>
              <a:t>jplenio</a:t>
            </a:r>
            <a:r>
              <a:rPr lang="de-DE" sz="1100" dirty="0">
                <a:solidFill>
                  <a:schemeClr val="dk1"/>
                </a:solidFill>
                <a:latin typeface="Calibri"/>
                <a:ea typeface="Calibri"/>
                <a:cs typeface="Calibri"/>
                <a:sym typeface="Calibri"/>
              </a:rPr>
              <a:t> / pixabay.com </a:t>
            </a:r>
            <a:br>
              <a:rPr lang="de-DE" sz="1100" dirty="0">
                <a:solidFill>
                  <a:schemeClr val="dk1"/>
                </a:solidFill>
                <a:latin typeface="Calibri"/>
                <a:ea typeface="Calibri"/>
                <a:cs typeface="Calibri"/>
                <a:sym typeface="Calibri"/>
              </a:rPr>
            </a:br>
            <a:endParaRPr sz="1100" b="0"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notes"/>
          <p:cNvSpPr>
            <a:spLocks noGrp="1" noRot="1" noChangeAspect="1"/>
          </p:cNvSpPr>
          <p:nvPr>
            <p:ph type="sldImg" idx="2"/>
          </p:nvPr>
        </p:nvSpPr>
        <p:spPr>
          <a:xfrm>
            <a:off x="479425" y="2952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2:notes"/>
          <p:cNvSpPr txBox="1"/>
          <p:nvPr/>
        </p:nvSpPr>
        <p:spPr>
          <a:xfrm>
            <a:off x="4023991" y="9721107"/>
            <a:ext cx="2870295" cy="38083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
        <p:nvSpPr>
          <p:cNvPr id="186" name="Google Shape;186;p2:notes"/>
          <p:cNvSpPr txBox="1">
            <a:spLocks noGrp="1"/>
          </p:cNvSpPr>
          <p:nvPr>
            <p:ph type="body" idx="1"/>
          </p:nvPr>
        </p:nvSpPr>
        <p:spPr>
          <a:xfrm>
            <a:off x="478803" y="3885677"/>
            <a:ext cx="6143666" cy="6216266"/>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Beschreibung</a:t>
            </a:r>
            <a:endParaRPr dirty="0"/>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dirty="0">
                <a:solidFill>
                  <a:schemeClr val="dk1"/>
                </a:solidFill>
                <a:latin typeface="Calibri"/>
                <a:ea typeface="Calibri"/>
                <a:cs typeface="Calibri"/>
                <a:sym typeface="Calibri"/>
              </a:rPr>
              <a:t>In den letzten Jahren haben Holz- und Pelletöfen sowie Kamine laut Umweltbundesamt an Attraktivität gewonnen. Diese Einzelraumfeuerungsanlagen werden meist zusätzlich zur Zentralheizung eingesetzt und mit Behaglichkeit assoziiert. Anlässlich der aktuellen politischen Lage und der unsicheren Versorgungssituation mit Erdgas versprechen sich Nutzer*innen von Öfen und Kaminen eine kostengünstige Heizalternative sowie eine gewisse Unabhängigkeit. Bei der Verbrennung von Holz entstehen jedoch Luftschadstoffe und auch Treibhausgase. Ein besonderes gesundheitliches Problem stellt hier die Feinstaubbelastung dar. Luftverschmutzung ist eine der größten Gefahren für die menschliche Gesundheit, wobei Feinstaub weltweit mehr Menschen schädigt als irgendein anderer Luftschadstoff. Er hat zahlreiche negative Folgen für die Gesundheit und führt zu einer höheren Sterblichkeit.</a:t>
            </a: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dirty="0">
                <a:solidFill>
                  <a:schemeClr val="dk1"/>
                </a:solidFill>
                <a:latin typeface="Calibri"/>
                <a:ea typeface="Calibri"/>
                <a:cs typeface="Calibri"/>
                <a:sym typeface="Calibri"/>
              </a:rPr>
              <a:t>In Deutschland gibt es derzeit 11,7 Millionen Einzelraumfeuerungsanlagen, welche hauptsächlich mit Holz beheizt werden. Diese Anlagen hatten 2016 einen Anteil von 9 Prozent an den deutschen PM10-Emissionen und einen Anteil von 17 Prozent an den deutschen PM2,5-Emissionen (siehe Abbildung). Damit entsprechen die Feinstaubemissionen aus den Holzfeuerungen der Haushalte ungefähr den Feinstaubemissionen des gesamten Straßenverkehrs.</a:t>
            </a:r>
            <a:endParaRPr dirty="0"/>
          </a:p>
          <a:p>
            <a:pPr marL="0" marR="0" lvl="0" indent="0" algn="l" rtl="0">
              <a:lnSpc>
                <a:spcPct val="100000"/>
              </a:lnSpc>
              <a:spcBef>
                <a:spcPts val="0"/>
              </a:spcBef>
              <a:spcAft>
                <a:spcPts val="0"/>
              </a:spcAft>
              <a:buClr>
                <a:srgbClr val="000000"/>
              </a:buClr>
              <a:buSzPts val="1400"/>
              <a:buFont typeface="Arial"/>
              <a:buNone/>
            </a:pPr>
            <a:r>
              <a:rPr lang="de-DE" sz="1100" b="0" i="0" u="none" strike="noStrike" cap="none" dirty="0">
                <a:solidFill>
                  <a:schemeClr val="dk1"/>
                </a:solidFill>
                <a:latin typeface="Calibri"/>
                <a:ea typeface="Calibri"/>
                <a:cs typeface="Calibri"/>
                <a:sym typeface="Calibri"/>
              </a:rPr>
              <a:t>Schornsteinfegerinnen und Schornsteinfeger können Ihre Kundinnen und Kunden über die Feinstaubbelastung durch Holzfeuerungen aufklären und zu emissionsärmeren Feuerungsanlagen bzw. zu energieeffizienteren Geräten und </a:t>
            </a:r>
            <a:r>
              <a:rPr lang="de-DE" sz="1100" b="0" i="0" u="none" strike="noStrike" cap="none" dirty="0" err="1">
                <a:solidFill>
                  <a:schemeClr val="dk1"/>
                </a:solidFill>
                <a:latin typeface="Calibri"/>
                <a:ea typeface="Calibri"/>
                <a:cs typeface="Calibri"/>
                <a:sym typeface="Calibri"/>
              </a:rPr>
              <a:t>Anheizmethoden</a:t>
            </a:r>
            <a:r>
              <a:rPr lang="de-DE" sz="1100" b="0" i="0" u="none" strike="noStrike" cap="none" dirty="0">
                <a:solidFill>
                  <a:schemeClr val="dk1"/>
                </a:solidFill>
                <a:latin typeface="Calibri"/>
                <a:ea typeface="Calibri"/>
                <a:cs typeface="Calibri"/>
                <a:sym typeface="Calibri"/>
              </a:rPr>
              <a:t> beraten, um die Feinstaubbelastung zu minimieren.</a:t>
            </a:r>
            <a:endParaRPr sz="11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Aufgaben</a:t>
            </a:r>
            <a:endParaRPr dirty="0"/>
          </a:p>
          <a:p>
            <a:pPr marL="0" lvl="0" indent="0" algn="l" rtl="0">
              <a:lnSpc>
                <a:spcPct val="100000"/>
              </a:lnSpc>
              <a:spcBef>
                <a:spcPts val="0"/>
              </a:spcBef>
              <a:spcAft>
                <a:spcPts val="0"/>
              </a:spcAft>
              <a:buSzPts val="1400"/>
              <a:buNone/>
            </a:pPr>
            <a:r>
              <a:rPr lang="de-DE" sz="1100" b="0" i="0" u="none" strike="noStrike" cap="none" dirty="0">
                <a:solidFill>
                  <a:schemeClr val="dk1"/>
                </a:solidFill>
                <a:latin typeface="Calibri"/>
                <a:ea typeface="Calibri"/>
                <a:cs typeface="Calibri"/>
                <a:sym typeface="Calibri"/>
              </a:rPr>
              <a:t>Holzfeuerungen durch Haushalte haben einen erheblichen Anteil an der Feinstaubbelastung. Aber Holzöfen liegen wieder voll im Trend. </a:t>
            </a:r>
            <a:endParaRPr dirty="0"/>
          </a:p>
          <a:p>
            <a:pPr marL="285750" marR="0" lvl="0" indent="-285750" algn="l" rtl="0">
              <a:lnSpc>
                <a:spcPct val="100000"/>
              </a:lnSpc>
              <a:spcBef>
                <a:spcPts val="0"/>
              </a:spcBef>
              <a:spcAft>
                <a:spcPts val="0"/>
              </a:spcAft>
              <a:buClr>
                <a:srgbClr val="8CBE41"/>
              </a:buClr>
              <a:buSzPts val="1600"/>
              <a:buFont typeface="Arial"/>
              <a:buChar char="•"/>
            </a:pPr>
            <a:r>
              <a:rPr lang="de-DE" sz="1100" b="0" i="0" u="none" strike="noStrike" cap="none" dirty="0">
                <a:solidFill>
                  <a:schemeClr val="dk1"/>
                </a:solidFill>
                <a:latin typeface="Calibri"/>
                <a:ea typeface="Calibri"/>
                <a:cs typeface="Calibri"/>
                <a:sym typeface="Calibri"/>
              </a:rPr>
              <a:t>Wie besprechen Sie diesen Konflikt mit Ihrem Kunden oder ihrer Kundin?</a:t>
            </a:r>
            <a:endParaRPr dirty="0"/>
          </a:p>
          <a:p>
            <a:pPr marL="0" lvl="0" indent="0" algn="l" rtl="0">
              <a:lnSpc>
                <a:spcPct val="100000"/>
              </a:lnSpc>
              <a:spcBef>
                <a:spcPts val="0"/>
              </a:spcBef>
              <a:spcAft>
                <a:spcPts val="0"/>
              </a:spcAft>
              <a:buSzPts val="1400"/>
              <a:buNone/>
            </a:pPr>
            <a:r>
              <a:rPr lang="de-DE" sz="1100" b="1" dirty="0">
                <a:solidFill>
                  <a:schemeClr val="dk1"/>
                </a:solidFill>
                <a:latin typeface="Calibri"/>
                <a:ea typeface="Calibri"/>
                <a:cs typeface="Calibri"/>
                <a:sym typeface="Calibri"/>
              </a:rPr>
              <a:t>Quellen und Abbildung </a:t>
            </a:r>
            <a:endParaRPr dirty="0"/>
          </a:p>
          <a:p>
            <a:pPr marL="171450" lvl="0" indent="-171450" algn="l" rtl="0">
              <a:lnSpc>
                <a:spcPct val="100000"/>
              </a:lnSpc>
              <a:spcBef>
                <a:spcPts val="0"/>
              </a:spcBef>
              <a:spcAft>
                <a:spcPts val="0"/>
              </a:spcAft>
              <a:buSzPts val="1400"/>
              <a:buFont typeface="Arial"/>
              <a:buChar char="•"/>
            </a:pPr>
            <a:r>
              <a:rPr lang="de-DE" sz="1100" dirty="0">
                <a:solidFill>
                  <a:schemeClr val="dk1"/>
                </a:solidFill>
                <a:latin typeface="Calibri"/>
                <a:ea typeface="Calibri"/>
                <a:cs typeface="Calibri"/>
                <a:sym typeface="Calibri"/>
              </a:rPr>
              <a:t>eigene Darstellung, lizenziert unter </a:t>
            </a:r>
            <a:r>
              <a:rPr lang="de-DE" sz="11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CC BY 4.0</a:t>
            </a:r>
            <a:r>
              <a:rPr lang="de-DE" sz="1100" u="none" dirty="0">
                <a:solidFill>
                  <a:schemeClr val="dk1"/>
                </a:solidFill>
                <a:latin typeface="Calibri"/>
                <a:ea typeface="Calibri"/>
                <a:cs typeface="Calibri"/>
                <a:sym typeface="Calibri"/>
              </a:rPr>
              <a:t> n</a:t>
            </a:r>
            <a:r>
              <a:rPr lang="de-DE" sz="1100" dirty="0">
                <a:solidFill>
                  <a:schemeClr val="dk1"/>
                </a:solidFill>
                <a:latin typeface="Calibri"/>
                <a:ea typeface="Calibri"/>
                <a:cs typeface="Calibri"/>
                <a:sym typeface="Calibri"/>
              </a:rPr>
              <a:t>ach </a:t>
            </a:r>
            <a:r>
              <a:rPr lang="de-DE" sz="1100" b="0" i="0" u="none" strike="noStrike" cap="none" dirty="0">
                <a:solidFill>
                  <a:schemeClr val="dk1"/>
                </a:solidFill>
                <a:latin typeface="Calibri"/>
                <a:ea typeface="Calibri"/>
                <a:cs typeface="Calibri"/>
                <a:sym typeface="Calibri"/>
              </a:rPr>
              <a:t>Umweltbundesamt (2018): Feinstaub aus Holzfeuerungen: Luftqualitätsgrenzwerte eingehalten. Online:</a:t>
            </a:r>
            <a:r>
              <a:rPr lang="de-DE" sz="11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www.umweltbundesamt.de/themen/feinstaub-aus-holzfeuerungen</a:t>
            </a:r>
            <a:endParaRPr sz="11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Umweltbundesamt (2021): Emissionen aus Kleinfeuerungsanlagen in Wohngebieten. Online:</a:t>
            </a:r>
            <a:r>
              <a:rPr lang="de-DE" sz="1100" b="1"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 </a:t>
            </a:r>
            <a:r>
              <a:rPr lang="de-DE" sz="11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www.umweltbundesamt.de/themen/gesundheit/umwelteinfluesse-auf-den-menschen/besondere-belastungssituationen/emissionen-aus-kleinfeuerungsanlagen-in</a:t>
            </a:r>
            <a:r>
              <a:rPr lang="de-DE" sz="1100" b="1" i="0" u="none" strike="noStrike" cap="none" dirty="0">
                <a:solidFill>
                  <a:schemeClr val="dk1"/>
                </a:solidFill>
                <a:latin typeface="Calibri"/>
                <a:ea typeface="Calibri"/>
                <a:cs typeface="Calibri"/>
                <a:sym typeface="Calibri"/>
              </a:rPr>
              <a:t> </a:t>
            </a:r>
            <a:endParaRPr sz="11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400"/>
              <a:buFont typeface="Arial"/>
              <a:buChar char="•"/>
            </a:pPr>
            <a:r>
              <a:rPr lang="de-DE" sz="1100" b="0" i="0" u="none" strike="noStrike" cap="none" dirty="0">
                <a:solidFill>
                  <a:schemeClr val="dk1"/>
                </a:solidFill>
                <a:latin typeface="Calibri"/>
                <a:ea typeface="Calibri"/>
                <a:cs typeface="Calibri"/>
                <a:sym typeface="Calibri"/>
              </a:rPr>
              <a:t>WHO, World Health </a:t>
            </a:r>
            <a:r>
              <a:rPr lang="de-DE" sz="1100" b="0" i="0" u="none" strike="noStrike" cap="none" dirty="0" err="1">
                <a:solidFill>
                  <a:schemeClr val="dk1"/>
                </a:solidFill>
                <a:latin typeface="Calibri"/>
                <a:ea typeface="Calibri"/>
                <a:cs typeface="Calibri"/>
                <a:sym typeface="Calibri"/>
              </a:rPr>
              <a:t>Organization</a:t>
            </a:r>
            <a:r>
              <a:rPr lang="de-DE" sz="1100" b="0" i="0" u="none" strike="noStrike" cap="none" dirty="0">
                <a:solidFill>
                  <a:schemeClr val="dk1"/>
                </a:solidFill>
                <a:latin typeface="Calibri"/>
                <a:ea typeface="Calibri"/>
                <a:cs typeface="Calibri"/>
                <a:sym typeface="Calibri"/>
              </a:rPr>
              <a:t> (2022): Ambient (</a:t>
            </a:r>
            <a:r>
              <a:rPr lang="de-DE" sz="1100" b="0" i="0" u="none" strike="noStrike" cap="none" dirty="0" err="1">
                <a:solidFill>
                  <a:schemeClr val="dk1"/>
                </a:solidFill>
                <a:latin typeface="Calibri"/>
                <a:ea typeface="Calibri"/>
                <a:cs typeface="Calibri"/>
                <a:sym typeface="Calibri"/>
              </a:rPr>
              <a:t>outdoor</a:t>
            </a:r>
            <a:r>
              <a:rPr lang="de-DE" sz="1100" b="0" i="0" u="none" strike="noStrike" cap="none" dirty="0">
                <a:solidFill>
                  <a:schemeClr val="dk1"/>
                </a:solidFill>
                <a:latin typeface="Calibri"/>
                <a:ea typeface="Calibri"/>
                <a:cs typeface="Calibri"/>
                <a:sym typeface="Calibri"/>
              </a:rPr>
              <a:t>) </a:t>
            </a:r>
            <a:r>
              <a:rPr lang="de-DE" sz="1100" b="0" i="0" u="none" strike="noStrike" cap="none" dirty="0" err="1">
                <a:solidFill>
                  <a:schemeClr val="dk1"/>
                </a:solidFill>
                <a:latin typeface="Calibri"/>
                <a:ea typeface="Calibri"/>
                <a:cs typeface="Calibri"/>
                <a:sym typeface="Calibri"/>
              </a:rPr>
              <a:t>air</a:t>
            </a:r>
            <a:r>
              <a:rPr lang="de-DE" sz="1100" b="0" i="0" u="none" strike="noStrike" cap="none" dirty="0">
                <a:solidFill>
                  <a:schemeClr val="dk1"/>
                </a:solidFill>
                <a:latin typeface="Calibri"/>
                <a:ea typeface="Calibri"/>
                <a:cs typeface="Calibri"/>
                <a:sym typeface="Calibri"/>
              </a:rPr>
              <a:t> </a:t>
            </a:r>
            <a:r>
              <a:rPr lang="de-DE" sz="1100" b="0" i="0" u="none" strike="noStrike" cap="none" dirty="0" err="1">
                <a:solidFill>
                  <a:schemeClr val="dk1"/>
                </a:solidFill>
                <a:latin typeface="Calibri"/>
                <a:ea typeface="Calibri"/>
                <a:cs typeface="Calibri"/>
                <a:sym typeface="Calibri"/>
              </a:rPr>
              <a:t>pollution</a:t>
            </a:r>
            <a:r>
              <a:rPr lang="de-DE" sz="1100" b="0" i="0" u="none" strike="noStrike" cap="none" dirty="0">
                <a:solidFill>
                  <a:schemeClr val="dk1"/>
                </a:solidFill>
                <a:latin typeface="Calibri"/>
                <a:ea typeface="Calibri"/>
                <a:cs typeface="Calibri"/>
                <a:sym typeface="Calibri"/>
              </a:rPr>
              <a:t>. Online:</a:t>
            </a:r>
            <a:r>
              <a:rPr lang="de-DE" sz="1100" b="0"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 www.who.int/news-room/fact-sheets/detail/ambient-(outdoor)-air-quality-and-health</a:t>
            </a: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dirty="0">
                <a:solidFill>
                  <a:schemeClr val="dk1"/>
                </a:solidFill>
                <a:latin typeface="Calibri"/>
                <a:ea typeface="Calibri"/>
                <a:cs typeface="Calibri"/>
                <a:sym typeface="Calibri"/>
              </a:rPr>
              <a:t/>
            </a:r>
            <a:br>
              <a:rPr lang="de-DE" sz="1100" dirty="0">
                <a:solidFill>
                  <a:schemeClr val="dk1"/>
                </a:solidFill>
                <a:latin typeface="Calibri"/>
                <a:ea typeface="Calibri"/>
                <a:cs typeface="Calibri"/>
                <a:sym typeface="Calibri"/>
              </a:rPr>
            </a:br>
            <a:endParaRPr sz="1100" b="0"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1"/>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1"/>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1"/>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1"/>
          <p:cNvSpPr>
            <a:spLocks noGrp="1"/>
          </p:cNvSpPr>
          <p:nvPr>
            <p:ph type="pic" idx="2"/>
          </p:nvPr>
        </p:nvSpPr>
        <p:spPr>
          <a:xfrm>
            <a:off x="9091423" y="1418600"/>
            <a:ext cx="2681986" cy="1431290"/>
          </a:xfrm>
          <a:prstGeom prst="rect">
            <a:avLst/>
          </a:prstGeom>
          <a:noFill/>
          <a:ln>
            <a:noFill/>
          </a:ln>
        </p:spPr>
      </p:sp>
      <p:sp>
        <p:nvSpPr>
          <p:cNvPr id="22" name="Google Shape;22;p1"/>
          <p:cNvSpPr>
            <a:spLocks noGrp="1"/>
          </p:cNvSpPr>
          <p:nvPr>
            <p:ph type="pic" idx="3"/>
          </p:nvPr>
        </p:nvSpPr>
        <p:spPr>
          <a:xfrm>
            <a:off x="9091422" y="3009656"/>
            <a:ext cx="2681986" cy="1431290"/>
          </a:xfrm>
          <a:prstGeom prst="rect">
            <a:avLst/>
          </a:prstGeom>
          <a:noFill/>
          <a:ln>
            <a:noFill/>
          </a:ln>
        </p:spPr>
      </p:sp>
      <p:sp>
        <p:nvSpPr>
          <p:cNvPr id="23" name="Google Shape;23;p1"/>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1"/>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25"/>
        <p:cNvGrpSpPr/>
        <p:nvPr/>
      </p:nvGrpSpPr>
      <p:grpSpPr>
        <a:xfrm>
          <a:off x="0" y="0"/>
          <a:ext cx="0" cy="0"/>
          <a:chOff x="0" y="0"/>
          <a:chExt cx="0" cy="0"/>
        </a:xfrm>
      </p:grpSpPr>
      <p:sp>
        <p:nvSpPr>
          <p:cNvPr id="26" name="Google Shape;26;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13c8bb42d54_0_79"/>
          <p:cNvSpPr>
            <a:spLocks noGrp="1"/>
          </p:cNvSpPr>
          <p:nvPr>
            <p:ph type="pic" idx="2"/>
          </p:nvPr>
        </p:nvSpPr>
        <p:spPr>
          <a:xfrm>
            <a:off x="360363" y="1368000"/>
            <a:ext cx="11518900" cy="4680000"/>
          </a:xfrm>
          <a:prstGeom prst="rect">
            <a:avLst/>
          </a:prstGeom>
          <a:noFill/>
          <a:ln>
            <a:noFill/>
          </a:ln>
        </p:spPr>
      </p:sp>
      <p:sp>
        <p:nvSpPr>
          <p:cNvPr id="28" name="Google Shape;28;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9" name="Google Shape;29;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 name="Google Shape;32;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33"/>
        <p:cNvGrpSpPr/>
        <p:nvPr/>
      </p:nvGrpSpPr>
      <p:grpSpPr>
        <a:xfrm>
          <a:off x="0" y="0"/>
          <a:ext cx="0" cy="0"/>
          <a:chOff x="0" y="0"/>
          <a:chExt cx="0" cy="0"/>
        </a:xfrm>
      </p:grpSpPr>
      <p:sp>
        <p:nvSpPr>
          <p:cNvPr id="34" name="Google Shape;34;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5" name="Google Shape;35;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5"/>
          <p:cNvSpPr txBox="1">
            <a:spLocks noGrp="1"/>
          </p:cNvSpPr>
          <p:nvPr>
            <p:ph type="ftr" idx="11"/>
          </p:nvPr>
        </p:nvSpPr>
        <p:spPr>
          <a:xfrm>
            <a:off x="708400" y="6254497"/>
            <a:ext cx="2429247"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916357" y="222778"/>
            <a:ext cx="1963643" cy="8830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arlies.bock@ufu.de" TargetMode="External"/><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emf"/><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188ed698f2d_1_16"/>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b="1" dirty="0"/>
              <a:t>Schornsteinfegerin</a:t>
            </a:r>
            <a:r>
              <a:rPr lang="de-DE" dirty="0"/>
              <a:t> und </a:t>
            </a:r>
            <a:r>
              <a:rPr lang="de-DE" b="1" dirty="0"/>
              <a:t>Schornsteinfeger</a:t>
            </a:r>
            <a:endParaRPr dirty="0"/>
          </a:p>
          <a:p>
            <a:pPr marL="0" lvl="0" indent="0" algn="ctr" rtl="0">
              <a:lnSpc>
                <a:spcPct val="90000"/>
              </a:lnSpc>
              <a:spcBef>
                <a:spcPts val="0"/>
              </a:spcBef>
              <a:spcAft>
                <a:spcPts val="0"/>
              </a:spcAft>
              <a:buSzPts val="4444"/>
              <a:buNone/>
            </a:pPr>
            <a:endParaRPr dirty="0"/>
          </a:p>
        </p:txBody>
      </p:sp>
      <p:sp>
        <p:nvSpPr>
          <p:cNvPr id="80" name="Google Shape;80;g188ed698f2d_1_16"/>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solidFill>
                  <a:schemeClr val="dk1"/>
                </a:solidFill>
              </a:rPr>
              <a:t>Folien zur Diskussion von Zielkonflikten im Beruf der Schornsteinfegerinnen und Schornsteinfeger</a:t>
            </a:r>
            <a:endParaRPr>
              <a:solidFill>
                <a:schemeClr val="dk1"/>
              </a:solidFill>
            </a:endParaRPr>
          </a:p>
        </p:txBody>
      </p:sp>
      <p:sp>
        <p:nvSpPr>
          <p:cNvPr id="81" name="Google Shape;81;g188ed698f2d_1_16"/>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Marlies Bock, UfU /  Projektagentur BBNE</a:t>
            </a:r>
            <a:endParaRPr/>
          </a:p>
        </p:txBody>
      </p:sp>
      <p:sp>
        <p:nvSpPr>
          <p:cNvPr id="82" name="Google Shape;82;g188ed698f2d_1_16"/>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3" name="Google Shape;83;g188ed698f2d_1_16"/>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92500" lnSpcReduction="20000"/>
          </a:bodyPr>
          <a:lstStyle/>
          <a:p>
            <a:pPr marL="50800" lvl="0" indent="0" algn="l" rtl="0">
              <a:lnSpc>
                <a:spcPct val="90000"/>
              </a:lnSpc>
              <a:spcBef>
                <a:spcPts val="1000"/>
              </a:spcBef>
              <a:spcAft>
                <a:spcPts val="0"/>
              </a:spcAft>
              <a:buSzPct val="248886"/>
              <a:buNone/>
            </a:pPr>
            <a:r>
              <a:rPr lang="de-DE" dirty="0" err="1"/>
              <a:t>UfU</a:t>
            </a:r>
            <a:r>
              <a:rPr lang="de-DE" dirty="0"/>
              <a:t>, Unabhängiges Institut für Umweltfragen e.V.</a:t>
            </a:r>
            <a:br>
              <a:rPr lang="de-DE" dirty="0"/>
            </a:br>
            <a:r>
              <a:rPr lang="de-DE" dirty="0"/>
              <a:t>Greifswalder Str. 4</a:t>
            </a:r>
            <a:br>
              <a:rPr lang="de-DE" dirty="0"/>
            </a:br>
            <a:r>
              <a:rPr lang="de-DE" dirty="0"/>
              <a:t>10405 Berlin </a:t>
            </a:r>
            <a:endParaRPr dirty="0"/>
          </a:p>
          <a:p>
            <a:pPr marL="50800" lvl="0" indent="0" algn="l" rtl="0">
              <a:lnSpc>
                <a:spcPct val="90000"/>
              </a:lnSpc>
              <a:spcBef>
                <a:spcPts val="1000"/>
              </a:spcBef>
              <a:spcAft>
                <a:spcPts val="0"/>
              </a:spcAft>
              <a:buSzPct val="248886"/>
              <a:buNone/>
            </a:pPr>
            <a:r>
              <a:rPr lang="de-DE" dirty="0"/>
              <a:t>Marlies Bock</a:t>
            </a:r>
            <a:r>
              <a:rPr lang="de-DE" dirty="0">
                <a:solidFill>
                  <a:srgbClr val="000000"/>
                </a:solidFill>
                <a:latin typeface="Arial"/>
                <a:ea typeface="Arial"/>
                <a:cs typeface="Arial"/>
                <a:sym typeface="Arial"/>
              </a:rPr>
              <a:t/>
            </a:r>
            <a:br>
              <a:rPr lang="de-DE" dirty="0">
                <a:solidFill>
                  <a:srgbClr val="000000"/>
                </a:solidFill>
                <a:latin typeface="Arial"/>
                <a:ea typeface="Arial"/>
                <a:cs typeface="Arial"/>
                <a:sym typeface="Arial"/>
              </a:rPr>
            </a:br>
            <a:r>
              <a:rPr lang="de-DE" u="sng" dirty="0">
                <a:solidFill>
                  <a:srgbClr val="92D050"/>
                </a:solidFill>
                <a:latin typeface="Arial"/>
                <a:ea typeface="Arial"/>
                <a:cs typeface="Arial"/>
                <a:sym typeface="Arial"/>
                <a:hlinkClick r:id="rId3">
                  <a:extLst>
                    <a:ext uri="{A12FA001-AC4F-418D-AE19-62706E023703}">
                      <ahyp:hlinkClr xmlns:ahyp="http://schemas.microsoft.com/office/drawing/2018/hyperlinkcolor" xmlns="" val="tx"/>
                    </a:ext>
                  </a:extLst>
                </a:hlinkClick>
              </a:rPr>
              <a:t>marlies.bock@ufu.de</a:t>
            </a:r>
            <a:r>
              <a:rPr lang="de-DE" dirty="0">
                <a:solidFill>
                  <a:srgbClr val="92D050"/>
                </a:solidFill>
                <a:latin typeface="Arial"/>
                <a:ea typeface="Arial"/>
                <a:cs typeface="Arial"/>
                <a:sym typeface="Arial"/>
              </a:rPr>
              <a:t> </a:t>
            </a:r>
            <a:endParaRPr lang="de-DE" dirty="0">
              <a:solidFill>
                <a:srgbClr val="000000"/>
              </a:solidFill>
              <a:latin typeface="Arial"/>
              <a:ea typeface="Arial"/>
              <a:cs typeface="Arial"/>
              <a:sym typeface="Arial"/>
            </a:endParaRPr>
          </a:p>
        </p:txBody>
      </p:sp>
      <p:pic>
        <p:nvPicPr>
          <p:cNvPr id="84" name="Google Shape;84;g188ed698f2d_1_16"/>
          <p:cNvPicPr preferRelativeResize="0"/>
          <p:nvPr/>
        </p:nvPicPr>
        <p:blipFill rotWithShape="1">
          <a:blip r:embed="rId4">
            <a:alphaModFix/>
          </a:blip>
          <a:srcRect/>
          <a:stretch/>
        </p:blipFill>
        <p:spPr>
          <a:xfrm>
            <a:off x="9091613" y="3955468"/>
            <a:ext cx="1360932" cy="5760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867283abfa_1_65"/>
          <p:cNvSpPr txBox="1"/>
          <p:nvPr/>
        </p:nvSpPr>
        <p:spPr>
          <a:xfrm>
            <a:off x="9223248" y="1557103"/>
            <a:ext cx="2735154" cy="2902672"/>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180000" marR="0" lvl="0" indent="-180000" algn="l" rtl="0">
              <a:lnSpc>
                <a:spcPct val="100000"/>
              </a:lnSpc>
              <a:spcBef>
                <a:spcPts val="0"/>
              </a:spcBef>
              <a:spcAft>
                <a:spcPts val="0"/>
              </a:spcAft>
              <a:buClr>
                <a:srgbClr val="8CBE41"/>
              </a:buClr>
              <a:buSzPts val="1600"/>
              <a:buFont typeface="Noto Sans Symbols"/>
              <a:buChar char="▪"/>
            </a:pPr>
            <a:r>
              <a:rPr lang="de-DE"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Diskutieren Sie den Text. </a:t>
            </a: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Wie können Kunden und Kundinnen hinsichtlich der Aus-wahl von Dämmstoffen beraten werden? </a:t>
            </a: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04" name="Google Shape;204;g1867283abfa_1_65"/>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489"/>
              <a:buNone/>
            </a:pPr>
            <a:r>
              <a:rPr lang="de-DE" sz="2200" dirty="0"/>
              <a:t>Nachhaltig dämmen</a:t>
            </a:r>
            <a:r>
              <a:rPr lang="de-DE" sz="2780" dirty="0">
                <a:highlight>
                  <a:schemeClr val="lt1"/>
                </a:highlight>
              </a:rPr>
              <a:t/>
            </a:r>
            <a:br>
              <a:rPr lang="de-DE" sz="2780" dirty="0">
                <a:highlight>
                  <a:schemeClr val="lt1"/>
                </a:highlight>
              </a:rPr>
            </a:br>
            <a:r>
              <a:rPr lang="de-DE" sz="3100" dirty="0">
                <a:highlight>
                  <a:schemeClr val="lt1"/>
                </a:highlight>
              </a:rPr>
              <a:t>Ökobilanz von Dämmstoffen</a:t>
            </a:r>
            <a:endParaRPr sz="2780" dirty="0">
              <a:highlight>
                <a:schemeClr val="lt1"/>
              </a:highlight>
            </a:endParaRPr>
          </a:p>
        </p:txBody>
      </p:sp>
      <p:sp>
        <p:nvSpPr>
          <p:cNvPr id="205" name="Google Shape;205;g1867283abfa_1_6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06" name="Google Shape;206;g1867283abfa_1_65"/>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1587" lvl="0" indent="0" algn="l" rtl="0">
              <a:lnSpc>
                <a:spcPct val="110000"/>
              </a:lnSpc>
              <a:spcBef>
                <a:spcPts val="0"/>
              </a:spcBef>
              <a:spcAft>
                <a:spcPts val="0"/>
              </a:spcAft>
              <a:buSzPts val="1200"/>
              <a:buNone/>
            </a:pPr>
            <a:r>
              <a:rPr lang="de-DE"/>
              <a:t>Schornsteinfegerin und Schornsteinfeger</a:t>
            </a:r>
            <a:endParaRPr/>
          </a:p>
        </p:txBody>
      </p:sp>
      <p:sp>
        <p:nvSpPr>
          <p:cNvPr id="207" name="Google Shape;207;g1867283abfa_1_6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de-DE"/>
              <a:t>Marlies Bock, UfU /  Projektagentur BBNE</a:t>
            </a:r>
            <a:endParaRPr/>
          </a:p>
        </p:txBody>
      </p:sp>
      <p:pic>
        <p:nvPicPr>
          <p:cNvPr id="208" name="Google Shape;208;g1867283abfa_1_65"/>
          <p:cNvPicPr preferRelativeResize="0"/>
          <p:nvPr/>
        </p:nvPicPr>
        <p:blipFill rotWithShape="1">
          <a:blip r:embed="rId3">
            <a:alphaModFix/>
          </a:blip>
          <a:srcRect/>
          <a:stretch/>
        </p:blipFill>
        <p:spPr>
          <a:xfrm>
            <a:off x="629176" y="1417719"/>
            <a:ext cx="8341720" cy="4634289"/>
          </a:xfrm>
          <a:prstGeom prst="rect">
            <a:avLst/>
          </a:prstGeom>
          <a:noFill/>
          <a:ln>
            <a:noFill/>
          </a:ln>
        </p:spPr>
      </p:pic>
      <p:sp>
        <p:nvSpPr>
          <p:cNvPr id="209" name="Google Shape;209;g1867283abfa_1_65"/>
          <p:cNvSpPr txBox="1">
            <a:spLocks noGrp="1"/>
          </p:cNvSpPr>
          <p:nvPr>
            <p:ph type="body" idx="3"/>
          </p:nvPr>
        </p:nvSpPr>
        <p:spPr>
          <a:xfrm>
            <a:off x="7263643" y="6349111"/>
            <a:ext cx="4616400" cy="462786"/>
          </a:xfrm>
          <a:prstGeom prst="rect">
            <a:avLst/>
          </a:prstGeom>
          <a:noFill/>
          <a:ln>
            <a:noFill/>
          </a:ln>
        </p:spPr>
        <p:txBody>
          <a:bodyPr spcFirstLastPara="1" wrap="square" lIns="91425" tIns="45700" rIns="91425" bIns="45700" anchor="ctr" anchorCtr="0">
            <a:noAutofit/>
          </a:bodyPr>
          <a:lstStyle/>
          <a:p>
            <a:pPr marL="4762" lvl="0" indent="0" algn="l" rtl="0">
              <a:lnSpc>
                <a:spcPct val="110000"/>
              </a:lnSpc>
              <a:spcBef>
                <a:spcPts val="0"/>
              </a:spcBef>
              <a:spcAft>
                <a:spcPts val="0"/>
              </a:spcAft>
              <a:buSzPts val="1000"/>
              <a:buNone/>
            </a:pPr>
            <a:r>
              <a:rPr lang="de-DE">
                <a:latin typeface="Trebuchet MS"/>
                <a:ea typeface="Trebuchet MS"/>
                <a:cs typeface="Trebuchet MS"/>
                <a:sym typeface="Trebuchet MS"/>
              </a:rPr>
              <a:t>Quelle:  eigeme Abbildung nach natureplus 2020.</a:t>
            </a:r>
            <a:endParaRPr/>
          </a:p>
          <a:p>
            <a:pPr marL="4762" lvl="0" indent="0" algn="l" rtl="0">
              <a:lnSpc>
                <a:spcPct val="110000"/>
              </a:lnSpc>
              <a:spcBef>
                <a:spcPts val="0"/>
              </a:spcBef>
              <a:spcAft>
                <a:spcPts val="0"/>
              </a:spcAft>
              <a:buSzPts val="1000"/>
              <a:buNone/>
            </a:pPr>
            <a:endParaRPr sz="1000"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867283abfa_1_26"/>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489"/>
              <a:buNone/>
            </a:pPr>
            <a:r>
              <a:rPr lang="de-DE" sz="2200" dirty="0"/>
              <a:t>Nachhaltig dämmen</a:t>
            </a:r>
            <a:r>
              <a:rPr lang="de-DE" sz="2780" dirty="0"/>
              <a:t/>
            </a:r>
            <a:br>
              <a:rPr lang="de-DE" sz="2780" dirty="0"/>
            </a:br>
            <a:r>
              <a:rPr lang="de-DE" sz="3100" dirty="0"/>
              <a:t>Klimawirkung von Dämmstoffen</a:t>
            </a:r>
            <a:endParaRPr sz="2780" dirty="0">
              <a:highlight>
                <a:srgbClr val="FFC000"/>
              </a:highlight>
            </a:endParaRPr>
          </a:p>
        </p:txBody>
      </p:sp>
      <p:sp>
        <p:nvSpPr>
          <p:cNvPr id="217" name="Google Shape;217;g1867283abfa_1_26"/>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18" name="Google Shape;218;g1867283abfa_1_26"/>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1587" lvl="0" indent="0" algn="l" rtl="0">
              <a:lnSpc>
                <a:spcPct val="110000"/>
              </a:lnSpc>
              <a:spcBef>
                <a:spcPts val="0"/>
              </a:spcBef>
              <a:spcAft>
                <a:spcPts val="0"/>
              </a:spcAft>
              <a:buSzPts val="1200"/>
              <a:buNone/>
            </a:pPr>
            <a:r>
              <a:rPr lang="de-DE"/>
              <a:t>Schornsteinfegerin und Schornsteinfeger</a:t>
            </a:r>
            <a:endParaRPr/>
          </a:p>
        </p:txBody>
      </p:sp>
      <p:sp>
        <p:nvSpPr>
          <p:cNvPr id="219" name="Google Shape;219;g1867283abfa_1_26"/>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Autofit/>
          </a:bodyPr>
          <a:lstStyle/>
          <a:p>
            <a:pPr marL="4762" lvl="0" indent="0" algn="l" rtl="0">
              <a:lnSpc>
                <a:spcPct val="110000"/>
              </a:lnSpc>
              <a:spcBef>
                <a:spcPts val="0"/>
              </a:spcBef>
              <a:spcAft>
                <a:spcPts val="0"/>
              </a:spcAft>
              <a:buSzPts val="1000"/>
              <a:buNone/>
            </a:pPr>
            <a:r>
              <a:rPr lang="de-DE" dirty="0"/>
              <a:t>Quelle: Eigene Abbildung nach K. </a:t>
            </a:r>
            <a:r>
              <a:rPr lang="de-DE" dirty="0" err="1"/>
              <a:t>Paschko</a:t>
            </a:r>
            <a:r>
              <a:rPr lang="de-DE" dirty="0"/>
              <a:t> 2020.</a:t>
            </a:r>
            <a:endParaRPr dirty="0"/>
          </a:p>
        </p:txBody>
      </p:sp>
      <p:sp>
        <p:nvSpPr>
          <p:cNvPr id="220" name="Google Shape;220;g1867283abfa_1_26"/>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de-DE"/>
              <a:t>Marlies Bock, UfU /  Projektagentur BBNE</a:t>
            </a:r>
            <a:endParaRPr/>
          </a:p>
        </p:txBody>
      </p:sp>
      <p:pic>
        <p:nvPicPr>
          <p:cNvPr id="221" name="Google Shape;221;g1867283abfa_1_26"/>
          <p:cNvPicPr preferRelativeResize="0"/>
          <p:nvPr/>
        </p:nvPicPr>
        <p:blipFill rotWithShape="1">
          <a:blip r:embed="rId3">
            <a:alphaModFix/>
          </a:blip>
          <a:srcRect/>
          <a:stretch/>
        </p:blipFill>
        <p:spPr>
          <a:xfrm>
            <a:off x="321332" y="1563329"/>
            <a:ext cx="8220537" cy="4569249"/>
          </a:xfrm>
          <a:prstGeom prst="rect">
            <a:avLst/>
          </a:prstGeom>
          <a:noFill/>
          <a:ln>
            <a:noFill/>
          </a:ln>
        </p:spPr>
      </p:pic>
      <p:sp>
        <p:nvSpPr>
          <p:cNvPr id="222" name="Google Shape;222;g1867283abfa_1_26"/>
          <p:cNvSpPr txBox="1"/>
          <p:nvPr/>
        </p:nvSpPr>
        <p:spPr>
          <a:xfrm>
            <a:off x="8541869" y="1557102"/>
            <a:ext cx="3416534" cy="2056287"/>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180000" marR="0" lvl="0" indent="-180000" algn="l" rtl="0">
              <a:lnSpc>
                <a:spcPct val="100000"/>
              </a:lnSpc>
              <a:spcBef>
                <a:spcPts val="600"/>
              </a:spcBef>
              <a:spcAft>
                <a:spcPts val="0"/>
              </a:spcAft>
              <a:buClr>
                <a:srgbClr val="8CBE41"/>
              </a:buClr>
              <a:buSzPts val="1600"/>
              <a:buFont typeface="Noto Sans Symbols"/>
              <a:buChar char="▪"/>
            </a:pPr>
            <a:r>
              <a:rPr lang="de-DE"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Was fällt auf?</a:t>
            </a:r>
            <a:endParaRPr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Welche der Dämmstoffe sind unter dem Aspekt des Klima-schutzes empfehlenswert? </a:t>
            </a: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1e55c135dfa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12</a:t>
            </a:fld>
            <a:endParaRPr/>
          </a:p>
        </p:txBody>
      </p:sp>
      <p:sp>
        <p:nvSpPr>
          <p:cNvPr id="229" name="Google Shape;229;g1e55c135dfa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dirty="0"/>
              <a:t>Nachhaltigkeit als gemeinsames Projekt</a:t>
            </a:r>
            <a:br>
              <a:rPr lang="de-DE" dirty="0"/>
            </a:br>
            <a:r>
              <a:rPr lang="de-DE" dirty="0"/>
              <a:t>Ganzheitliche Unternehmensführung</a:t>
            </a:r>
            <a:endParaRPr dirty="0"/>
          </a:p>
        </p:txBody>
      </p:sp>
      <p:sp>
        <p:nvSpPr>
          <p:cNvPr id="230" name="Google Shape;230;g1e55c135dfa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FA Markt- und Sozialforschung</a:t>
            </a:r>
            <a:endParaRPr/>
          </a:p>
        </p:txBody>
      </p:sp>
      <p:sp>
        <p:nvSpPr>
          <p:cNvPr id="231" name="Google Shape;231;g1e55c135dfa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32" name="Google Shape;232;g1e55c135dfa_0_0"/>
          <p:cNvSpPr txBox="1">
            <a:spLocks noGrp="1"/>
          </p:cNvSpPr>
          <p:nvPr>
            <p:ph type="ftr" idx="11"/>
          </p:nvPr>
        </p:nvSpPr>
        <p:spPr>
          <a:xfrm>
            <a:off x="708400" y="6254497"/>
            <a:ext cx="24291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Christine Persitzky</a:t>
            </a:r>
            <a:endParaRPr/>
          </a:p>
        </p:txBody>
      </p:sp>
      <p:grpSp>
        <p:nvGrpSpPr>
          <p:cNvPr id="233" name="Google Shape;233;g1e55c135dfa_0_0"/>
          <p:cNvGrpSpPr/>
          <p:nvPr/>
        </p:nvGrpSpPr>
        <p:grpSpPr>
          <a:xfrm>
            <a:off x="6437818" y="1455224"/>
            <a:ext cx="5674976" cy="4537299"/>
            <a:chOff x="6095999" y="1454200"/>
            <a:chExt cx="5674976" cy="4537299"/>
          </a:xfrm>
        </p:grpSpPr>
        <p:sp>
          <p:nvSpPr>
            <p:cNvPr id="234" name="Google Shape;234;g1e55c135dfa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235" name="Google Shape;235;g1e55c135dfa_0_0"/>
            <p:cNvSpPr/>
            <p:nvPr/>
          </p:nvSpPr>
          <p:spPr>
            <a:xfrm>
              <a:off x="6107575" y="5144899"/>
              <a:ext cx="5663400" cy="846600"/>
            </a:xfrm>
            <a:prstGeom prst="roundRect">
              <a:avLst>
                <a:gd name="adj" fmla="val 16667"/>
              </a:avLst>
            </a:prstGeom>
            <a:noFill/>
            <a:ln w="25400" cap="flat" cmpd="sng">
              <a:solidFill>
                <a:srgbClr val="FFDB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dirty="0">
                  <a:solidFill>
                    <a:schemeClr val="dk1"/>
                  </a:solidFill>
                  <a:latin typeface="Arial"/>
                  <a:ea typeface="Arial"/>
                  <a:cs typeface="Arial"/>
                  <a:sym typeface="Arial"/>
                </a:rPr>
                <a:t>Welche Rolle spielen die SDG für Ihr Unternehmen</a:t>
              </a: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dirty="0">
                  <a:solidFill>
                    <a:schemeClr val="dk1"/>
                  </a:solidFill>
                  <a:latin typeface="Arial"/>
                  <a:ea typeface="Arial"/>
                  <a:cs typeface="Arial"/>
                  <a:sym typeface="Arial"/>
                </a:rPr>
                <a:t>Wie stellen Sie Ihr Unternehmen für die Zukunft auf?</a:t>
              </a:r>
              <a:endParaRPr sz="1200" b="0" i="0" u="none" strike="noStrike" cap="none" dirty="0">
                <a:solidFill>
                  <a:schemeClr val="dk1"/>
                </a:solidFill>
                <a:latin typeface="Arial"/>
                <a:ea typeface="Arial"/>
                <a:cs typeface="Arial"/>
                <a:sym typeface="Arial"/>
              </a:endParaRPr>
            </a:p>
          </p:txBody>
        </p:sp>
        <p:sp>
          <p:nvSpPr>
            <p:cNvPr id="236" name="Google Shape;236;g1e55c135dfa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237" name="Google Shape;237;g1e55c135dfa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238" name="Google Shape;238;g1e55c135dfa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239" name="Google Shape;239;g1e55c135dfa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dirty="0">
                  <a:solidFill>
                    <a:schemeClr val="lt1"/>
                  </a:solidFill>
                  <a:latin typeface="Arial"/>
                  <a:ea typeface="Arial"/>
                  <a:cs typeface="Arial"/>
                  <a:sym typeface="Arial"/>
                </a:rPr>
                <a:t>Lieferkette, Energie und Ressourcen, Produkte, Recycling, </a:t>
              </a:r>
              <a:endParaRPr dirty="0"/>
            </a:p>
            <a:p>
              <a:pPr marL="0" marR="0" lvl="0" indent="0" algn="ctr" rtl="0">
                <a:lnSpc>
                  <a:spcPct val="100000"/>
                </a:lnSpc>
                <a:spcBef>
                  <a:spcPts val="0"/>
                </a:spcBef>
                <a:spcAft>
                  <a:spcPts val="0"/>
                </a:spcAft>
                <a:buNone/>
              </a:pPr>
              <a:r>
                <a:rPr lang="de-DE" sz="1600" b="0" i="0" u="none" strike="noStrike" cap="none" dirty="0">
                  <a:solidFill>
                    <a:schemeClr val="lt1"/>
                  </a:solidFill>
                  <a:latin typeface="Arial"/>
                  <a:ea typeface="Arial"/>
                  <a:cs typeface="Arial"/>
                  <a:sym typeface="Arial"/>
                </a:rPr>
                <a:t>Mitarbeiter*innen, Gesellschafter*innen, Eigentümer*innen</a:t>
              </a:r>
              <a:endParaRPr dirty="0"/>
            </a:p>
            <a:p>
              <a:pPr marL="0" marR="0" lvl="0" indent="0" algn="ctr" rtl="0">
                <a:lnSpc>
                  <a:spcPct val="100000"/>
                </a:lnSpc>
                <a:spcBef>
                  <a:spcPts val="0"/>
                </a:spcBef>
                <a:spcAft>
                  <a:spcPts val="0"/>
                </a:spcAft>
                <a:buNone/>
              </a:pPr>
              <a:r>
                <a:rPr lang="de-DE" sz="1400" b="0" i="0" u="none" strike="noStrike" cap="none" dirty="0">
                  <a:solidFill>
                    <a:schemeClr val="lt1"/>
                  </a:solidFill>
                  <a:latin typeface="Arial"/>
                  <a:ea typeface="Arial"/>
                  <a:cs typeface="Arial"/>
                  <a:sym typeface="Arial"/>
                </a:rPr>
                <a:t>Gleichberechtigung, </a:t>
              </a:r>
              <a:r>
                <a:rPr lang="de-DE" sz="1600" b="0" i="0" u="none" strike="noStrike" cap="none" dirty="0">
                  <a:solidFill>
                    <a:schemeClr val="lt1"/>
                  </a:solidFill>
                  <a:latin typeface="Arial"/>
                  <a:ea typeface="Arial"/>
                  <a:cs typeface="Arial"/>
                  <a:sym typeface="Arial"/>
                </a:rPr>
                <a:t>Arbeitssicherheit</a:t>
              </a:r>
              <a:r>
                <a:rPr lang="de-DE" sz="1400" b="0" i="0" u="none" strike="noStrike" cap="none" dirty="0">
                  <a:solidFill>
                    <a:schemeClr val="lt1"/>
                  </a:solidFill>
                  <a:latin typeface="Arial"/>
                  <a:ea typeface="Arial"/>
                  <a:cs typeface="Arial"/>
                  <a:sym typeface="Arial"/>
                </a:rPr>
                <a:t>,  Weiterbildung, Ausbildung</a:t>
              </a:r>
              <a:endParaRPr dirty="0"/>
            </a:p>
          </p:txBody>
        </p:sp>
        <p:sp>
          <p:nvSpPr>
            <p:cNvPr id="240" name="Google Shape;240;g1e55c135dfa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241" name="Google Shape;241;g1e55c135dfa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242" name="Google Shape;242;g1e55c135dfa_0_0"/>
          <p:cNvPicPr preferRelativeResize="0"/>
          <p:nvPr/>
        </p:nvPicPr>
        <p:blipFill rotWithShape="1">
          <a:blip r:embed="rId3">
            <a:alphaModFix/>
          </a:blip>
          <a:srcRect r="11016" b="7475"/>
          <a:stretch/>
        </p:blipFill>
        <p:spPr>
          <a:xfrm>
            <a:off x="72050" y="1469757"/>
            <a:ext cx="6340325" cy="45895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13</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378784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1867283abfa_1_52"/>
          <p:cNvPicPr preferRelativeResize="0"/>
          <p:nvPr/>
        </p:nvPicPr>
        <p:blipFill rotWithShape="1">
          <a:blip r:embed="rId3">
            <a:alphaModFix/>
          </a:blip>
          <a:srcRect t="4349" b="14074"/>
          <a:stretch/>
        </p:blipFill>
        <p:spPr>
          <a:xfrm>
            <a:off x="1" y="1487425"/>
            <a:ext cx="9410840" cy="4267200"/>
          </a:xfrm>
          <a:prstGeom prst="rect">
            <a:avLst/>
          </a:prstGeom>
          <a:noFill/>
          <a:ln>
            <a:noFill/>
          </a:ln>
        </p:spPr>
      </p:pic>
      <p:sp>
        <p:nvSpPr>
          <p:cNvPr id="93" name="Google Shape;93;g1867283abfa_1_52"/>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489"/>
              <a:buNone/>
            </a:pPr>
            <a:r>
              <a:rPr lang="de-DE" sz="2200" dirty="0">
                <a:solidFill>
                  <a:schemeClr val="dk1"/>
                </a:solidFill>
                <a:latin typeface="Trebuchet MS"/>
                <a:ea typeface="Trebuchet MS"/>
                <a:cs typeface="Trebuchet MS"/>
                <a:sym typeface="Trebuchet MS"/>
              </a:rPr>
              <a:t>CO</a:t>
            </a:r>
            <a:r>
              <a:rPr lang="de-DE" sz="2200" baseline="-25000" dirty="0">
                <a:solidFill>
                  <a:schemeClr val="dk1"/>
                </a:solidFill>
                <a:latin typeface="Trebuchet MS"/>
                <a:ea typeface="Trebuchet MS"/>
                <a:cs typeface="Trebuchet MS"/>
                <a:sym typeface="Trebuchet MS"/>
              </a:rPr>
              <a:t>2 </a:t>
            </a:r>
            <a:r>
              <a:rPr lang="de-DE" sz="2200" dirty="0">
                <a:solidFill>
                  <a:schemeClr val="dk1"/>
                </a:solidFill>
                <a:latin typeface="Trebuchet MS"/>
                <a:ea typeface="Trebuchet MS"/>
                <a:cs typeface="Trebuchet MS"/>
                <a:sym typeface="Trebuchet MS"/>
              </a:rPr>
              <a:t>-Bilanzen</a:t>
            </a:r>
            <a:r>
              <a:rPr lang="de-DE" sz="2200" dirty="0"/>
              <a:t/>
            </a:r>
            <a:br>
              <a:rPr lang="de-DE" sz="2200" dirty="0"/>
            </a:br>
            <a:r>
              <a:rPr lang="de-DE" sz="3100" dirty="0">
                <a:highlight>
                  <a:schemeClr val="lt1"/>
                </a:highlight>
              </a:rPr>
              <a:t>Treibhausgasemissionen weltweit</a:t>
            </a:r>
            <a:endParaRPr sz="2700" dirty="0">
              <a:highlight>
                <a:schemeClr val="lt1"/>
              </a:highlight>
            </a:endParaRPr>
          </a:p>
        </p:txBody>
      </p:sp>
      <p:sp>
        <p:nvSpPr>
          <p:cNvPr id="94" name="Google Shape;94;g1867283abfa_1_5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5" name="Google Shape;95;g1867283abfa_1_52"/>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1587" lvl="0" indent="0" algn="l" rtl="0">
              <a:lnSpc>
                <a:spcPct val="110000"/>
              </a:lnSpc>
              <a:spcBef>
                <a:spcPts val="0"/>
              </a:spcBef>
              <a:spcAft>
                <a:spcPts val="0"/>
              </a:spcAft>
              <a:buSzPts val="1200"/>
              <a:buNone/>
            </a:pPr>
            <a:r>
              <a:rPr lang="de-DE"/>
              <a:t>Schornsteinfegerin und Schornsteinfeger</a:t>
            </a:r>
            <a:endParaRPr/>
          </a:p>
        </p:txBody>
      </p:sp>
      <p:sp>
        <p:nvSpPr>
          <p:cNvPr id="96" name="Google Shape;96;g1867283abfa_1_52"/>
          <p:cNvSpPr txBox="1">
            <a:spLocks noGrp="1"/>
          </p:cNvSpPr>
          <p:nvPr>
            <p:ph type="body" idx="3"/>
          </p:nvPr>
        </p:nvSpPr>
        <p:spPr>
          <a:xfrm>
            <a:off x="7263643" y="6254497"/>
            <a:ext cx="4785482" cy="557400"/>
          </a:xfrm>
          <a:prstGeom prst="rect">
            <a:avLst/>
          </a:prstGeom>
          <a:noFill/>
          <a:ln>
            <a:noFill/>
          </a:ln>
        </p:spPr>
        <p:txBody>
          <a:bodyPr spcFirstLastPara="1" wrap="square" lIns="91425" tIns="45700" rIns="91425" bIns="45700" anchor="ctr" anchorCtr="0">
            <a:noAutofit/>
          </a:bodyPr>
          <a:lstStyle/>
          <a:p>
            <a:pPr marL="4762" lvl="0" indent="0" algn="l" rtl="0">
              <a:lnSpc>
                <a:spcPct val="110000"/>
              </a:lnSpc>
              <a:spcBef>
                <a:spcPts val="0"/>
              </a:spcBef>
              <a:spcAft>
                <a:spcPts val="0"/>
              </a:spcAft>
              <a:buSzPts val="1000"/>
              <a:buNone/>
            </a:pPr>
            <a:r>
              <a:rPr lang="de-DE" dirty="0">
                <a:solidFill>
                  <a:schemeClr val="lt1"/>
                </a:solidFill>
              </a:rPr>
              <a:t>Quelle: Eigene Abbildung nach Nelles / </a:t>
            </a:r>
            <a:r>
              <a:rPr lang="de-DE" dirty="0" err="1">
                <a:solidFill>
                  <a:schemeClr val="lt1"/>
                </a:solidFill>
              </a:rPr>
              <a:t>Serrer</a:t>
            </a:r>
            <a:r>
              <a:rPr lang="de-DE" dirty="0">
                <a:solidFill>
                  <a:schemeClr val="lt1"/>
                </a:solidFill>
              </a:rPr>
              <a:t> 2018.</a:t>
            </a:r>
            <a:endParaRPr dirty="0">
              <a:solidFill>
                <a:schemeClr val="lt1"/>
              </a:solidFill>
            </a:endParaRPr>
          </a:p>
        </p:txBody>
      </p:sp>
      <p:sp>
        <p:nvSpPr>
          <p:cNvPr id="97" name="Google Shape;97;g1867283abfa_1_5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de-DE"/>
              <a:t>Marlies Bock, UfU /  Projektagentur BBNE</a:t>
            </a:r>
            <a:endParaRPr/>
          </a:p>
        </p:txBody>
      </p:sp>
      <p:sp>
        <p:nvSpPr>
          <p:cNvPr id="99" name="Google Shape;99;g1867283abfa_1_52"/>
          <p:cNvSpPr txBox="1"/>
          <p:nvPr/>
        </p:nvSpPr>
        <p:spPr>
          <a:xfrm>
            <a:off x="7811249" y="1437775"/>
            <a:ext cx="4068794"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10" name="Textfeld 9">
            <a:extLst>
              <a:ext uri="{FF2B5EF4-FFF2-40B4-BE49-F238E27FC236}">
                <a16:creationId xmlns:a16="http://schemas.microsoft.com/office/drawing/2014/main" xmlns="" id="{61660348-A004-4F16-82E1-2F349BEC9CCA}"/>
              </a:ext>
            </a:extLst>
          </p:cNvPr>
          <p:cNvSpPr txBox="1"/>
          <p:nvPr/>
        </p:nvSpPr>
        <p:spPr>
          <a:xfrm>
            <a:off x="9329818" y="2096057"/>
            <a:ext cx="2550225" cy="2825728"/>
          </a:xfrm>
          <a:prstGeom prst="rect">
            <a:avLst/>
          </a:prstGeom>
          <a:solidFill>
            <a:schemeClr val="bg1"/>
          </a:solidFill>
          <a:ln w="19050">
            <a:solidFill>
              <a:srgbClr val="8CBE41"/>
            </a:solidFill>
          </a:ln>
        </p:spPr>
        <p:txBody>
          <a:bodyPr wrap="square" lIns="180000" tIns="180000" rIns="180000" bIns="180000" rtlCol="0">
            <a:spAutoFit/>
          </a:bodyPr>
          <a:lstStyle/>
          <a:p>
            <a:pPr lvl="0">
              <a:spcAft>
                <a:spcPts val="600"/>
              </a:spcAft>
              <a:buClr>
                <a:srgbClr val="8CBE41"/>
              </a:buClr>
              <a:buSzPct val="100000"/>
            </a:pPr>
            <a:r>
              <a:rPr lang="de-DE" sz="2000" dirty="0">
                <a:solidFill>
                  <a:srgbClr val="8CBE41"/>
                </a:solidFill>
                <a:latin typeface="Calibri" panose="020F0502020204030204" pitchFamily="34" charset="0"/>
                <a:ea typeface="Tahoma" panose="020B0604030504040204" pitchFamily="34" charset="0"/>
                <a:cs typeface="Calibri" panose="020F0502020204030204" pitchFamily="34" charset="0"/>
              </a:rPr>
              <a:t>Wie können Sie als Schornsteinfeger oder Schornsteinfegerin dazu beitragen, dass </a:t>
            </a:r>
            <a:br>
              <a:rPr lang="de-DE" sz="2000" dirty="0">
                <a:solidFill>
                  <a:srgbClr val="8CBE41"/>
                </a:solidFill>
                <a:latin typeface="Calibri" panose="020F0502020204030204" pitchFamily="34" charset="0"/>
                <a:ea typeface="Tahoma" panose="020B0604030504040204" pitchFamily="34" charset="0"/>
                <a:cs typeface="Calibri" panose="020F0502020204030204" pitchFamily="34" charset="0"/>
              </a:rPr>
            </a:br>
            <a:r>
              <a:rPr lang="de-DE" sz="2000" dirty="0">
                <a:solidFill>
                  <a:srgbClr val="8CBE41"/>
                </a:solidFill>
                <a:latin typeface="Calibri" panose="020F0502020204030204" pitchFamily="34" charset="0"/>
                <a:ea typeface="Tahoma" panose="020B0604030504040204" pitchFamily="34" charset="0"/>
                <a:cs typeface="Calibri" panose="020F0502020204030204" pitchFamily="34" charset="0"/>
              </a:rPr>
              <a:t>CO</a:t>
            </a:r>
            <a:r>
              <a:rPr lang="en-GB" sz="2000" baseline="-25000" dirty="0">
                <a:solidFill>
                  <a:srgbClr val="8CBE41"/>
                </a:solidFill>
                <a:latin typeface="Calibri" panose="020F0502020204030204" pitchFamily="34" charset="0"/>
                <a:cs typeface="Calibri" panose="020F0502020204030204" pitchFamily="34" charset="0"/>
              </a:rPr>
              <a:t>2</a:t>
            </a:r>
            <a:r>
              <a:rPr lang="de-DE" sz="2000" dirty="0">
                <a:solidFill>
                  <a:srgbClr val="8CBE41"/>
                </a:solidFill>
                <a:latin typeface="Calibri" panose="020F0502020204030204" pitchFamily="34" charset="0"/>
                <a:ea typeface="Tahoma" panose="020B0604030504040204" pitchFamily="34" charset="0"/>
                <a:cs typeface="Calibri" panose="020F0502020204030204" pitchFamily="34" charset="0"/>
              </a:rPr>
              <a:t>-Emissionen verringert oder vermieden werden?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grpSp>
        <p:nvGrpSpPr>
          <p:cNvPr id="106" name="Google Shape;106;p19"/>
          <p:cNvGrpSpPr/>
          <p:nvPr/>
        </p:nvGrpSpPr>
        <p:grpSpPr>
          <a:xfrm>
            <a:off x="15025" y="1409740"/>
            <a:ext cx="7208190" cy="4647882"/>
            <a:chOff x="3070746" y="1555845"/>
            <a:chExt cx="6519821" cy="4204018"/>
          </a:xfrm>
        </p:grpSpPr>
        <p:pic>
          <p:nvPicPr>
            <p:cNvPr id="107" name="Google Shape;107;p19"/>
            <p:cNvPicPr preferRelativeResize="0"/>
            <p:nvPr/>
          </p:nvPicPr>
          <p:blipFill rotWithShape="1">
            <a:blip r:embed="rId3">
              <a:alphaModFix/>
            </a:blip>
            <a:srcRect l="34011" t="5820" b="18161"/>
            <a:stretch/>
          </p:blipFill>
          <p:spPr>
            <a:xfrm>
              <a:off x="3261815" y="1707500"/>
              <a:ext cx="6328752" cy="4052363"/>
            </a:xfrm>
            <a:prstGeom prst="rect">
              <a:avLst/>
            </a:prstGeom>
            <a:noFill/>
            <a:ln>
              <a:noFill/>
            </a:ln>
          </p:spPr>
        </p:pic>
        <p:sp>
          <p:nvSpPr>
            <p:cNvPr id="108" name="Google Shape;108;p19"/>
            <p:cNvSpPr/>
            <p:nvPr/>
          </p:nvSpPr>
          <p:spPr>
            <a:xfrm>
              <a:off x="3070746" y="1555845"/>
              <a:ext cx="559558" cy="103723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09" name="Google Shape;109;p1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10" name="Google Shape;110;p1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1588" lvl="0" indent="0" algn="l" rtl="0">
              <a:lnSpc>
                <a:spcPct val="110000"/>
              </a:lnSpc>
              <a:spcBef>
                <a:spcPts val="0"/>
              </a:spcBef>
              <a:spcAft>
                <a:spcPts val="0"/>
              </a:spcAft>
              <a:buSzPts val="1200"/>
              <a:buNone/>
            </a:pPr>
            <a:r>
              <a:rPr lang="de-DE"/>
              <a:t>Schornsteinfegerin und Schornsteinfeger</a:t>
            </a:r>
            <a:endParaRPr/>
          </a:p>
        </p:txBody>
      </p:sp>
      <p:sp>
        <p:nvSpPr>
          <p:cNvPr id="111" name="Google Shape;111;p1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Autofit/>
          </a:bodyPr>
          <a:lstStyle/>
          <a:p>
            <a:pPr marL="4763" lvl="0" indent="0" algn="l" rtl="0">
              <a:lnSpc>
                <a:spcPct val="110000"/>
              </a:lnSpc>
              <a:spcBef>
                <a:spcPts val="0"/>
              </a:spcBef>
              <a:spcAft>
                <a:spcPts val="0"/>
              </a:spcAft>
              <a:buSzPts val="1000"/>
              <a:buNone/>
            </a:pPr>
            <a:r>
              <a:rPr lang="de-DE" dirty="0"/>
              <a:t>Quelle: Eigene Abbildung nach Statistisches Bundesamt 2021. </a:t>
            </a:r>
            <a:endParaRPr dirty="0"/>
          </a:p>
        </p:txBody>
      </p:sp>
      <p:sp>
        <p:nvSpPr>
          <p:cNvPr id="112" name="Google Shape;112;p1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de-DE"/>
              <a:t>Marlies Bock, UfU /  Projektagentur BBNE</a:t>
            </a:r>
            <a:endParaRPr/>
          </a:p>
        </p:txBody>
      </p:sp>
      <p:sp>
        <p:nvSpPr>
          <p:cNvPr id="114" name="Google Shape;114;p19"/>
          <p:cNvSpPr txBox="1">
            <a:spLocks noGrp="1"/>
          </p:cNvSpPr>
          <p:nvPr>
            <p:ph type="title"/>
          </p:nvPr>
        </p:nvSpPr>
        <p:spPr>
          <a:xfrm>
            <a:off x="347399" y="132865"/>
            <a:ext cx="9000000" cy="1080001"/>
          </a:xfrm>
          <a:prstGeom prst="rect">
            <a:avLst/>
          </a:prstGeom>
          <a:noFill/>
          <a:ln>
            <a:noFill/>
          </a:ln>
        </p:spPr>
        <p:txBody>
          <a:bodyPr spcFirstLastPara="1" wrap="square" lIns="91425" tIns="45700" rIns="91425" bIns="45700" anchor="ctr" anchorCtr="0">
            <a:normAutofit/>
          </a:bodyPr>
          <a:lstStyle/>
          <a:p>
            <a:pPr marL="0" lvl="0" indent="0" algn="l" rtl="0">
              <a:lnSpc>
                <a:spcPct val="120000"/>
              </a:lnSpc>
              <a:spcBef>
                <a:spcPts val="0"/>
              </a:spcBef>
              <a:spcAft>
                <a:spcPts val="0"/>
              </a:spcAft>
              <a:buSzPts val="2000"/>
              <a:buNone/>
            </a:pPr>
            <a:r>
              <a:rPr lang="de-DE" sz="2200" dirty="0">
                <a:solidFill>
                  <a:schemeClr val="dk1"/>
                </a:solidFill>
                <a:latin typeface="Trebuchet MS"/>
                <a:ea typeface="Trebuchet MS"/>
                <a:cs typeface="Trebuchet MS"/>
                <a:sym typeface="Trebuchet MS"/>
              </a:rPr>
              <a:t>CO</a:t>
            </a:r>
            <a:r>
              <a:rPr lang="de-DE" sz="2200" baseline="-25000" dirty="0">
                <a:solidFill>
                  <a:schemeClr val="dk1"/>
                </a:solidFill>
                <a:latin typeface="Trebuchet MS"/>
                <a:ea typeface="Trebuchet MS"/>
                <a:cs typeface="Trebuchet MS"/>
                <a:sym typeface="Trebuchet MS"/>
              </a:rPr>
              <a:t>2 </a:t>
            </a:r>
            <a:r>
              <a:rPr lang="de-DE" sz="2200" dirty="0">
                <a:solidFill>
                  <a:schemeClr val="dk1"/>
                </a:solidFill>
                <a:latin typeface="Trebuchet MS"/>
                <a:ea typeface="Trebuchet MS"/>
                <a:cs typeface="Trebuchet MS"/>
                <a:sym typeface="Trebuchet MS"/>
              </a:rPr>
              <a:t>-Bilanzen</a:t>
            </a:r>
            <a:r>
              <a:rPr lang="de-DE" sz="3200" dirty="0"/>
              <a:t/>
            </a:r>
            <a:br>
              <a:rPr lang="de-DE" sz="3200" dirty="0"/>
            </a:br>
            <a:r>
              <a:rPr lang="de-DE" dirty="0"/>
              <a:t>CO</a:t>
            </a:r>
            <a:r>
              <a:rPr lang="de-DE" baseline="-25000" dirty="0"/>
              <a:t>2</a:t>
            </a:r>
            <a:r>
              <a:rPr lang="de-DE" sz="3100" dirty="0"/>
              <a:t>-Emissionen im Bereich „Wohnen“</a:t>
            </a:r>
            <a:endParaRPr dirty="0"/>
          </a:p>
        </p:txBody>
      </p:sp>
      <p:sp>
        <p:nvSpPr>
          <p:cNvPr id="115" name="Google Shape;115;p19"/>
          <p:cNvSpPr txBox="1"/>
          <p:nvPr/>
        </p:nvSpPr>
        <p:spPr>
          <a:xfrm>
            <a:off x="6803013" y="5411291"/>
            <a:ext cx="482146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0" u="none" strike="noStrike" cap="none">
                <a:solidFill>
                  <a:srgbClr val="000000"/>
                </a:solidFill>
                <a:latin typeface="Calibri"/>
                <a:ea typeface="Calibri"/>
                <a:cs typeface="Calibri"/>
                <a:sym typeface="Calibri"/>
              </a:rPr>
              <a:t>CO</a:t>
            </a:r>
            <a:r>
              <a:rPr lang="de-DE" sz="1800" b="0" i="0" u="none" strike="noStrike" cap="none" baseline="-25000">
                <a:solidFill>
                  <a:srgbClr val="000000"/>
                </a:solidFill>
                <a:latin typeface="Arial"/>
                <a:ea typeface="Arial"/>
                <a:cs typeface="Arial"/>
                <a:sym typeface="Arial"/>
              </a:rPr>
              <a:t>2</a:t>
            </a:r>
            <a:r>
              <a:rPr lang="de-DE" sz="1800" b="0" i="0" u="none" strike="noStrike" cap="none">
                <a:solidFill>
                  <a:srgbClr val="000000"/>
                </a:solidFill>
                <a:latin typeface="Calibri"/>
                <a:ea typeface="Calibri"/>
                <a:cs typeface="Calibri"/>
                <a:sym typeface="Calibri"/>
              </a:rPr>
              <a:t>-Emissionen nach Anwendungsbereichen im Bedarfsfeld „Wohnen“ 2019 </a:t>
            </a:r>
            <a:endParaRPr sz="1800" b="0" i="0" u="none" strike="noStrike" cap="none">
              <a:solidFill>
                <a:srgbClr val="000000"/>
              </a:solidFill>
              <a:latin typeface="Arial"/>
              <a:ea typeface="Arial"/>
              <a:cs typeface="Arial"/>
              <a:sym typeface="Arial"/>
            </a:endParaRPr>
          </a:p>
        </p:txBody>
      </p:sp>
      <p:sp>
        <p:nvSpPr>
          <p:cNvPr id="12" name="Google Shape;114;p19">
            <a:extLst>
              <a:ext uri="{FF2B5EF4-FFF2-40B4-BE49-F238E27FC236}">
                <a16:creationId xmlns:a16="http://schemas.microsoft.com/office/drawing/2014/main" xmlns="" id="{A867F1DB-AD1B-4F21-9E47-960F9BEB18DA}"/>
              </a:ext>
            </a:extLst>
          </p:cNvPr>
          <p:cNvSpPr txBox="1"/>
          <p:nvPr/>
        </p:nvSpPr>
        <p:spPr>
          <a:xfrm>
            <a:off x="7311767" y="1669015"/>
            <a:ext cx="4694849" cy="2671840"/>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lvl="0"/>
            <a:r>
              <a:rPr lang="de-DE" sz="2000" b="0" i="0" u="none" strike="noStrike" cap="none" dirty="0">
                <a:solidFill>
                  <a:schemeClr val="dk1"/>
                </a:solidFill>
                <a:latin typeface="Calibri" panose="020F0502020204030204" pitchFamily="34" charset="0"/>
                <a:ea typeface="Quattrocento Sans"/>
                <a:cs typeface="Calibri" panose="020F0502020204030204" pitchFamily="34" charset="0"/>
                <a:sym typeface="Quattrocento Sans"/>
              </a:rPr>
              <a:t>Durch niedrigere Raumtemperaturen können </a:t>
            </a:r>
            <a:r>
              <a:rPr lang="de-DE" sz="2000" dirty="0">
                <a:latin typeface="Calibri" panose="020F0502020204030204" pitchFamily="34" charset="0"/>
                <a:ea typeface="Calibri"/>
                <a:cs typeface="Calibri" panose="020F0502020204030204" pitchFamily="34" charset="0"/>
                <a:sym typeface="Calibri"/>
              </a:rPr>
              <a:t>CO</a:t>
            </a:r>
            <a:r>
              <a:rPr lang="de-DE" sz="2000" baseline="-25000" dirty="0">
                <a:latin typeface="Calibri" panose="020F0502020204030204" pitchFamily="34" charset="0"/>
                <a:cs typeface="Calibri" panose="020F0502020204030204" pitchFamily="34" charset="0"/>
              </a:rPr>
              <a:t>2-</a:t>
            </a:r>
            <a:r>
              <a:rPr lang="de-DE" sz="2000" b="0" i="0" u="none" strike="noStrike" cap="none" dirty="0">
                <a:solidFill>
                  <a:schemeClr val="dk1"/>
                </a:solidFill>
                <a:latin typeface="Calibri" panose="020F0502020204030204" pitchFamily="34" charset="0"/>
                <a:ea typeface="Quattrocento Sans"/>
                <a:cs typeface="Calibri" panose="020F0502020204030204" pitchFamily="34" charset="0"/>
                <a:sym typeface="Quattrocento Sans"/>
              </a:rPr>
              <a:t>Emissionen gesenkt werden.</a:t>
            </a:r>
            <a:endParaRPr sz="2000" dirty="0">
              <a:latin typeface="Calibri" panose="020F0502020204030204" pitchFamily="34" charset="0"/>
              <a:cs typeface="Calibri" panose="020F0502020204030204" pitchFamily="34" charset="0"/>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Welche Konflikte sehen Sie in diesem Bereich in der Zusammenarbeit mit Kunden und Kundinnen? </a:t>
            </a:r>
          </a:p>
          <a:p>
            <a:pPr marL="180000" marR="0" lvl="0" indent="-180000" algn="l" rtl="0">
              <a:lnSpc>
                <a:spcPct val="100000"/>
              </a:lnSpc>
              <a:spcBef>
                <a:spcPts val="600"/>
              </a:spcBef>
              <a:spcAft>
                <a:spcPts val="0"/>
              </a:spcAft>
              <a:buClr>
                <a:srgbClr val="8CBE41"/>
              </a:buClr>
              <a:buSzPts val="1600"/>
              <a:buFont typeface="Noto Sans Symbols"/>
              <a:buChar char="▪"/>
            </a:pPr>
            <a:r>
              <a:rPr lang="de-DE" sz="2000" dirty="0">
                <a:solidFill>
                  <a:srgbClr val="8CBE41"/>
                </a:solidFill>
                <a:latin typeface="Calibri" panose="020F0502020204030204" pitchFamily="34" charset="0"/>
                <a:cs typeface="Calibri" panose="020F0502020204030204" pitchFamily="34" charset="0"/>
                <a:sym typeface="Quattrocento Sans"/>
              </a:rPr>
              <a:t>Wie können Sie diesen Konflikten begegnen?</a:t>
            </a:r>
            <a:endParaRPr sz="2000"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g1867283abfa_1_0"/>
          <p:cNvPicPr preferRelativeResize="0"/>
          <p:nvPr/>
        </p:nvPicPr>
        <p:blipFill rotWithShape="1">
          <a:blip r:embed="rId3">
            <a:alphaModFix/>
          </a:blip>
          <a:srcRect/>
          <a:stretch/>
        </p:blipFill>
        <p:spPr>
          <a:xfrm>
            <a:off x="332309" y="1898994"/>
            <a:ext cx="7407097" cy="4115053"/>
          </a:xfrm>
          <a:prstGeom prst="rect">
            <a:avLst/>
          </a:prstGeom>
          <a:noFill/>
          <a:ln>
            <a:noFill/>
          </a:ln>
        </p:spPr>
      </p:pic>
      <p:sp>
        <p:nvSpPr>
          <p:cNvPr id="123" name="Google Shape;123;g1867283abfa_1_0"/>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489"/>
              <a:buNone/>
            </a:pPr>
            <a:r>
              <a:rPr lang="de-DE" sz="2200" dirty="0">
                <a:solidFill>
                  <a:schemeClr val="dk1"/>
                </a:solidFill>
                <a:latin typeface="Trebuchet MS"/>
                <a:ea typeface="Trebuchet MS"/>
                <a:cs typeface="Trebuchet MS"/>
                <a:sym typeface="Trebuchet MS"/>
              </a:rPr>
              <a:t>CO</a:t>
            </a:r>
            <a:r>
              <a:rPr lang="de-DE" sz="2200" baseline="-25000" dirty="0">
                <a:solidFill>
                  <a:schemeClr val="dk1"/>
                </a:solidFill>
                <a:latin typeface="Trebuchet MS"/>
                <a:ea typeface="Trebuchet MS"/>
                <a:cs typeface="Trebuchet MS"/>
                <a:sym typeface="Trebuchet MS"/>
              </a:rPr>
              <a:t>2 </a:t>
            </a:r>
            <a:r>
              <a:rPr lang="de-DE" sz="2200" dirty="0">
                <a:solidFill>
                  <a:schemeClr val="dk1"/>
                </a:solidFill>
                <a:latin typeface="Trebuchet MS"/>
                <a:ea typeface="Trebuchet MS"/>
                <a:cs typeface="Trebuchet MS"/>
                <a:sym typeface="Trebuchet MS"/>
              </a:rPr>
              <a:t>-Bilanzen</a:t>
            </a:r>
            <a:r>
              <a:rPr lang="de-DE" sz="3600" dirty="0"/>
              <a:t/>
            </a:r>
            <a:br>
              <a:rPr lang="de-DE" sz="3600" dirty="0"/>
            </a:br>
            <a:r>
              <a:rPr lang="de-DE" dirty="0"/>
              <a:t>CO</a:t>
            </a:r>
            <a:r>
              <a:rPr lang="de-DE" baseline="-25000" dirty="0"/>
              <a:t>2</a:t>
            </a:r>
            <a:r>
              <a:rPr lang="de-DE" sz="3100" dirty="0"/>
              <a:t>-Bilanzen von Brennstoffen</a:t>
            </a:r>
            <a:endParaRPr sz="3100" dirty="0"/>
          </a:p>
        </p:txBody>
      </p:sp>
      <p:sp>
        <p:nvSpPr>
          <p:cNvPr id="124" name="Google Shape;124;g1867283abfa_1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25" name="Google Shape;125;g1867283abfa_1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1587" lvl="0" indent="0" algn="l" rtl="0">
              <a:lnSpc>
                <a:spcPct val="110000"/>
              </a:lnSpc>
              <a:spcBef>
                <a:spcPts val="0"/>
              </a:spcBef>
              <a:spcAft>
                <a:spcPts val="0"/>
              </a:spcAft>
              <a:buSzPts val="1200"/>
              <a:buNone/>
            </a:pPr>
            <a:r>
              <a:rPr lang="de-DE"/>
              <a:t>Schornsteinfegerin und Schornsteinfeger</a:t>
            </a:r>
            <a:endParaRPr/>
          </a:p>
        </p:txBody>
      </p:sp>
      <p:sp>
        <p:nvSpPr>
          <p:cNvPr id="126" name="Google Shape;126;g1867283abfa_1_0"/>
          <p:cNvSpPr txBox="1">
            <a:spLocks noGrp="1"/>
          </p:cNvSpPr>
          <p:nvPr>
            <p:ph type="body" idx="3"/>
          </p:nvPr>
        </p:nvSpPr>
        <p:spPr>
          <a:xfrm>
            <a:off x="7286567" y="6254497"/>
            <a:ext cx="4593475" cy="557400"/>
          </a:xfrm>
          <a:prstGeom prst="rect">
            <a:avLst/>
          </a:prstGeom>
          <a:noFill/>
          <a:ln>
            <a:noFill/>
          </a:ln>
        </p:spPr>
        <p:txBody>
          <a:bodyPr spcFirstLastPara="1" wrap="square" lIns="91425" tIns="45700" rIns="91425" bIns="45700" anchor="ctr" anchorCtr="0">
            <a:noAutofit/>
          </a:bodyPr>
          <a:lstStyle/>
          <a:p>
            <a:pPr marL="4762" lvl="0" indent="0" algn="l" rtl="0">
              <a:lnSpc>
                <a:spcPct val="110000"/>
              </a:lnSpc>
              <a:spcBef>
                <a:spcPts val="0"/>
              </a:spcBef>
              <a:spcAft>
                <a:spcPts val="0"/>
              </a:spcAft>
              <a:buSzPts val="800"/>
              <a:buNone/>
            </a:pPr>
            <a:r>
              <a:rPr lang="de-DE" dirty="0">
                <a:latin typeface="Trebuchet MS"/>
                <a:ea typeface="Trebuchet MS"/>
                <a:cs typeface="Trebuchet MS"/>
                <a:sym typeface="Trebuchet MS"/>
              </a:rPr>
              <a:t>Quelle: Eigene Abbildung nach </a:t>
            </a:r>
            <a:r>
              <a:rPr lang="de-DE" dirty="0" err="1">
                <a:latin typeface="Trebuchet MS"/>
                <a:ea typeface="Trebuchet MS"/>
                <a:cs typeface="Trebuchet MS"/>
                <a:sym typeface="Trebuchet MS"/>
              </a:rPr>
              <a:t>Quaschning</a:t>
            </a:r>
            <a:r>
              <a:rPr lang="de-DE" dirty="0">
                <a:latin typeface="Trebuchet MS"/>
                <a:ea typeface="Trebuchet MS"/>
                <a:cs typeface="Trebuchet MS"/>
                <a:sym typeface="Trebuchet MS"/>
              </a:rPr>
              <a:t> / Siegel 2022.</a:t>
            </a:r>
            <a:endParaRPr dirty="0"/>
          </a:p>
          <a:p>
            <a:pPr marL="4762" lvl="0" indent="0" algn="l" rtl="0">
              <a:lnSpc>
                <a:spcPct val="110000"/>
              </a:lnSpc>
              <a:spcBef>
                <a:spcPts val="0"/>
              </a:spcBef>
              <a:spcAft>
                <a:spcPts val="0"/>
              </a:spcAft>
              <a:buSzPts val="800"/>
              <a:buNone/>
            </a:pPr>
            <a:r>
              <a:rPr lang="de-DE" sz="800" dirty="0">
                <a:latin typeface="Trebuchet MS"/>
                <a:ea typeface="Trebuchet MS"/>
                <a:cs typeface="Trebuchet MS"/>
                <a:sym typeface="Trebuchet MS"/>
              </a:rPr>
              <a:t> </a:t>
            </a:r>
            <a:endParaRPr sz="800" dirty="0">
              <a:latin typeface="Trebuchet MS"/>
              <a:ea typeface="Trebuchet MS"/>
              <a:cs typeface="Trebuchet MS"/>
              <a:sym typeface="Trebuchet MS"/>
            </a:endParaRPr>
          </a:p>
        </p:txBody>
      </p:sp>
      <p:sp>
        <p:nvSpPr>
          <p:cNvPr id="127" name="Google Shape;127;g1867283abfa_1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de-DE"/>
              <a:t>Marlies Bock, UfU /  Projektagentur BBNE</a:t>
            </a:r>
            <a:endParaRPr/>
          </a:p>
        </p:txBody>
      </p:sp>
      <p:sp>
        <p:nvSpPr>
          <p:cNvPr id="128" name="Google Shape;128;g1867283abfa_1_0"/>
          <p:cNvSpPr txBox="1"/>
          <p:nvPr/>
        </p:nvSpPr>
        <p:spPr>
          <a:xfrm>
            <a:off x="7660158" y="1421054"/>
            <a:ext cx="4338294" cy="3995279"/>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800" b="0" i="0" u="none" strike="noStrike" cap="none" dirty="0">
                <a:solidFill>
                  <a:schemeClr val="dk1"/>
                </a:solidFill>
                <a:latin typeface="Calibri" panose="020F0502020204030204" pitchFamily="34" charset="0"/>
                <a:ea typeface="Quattrocento Sans"/>
                <a:cs typeface="Calibri" panose="020F0502020204030204" pitchFamily="34" charset="0"/>
                <a:sym typeface="Quattrocento Sans"/>
              </a:rPr>
              <a:t>A) Ein durchschnittliches Einfamilienhaus benötigt jährlich circa 22.500 kWh an Heizenergie. </a:t>
            </a:r>
            <a:endParaRPr sz="1800" b="0" i="0" u="none" strike="noStrike" cap="none" dirty="0">
              <a:solidFill>
                <a:schemeClr val="dk1"/>
              </a:solidFill>
              <a:latin typeface="Calibri" panose="020F0502020204030204" pitchFamily="34" charset="0"/>
              <a:ea typeface="Quattrocento Sans"/>
              <a:cs typeface="Calibri" panose="020F0502020204030204" pitchFamily="34" charset="0"/>
              <a:sym typeface="Quattrocento Sans"/>
            </a:endParaRPr>
          </a:p>
          <a:p>
            <a:pPr marL="180000" marR="0" lvl="0" indent="-180000" algn="l" rtl="0">
              <a:lnSpc>
                <a:spcPct val="100000"/>
              </a:lnSpc>
              <a:spcBef>
                <a:spcPts val="600"/>
              </a:spcBef>
              <a:spcAft>
                <a:spcPts val="0"/>
              </a:spcAft>
              <a:buClr>
                <a:srgbClr val="8CBE41"/>
              </a:buClr>
              <a:buSzPts val="1500"/>
              <a:buFont typeface="Noto Sans Symbols"/>
              <a:buChar char="▪"/>
            </a:pPr>
            <a:r>
              <a:rPr lang="de-DE"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Berechnen Sie die jährlichen CO</a:t>
            </a:r>
            <a:r>
              <a:rPr lang="de-DE" sz="1800" b="0" i="0" u="none" strike="noStrike" cap="none" baseline="-25000" dirty="0">
                <a:solidFill>
                  <a:srgbClr val="8CBE41"/>
                </a:solidFill>
                <a:latin typeface="Calibri" panose="020F0502020204030204" pitchFamily="34" charset="0"/>
                <a:cs typeface="Calibri" panose="020F0502020204030204" pitchFamily="34" charset="0"/>
                <a:sym typeface="Arial"/>
              </a:rPr>
              <a:t>2</a:t>
            </a:r>
            <a:r>
              <a:rPr lang="de-DE"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-Emissionen beispielhaft für eine Gas- und Ölheizung.</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600"/>
              </a:spcBef>
              <a:spcAft>
                <a:spcPts val="0"/>
              </a:spcAft>
              <a:buClr>
                <a:srgbClr val="000000"/>
              </a:buClr>
              <a:buSzPts val="1600"/>
              <a:buFont typeface="Arial"/>
              <a:buNone/>
            </a:pPr>
            <a:endParaRPr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endParaRPr>
          </a:p>
          <a:p>
            <a:pPr marL="0" marR="0" lvl="0" indent="0" algn="l" rtl="0">
              <a:lnSpc>
                <a:spcPct val="100000"/>
              </a:lnSpc>
              <a:spcBef>
                <a:spcPts val="600"/>
              </a:spcBef>
              <a:spcAft>
                <a:spcPts val="0"/>
              </a:spcAft>
              <a:buClr>
                <a:srgbClr val="000000"/>
              </a:buClr>
              <a:buSzPts val="1600"/>
              <a:buFont typeface="Arial"/>
              <a:buNone/>
            </a:pPr>
            <a:r>
              <a:rPr lang="de-DE" sz="1800" b="0" i="0" u="none" strike="noStrike" cap="none" dirty="0">
                <a:solidFill>
                  <a:schemeClr val="dk1"/>
                </a:solidFill>
                <a:latin typeface="Calibri" panose="020F0502020204030204" pitchFamily="34" charset="0"/>
                <a:ea typeface="Quattrocento Sans"/>
                <a:cs typeface="Calibri" panose="020F0502020204030204" pitchFamily="34" charset="0"/>
                <a:sym typeface="Quattrocento Sans"/>
              </a:rPr>
              <a:t>B) Eine Buche kann ca. 12,5 kg CO</a:t>
            </a:r>
            <a:r>
              <a:rPr lang="de-DE" sz="1800" b="0" i="0" u="none" strike="noStrike" cap="none" baseline="-25000" dirty="0">
                <a:solidFill>
                  <a:schemeClr val="dk1"/>
                </a:solidFill>
                <a:latin typeface="Calibri" panose="020F0502020204030204" pitchFamily="34" charset="0"/>
                <a:cs typeface="Calibri" panose="020F0502020204030204" pitchFamily="34" charset="0"/>
                <a:sym typeface="Arial"/>
              </a:rPr>
              <a:t>2</a:t>
            </a:r>
            <a:r>
              <a:rPr lang="de-DE" sz="1800" b="0" i="0" u="none" strike="noStrike" cap="none" dirty="0">
                <a:solidFill>
                  <a:schemeClr val="dk1"/>
                </a:solidFill>
                <a:latin typeface="Calibri" panose="020F0502020204030204" pitchFamily="34" charset="0"/>
                <a:ea typeface="Quattrocento Sans"/>
                <a:cs typeface="Calibri" panose="020F0502020204030204" pitchFamily="34" charset="0"/>
                <a:sym typeface="Quattrocento Sans"/>
              </a:rPr>
              <a:t> jährlich binden. </a:t>
            </a:r>
            <a:endParaRPr sz="1800" b="0" i="0" u="none" strike="noStrike" cap="none" dirty="0">
              <a:solidFill>
                <a:schemeClr val="dk1"/>
              </a:solidFill>
              <a:latin typeface="Calibri" panose="020F0502020204030204" pitchFamily="34" charset="0"/>
              <a:ea typeface="Quattrocento Sans"/>
              <a:cs typeface="Calibri" panose="020F0502020204030204" pitchFamily="34" charset="0"/>
              <a:sym typeface="Quattrocento Sans"/>
            </a:endParaRPr>
          </a:p>
          <a:p>
            <a:pPr marL="180000" marR="0" lvl="0" indent="-180000" algn="l" rtl="0">
              <a:lnSpc>
                <a:spcPct val="100000"/>
              </a:lnSpc>
              <a:spcBef>
                <a:spcPts val="600"/>
              </a:spcBef>
              <a:spcAft>
                <a:spcPts val="0"/>
              </a:spcAft>
              <a:buClr>
                <a:srgbClr val="8CBE41"/>
              </a:buClr>
              <a:buSzPts val="1500"/>
              <a:buFont typeface="Noto Sans Symbols"/>
              <a:buChar char="▪"/>
            </a:pPr>
            <a:r>
              <a:rPr lang="de-DE"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Wie viele Buchen müssten gepflanzt werden, um den CO</a:t>
            </a:r>
            <a:r>
              <a:rPr lang="de-DE" sz="1800" b="0" i="0" u="none" strike="noStrike" cap="none" baseline="-25000" dirty="0">
                <a:solidFill>
                  <a:srgbClr val="8CBE41"/>
                </a:solidFill>
                <a:latin typeface="Calibri" panose="020F0502020204030204" pitchFamily="34" charset="0"/>
                <a:cs typeface="Calibri" panose="020F0502020204030204" pitchFamily="34" charset="0"/>
                <a:sym typeface="Arial"/>
              </a:rPr>
              <a:t>2</a:t>
            </a:r>
            <a:r>
              <a:rPr lang="de-DE"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-Ausstoß von nur einem Einfamilienhaus auszugleichen?</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88ed698f2d_1_63"/>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240"/>
              <a:buNone/>
            </a:pPr>
            <a:r>
              <a:rPr lang="de-DE" sz="2000" dirty="0"/>
              <a:t>Heizen mit Strom</a:t>
            </a:r>
            <a:r>
              <a:rPr lang="de-DE" sz="2780" dirty="0">
                <a:highlight>
                  <a:schemeClr val="lt1"/>
                </a:highlight>
              </a:rPr>
              <a:t/>
            </a:r>
            <a:br>
              <a:rPr lang="de-DE" sz="2780" dirty="0">
                <a:highlight>
                  <a:schemeClr val="lt1"/>
                </a:highlight>
              </a:rPr>
            </a:br>
            <a:r>
              <a:rPr lang="de-DE" sz="2800" dirty="0">
                <a:highlight>
                  <a:schemeClr val="lt1"/>
                </a:highlight>
              </a:rPr>
              <a:t>Wärmepumpe</a:t>
            </a:r>
            <a:endParaRPr sz="2780" dirty="0">
              <a:highlight>
                <a:schemeClr val="lt1"/>
              </a:highlight>
            </a:endParaRPr>
          </a:p>
        </p:txBody>
      </p:sp>
      <p:sp>
        <p:nvSpPr>
          <p:cNvPr id="136" name="Google Shape;136;g188ed698f2d_1_6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37" name="Google Shape;137;g188ed698f2d_1_6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1587" lvl="0" indent="0" algn="l" rtl="0">
              <a:lnSpc>
                <a:spcPct val="110000"/>
              </a:lnSpc>
              <a:spcBef>
                <a:spcPts val="0"/>
              </a:spcBef>
              <a:spcAft>
                <a:spcPts val="0"/>
              </a:spcAft>
              <a:buSzPts val="1200"/>
              <a:buNone/>
            </a:pPr>
            <a:r>
              <a:rPr lang="de-DE"/>
              <a:t>Schornsteinfegerin und Schornsteinfeger</a:t>
            </a:r>
            <a:endParaRPr/>
          </a:p>
        </p:txBody>
      </p:sp>
      <p:sp>
        <p:nvSpPr>
          <p:cNvPr id="138" name="Google Shape;138;g188ed698f2d_1_63"/>
          <p:cNvSpPr txBox="1">
            <a:spLocks noGrp="1"/>
          </p:cNvSpPr>
          <p:nvPr>
            <p:ph type="body" idx="3"/>
          </p:nvPr>
        </p:nvSpPr>
        <p:spPr>
          <a:xfrm>
            <a:off x="7271354" y="6339023"/>
            <a:ext cx="4629000" cy="472874"/>
          </a:xfrm>
          <a:prstGeom prst="rect">
            <a:avLst/>
          </a:prstGeom>
          <a:noFill/>
          <a:ln>
            <a:noFill/>
          </a:ln>
        </p:spPr>
        <p:txBody>
          <a:bodyPr spcFirstLastPara="1" wrap="square" lIns="91425" tIns="45700" rIns="91425" bIns="45700" anchor="ctr" anchorCtr="0">
            <a:noAutofit/>
          </a:bodyPr>
          <a:lstStyle/>
          <a:p>
            <a:pPr marL="4762" lvl="0" indent="0" algn="l" rtl="0">
              <a:lnSpc>
                <a:spcPct val="110000"/>
              </a:lnSpc>
              <a:spcBef>
                <a:spcPts val="0"/>
              </a:spcBef>
              <a:spcAft>
                <a:spcPts val="0"/>
              </a:spcAft>
              <a:buSzPts val="1200"/>
              <a:buNone/>
            </a:pPr>
            <a:r>
              <a:rPr lang="de-DE" dirty="0"/>
              <a:t>Quelle: Eigene Abbildung nach </a:t>
            </a:r>
            <a:r>
              <a:rPr lang="de-DE" dirty="0" err="1"/>
              <a:t>Quaschning</a:t>
            </a:r>
            <a:r>
              <a:rPr lang="de-DE" dirty="0"/>
              <a:t> / Siegel 2022.</a:t>
            </a:r>
            <a:endParaRPr dirty="0"/>
          </a:p>
          <a:p>
            <a:pPr marL="4762" lvl="0" indent="0" algn="l" rtl="0">
              <a:lnSpc>
                <a:spcPct val="110000"/>
              </a:lnSpc>
              <a:spcBef>
                <a:spcPts val="0"/>
              </a:spcBef>
              <a:spcAft>
                <a:spcPts val="0"/>
              </a:spcAft>
              <a:buSzPts val="1200"/>
              <a:buNone/>
            </a:pPr>
            <a:r>
              <a:rPr lang="de-DE" sz="1000" dirty="0"/>
              <a:t>   </a:t>
            </a:r>
            <a:endParaRPr sz="1000" dirty="0"/>
          </a:p>
        </p:txBody>
      </p:sp>
      <p:sp>
        <p:nvSpPr>
          <p:cNvPr id="139" name="Google Shape;139;g188ed698f2d_1_6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de-DE"/>
              <a:t>Marlies Bock, UfU /  Projektagentur BBNE</a:t>
            </a:r>
            <a:endParaRPr/>
          </a:p>
        </p:txBody>
      </p:sp>
      <p:pic>
        <p:nvPicPr>
          <p:cNvPr id="140" name="Google Shape;140;g188ed698f2d_1_63"/>
          <p:cNvPicPr preferRelativeResize="0"/>
          <p:nvPr/>
        </p:nvPicPr>
        <p:blipFill rotWithShape="1">
          <a:blip r:embed="rId3">
            <a:alphaModFix/>
          </a:blip>
          <a:srcRect/>
          <a:stretch/>
        </p:blipFill>
        <p:spPr>
          <a:xfrm>
            <a:off x="619502" y="1365101"/>
            <a:ext cx="6400424" cy="4730877"/>
          </a:xfrm>
          <a:prstGeom prst="rect">
            <a:avLst/>
          </a:prstGeom>
          <a:noFill/>
          <a:ln>
            <a:noFill/>
          </a:ln>
        </p:spPr>
      </p:pic>
      <p:sp>
        <p:nvSpPr>
          <p:cNvPr id="141" name="Google Shape;141;g188ed698f2d_1_63"/>
          <p:cNvSpPr txBox="1"/>
          <p:nvPr/>
        </p:nvSpPr>
        <p:spPr>
          <a:xfrm>
            <a:off x="7342002" y="1557103"/>
            <a:ext cx="4616400" cy="3564392"/>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180000" marR="0" lvl="0" indent="-180000" algn="l" rtl="0">
              <a:lnSpc>
                <a:spcPct val="100000"/>
              </a:lnSpc>
              <a:spcBef>
                <a:spcPts val="0"/>
              </a:spcBef>
              <a:spcAft>
                <a:spcPts val="0"/>
              </a:spcAft>
              <a:buClr>
                <a:srgbClr val="8CBE41"/>
              </a:buClr>
              <a:buSzPts val="1600"/>
              <a:buFont typeface="Noto Sans Symbols"/>
              <a:buChar char="▪"/>
            </a:pPr>
            <a:r>
              <a:rPr lang="de-DE"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Vergleichen Sie die Emissionen, die bei </a:t>
            </a:r>
            <a:br>
              <a:rPr lang="de-DE"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br>
            <a:r>
              <a:rPr lang="de-DE"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der Stromerzeugung entstehen mit denen, die bei der direkten Nutzung der Brennstoffe zum Heizen entstehen (siehe Folie 4).</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Warum – und unter welchen Bedingungen – ist der Einsatz von Wärmepumpen dennoch nachhaltiger?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Wie verhält es sich, wenn der Strom durch erneuerbare Energieträger wie Photovoltaik (PV) erzeugt wurde?</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g188ed698f2d_1_94"/>
          <p:cNvPicPr preferRelativeResize="0"/>
          <p:nvPr/>
        </p:nvPicPr>
        <p:blipFill rotWithShape="1">
          <a:blip r:embed="rId3">
            <a:alphaModFix/>
          </a:blip>
          <a:srcRect/>
          <a:stretch/>
        </p:blipFill>
        <p:spPr>
          <a:xfrm>
            <a:off x="139789" y="1364642"/>
            <a:ext cx="8547567" cy="4751023"/>
          </a:xfrm>
          <a:prstGeom prst="rect">
            <a:avLst/>
          </a:prstGeom>
          <a:noFill/>
          <a:ln>
            <a:noFill/>
          </a:ln>
        </p:spPr>
      </p:pic>
      <p:sp>
        <p:nvSpPr>
          <p:cNvPr id="149" name="Google Shape;149;g188ed698f2d_1_94"/>
          <p:cNvSpPr txBox="1"/>
          <p:nvPr/>
        </p:nvSpPr>
        <p:spPr>
          <a:xfrm>
            <a:off x="8050491" y="2273238"/>
            <a:ext cx="3907911" cy="3010394"/>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180000" marR="0" lvl="0" indent="-180000" algn="l" rtl="0">
              <a:lnSpc>
                <a:spcPct val="100000"/>
              </a:lnSpc>
              <a:spcBef>
                <a:spcPts val="0"/>
              </a:spcBef>
              <a:spcAft>
                <a:spcPts val="0"/>
              </a:spcAft>
              <a:buClr>
                <a:srgbClr val="8CBE41"/>
              </a:buClr>
              <a:buSzPts val="1600"/>
              <a:buFont typeface="Noto Sans Symbols"/>
              <a:buChar char="▪"/>
            </a:pPr>
            <a:r>
              <a:rPr lang="de-DE"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Betrachten Sie die Preisentwicklung </a:t>
            </a:r>
            <a:br>
              <a:rPr lang="de-DE"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br>
            <a:r>
              <a:rPr lang="de-DE"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der verschiedenen Ressourcen.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Vergleichen Sie diese mit den </a:t>
            </a:r>
            <a:br>
              <a:rPr lang="de-DE"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br>
            <a:r>
              <a:rPr lang="de-DE"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CO</a:t>
            </a:r>
            <a:r>
              <a:rPr lang="de-DE" sz="1800" b="0" i="0" u="none" strike="noStrike" cap="none" baseline="-25000" dirty="0">
                <a:solidFill>
                  <a:srgbClr val="8CBE41"/>
                </a:solidFill>
                <a:latin typeface="Calibri" panose="020F0502020204030204" pitchFamily="34" charset="0"/>
                <a:cs typeface="Calibri" panose="020F0502020204030204" pitchFamily="34" charset="0"/>
                <a:sym typeface="Arial"/>
              </a:rPr>
              <a:t>2</a:t>
            </a:r>
            <a:r>
              <a:rPr lang="de-DE"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-Bilanzen dieser Ressourcen. </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18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Führen Sie ein fiktives Kunden-gespräch zur Anschaffung eines neuen Heizsystems unter Berücksichtigung ökonomischer und ökologischer Aspekte.</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50" name="Google Shape;150;g188ed698f2d_1_94"/>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489"/>
              <a:buNone/>
            </a:pPr>
            <a:r>
              <a:rPr lang="de-DE" sz="2200" dirty="0"/>
              <a:t>Heizen mit Strom</a:t>
            </a:r>
            <a:r>
              <a:rPr lang="de-DE" sz="2780" dirty="0">
                <a:highlight>
                  <a:schemeClr val="lt1"/>
                </a:highlight>
              </a:rPr>
              <a:t/>
            </a:r>
            <a:br>
              <a:rPr lang="de-DE" sz="2780" dirty="0">
                <a:highlight>
                  <a:schemeClr val="lt1"/>
                </a:highlight>
              </a:rPr>
            </a:br>
            <a:r>
              <a:rPr lang="de-DE" sz="3100" dirty="0">
                <a:highlight>
                  <a:schemeClr val="lt1"/>
                </a:highlight>
              </a:rPr>
              <a:t>Kosten- und Klimabilanz</a:t>
            </a:r>
            <a:endParaRPr sz="2780" dirty="0">
              <a:highlight>
                <a:schemeClr val="lt1"/>
              </a:highlight>
            </a:endParaRPr>
          </a:p>
        </p:txBody>
      </p:sp>
      <p:sp>
        <p:nvSpPr>
          <p:cNvPr id="151" name="Google Shape;151;g188ed698f2d_1_9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52" name="Google Shape;152;g188ed698f2d_1_94"/>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1587" lvl="0" indent="0" algn="l" rtl="0">
              <a:lnSpc>
                <a:spcPct val="110000"/>
              </a:lnSpc>
              <a:spcBef>
                <a:spcPts val="0"/>
              </a:spcBef>
              <a:spcAft>
                <a:spcPts val="0"/>
              </a:spcAft>
              <a:buSzPts val="1200"/>
              <a:buNone/>
            </a:pPr>
            <a:r>
              <a:rPr lang="de-DE"/>
              <a:t>Schornsteinfegerin und Schornsteinfeger</a:t>
            </a:r>
            <a:endParaRPr/>
          </a:p>
        </p:txBody>
      </p:sp>
      <p:sp>
        <p:nvSpPr>
          <p:cNvPr id="153" name="Google Shape;153;g188ed698f2d_1_94"/>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Autofit/>
          </a:bodyPr>
          <a:lstStyle/>
          <a:p>
            <a:pPr marL="4762" lvl="0" indent="0" algn="l" rtl="0">
              <a:lnSpc>
                <a:spcPct val="110000"/>
              </a:lnSpc>
              <a:spcBef>
                <a:spcPts val="0"/>
              </a:spcBef>
              <a:spcAft>
                <a:spcPts val="0"/>
              </a:spcAft>
              <a:buSzPts val="1000"/>
              <a:buNone/>
            </a:pPr>
            <a:r>
              <a:rPr lang="de-DE" dirty="0"/>
              <a:t>Quelle: Eigene Abbildung nach Deutsches </a:t>
            </a:r>
            <a:r>
              <a:rPr lang="de-DE" dirty="0" err="1"/>
              <a:t>Pelletinstitut</a:t>
            </a:r>
            <a:r>
              <a:rPr lang="de-DE" dirty="0"/>
              <a:t> 2022.</a:t>
            </a:r>
            <a:endParaRPr dirty="0"/>
          </a:p>
        </p:txBody>
      </p:sp>
      <p:sp>
        <p:nvSpPr>
          <p:cNvPr id="154" name="Google Shape;154;g188ed698f2d_1_9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de-DE"/>
              <a:t>Marlies Bock, UfU /  Projektagentur BBNE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88ed698f2d_1_40"/>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489"/>
              <a:buNone/>
            </a:pPr>
            <a:r>
              <a:rPr lang="de-DE" sz="2200" dirty="0"/>
              <a:t>Heizen mit Holz</a:t>
            </a:r>
            <a:r>
              <a:rPr lang="de-DE" sz="2780" dirty="0"/>
              <a:t/>
            </a:r>
            <a:br>
              <a:rPr lang="de-DE" sz="2780" dirty="0"/>
            </a:br>
            <a:r>
              <a:rPr lang="de-DE" sz="3100" dirty="0"/>
              <a:t>Holz als nachhaltiger Brennstoff?</a:t>
            </a:r>
            <a:endParaRPr sz="2780" dirty="0"/>
          </a:p>
        </p:txBody>
      </p:sp>
      <p:sp>
        <p:nvSpPr>
          <p:cNvPr id="162" name="Google Shape;162;g188ed698f2d_1_4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63" name="Google Shape;163;g188ed698f2d_1_4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1587" lvl="0" indent="0" algn="l" rtl="0">
              <a:lnSpc>
                <a:spcPct val="110000"/>
              </a:lnSpc>
              <a:spcBef>
                <a:spcPts val="0"/>
              </a:spcBef>
              <a:spcAft>
                <a:spcPts val="0"/>
              </a:spcAft>
              <a:buSzPts val="1200"/>
              <a:buNone/>
            </a:pPr>
            <a:r>
              <a:rPr lang="de-DE"/>
              <a:t>Schornsteinfegerin und Schornsteinfeger</a:t>
            </a:r>
            <a:endParaRPr/>
          </a:p>
        </p:txBody>
      </p:sp>
      <p:sp>
        <p:nvSpPr>
          <p:cNvPr id="164" name="Google Shape;164;g188ed698f2d_1_4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de-DE"/>
              <a:t>Marlies Bock, UfU /  Projektagentur BBNE</a:t>
            </a:r>
            <a:endParaRPr/>
          </a:p>
        </p:txBody>
      </p:sp>
      <p:sp>
        <p:nvSpPr>
          <p:cNvPr id="165" name="Google Shape;165;g188ed698f2d_1_40"/>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Autofit/>
          </a:bodyPr>
          <a:lstStyle/>
          <a:p>
            <a:pPr marL="4762" lvl="0" indent="0" algn="l" rtl="0">
              <a:lnSpc>
                <a:spcPct val="110000"/>
              </a:lnSpc>
              <a:spcBef>
                <a:spcPts val="0"/>
              </a:spcBef>
              <a:spcAft>
                <a:spcPts val="0"/>
              </a:spcAft>
              <a:buSzPts val="1000"/>
              <a:buNone/>
            </a:pPr>
            <a:r>
              <a:rPr lang="de-DE"/>
              <a:t>Quelle: Siegelklarheit o.J.</a:t>
            </a:r>
            <a:endParaRPr/>
          </a:p>
        </p:txBody>
      </p:sp>
      <p:sp>
        <p:nvSpPr>
          <p:cNvPr id="166" name="Google Shape;166;g188ed698f2d_1_40"/>
          <p:cNvSpPr txBox="1"/>
          <p:nvPr/>
        </p:nvSpPr>
        <p:spPr>
          <a:xfrm>
            <a:off x="7263643" y="2105857"/>
            <a:ext cx="4624152" cy="3364337"/>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180000" marR="0" lvl="0" indent="-180000" algn="l" rtl="0">
              <a:lnSpc>
                <a:spcPct val="100000"/>
              </a:lnSpc>
              <a:spcBef>
                <a:spcPts val="600"/>
              </a:spcBef>
              <a:spcAft>
                <a:spcPts val="0"/>
              </a:spcAft>
              <a:buClr>
                <a:srgbClr val="8CBE41"/>
              </a:buClr>
              <a:buSzPts val="1600"/>
              <a:buFont typeface="Noto Sans Symbols"/>
              <a:buChar char="▪"/>
            </a:pPr>
            <a:r>
              <a:rPr lang="de-DE"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Recherchieren Sie die Bedeutung </a:t>
            </a:r>
            <a:br>
              <a:rPr lang="de-DE"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br>
            <a:r>
              <a:rPr lang="de-DE"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der verschiedenen Siegel! </a:t>
            </a: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Fertigen Sie eine Checkliste an, </a:t>
            </a:r>
            <a:br>
              <a:rPr lang="de-DE"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br>
            <a:r>
              <a:rPr lang="de-DE"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worauf Kunden und Kundinnen beim Einkauf von Brennholz achten sollten, um eine möglichst geringe CO</a:t>
            </a:r>
            <a:r>
              <a:rPr lang="de-DE" sz="2000" b="0" i="0" u="none" strike="noStrike" cap="none" baseline="-25000" dirty="0">
                <a:solidFill>
                  <a:srgbClr val="8CBE41"/>
                </a:solidFill>
                <a:latin typeface="Calibri" panose="020F0502020204030204" pitchFamily="34" charset="0"/>
                <a:cs typeface="Calibri" panose="020F0502020204030204" pitchFamily="34" charset="0"/>
                <a:sym typeface="Arial"/>
              </a:rPr>
              <a:t>2</a:t>
            </a:r>
            <a:r>
              <a:rPr lang="de-DE"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-Bilanz zu haben.</a:t>
            </a: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a:p>
            <a:pPr marL="180000" marR="0" lvl="0" indent="-180000" algn="l" rtl="0">
              <a:lnSpc>
                <a:spcPct val="100000"/>
              </a:lnSpc>
              <a:spcBef>
                <a:spcPts val="600"/>
              </a:spcBef>
              <a:spcAft>
                <a:spcPts val="0"/>
              </a:spcAft>
              <a:buClr>
                <a:srgbClr val="8CBE41"/>
              </a:buClr>
              <a:buSzPts val="1600"/>
              <a:buFont typeface="Noto Sans Symbols"/>
              <a:buChar char="▪"/>
            </a:pPr>
            <a:r>
              <a:rPr lang="de-DE"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Wie und unter welchen Umständen ist Holz ein klimafreundlicher Brennstoff?</a:t>
            </a: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p:txBody>
      </p:sp>
      <p:pic>
        <p:nvPicPr>
          <p:cNvPr id="167" name="Google Shape;167;g188ed698f2d_1_40"/>
          <p:cNvPicPr preferRelativeResize="0"/>
          <p:nvPr/>
        </p:nvPicPr>
        <p:blipFill rotWithShape="1">
          <a:blip r:embed="rId3">
            <a:alphaModFix/>
          </a:blip>
          <a:srcRect l="14028" t="556" r="61612" b="56389"/>
          <a:stretch/>
        </p:blipFill>
        <p:spPr>
          <a:xfrm>
            <a:off x="3876675" y="2952750"/>
            <a:ext cx="2657475" cy="2952750"/>
          </a:xfrm>
          <a:prstGeom prst="rect">
            <a:avLst/>
          </a:prstGeom>
          <a:noFill/>
          <a:ln>
            <a:noFill/>
          </a:ln>
        </p:spPr>
      </p:pic>
      <p:pic>
        <p:nvPicPr>
          <p:cNvPr id="168" name="Google Shape;168;g188ed698f2d_1_40" descr="https://www.fsc-deutschland.de/wp-content/uploads/FSC-Logo-800.png"/>
          <p:cNvPicPr preferRelativeResize="0"/>
          <p:nvPr/>
        </p:nvPicPr>
        <p:blipFill rotWithShape="1">
          <a:blip r:embed="rId4">
            <a:alphaModFix/>
          </a:blip>
          <a:srcRect/>
          <a:stretch/>
        </p:blipFill>
        <p:spPr>
          <a:xfrm>
            <a:off x="708400" y="1642578"/>
            <a:ext cx="2811329" cy="33630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1867283abfa_1_13"/>
          <p:cNvPicPr preferRelativeResize="0"/>
          <p:nvPr/>
        </p:nvPicPr>
        <p:blipFill rotWithShape="1">
          <a:blip r:embed="rId3">
            <a:alphaModFix/>
          </a:blip>
          <a:srcRect/>
          <a:stretch/>
        </p:blipFill>
        <p:spPr>
          <a:xfrm>
            <a:off x="-1" y="1361180"/>
            <a:ext cx="7219781" cy="4805038"/>
          </a:xfrm>
          <a:prstGeom prst="rect">
            <a:avLst/>
          </a:prstGeom>
          <a:noFill/>
          <a:ln>
            <a:noFill/>
          </a:ln>
        </p:spPr>
      </p:pic>
      <p:sp>
        <p:nvSpPr>
          <p:cNvPr id="176" name="Google Shape;176;g1867283abfa_1_13"/>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489"/>
              <a:buNone/>
            </a:pPr>
            <a:r>
              <a:rPr lang="de-DE" sz="2200" dirty="0"/>
              <a:t>Heizen mit Holz</a:t>
            </a:r>
            <a:r>
              <a:rPr lang="de-DE" sz="2780" dirty="0">
                <a:highlight>
                  <a:schemeClr val="lt1"/>
                </a:highlight>
              </a:rPr>
              <a:t/>
            </a:r>
            <a:br>
              <a:rPr lang="de-DE" sz="2780" dirty="0">
                <a:highlight>
                  <a:schemeClr val="lt1"/>
                </a:highlight>
              </a:rPr>
            </a:br>
            <a:r>
              <a:rPr lang="de-DE" sz="3100" dirty="0">
                <a:highlight>
                  <a:schemeClr val="lt1"/>
                </a:highlight>
              </a:rPr>
              <a:t>Zielkonflikte Holznutzung</a:t>
            </a:r>
            <a:endParaRPr sz="2780" dirty="0">
              <a:highlight>
                <a:schemeClr val="lt1"/>
              </a:highlight>
            </a:endParaRPr>
          </a:p>
        </p:txBody>
      </p:sp>
      <p:sp>
        <p:nvSpPr>
          <p:cNvPr id="177" name="Google Shape;177;g1867283abfa_1_1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78" name="Google Shape;178;g1867283abfa_1_1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1587" lvl="0" indent="0" algn="l" rtl="0">
              <a:lnSpc>
                <a:spcPct val="110000"/>
              </a:lnSpc>
              <a:spcBef>
                <a:spcPts val="0"/>
              </a:spcBef>
              <a:spcAft>
                <a:spcPts val="0"/>
              </a:spcAft>
              <a:buSzPts val="1200"/>
              <a:buNone/>
            </a:pPr>
            <a:r>
              <a:rPr lang="de-DE"/>
              <a:t>Schornsteinfegerin und Schornsteinfeger</a:t>
            </a:r>
            <a:endParaRPr/>
          </a:p>
        </p:txBody>
      </p:sp>
      <p:sp>
        <p:nvSpPr>
          <p:cNvPr id="179" name="Google Shape;179;g1867283abfa_1_13"/>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Autofit/>
          </a:bodyPr>
          <a:lstStyle/>
          <a:p>
            <a:pPr marL="4762" lvl="0" indent="0" algn="l" rtl="0">
              <a:lnSpc>
                <a:spcPct val="110000"/>
              </a:lnSpc>
              <a:spcBef>
                <a:spcPts val="0"/>
              </a:spcBef>
              <a:spcAft>
                <a:spcPts val="0"/>
              </a:spcAft>
              <a:buSzPts val="1000"/>
              <a:buNone/>
            </a:pPr>
            <a:r>
              <a:rPr lang="de-DE" dirty="0"/>
              <a:t>Quelle: Eigene Darstellung nach SDW o.J.</a:t>
            </a:r>
            <a:r>
              <a:rPr lang="de-DE" dirty="0">
                <a:solidFill>
                  <a:schemeClr val="lt1"/>
                </a:solidFill>
              </a:rPr>
              <a:t/>
            </a:r>
            <a:br>
              <a:rPr lang="de-DE" dirty="0">
                <a:solidFill>
                  <a:schemeClr val="lt1"/>
                </a:solidFill>
              </a:rPr>
            </a:br>
            <a:r>
              <a:rPr lang="de-DE" dirty="0">
                <a:solidFill>
                  <a:schemeClr val="lt1"/>
                </a:solidFill>
              </a:rPr>
              <a:t>Foto: </a:t>
            </a:r>
            <a:r>
              <a:rPr lang="de-DE" dirty="0" err="1">
                <a:solidFill>
                  <a:schemeClr val="lt1"/>
                </a:solidFill>
              </a:rPr>
              <a:t>Pixabay</a:t>
            </a:r>
            <a:endParaRPr dirty="0">
              <a:solidFill>
                <a:schemeClr val="lt1"/>
              </a:solidFill>
            </a:endParaRPr>
          </a:p>
        </p:txBody>
      </p:sp>
      <p:sp>
        <p:nvSpPr>
          <p:cNvPr id="180" name="Google Shape;180;g1867283abfa_1_1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de-DE"/>
              <a:t>Marlies Bock, UfU /  Projektagentur BBNE</a:t>
            </a:r>
            <a:endParaRPr/>
          </a:p>
        </p:txBody>
      </p:sp>
      <p:sp>
        <p:nvSpPr>
          <p:cNvPr id="181" name="Google Shape;181;g1867283abfa_1_13"/>
          <p:cNvSpPr txBox="1"/>
          <p:nvPr/>
        </p:nvSpPr>
        <p:spPr>
          <a:xfrm>
            <a:off x="7353300" y="1558531"/>
            <a:ext cx="4276800" cy="1056013"/>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180000" marR="0" lvl="0" indent="-180000" algn="l" rtl="0">
              <a:lnSpc>
                <a:spcPct val="100000"/>
              </a:lnSpc>
              <a:spcBef>
                <a:spcPts val="600"/>
              </a:spcBef>
              <a:spcAft>
                <a:spcPts val="0"/>
              </a:spcAft>
              <a:buClr>
                <a:srgbClr val="8CBE41"/>
              </a:buClr>
              <a:buSzPts val="1600"/>
              <a:buFont typeface="Noto Sans Symbols"/>
              <a:buChar char="▪"/>
            </a:pPr>
            <a:r>
              <a:rPr lang="de-DE"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Diskutieren Sie diesen Zielkonflikt</a:t>
            </a:r>
            <a:br>
              <a:rPr lang="de-DE"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br>
            <a:r>
              <a:rPr lang="de-DE"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der Holznutzung!</a:t>
            </a:r>
            <a:endParaRPr sz="20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
          <p:cNvSpPr txBox="1">
            <a:spLocks noGrp="1"/>
          </p:cNvSpPr>
          <p:nvPr>
            <p:ph type="title"/>
          </p:nvPr>
        </p:nvSpPr>
        <p:spPr>
          <a:xfrm>
            <a:off x="360000" y="180000"/>
            <a:ext cx="9138900" cy="10800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SzPts val="2489"/>
              <a:buNone/>
            </a:pPr>
            <a:r>
              <a:rPr lang="de-DE" sz="2200" dirty="0"/>
              <a:t>Heizen mit Holz</a:t>
            </a:r>
            <a:r>
              <a:rPr lang="de-DE" sz="2780" dirty="0">
                <a:highlight>
                  <a:schemeClr val="lt1"/>
                </a:highlight>
              </a:rPr>
              <a:t/>
            </a:r>
            <a:br>
              <a:rPr lang="de-DE" sz="2780" dirty="0">
                <a:highlight>
                  <a:schemeClr val="lt1"/>
                </a:highlight>
              </a:rPr>
            </a:br>
            <a:r>
              <a:rPr lang="de-DE" sz="3100" dirty="0">
                <a:highlight>
                  <a:schemeClr val="lt1"/>
                </a:highlight>
              </a:rPr>
              <a:t>Feinstaubbelastung</a:t>
            </a:r>
            <a:endParaRPr sz="2780" dirty="0">
              <a:highlight>
                <a:schemeClr val="lt1"/>
              </a:highlight>
            </a:endParaRPr>
          </a:p>
        </p:txBody>
      </p:sp>
      <p:sp>
        <p:nvSpPr>
          <p:cNvPr id="189" name="Google Shape;189;p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190" name="Google Shape;190;p2"/>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1587" lvl="0" indent="0" algn="l" rtl="0">
              <a:lnSpc>
                <a:spcPct val="110000"/>
              </a:lnSpc>
              <a:spcBef>
                <a:spcPts val="0"/>
              </a:spcBef>
              <a:spcAft>
                <a:spcPts val="0"/>
              </a:spcAft>
              <a:buSzPts val="1200"/>
              <a:buNone/>
            </a:pPr>
            <a:r>
              <a:rPr lang="de-DE"/>
              <a:t>Schornsteinfegerin und Schornsteinfeger</a:t>
            </a:r>
            <a:endParaRPr/>
          </a:p>
        </p:txBody>
      </p:sp>
      <p:sp>
        <p:nvSpPr>
          <p:cNvPr id="191" name="Google Shape;191;p2"/>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Autofit/>
          </a:bodyPr>
          <a:lstStyle/>
          <a:p>
            <a:pPr marL="4762" lvl="0" indent="0" algn="l" rtl="0">
              <a:lnSpc>
                <a:spcPct val="110000"/>
              </a:lnSpc>
              <a:spcBef>
                <a:spcPts val="0"/>
              </a:spcBef>
              <a:spcAft>
                <a:spcPts val="0"/>
              </a:spcAft>
              <a:buSzPts val="1000"/>
              <a:buNone/>
            </a:pPr>
            <a:r>
              <a:rPr lang="de-DE" dirty="0"/>
              <a:t>Quelle: Eigene Darstellung nach UBA 2018</a:t>
            </a:r>
            <a:endParaRPr dirty="0">
              <a:solidFill>
                <a:schemeClr val="lt1"/>
              </a:solidFill>
            </a:endParaRPr>
          </a:p>
        </p:txBody>
      </p:sp>
      <p:sp>
        <p:nvSpPr>
          <p:cNvPr id="192" name="Google Shape;192;p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de-DE"/>
              <a:t>Marlies Bock, UfU /  Projektagentur BBNE</a:t>
            </a:r>
            <a:endParaRPr/>
          </a:p>
        </p:txBody>
      </p:sp>
      <p:sp>
        <p:nvSpPr>
          <p:cNvPr id="193" name="Google Shape;193;p2"/>
          <p:cNvSpPr txBox="1"/>
          <p:nvPr/>
        </p:nvSpPr>
        <p:spPr>
          <a:xfrm>
            <a:off x="8801100" y="2091196"/>
            <a:ext cx="3200400" cy="3595170"/>
          </a:xfrm>
          <a:prstGeom prst="rect">
            <a:avLst/>
          </a:prstGeom>
          <a:solidFill>
            <a:schemeClr val="lt1"/>
          </a:solidFill>
          <a:ln w="19050" cap="flat" cmpd="sng">
            <a:solidFill>
              <a:srgbClr val="8CBE41"/>
            </a:solidFill>
            <a:prstDash val="solid"/>
            <a:round/>
            <a:headEnd type="none" w="sm" len="sm"/>
            <a:tailEnd type="none" w="sm" len="sm"/>
          </a:ln>
        </p:spPr>
        <p:txBody>
          <a:bodyPr spcFirstLastPara="1" wrap="square" lIns="180000" tIns="180000" rIns="180000" bIns="180000" anchor="t" anchorCtr="0">
            <a:spAutoFit/>
          </a:bodyPr>
          <a:lstStyle/>
          <a:p>
            <a:pPr marL="0" marR="0" lvl="0" indent="0" algn="l" rtl="0">
              <a:lnSpc>
                <a:spcPct val="100000"/>
              </a:lnSpc>
              <a:spcBef>
                <a:spcPts val="600"/>
              </a:spcBef>
              <a:spcAft>
                <a:spcPts val="0"/>
              </a:spcAft>
              <a:buNone/>
            </a:pPr>
            <a:r>
              <a:rPr lang="de-DE" sz="2000" b="0" i="0" u="none" strike="noStrike" cap="none" dirty="0">
                <a:solidFill>
                  <a:schemeClr val="dk1"/>
                </a:solidFill>
                <a:latin typeface="Calibri" panose="020F0502020204030204" pitchFamily="34" charset="0"/>
                <a:ea typeface="Quattrocento Sans"/>
                <a:cs typeface="Calibri" panose="020F0502020204030204" pitchFamily="34" charset="0"/>
                <a:sym typeface="Quattrocento Sans"/>
              </a:rPr>
              <a:t>Holzfeuerungen durch Haushalte haben einen erheblichen Anteil an der Feinstaubbelastung. Aber Holzöfen liegen wieder voll im Trend. </a:t>
            </a:r>
            <a:endParaRPr sz="2000" dirty="0">
              <a:latin typeface="Calibri" panose="020F0502020204030204" pitchFamily="34" charset="0"/>
              <a:cs typeface="Calibri" panose="020F0502020204030204" pitchFamily="34" charset="0"/>
            </a:endParaRPr>
          </a:p>
          <a:p>
            <a:pPr marL="285750" marR="0" lvl="0" indent="-285750" algn="l" rtl="0">
              <a:lnSpc>
                <a:spcPct val="100000"/>
              </a:lnSpc>
              <a:spcBef>
                <a:spcPts val="600"/>
              </a:spcBef>
              <a:spcAft>
                <a:spcPts val="0"/>
              </a:spcAft>
              <a:buClr>
                <a:srgbClr val="8CBE41"/>
              </a:buClr>
              <a:buSzPts val="1600"/>
              <a:buFont typeface="Arial"/>
              <a:buChar char="•"/>
            </a:pPr>
            <a:r>
              <a:rPr lang="de-DE" sz="2000" b="0" i="0" u="none" strike="noStrike" cap="none" dirty="0">
                <a:solidFill>
                  <a:srgbClr val="8CBE41"/>
                </a:solidFill>
                <a:latin typeface="Calibri" panose="020F0502020204030204" pitchFamily="34" charset="0"/>
                <a:ea typeface="Quattrocento Sans"/>
                <a:cs typeface="Calibri" panose="020F0502020204030204" pitchFamily="34" charset="0"/>
                <a:sym typeface="Quattrocento Sans"/>
              </a:rPr>
              <a:t>Wie besprechen Sie diesen Konflikt mit Ihrem Kunden oder ihrer Kundin?</a:t>
            </a:r>
            <a:endParaRPr sz="2000" dirty="0">
              <a:latin typeface="Calibri" panose="020F0502020204030204" pitchFamily="34" charset="0"/>
              <a:cs typeface="Calibri" panose="020F0502020204030204" pitchFamily="34" charset="0"/>
            </a:endParaRPr>
          </a:p>
        </p:txBody>
      </p:sp>
      <p:grpSp>
        <p:nvGrpSpPr>
          <p:cNvPr id="194" name="Google Shape;194;p2"/>
          <p:cNvGrpSpPr/>
          <p:nvPr/>
        </p:nvGrpSpPr>
        <p:grpSpPr>
          <a:xfrm>
            <a:off x="309751" y="1396747"/>
            <a:ext cx="8853837" cy="4734557"/>
            <a:chOff x="309751" y="1396747"/>
            <a:chExt cx="8853837" cy="4734557"/>
          </a:xfrm>
        </p:grpSpPr>
        <p:pic>
          <p:nvPicPr>
            <p:cNvPr id="195" name="Google Shape;195;p2"/>
            <p:cNvPicPr preferRelativeResize="0"/>
            <p:nvPr/>
          </p:nvPicPr>
          <p:blipFill rotWithShape="1">
            <a:blip r:embed="rId3">
              <a:alphaModFix/>
            </a:blip>
            <a:srcRect l="25832" t="30371" r="27917" b="22407"/>
            <a:stretch/>
          </p:blipFill>
          <p:spPr>
            <a:xfrm>
              <a:off x="309751" y="1396747"/>
              <a:ext cx="8243699" cy="4734557"/>
            </a:xfrm>
            <a:prstGeom prst="rect">
              <a:avLst/>
            </a:prstGeom>
            <a:noFill/>
            <a:ln>
              <a:noFill/>
            </a:ln>
          </p:spPr>
        </p:pic>
        <p:sp>
          <p:nvSpPr>
            <p:cNvPr id="196" name="Google Shape;196;p2"/>
            <p:cNvSpPr txBox="1"/>
            <p:nvPr/>
          </p:nvSpPr>
          <p:spPr>
            <a:xfrm>
              <a:off x="4216400" y="5685070"/>
              <a:ext cx="494718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600" b="0" i="0" u="none" strike="noStrike" cap="none">
                  <a:solidFill>
                    <a:srgbClr val="000000"/>
                  </a:solidFill>
                  <a:latin typeface="Arial"/>
                  <a:ea typeface="Arial"/>
                  <a:cs typeface="Arial"/>
                  <a:sym typeface="Arial"/>
                </a:rPr>
                <a:t>Nationale PM2,5-Emissionen, Anteile nach Sektoren</a:t>
              </a:r>
              <a:endParaRPr sz="16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a:themeElements>
    <a:clrScheme name="Benutzerdefiniert 1">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FFFFFF"/>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4220</Words>
  <Application>Microsoft Macintosh PowerPoint</Application>
  <PresentationFormat>Breitbild</PresentationFormat>
  <Paragraphs>291</Paragraphs>
  <Slides>13</Slides>
  <Notes>13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Quattrocento Sans</vt:lpstr>
      <vt:lpstr>Arial</vt:lpstr>
      <vt:lpstr>Trebuchet MS</vt:lpstr>
      <vt:lpstr>Calibri</vt:lpstr>
      <vt:lpstr>Noto Sans Symbols</vt:lpstr>
      <vt:lpstr>Tahoma</vt:lpstr>
      <vt:lpstr>Office</vt:lpstr>
      <vt:lpstr>Schornsteinfegerin und Schornsteinfeger </vt:lpstr>
      <vt:lpstr>CO2 -Bilanzen Treibhausgasemissionen weltweit</vt:lpstr>
      <vt:lpstr>CO2 -Bilanzen CO2-Emissionen im Bereich „Wohnen“</vt:lpstr>
      <vt:lpstr>CO2 -Bilanzen CO2-Bilanzen von Brennstoffen</vt:lpstr>
      <vt:lpstr>Heizen mit Strom Wärmepumpe</vt:lpstr>
      <vt:lpstr>Heizen mit Strom Kosten- und Klimabilanz</vt:lpstr>
      <vt:lpstr>Heizen mit Holz Holz als nachhaltiger Brennstoff?</vt:lpstr>
      <vt:lpstr>Heizen mit Holz Zielkonflikte Holznutzung</vt:lpstr>
      <vt:lpstr>Heizen mit Holz Feinstaubbelastung</vt:lpstr>
      <vt:lpstr>Nachhaltig dämmen Ökobilanz von Dämmstoffen</vt:lpstr>
      <vt:lpstr>Nachhaltig dämmen Klimawirkung von Dämmstoffen</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Schornsteinfegerin und Schornsteinfeger</dc:title>
  <dc:creator>Microsoft Office User</dc:creator>
  <cp:lastModifiedBy>Michael Scharp</cp:lastModifiedBy>
  <cp:revision>10</cp:revision>
  <cp:lastPrinted>2023-09-26T02:39:30Z</cp:lastPrinted>
  <dcterms:created xsi:type="dcterms:W3CDTF">2021-10-18T14:46:33Z</dcterms:created>
  <dcterms:modified xsi:type="dcterms:W3CDTF">2023-09-26T02:39:39Z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0x01010035A0539BD687CA4DB6DB6E4BDC97CE5C</vt:lpwstr>
  </property>
</Properties>
</file>