
<file path=[Content_Types].xml><?xml version="1.0" encoding="utf-8"?>
<Types xmlns="http://schemas.openxmlformats.org/package/2006/content-types">
  <Default Extension="xml" ContentType="application/xml"/>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7104063"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3">
          <p15:clr>
            <a:srgbClr val="A4A3A4"/>
          </p15:clr>
        </p15:guide>
        <p15:guide id="2" pos="3840">
          <p15:clr>
            <a:srgbClr val="A4A3A4"/>
          </p15:clr>
        </p15:guide>
      </p15:sldGuideLst>
    </p:ext>
    <p:ext uri="{2D200454-40CA-4A62-9FC3-DE9A4176ACB9}">
      <p15:notesGuideLst xmlns:p15="http://schemas.microsoft.com/office/powerpoint/2012/main">
        <p15:guide id="1" orient="horz" pos="3223">
          <p15:clr>
            <a:srgbClr val="A4A3A4"/>
          </p15:clr>
        </p15:guide>
        <p15:guide id="2" pos="2237">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7" roundtripDataSignature="AMtx7miv7+KHDukxdtNHMuu06RxpVfz+j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68754A5-8ABC-45C9-93D4-796D1FD47A22}">
  <a:tblStyle styleId="{068754A5-8ABC-45C9-93D4-796D1FD47A22}"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AF1"/>
          </a:solidFill>
        </a:fill>
      </a:tcStyle>
    </a:wholeTbl>
    <a:band1H>
      <a:tcTxStyle b="off" i="off"/>
      <a:tcStyle>
        <a:tcBdr/>
        <a:fill>
          <a:solidFill>
            <a:srgbClr val="CED2E2"/>
          </a:solidFill>
        </a:fill>
      </a:tcStyle>
    </a:band1H>
    <a:band2H>
      <a:tcTxStyle b="off" i="off"/>
      <a:tcStyle>
        <a:tcBdr/>
      </a:tcStyle>
    </a:band2H>
    <a:band1V>
      <a:tcTxStyle b="off" i="off"/>
      <a:tcStyle>
        <a:tcBdr/>
        <a:fill>
          <a:solidFill>
            <a:srgbClr val="CED2E2"/>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9"/>
    <p:restoredTop sz="94668"/>
  </p:normalViewPr>
  <p:slideViewPr>
    <p:cSldViewPr snapToGrid="0">
      <p:cViewPr varScale="1">
        <p:scale>
          <a:sx n="142" d="100"/>
          <a:sy n="142" d="100"/>
        </p:scale>
        <p:origin x="208" y="1640"/>
      </p:cViewPr>
      <p:guideLst>
        <p:guide orient="horz" pos="2183"/>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27" Type="http://customschemas.google.com/relationships/presentationmetadata" Target="metadata"/><Relationship Id="rId28" Type="http://schemas.openxmlformats.org/officeDocument/2006/relationships/presProps" Target="presProps.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3"/>
            <a:ext cx="3078428" cy="513509"/>
          </a:xfrm>
          <a:prstGeom prst="rect">
            <a:avLst/>
          </a:prstGeom>
          <a:noFill/>
          <a:ln>
            <a:noFill/>
          </a:ln>
        </p:spPr>
        <p:txBody>
          <a:bodyPr spcFirstLastPara="1" wrap="square" lIns="94825" tIns="47400" rIns="94825" bIns="474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991" y="3"/>
            <a:ext cx="3078428" cy="513509"/>
          </a:xfrm>
          <a:prstGeom prst="rect">
            <a:avLst/>
          </a:prstGeom>
          <a:noFill/>
          <a:ln>
            <a:noFill/>
          </a:ln>
        </p:spPr>
        <p:txBody>
          <a:bodyPr spcFirstLastPara="1" wrap="square" lIns="94825" tIns="47400" rIns="94825" bIns="474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79425" y="12779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407" y="4925407"/>
            <a:ext cx="5683250" cy="4606660"/>
          </a:xfrm>
          <a:prstGeom prst="rect">
            <a:avLst/>
          </a:prstGeom>
          <a:noFill/>
          <a:ln>
            <a:noFill/>
          </a:ln>
        </p:spPr>
        <p:txBody>
          <a:bodyPr spcFirstLastPara="1" wrap="square" lIns="94825" tIns="47400" rIns="94825" bIns="474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107"/>
            <a:ext cx="3078428" cy="513506"/>
          </a:xfrm>
          <a:prstGeom prst="rect">
            <a:avLst/>
          </a:prstGeom>
          <a:noFill/>
          <a:ln>
            <a:noFill/>
          </a:ln>
        </p:spPr>
        <p:txBody>
          <a:bodyPr spcFirstLastPara="1" wrap="square" lIns="94825" tIns="47400" rIns="94825" bIns="474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8:notes"/>
          <p:cNvSpPr>
            <a:spLocks noGrp="1" noRot="1" noChangeAspect="1"/>
          </p:cNvSpPr>
          <p:nvPr>
            <p:ph type="sldImg" idx="2"/>
          </p:nvPr>
        </p:nvSpPr>
        <p:spPr>
          <a:xfrm>
            <a:off x="285750" y="287338"/>
            <a:ext cx="6480175" cy="3644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38:notes"/>
          <p:cNvSpPr txBox="1">
            <a:spLocks noGrp="1"/>
          </p:cNvSpPr>
          <p:nvPr>
            <p:ph type="body" idx="1"/>
          </p:nvPr>
        </p:nvSpPr>
        <p:spPr>
          <a:xfrm>
            <a:off x="287999" y="3959999"/>
            <a:ext cx="6477925" cy="5987275"/>
          </a:xfrm>
          <a:prstGeom prst="rect">
            <a:avLst/>
          </a:prstGeom>
          <a:noFill/>
          <a:ln>
            <a:noFill/>
          </a:ln>
        </p:spPr>
        <p:txBody>
          <a:bodyPr spcFirstLastPara="1" wrap="square" lIns="94825" tIns="47400" rIns="94825" bIns="47400" anchor="t" anchorCtr="0">
            <a:noAutofit/>
          </a:bodyPr>
          <a:lstStyle/>
          <a:p>
            <a:pPr marL="171450" lvl="0" indent="-171450" algn="l" rtl="0">
              <a:lnSpc>
                <a:spcPct val="100000"/>
              </a:lnSpc>
              <a:spcBef>
                <a:spcPts val="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Ziel des Projektes ist die Gründung einer </a:t>
            </a:r>
            <a:r>
              <a:rPr lang="de-DE" sz="1100" b="0" i="1" u="none" strike="noStrike" cap="none">
                <a:solidFill>
                  <a:schemeClr val="dk1"/>
                </a:solidFill>
                <a:latin typeface="Calibri"/>
                <a:ea typeface="Calibri"/>
                <a:cs typeface="Calibri"/>
                <a:sym typeface="Calibri"/>
              </a:rPr>
              <a:t>Projektagentur Berufliche Bildung für Nachhaltige Entwicklung (PA-BBNE) des Partnernetzwerkes Berufliche Bildung am IZT. </a:t>
            </a:r>
            <a:r>
              <a:rPr lang="de-DE" sz="1100" b="0" i="0" u="none" strike="noStrike" cap="none">
                <a:solidFill>
                  <a:schemeClr val="dk1"/>
                </a:solidFill>
                <a:latin typeface="Calibri"/>
                <a:ea typeface="Calibri"/>
                <a:cs typeface="Calibri"/>
                <a:sym typeface="Calibri"/>
              </a:rPr>
              <a:t>Für eine Vielzahl von Ausbildungsberufen erstellt die Projektagentur Begleitmaterialien zur </a:t>
            </a:r>
            <a:r>
              <a:rPr lang="de-DE" sz="1100" b="0" i="1" u="none" strike="noStrike" cap="none">
                <a:solidFill>
                  <a:schemeClr val="dk1"/>
                </a:solidFill>
                <a:latin typeface="Calibri"/>
                <a:ea typeface="Calibri"/>
                <a:cs typeface="Calibri"/>
                <a:sym typeface="Calibri"/>
              </a:rPr>
              <a:t>Beruflichen Bildung für Nachhaltige Entwicklung </a:t>
            </a:r>
            <a:r>
              <a:rPr lang="de-DE" sz="1100" b="0" i="0" u="none" strike="noStrike" cap="none">
                <a:solidFill>
                  <a:schemeClr val="dk1"/>
                </a:solidFill>
                <a:latin typeface="Calibri"/>
                <a:ea typeface="Calibri"/>
                <a:cs typeface="Calibri"/>
                <a:sym typeface="Calibri"/>
              </a:rPr>
              <a:t>(BBNE). Dabei werden alle für die Berufsausbildung relevanten Dimensionen der Nachhaltigkeit berücksichtigt. Diese Impulspapiere und Weiterbildungsmaterialien sollen Anregungen für mehr Nachhaltigkeit in der beruflichen Bildung geben. </a:t>
            </a:r>
            <a:endParaRPr sz="1100">
              <a:solidFill>
                <a:schemeClr val="dk1"/>
              </a:solidFill>
            </a:endParaRPr>
          </a:p>
          <a:p>
            <a:pPr marL="171450" lvl="0" indent="-171450" algn="l" rtl="0">
              <a:lnSpc>
                <a:spcPct val="100000"/>
              </a:lnSpc>
              <a:spcBef>
                <a:spcPts val="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Primäre Zielgruppen sind Lehrkräfte an Berufsschulen, sowie deren Berufsschüler*innen, aber auch Ausbildende und ihre Auszubildenden in Betrieben. Sekundäre Zielgruppen sind Umweltbildner*innen, Wissenschaftler*innen der Berufsbildung, Pädagog*innen sowie Institutionen der beruflichen Bildung. </a:t>
            </a:r>
            <a:endParaRPr sz="1100">
              <a:solidFill>
                <a:schemeClr val="dk1"/>
              </a:solidFill>
            </a:endParaRPr>
          </a:p>
          <a:p>
            <a:pPr marL="171450" lvl="0" indent="-171450" algn="l" rtl="0">
              <a:lnSpc>
                <a:spcPct val="100000"/>
              </a:lnSpc>
              <a:spcBef>
                <a:spcPts val="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endParaRPr sz="1100">
              <a:solidFill>
                <a:schemeClr val="dk1"/>
              </a:solidFill>
            </a:endParaRPr>
          </a:p>
          <a:p>
            <a:pPr marL="171450" lvl="0" indent="-171450" algn="l" rtl="0">
              <a:lnSpc>
                <a:spcPct val="100000"/>
              </a:lnSpc>
              <a:spcBef>
                <a:spcPts val="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für die berufsprofilgebenden Fertigkeiten, Kenntnisse und Fähigkeiten bedeutet. Im Kern sollen deshalb folgende drei Materialien je Berufsbild entwickelt werden: </a:t>
            </a:r>
            <a:endParaRPr sz="1100">
              <a:solidFill>
                <a:schemeClr val="dk1"/>
              </a:solidFill>
            </a:endParaRPr>
          </a:p>
          <a:p>
            <a:pPr marL="171450" lvl="1" indent="-171450" algn="l" rtl="0">
              <a:lnSpc>
                <a:spcPct val="100000"/>
              </a:lnSpc>
              <a:spcBef>
                <a:spcPts val="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die tabellarische didaktische Einordnung (Didaktisches Impulspapier, IP), </a:t>
            </a:r>
            <a:endParaRPr sz="1100">
              <a:solidFill>
                <a:schemeClr val="dk1"/>
              </a:solidFill>
            </a:endParaRPr>
          </a:p>
          <a:p>
            <a:pPr marL="171450" lvl="1" indent="-171450" algn="l" rtl="0">
              <a:lnSpc>
                <a:spcPct val="100000"/>
              </a:lnSpc>
              <a:spcBef>
                <a:spcPts val="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ein Dokument zur Weiterbildung für Lehrende und Unterrichtende zu den Nachhaltigkeitszielen mit dem Bezug auf die spezifische Berufsausbildung (Hintergrundmaterial, HGM) </a:t>
            </a:r>
            <a:endParaRPr sz="1100">
              <a:solidFill>
                <a:schemeClr val="dk1"/>
              </a:solidFill>
            </a:endParaRPr>
          </a:p>
          <a:p>
            <a:pPr marL="171450" lvl="1" indent="-171450" algn="l" rtl="0">
              <a:lnSpc>
                <a:spcPct val="100000"/>
              </a:lnSpc>
              <a:spcBef>
                <a:spcPts val="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Ein Handout (FS) z. B. mit der Darstellung von Zielkonflikten oder weiteren Aufgabenstellungen. </a:t>
            </a:r>
            <a:endParaRPr sz="1100">
              <a:solidFill>
                <a:schemeClr val="dk1"/>
              </a:solidFill>
            </a:endParaRPr>
          </a:p>
          <a:p>
            <a:pPr marL="171450" lvl="0" indent="-171450" algn="l" rtl="0">
              <a:lnSpc>
                <a:spcPct val="100000"/>
              </a:lnSpc>
              <a:spcBef>
                <a:spcPts val="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Die Materialien sollen Impulse und Orientierung geben, wie Nachhaltigkeit in die verschiedenen Berufsbilder integriert werden kann. Alle Materialien werden als Open Educational Ressources (OER-Materialien) im PDF-Format und als Oce-Dokumente (Word und PowerPoint) zur weiteren Verwendung veröffentlicht, d. h. sie können von den Nutzer*innen kopiert, ergänzt oder umstrukturiert werden. </a:t>
            </a:r>
            <a:endParaRPr sz="1100">
              <a:solidFill>
                <a:schemeClr val="dk1"/>
              </a:solidFill>
            </a:endParaRPr>
          </a:p>
          <a:p>
            <a:pPr marL="171450" lvl="0" indent="-171450" algn="l" rtl="0">
              <a:lnSpc>
                <a:spcPct val="100000"/>
              </a:lnSpc>
              <a:spcBef>
                <a:spcPts val="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In dieser Präsentation werden erste Erkenntnisse zum Beruf der Bankkauffrau und des Bankkaufmanns vorgestellt.</a:t>
            </a:r>
            <a:endParaRPr sz="1100">
              <a:solidFill>
                <a:schemeClr val="dk1"/>
              </a:solidFill>
            </a:endParaRPr>
          </a:p>
          <a:p>
            <a:pPr marL="0" marR="0" lvl="0" indent="0" algn="l" rtl="0">
              <a:lnSpc>
                <a:spcPct val="100000"/>
              </a:lnSpc>
              <a:spcBef>
                <a:spcPts val="600"/>
              </a:spcBef>
              <a:spcAft>
                <a:spcPts val="0"/>
              </a:spcAft>
              <a:buClr>
                <a:srgbClr val="000000"/>
              </a:buClr>
              <a:buSzPts val="1400"/>
              <a:buFont typeface="Arial"/>
              <a:buNone/>
            </a:pPr>
            <a:endParaRPr/>
          </a:p>
        </p:txBody>
      </p:sp>
      <p:sp>
        <p:nvSpPr>
          <p:cNvPr id="77" name="Google Shape;77;p38: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5ef836e791_0_0:notes"/>
          <p:cNvSpPr>
            <a:spLocks noGrp="1" noRot="1" noChangeAspect="1"/>
          </p:cNvSpPr>
          <p:nvPr>
            <p:ph type="sldImg" idx="2"/>
          </p:nvPr>
        </p:nvSpPr>
        <p:spPr>
          <a:xfrm>
            <a:off x="479425" y="287338"/>
            <a:ext cx="6143700" cy="3456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g25ef836e791_0_0:notes"/>
          <p:cNvSpPr txBox="1">
            <a:spLocks noGrp="1"/>
          </p:cNvSpPr>
          <p:nvPr>
            <p:ph type="body" idx="1"/>
          </p:nvPr>
        </p:nvSpPr>
        <p:spPr>
          <a:xfrm>
            <a:off x="479425" y="3892474"/>
            <a:ext cx="6143700" cy="59880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Font typeface="Arial"/>
              <a:buNone/>
            </a:pPr>
            <a:r>
              <a:rPr lang="de-DE" sz="1000" b="1" i="0" u="none" strike="noStrike">
                <a:solidFill>
                  <a:schemeClr val="dk1"/>
                </a:solidFill>
                <a:latin typeface="Calibri"/>
                <a:ea typeface="Calibri"/>
                <a:cs typeface="Calibri"/>
                <a:sym typeface="Calibri"/>
              </a:rPr>
              <a:t>Beschreibung</a:t>
            </a:r>
            <a:endParaRPr sz="1000">
              <a:latin typeface="Calibri"/>
              <a:ea typeface="Calibri"/>
              <a:cs typeface="Calibri"/>
              <a:sym typeface="Calibri"/>
            </a:endParaRPr>
          </a:p>
          <a:p>
            <a:pPr marL="0" lvl="0" indent="0" algn="l" rtl="0">
              <a:lnSpc>
                <a:spcPct val="100000"/>
              </a:lnSpc>
              <a:spcBef>
                <a:spcPts val="0"/>
              </a:spcBef>
              <a:spcAft>
                <a:spcPts val="0"/>
              </a:spcAft>
              <a:buSzPts val="1400"/>
              <a:buNone/>
            </a:pPr>
            <a:r>
              <a:rPr lang="de-DE" sz="1000"/>
              <a:t>Das Cake-Prinzip bietet einen Ansatzpunkt für eine ganzheitliche Unternehmensführung im Sinne einer „Verschiebung weg vom aktuellen sektoralen Ansatz, bei dem soziale, wirtschaftliche und ökologische Entwicklung als separate Teile angesehen werden“ (Stockholm Resilience Centre o.J.). Die erste Ebene ist die Biosphäre mit den SDGs 6, 13, 14 und 15. Auf der Basis der Biosphäre werden alle weiteren SDGs eingeordnet. Die nächste Ebene nach der Biosphäre bildet die Gesellschaft mit den jeweiligen SDGs 1 bis 4, 7, 11 und 16. Die dritte Ebene bildet die Wirtschaft, denn diese ist abhängig von einer funktionierenden Gesellschaft. Diese Ebene umfasst die SDGs 8, 9, 10 sowie 12 – also alles, was eine nachhaltige Wirtschaft ausmacht. “On the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a:t>
            </a:r>
            <a:endParaRPr sz="1000"/>
          </a:p>
          <a:p>
            <a:pPr marL="0" lvl="0" indent="0" algn="l" rtl="0">
              <a:lnSpc>
                <a:spcPct val="100000"/>
              </a:lnSpc>
              <a:spcBef>
                <a:spcPts val="0"/>
              </a:spcBef>
              <a:spcAft>
                <a:spcPts val="0"/>
              </a:spcAft>
              <a:buSzPts val="1400"/>
              <a:buNone/>
            </a:pPr>
            <a:r>
              <a:rPr lang="de-DE" sz="1000"/>
              <a:t>Auch wenn das SDG 4 hochwertige Bildung keine exponierte Rolle in diesem Modell hat, so kann insbesondere Bildung Ansatzpunkte für das Vermeiden von Krisen und dysfunktionale Gesellschaften (Korruption, Rechtsunsicherheit, Umweltzerstörung, Verletzung der Menschenrechte) bieten. Auch in demokratischen Gesellschaften mit einer Wirtschaftsstruktur, die schon in vielen Teilen im Sinne der Nachhaltigkeit reguliert ist, werden die Ziele der nachhaltigen Entwicklung noch bei weitem nicht erreicht, zu groß sind die Defizite der SDGs wie selbst die Bundesregierung in den jeweiligen Nachhaltigkeitsberichten der Ministerien bestätigt (Bundesregierung o.J.).</a:t>
            </a:r>
            <a:endParaRPr sz="1000"/>
          </a:p>
          <a:p>
            <a:pPr marL="0" lvl="0" indent="0" algn="l" rtl="0">
              <a:lnSpc>
                <a:spcPct val="100000"/>
              </a:lnSpc>
              <a:spcBef>
                <a:spcPts val="0"/>
              </a:spcBef>
              <a:spcAft>
                <a:spcPts val="0"/>
              </a:spcAft>
              <a:buSzPts val="1400"/>
              <a:buNone/>
            </a:pPr>
            <a:r>
              <a:rPr lang="de-DE" sz="1000">
                <a:latin typeface="Calibri"/>
                <a:ea typeface="Calibri"/>
                <a:cs typeface="Calibri"/>
                <a:sym typeface="Calibri"/>
              </a:rPr>
              <a:t>. </a:t>
            </a:r>
            <a:endParaRPr/>
          </a:p>
          <a:p>
            <a:pPr marL="0" lvl="0" indent="0" algn="l" rtl="0">
              <a:lnSpc>
                <a:spcPct val="100000"/>
              </a:lnSpc>
              <a:spcBef>
                <a:spcPts val="0"/>
              </a:spcBef>
              <a:spcAft>
                <a:spcPts val="0"/>
              </a:spcAft>
              <a:buSzPts val="1400"/>
              <a:buNone/>
            </a:pPr>
            <a:r>
              <a:rPr lang="de-DE" sz="1000" b="1">
                <a:latin typeface="Calibri"/>
                <a:ea typeface="Calibri"/>
                <a:cs typeface="Calibri"/>
                <a:sym typeface="Calibri"/>
              </a:rPr>
              <a:t>Aufgabe</a:t>
            </a:r>
            <a:endParaRPr/>
          </a:p>
          <a:p>
            <a:pPr marL="0" lvl="0" indent="0" algn="l" rtl="0">
              <a:lnSpc>
                <a:spcPct val="100000"/>
              </a:lnSpc>
              <a:spcBef>
                <a:spcPts val="0"/>
              </a:spcBef>
              <a:spcAft>
                <a:spcPts val="0"/>
              </a:spcAft>
              <a:buSzPts val="1400"/>
              <a:buNone/>
            </a:pPr>
            <a:r>
              <a:rPr lang="de-DE" sz="1000">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a:p>
          <a:p>
            <a:pPr marL="171450" marR="0" lvl="0" indent="-171450" algn="l" rtl="0">
              <a:lnSpc>
                <a:spcPct val="100000"/>
              </a:lnSpc>
              <a:spcBef>
                <a:spcPts val="0"/>
              </a:spcBef>
              <a:spcAft>
                <a:spcPts val="0"/>
              </a:spcAft>
              <a:buClr>
                <a:srgbClr val="000000"/>
              </a:buClr>
              <a:buSzPts val="1000"/>
              <a:buFont typeface="Arial"/>
              <a:buChar char="•"/>
            </a:pPr>
            <a:r>
              <a:rPr lang="de-DE" sz="1000">
                <a:solidFill>
                  <a:schemeClr val="dk1"/>
                </a:solidFill>
                <a:latin typeface="Calibri"/>
                <a:ea typeface="Calibri"/>
                <a:cs typeface="Calibri"/>
                <a:sym typeface="Calibri"/>
              </a:rPr>
              <a:t>Welche Rolle spielen die SDG für Ihr Unternehmen</a:t>
            </a:r>
            <a:endParaRPr sz="10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000"/>
              <a:buFont typeface="Arial"/>
              <a:buChar char="•"/>
            </a:pPr>
            <a:r>
              <a:rPr lang="de-DE" sz="1000" b="0" i="0" u="none" strike="noStrike" cap="none">
                <a:solidFill>
                  <a:schemeClr val="dk1"/>
                </a:solidFill>
                <a:latin typeface="Calibri"/>
                <a:ea typeface="Calibri"/>
                <a:cs typeface="Calibri"/>
                <a:sym typeface="Calibri"/>
              </a:rPr>
              <a:t>Wie stellen Sie Ihr Unternehmen für die Zukunft auf?</a:t>
            </a:r>
            <a:endParaRPr sz="10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de-DE" sz="1000" b="1">
                <a:latin typeface="Calibri"/>
                <a:ea typeface="Calibri"/>
                <a:cs typeface="Calibri"/>
                <a:sym typeface="Calibri"/>
              </a:rPr>
              <a:t>Quellen und Abbildung</a:t>
            </a:r>
            <a:endParaRPr/>
          </a:p>
          <a:p>
            <a:pPr marL="171450" marR="0" lvl="0" indent="-171450" algn="l" rtl="0">
              <a:lnSpc>
                <a:spcPct val="100000"/>
              </a:lnSpc>
              <a:spcBef>
                <a:spcPts val="0"/>
              </a:spcBef>
              <a:spcAft>
                <a:spcPts val="0"/>
              </a:spcAft>
              <a:buClr>
                <a:schemeClr val="dk1"/>
              </a:buClr>
              <a:buSzPts val="1200"/>
              <a:buFont typeface="Arial"/>
              <a:buChar char="•"/>
            </a:pPr>
            <a:r>
              <a:rPr lang="de-DE" sz="1000" b="0">
                <a:latin typeface="Calibri"/>
                <a:ea typeface="Calibri"/>
                <a:cs typeface="Calibri"/>
                <a:sym typeface="Calibri"/>
              </a:rPr>
              <a:t>Cake: Stockholm Resilience Centre (o.J.): </a:t>
            </a:r>
            <a:r>
              <a:rPr lang="de-DE" sz="1000" b="0" i="0" u="none" strike="noStrike" cap="none">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1000">
                <a:latin typeface="Calibri"/>
                <a:ea typeface="Calibri"/>
                <a:cs typeface="Calibri"/>
                <a:sym typeface="Calibri"/>
              </a:rPr>
              <a:t>(Lizenz: </a:t>
            </a:r>
            <a:r>
              <a:rPr lang="de-DE" sz="1000" b="0" i="0" u="none" strike="noStrike" cap="none">
                <a:solidFill>
                  <a:schemeClr val="dk1"/>
                </a:solidFill>
                <a:latin typeface="Calibri"/>
                <a:ea typeface="Calibri"/>
                <a:cs typeface="Calibri"/>
                <a:sym typeface="Calibri"/>
              </a:rPr>
              <a:t>CC BY-ND 3.0)</a:t>
            </a:r>
            <a:endParaRPr/>
          </a:p>
          <a:p>
            <a:pPr marL="171450" marR="0" lvl="0" indent="-171450" algn="l" rtl="0">
              <a:lnSpc>
                <a:spcPct val="100000"/>
              </a:lnSpc>
              <a:spcBef>
                <a:spcPts val="0"/>
              </a:spcBef>
              <a:spcAft>
                <a:spcPts val="0"/>
              </a:spcAft>
              <a:buClr>
                <a:schemeClr val="dk1"/>
              </a:buClr>
              <a:buSzPts val="1200"/>
              <a:buFont typeface="Arial"/>
              <a:buChar char="•"/>
            </a:pPr>
            <a:r>
              <a:rPr lang="de-DE" sz="1000" b="0" i="0" u="none" strike="noStrike" cap="none">
                <a:solidFill>
                  <a:schemeClr val="dk1"/>
                </a:solidFill>
                <a:latin typeface="Calibri"/>
                <a:ea typeface="Calibri"/>
                <a:cs typeface="Calibri"/>
                <a:sym typeface="Calibri"/>
              </a:rPr>
              <a:t>Nachhaltigkeitsstrategie - eigene Darstellung in Anlehung an: sph (o.J.): Strategische Ausrichtung. Online: https://sph-nachhaltig-wirtschaften.de/nachhaltige-strategische-ausrichtung-unternehmen/</a:t>
            </a:r>
            <a:endParaRPr sz="10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de-DE" sz="1000" b="0" i="0" u="none" strike="noStrike" cap="none">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b="1">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b="1">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p:txBody>
      </p:sp>
      <p:sp>
        <p:nvSpPr>
          <p:cNvPr id="221" name="Google Shape;221;g25ef836e791_0_0: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l" rtl="0">
              <a:lnSpc>
                <a:spcPct val="100000"/>
              </a:lnSpc>
              <a:spcBef>
                <a:spcPts val="0"/>
              </a:spcBef>
              <a:spcAft>
                <a:spcPts val="0"/>
              </a:spcAft>
              <a:buSzPts val="1400"/>
              <a:buNone/>
            </a:pPr>
            <a:fld id="{00000000-1234-1234-1234-123412341234}" type="slidenum">
              <a:rPr lang="de-DE"/>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0:notes"/>
          <p:cNvSpPr>
            <a:spLocks noGrp="1" noRot="1" noChangeAspect="1"/>
          </p:cNvSpPr>
          <p:nvPr>
            <p:ph type="sldImg" idx="2"/>
          </p:nvPr>
        </p:nvSpPr>
        <p:spPr>
          <a:xfrm>
            <a:off x="287338" y="287338"/>
            <a:ext cx="6480175" cy="3644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10:notes"/>
          <p:cNvSpPr txBox="1">
            <a:spLocks noGrp="1"/>
          </p:cNvSpPr>
          <p:nvPr>
            <p:ph type="body" idx="1"/>
          </p:nvPr>
        </p:nvSpPr>
        <p:spPr>
          <a:xfrm>
            <a:off x="287338" y="3960000"/>
            <a:ext cx="6480175"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r>
              <a:rPr lang="de-DE">
                <a:solidFill>
                  <a:schemeClr val="dk1"/>
                </a:solidFill>
                <a:highlight>
                  <a:srgbClr val="FFFFFF"/>
                </a:highlight>
                <a:latin typeface="Calibri"/>
                <a:ea typeface="Calibri"/>
                <a:cs typeface="Calibri"/>
                <a:sym typeface="Calibri"/>
              </a:rPr>
              <a:t>Und zum Abschluss der </a:t>
            </a:r>
            <a:r>
              <a:rPr lang="de-DE" b="1">
                <a:solidFill>
                  <a:schemeClr val="dk1"/>
                </a:solidFill>
                <a:highlight>
                  <a:srgbClr val="FFFFFF"/>
                </a:highlight>
                <a:latin typeface="Calibri"/>
                <a:ea typeface="Calibri"/>
                <a:cs typeface="Calibri"/>
                <a:sym typeface="Calibri"/>
              </a:rPr>
              <a:t>Ausblick</a:t>
            </a:r>
            <a:r>
              <a:rPr lang="de-DE">
                <a:solidFill>
                  <a:schemeClr val="dk1"/>
                </a:solidFill>
                <a:highlight>
                  <a:srgbClr val="FFFFFF"/>
                </a:highlight>
                <a:latin typeface="Calibri"/>
                <a:ea typeface="Calibri"/>
                <a:cs typeface="Calibri"/>
                <a:sym typeface="Calibri"/>
              </a:rPr>
              <a:t>:</a:t>
            </a:r>
            <a:endParaRPr>
              <a:solidFill>
                <a:schemeClr val="dk1"/>
              </a:solidFill>
            </a:endParaRPr>
          </a:p>
          <a:p>
            <a:pPr marL="171450" lvl="0" indent="-171450" algn="l" rtl="0">
              <a:lnSpc>
                <a:spcPct val="100000"/>
              </a:lnSpc>
              <a:spcBef>
                <a:spcPts val="0"/>
              </a:spcBef>
              <a:spcAft>
                <a:spcPts val="0"/>
              </a:spcAft>
              <a:buSzPts val="1400"/>
              <a:buFont typeface="Arial"/>
              <a:buChar char="•"/>
            </a:pPr>
            <a:r>
              <a:rPr lang="de-DE">
                <a:solidFill>
                  <a:schemeClr val="dk1"/>
                </a:solidFill>
                <a:highlight>
                  <a:srgbClr val="FFFFFF"/>
                </a:highlight>
                <a:latin typeface="Calibri"/>
                <a:ea typeface="Calibri"/>
                <a:cs typeface="Calibri"/>
                <a:sym typeface="Calibri"/>
              </a:rPr>
              <a:t>Automatisierung, Digitalisierung und Nutzung weiterer Innovationen sind für die Entwicklung von effizienten Geschäftsprozessen, die Erstellung von nachhaltigen Produkten und die Erbringung nachhaltigkeitsbezogener Dienstleistungen unerlässlich. </a:t>
            </a:r>
            <a:endParaRPr>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SzPts val="1400"/>
              <a:buFont typeface="Arial"/>
              <a:buChar char="•"/>
            </a:pPr>
            <a:r>
              <a:rPr lang="de-DE">
                <a:solidFill>
                  <a:schemeClr val="dk1"/>
                </a:solidFill>
                <a:highlight>
                  <a:srgbClr val="FFFFFF"/>
                </a:highlight>
                <a:latin typeface="Calibri"/>
                <a:ea typeface="Calibri"/>
                <a:cs typeface="Calibri"/>
                <a:sym typeface="Calibri"/>
              </a:rPr>
              <a:t>Für jede Bankkauffrau und jeden Bankkaufmann bieten sich also zusätzliche und vielfältige Chancen, sich im Kreditinstitut zu engagieren und in seinem Beruf erfolgreich zu agieren - für sich selbst und zum Wohle aller! </a:t>
            </a:r>
            <a:endParaRPr>
              <a:solidFill>
                <a:schemeClr val="dk1"/>
              </a:solidFill>
            </a:endParaRPr>
          </a:p>
          <a:p>
            <a:pPr marL="0" lvl="0" indent="0" algn="l" rtl="0">
              <a:lnSpc>
                <a:spcPct val="100000"/>
              </a:lnSpc>
              <a:spcBef>
                <a:spcPts val="0"/>
              </a:spcBef>
              <a:spcAft>
                <a:spcPts val="0"/>
              </a:spcAft>
              <a:buSzPts val="1400"/>
              <a:buFont typeface="Arial"/>
              <a:buNone/>
            </a:pPr>
            <a:endParaRPr>
              <a:solidFill>
                <a:schemeClr val="dk1"/>
              </a:solidFill>
              <a:highlight>
                <a:srgbClr val="FFFFFF"/>
              </a:highlight>
              <a:latin typeface="Calibri"/>
              <a:ea typeface="Calibri"/>
              <a:cs typeface="Calibri"/>
              <a:sym typeface="Calibri"/>
            </a:endParaRPr>
          </a:p>
          <a:p>
            <a:pPr marL="0" lvl="0" indent="0" algn="l" rtl="0">
              <a:lnSpc>
                <a:spcPct val="100000"/>
              </a:lnSpc>
              <a:spcBef>
                <a:spcPts val="0"/>
              </a:spcBef>
              <a:spcAft>
                <a:spcPts val="0"/>
              </a:spcAft>
              <a:buSzPts val="1400"/>
              <a:buFont typeface="Arial"/>
              <a:buNone/>
            </a:pPr>
            <a:r>
              <a:rPr lang="de-DE" b="1">
                <a:solidFill>
                  <a:schemeClr val="dk1"/>
                </a:solidFill>
                <a:highlight>
                  <a:srgbClr val="FFFFFF"/>
                </a:highlight>
                <a:latin typeface="Calibri"/>
                <a:ea typeface="Calibri"/>
                <a:cs typeface="Calibri"/>
                <a:sym typeface="Calibri"/>
              </a:rPr>
              <a:t>Vielen Dank für Ihre freundliche Aufmerksamkeit!</a:t>
            </a:r>
            <a:endParaRPr>
              <a:solidFill>
                <a:schemeClr val="dk1"/>
              </a:solidFill>
            </a:endParaRPr>
          </a:p>
          <a:p>
            <a:pPr marL="0" lvl="0" indent="0" algn="l" rtl="0">
              <a:lnSpc>
                <a:spcPct val="100000"/>
              </a:lnSpc>
              <a:spcBef>
                <a:spcPts val="0"/>
              </a:spcBef>
              <a:spcAft>
                <a:spcPts val="0"/>
              </a:spcAft>
              <a:buSzPts val="1400"/>
              <a:buFont typeface="Arial"/>
              <a:buNone/>
            </a:pPr>
            <a:r>
              <a:rPr lang="de-DE" b="1">
                <a:solidFill>
                  <a:schemeClr val="dk1"/>
                </a:solidFill>
                <a:highlight>
                  <a:srgbClr val="FFFFFF"/>
                </a:highlight>
                <a:latin typeface="Calibri"/>
                <a:ea typeface="Calibri"/>
                <a:cs typeface="Calibri"/>
                <a:sym typeface="Calibri"/>
              </a:rPr>
              <a:t>Ich freue mich auf Ihre Kommentare und Anregungen.</a:t>
            </a:r>
            <a:endParaRPr sz="1000" b="1">
              <a:solidFill>
                <a:schemeClr val="dk1"/>
              </a:solidFill>
              <a:latin typeface="Calibri"/>
              <a:ea typeface="Calibri"/>
              <a:cs typeface="Calibri"/>
              <a:sym typeface="Calibri"/>
            </a:endParaRPr>
          </a:p>
        </p:txBody>
      </p:sp>
      <p:sp>
        <p:nvSpPr>
          <p:cNvPr id="241" name="Google Shape;241;p10:notes"/>
          <p:cNvSpPr txBox="1">
            <a:spLocks noGrp="1"/>
          </p:cNvSpPr>
          <p:nvPr>
            <p:ph type="sldNum" idx="12"/>
          </p:nvPr>
        </p:nvSpPr>
        <p:spPr>
          <a:xfrm>
            <a:off x="4024800" y="9720000"/>
            <a:ext cx="3078000" cy="5148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de-DE"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26805bd2549_0_1687:notes"/>
          <p:cNvSpPr>
            <a:spLocks noGrp="1" noRot="1" noChangeAspect="1"/>
          </p:cNvSpPr>
          <p:nvPr>
            <p:ph type="sldImg" idx="2"/>
          </p:nvPr>
        </p:nvSpPr>
        <p:spPr>
          <a:xfrm>
            <a:off x="479425" y="33178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g26805bd2549_0_1687:notes"/>
          <p:cNvSpPr txBox="1">
            <a:spLocks noGrp="1"/>
          </p:cNvSpPr>
          <p:nvPr>
            <p:ph type="body" idx="1"/>
          </p:nvPr>
        </p:nvSpPr>
        <p:spPr>
          <a:xfrm>
            <a:off x="479425" y="3888000"/>
            <a:ext cx="6143625" cy="5990938"/>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Font typeface="Arial"/>
              <a:buNone/>
            </a:pPr>
            <a:r>
              <a:rPr lang="de-DE" sz="1000" b="1" i="0" u="none" strike="noStrike" dirty="0">
                <a:solidFill>
                  <a:schemeClr val="dk1"/>
                </a:solidFill>
                <a:latin typeface="Calibri"/>
                <a:ea typeface="Calibri"/>
                <a:cs typeface="Calibri"/>
                <a:sym typeface="Calibri"/>
              </a:rPr>
              <a:t>Beschreibung</a:t>
            </a:r>
            <a:endParaRPr sz="1000" dirty="0">
              <a:latin typeface="Calibri"/>
              <a:ea typeface="Calibri"/>
              <a:cs typeface="Calibri"/>
              <a:sym typeface="Calibri"/>
            </a:endParaRPr>
          </a:p>
          <a:p>
            <a:pPr marL="0" lvl="0" indent="0" algn="l" rtl="0">
              <a:lnSpc>
                <a:spcPct val="100000"/>
              </a:lnSpc>
              <a:spcBef>
                <a:spcPts val="200"/>
              </a:spcBef>
              <a:spcAft>
                <a:spcPts val="0"/>
              </a:spcAft>
              <a:buSzPts val="1400"/>
              <a:buNone/>
            </a:pPr>
            <a:r>
              <a:rPr lang="de-DE" sz="1000" dirty="0"/>
              <a:t>Aufgrund des Klimawandels ist eine Auseinandersetzung mit dem Thema der Nachhaltigkeit heute in allen Bereichen unumgänglich. Die </a:t>
            </a:r>
            <a:r>
              <a:rPr lang="de-DE" sz="1000" dirty="0">
                <a:latin typeface="Calibri"/>
                <a:ea typeface="Calibri"/>
                <a:cs typeface="Calibri"/>
                <a:sym typeface="Calibri"/>
              </a:rPr>
              <a:t>Gesellschaft kann ohne eine intakte Umwelt nicht überleben, weswegen auf die Nutzung der natürlichen Ressourcen und den Erhalt von Lebensraum besonders geachtet werden muss. Unsere Gesellschaft und unsere Wirtschaft sind in die </a:t>
            </a:r>
            <a:r>
              <a:rPr lang="de-DE" sz="1000" b="0" i="0" u="none" strike="noStrike" cap="none" dirty="0">
                <a:solidFill>
                  <a:schemeClr val="dk1"/>
                </a:solidFill>
                <a:latin typeface="Calibri"/>
                <a:ea typeface="Calibri"/>
                <a:cs typeface="Calibri"/>
                <a:sym typeface="Calibri"/>
              </a:rPr>
              <a:t>Biosphäre eingebettet, sie ist die Basis für alles. Das Cake-Prinzip bedeutet „</a:t>
            </a:r>
            <a:r>
              <a:rPr lang="de-DE" sz="1000" b="0" i="1" u="none" strike="noStrike" cap="none" dirty="0">
                <a:solidFill>
                  <a:schemeClr val="dk1"/>
                </a:solidFill>
                <a:latin typeface="Calibri"/>
                <a:ea typeface="Calibri"/>
                <a:cs typeface="Calibri"/>
                <a:sym typeface="Calibri"/>
              </a:rPr>
              <a:t>eine Verschiebung weg vom aktuellen sektoralen Ansatz, bei dem soziale, wirtschaftliche und ökologische Entwicklung als separate Teile angesehen werden</a:t>
            </a:r>
            <a:r>
              <a:rPr lang="de-DE" sz="1000" b="0" i="0" u="none" strike="noStrike" cap="none" dirty="0">
                <a:solidFill>
                  <a:schemeClr val="dk1"/>
                </a:solidFill>
                <a:latin typeface="Calibri"/>
                <a:ea typeface="Calibri"/>
                <a:cs typeface="Calibri"/>
                <a:sym typeface="Calibri"/>
              </a:rPr>
              <a:t>“</a:t>
            </a:r>
            <a:r>
              <a:rPr lang="de-DE" sz="1000" b="0" i="1" u="none" strike="noStrike" cap="none" dirty="0">
                <a:solidFill>
                  <a:schemeClr val="dk1"/>
                </a:solidFill>
                <a:latin typeface="Calibri"/>
                <a:ea typeface="Calibri"/>
                <a:cs typeface="Calibri"/>
                <a:sym typeface="Calibri"/>
              </a:rPr>
              <a:t> </a:t>
            </a:r>
            <a:r>
              <a:rPr lang="de-DE" sz="1000" b="0" i="0" u="none" strike="noStrike" cap="none" dirty="0">
                <a:solidFill>
                  <a:schemeClr val="dk1"/>
                </a:solidFill>
                <a:latin typeface="Calibri"/>
                <a:ea typeface="Calibri"/>
                <a:cs typeface="Calibri"/>
                <a:sym typeface="Calibri"/>
              </a:rPr>
              <a:t>(</a:t>
            </a:r>
            <a:r>
              <a:rPr lang="de-DE" sz="1000" b="0" i="0" dirty="0">
                <a:latin typeface="Calibri"/>
                <a:ea typeface="Calibri"/>
                <a:cs typeface="Calibri"/>
                <a:sym typeface="Calibri"/>
              </a:rPr>
              <a:t>Stockholm </a:t>
            </a:r>
            <a:r>
              <a:rPr lang="de-DE" sz="1000" b="0" i="0" dirty="0" err="1">
                <a:latin typeface="Calibri"/>
                <a:ea typeface="Calibri"/>
                <a:cs typeface="Calibri"/>
                <a:sym typeface="Calibri"/>
              </a:rPr>
              <a:t>Resilience</a:t>
            </a:r>
            <a:r>
              <a:rPr lang="de-DE" sz="1000" b="0" i="0" dirty="0">
                <a:latin typeface="Calibri"/>
                <a:ea typeface="Calibri"/>
                <a:cs typeface="Calibri"/>
                <a:sym typeface="Calibri"/>
              </a:rPr>
              <a:t> </a:t>
            </a:r>
            <a:r>
              <a:rPr lang="de-DE" sz="1000" b="0" i="0" dirty="0" err="1">
                <a:latin typeface="Calibri"/>
                <a:ea typeface="Calibri"/>
                <a:cs typeface="Calibri"/>
                <a:sym typeface="Calibri"/>
              </a:rPr>
              <a:t>Centre</a:t>
            </a:r>
            <a:r>
              <a:rPr lang="de-DE" sz="1000" b="0" i="0" dirty="0">
                <a:latin typeface="Calibri"/>
                <a:ea typeface="Calibri"/>
                <a:cs typeface="Calibri"/>
                <a:sym typeface="Calibri"/>
              </a:rPr>
              <a:t> o.J.). Auf der Basis der Biosphäre werden </a:t>
            </a:r>
            <a:r>
              <a:rPr lang="de-DE" sz="1000" dirty="0">
                <a:latin typeface="Calibri"/>
                <a:ea typeface="Calibri"/>
                <a:cs typeface="Calibri"/>
                <a:sym typeface="Calibri"/>
              </a:rPr>
              <a:t>alle anderen SDGs eingeordnet werden müssen. Die nächste Ebene nach der Biosphäre bildet die Gesellschaft mit den jeweiligen SDG 1 bis 4, 7, 11 und 16. Die dritte Ebene bildet die Wirtschaft, denn diese ist abhängig von einer funktionierenden Gesellschaft. Diese Schichtung ist wohlbegründet, denn gesunde (3 Gesundheit und Wohlergehen) und wohlhabende (SDG 1 Keine Armut) Kund*innen sind auch die Konsument*innen der Unternehmen ohne die sie nicht existieren würden. Die dritte Ebene – die Wirtschaft – umfasst die SDG 8 Menschwürdige Arbeit und Wirtschaftswachstum, 9 Industrie, Innovation und Infrastruktur, 10 Ungleichheit sowie 12 Nachhaltige/r Konsum und Produktion – also alles, was eine nachhaltige Wirtschaft ausmacht. “On </a:t>
            </a:r>
            <a:r>
              <a:rPr lang="de-DE" sz="1000" dirty="0" err="1">
                <a:latin typeface="Calibri"/>
                <a:ea typeface="Calibri"/>
                <a:cs typeface="Calibri"/>
                <a:sym typeface="Calibri"/>
              </a:rPr>
              <a:t>the</a:t>
            </a:r>
            <a:r>
              <a:rPr lang="de-DE" sz="1000" dirty="0">
                <a:latin typeface="Calibri"/>
                <a:ea typeface="Calibri"/>
                <a:cs typeface="Calibri"/>
                <a:sym typeface="Calibri"/>
              </a:rPr>
              <a:t>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 </a:t>
            </a:r>
            <a:endParaRPr dirty="0"/>
          </a:p>
          <a:p>
            <a:pPr marL="0" lvl="0" indent="0" algn="l" rtl="0">
              <a:lnSpc>
                <a:spcPct val="100000"/>
              </a:lnSpc>
              <a:spcBef>
                <a:spcPts val="200"/>
              </a:spcBef>
              <a:spcAft>
                <a:spcPts val="0"/>
              </a:spcAft>
              <a:buSzPts val="1400"/>
              <a:buNone/>
            </a:pPr>
            <a:r>
              <a:rPr lang="de-DE" sz="1000" dirty="0">
                <a:latin typeface="Calibri"/>
                <a:ea typeface="Calibri"/>
                <a:cs typeface="Calibri"/>
                <a:sym typeface="Calibri"/>
              </a:rPr>
              <a:t>Auch wenn das SDG 4 Hochwertige Bildung keine besondere Rolle in diesem Modell hat (und nur eingereiht ist zwischen allen anderen) – so kann nur Bildung den Teufelskreis der Armut durchbrechen, Krisen vermeiden und dysfunktionale Gesellschaften (Korruption, Rechtsunsicherheit, Umweltzerstörung, Verletzung der Menschenrechte) verändern. Aber auch in demokratischen Gesellschaften mit einer Wirtschaftsstruktur, die schon in vielen Teilen im Sinne der Nachhaltigkeit reguliert ist, werden die Ziele der nachhaltigen Entwicklung noch bei weitem nicht erreicht, zu groß sind die Defizite der SDG wie selbst die Bundesregierung in den jeweiligen Nachhaltigkeitsberichten der Ministerium bestätigen (Bundesregierung o.J.). </a:t>
            </a:r>
            <a:endParaRPr dirty="0"/>
          </a:p>
          <a:p>
            <a:pPr marL="0" lvl="0" indent="0" algn="l" rtl="0">
              <a:lnSpc>
                <a:spcPct val="100000"/>
              </a:lnSpc>
              <a:spcBef>
                <a:spcPts val="200"/>
              </a:spcBef>
              <a:spcAft>
                <a:spcPts val="0"/>
              </a:spcAft>
              <a:buSzPts val="1400"/>
              <a:buNone/>
            </a:pPr>
            <a:r>
              <a:rPr lang="de-DE" sz="1000" b="1" dirty="0">
                <a:latin typeface="Calibri"/>
                <a:ea typeface="Calibri"/>
                <a:cs typeface="Calibri"/>
                <a:sym typeface="Calibri"/>
              </a:rPr>
              <a:t>Aufgabe</a:t>
            </a:r>
            <a:endParaRPr dirty="0"/>
          </a:p>
          <a:p>
            <a:pPr marL="0" lvl="0" indent="0" algn="l" rtl="0">
              <a:lnSpc>
                <a:spcPct val="100000"/>
              </a:lnSpc>
              <a:spcBef>
                <a:spcPts val="200"/>
              </a:spcBef>
              <a:spcAft>
                <a:spcPts val="0"/>
              </a:spcAft>
              <a:buSzPts val="1400"/>
              <a:buNone/>
            </a:pPr>
            <a:r>
              <a:rPr lang="de-DE" sz="1000" dirty="0">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dirty="0"/>
          </a:p>
          <a:p>
            <a:pPr marL="171450" marR="0" lvl="0" indent="-171450" algn="l" rtl="0">
              <a:lnSpc>
                <a:spcPct val="100000"/>
              </a:lnSpc>
              <a:spcBef>
                <a:spcPts val="200"/>
              </a:spcBef>
              <a:spcAft>
                <a:spcPts val="0"/>
              </a:spcAft>
              <a:buClr>
                <a:srgbClr val="000000"/>
              </a:buClr>
              <a:buSzPts val="1000"/>
              <a:buFont typeface="Arial"/>
              <a:buChar char="•"/>
            </a:pPr>
            <a:r>
              <a:rPr lang="de-DE" sz="1000" dirty="0">
                <a:solidFill>
                  <a:schemeClr val="dk1"/>
                </a:solidFill>
                <a:latin typeface="Calibri"/>
                <a:ea typeface="Calibri"/>
                <a:cs typeface="Calibri"/>
                <a:sym typeface="Calibri"/>
              </a:rPr>
              <a:t>Welche Rolle spielen die SDG für Ihr Unternehmen</a:t>
            </a:r>
            <a:endParaRPr sz="10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200"/>
              </a:spcBef>
              <a:spcAft>
                <a:spcPts val="0"/>
              </a:spcAft>
              <a:buClr>
                <a:srgbClr val="000000"/>
              </a:buClr>
              <a:buSzPts val="1000"/>
              <a:buFont typeface="Arial"/>
              <a:buChar char="•"/>
            </a:pPr>
            <a:r>
              <a:rPr lang="de-DE" sz="1000" b="0" i="0" u="none" strike="noStrike" cap="none" dirty="0">
                <a:solidFill>
                  <a:schemeClr val="dk1"/>
                </a:solidFill>
                <a:latin typeface="Calibri"/>
                <a:ea typeface="Calibri"/>
                <a:cs typeface="Calibri"/>
                <a:sym typeface="Calibri"/>
              </a:rPr>
              <a:t>Wie stellen Sie Ihr Unternehmen für die Zukunft auf?</a:t>
            </a:r>
            <a:endParaRPr sz="1000" dirty="0">
              <a:latin typeface="Calibri"/>
              <a:ea typeface="Calibri"/>
              <a:cs typeface="Calibri"/>
              <a:sym typeface="Calibri"/>
            </a:endParaRPr>
          </a:p>
          <a:p>
            <a:pPr marL="0" lvl="0" indent="0" algn="l" rtl="0">
              <a:lnSpc>
                <a:spcPct val="100000"/>
              </a:lnSpc>
              <a:spcBef>
                <a:spcPts val="200"/>
              </a:spcBef>
              <a:spcAft>
                <a:spcPts val="0"/>
              </a:spcAft>
              <a:buClr>
                <a:schemeClr val="dk1"/>
              </a:buClr>
              <a:buSzPts val="1100"/>
              <a:buFont typeface="Arial"/>
              <a:buNone/>
            </a:pPr>
            <a:r>
              <a:rPr lang="de-DE" sz="1000" b="1" dirty="0">
                <a:latin typeface="Calibri"/>
                <a:ea typeface="Calibri"/>
                <a:cs typeface="Calibri"/>
                <a:sym typeface="Calibri"/>
              </a:rPr>
              <a:t>Quellen und Abbildung</a:t>
            </a:r>
            <a:endParaRPr dirty="0"/>
          </a:p>
          <a:p>
            <a:pPr marL="171450" marR="0" lvl="0" indent="-171450" algn="l" rtl="0">
              <a:lnSpc>
                <a:spcPct val="100000"/>
              </a:lnSpc>
              <a:spcBef>
                <a:spcPts val="0"/>
              </a:spcBef>
              <a:spcAft>
                <a:spcPts val="0"/>
              </a:spcAft>
              <a:buClr>
                <a:schemeClr val="dk1"/>
              </a:buClr>
              <a:buSzPts val="1200"/>
              <a:buFont typeface="Arial"/>
              <a:buChar char="•"/>
            </a:pPr>
            <a:r>
              <a:rPr lang="de-DE" sz="900" b="0" dirty="0">
                <a:latin typeface="Calibri"/>
                <a:ea typeface="Calibri"/>
                <a:cs typeface="Calibri"/>
                <a:sym typeface="Calibri"/>
              </a:rPr>
              <a:t>Cake: Stockholm </a:t>
            </a:r>
            <a:r>
              <a:rPr lang="de-DE" sz="900" b="0" dirty="0" err="1">
                <a:latin typeface="Calibri"/>
                <a:ea typeface="Calibri"/>
                <a:cs typeface="Calibri"/>
                <a:sym typeface="Calibri"/>
              </a:rPr>
              <a:t>Resilience</a:t>
            </a:r>
            <a:r>
              <a:rPr lang="de-DE" sz="900" b="0" dirty="0">
                <a:latin typeface="Calibri"/>
                <a:ea typeface="Calibri"/>
                <a:cs typeface="Calibri"/>
                <a:sym typeface="Calibri"/>
              </a:rPr>
              <a:t> </a:t>
            </a:r>
            <a:r>
              <a:rPr lang="de-DE" sz="900" b="0" dirty="0" err="1">
                <a:latin typeface="Calibri"/>
                <a:ea typeface="Calibri"/>
                <a:cs typeface="Calibri"/>
                <a:sym typeface="Calibri"/>
              </a:rPr>
              <a:t>Centre</a:t>
            </a:r>
            <a:r>
              <a:rPr lang="de-DE" sz="900" b="0" dirty="0">
                <a:latin typeface="Calibri"/>
                <a:ea typeface="Calibri"/>
                <a:cs typeface="Calibri"/>
                <a:sym typeface="Calibri"/>
              </a:rPr>
              <a:t> (o.J.): </a:t>
            </a:r>
            <a:r>
              <a:rPr lang="de-DE" sz="900" b="0" i="0" u="none" strike="noStrike" cap="none" dirty="0">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900" dirty="0">
                <a:latin typeface="Calibri"/>
                <a:ea typeface="Calibri"/>
                <a:cs typeface="Calibri"/>
                <a:sym typeface="Calibri"/>
              </a:rPr>
              <a:t>(Lizenz: </a:t>
            </a:r>
            <a:r>
              <a:rPr lang="de-DE" sz="900" b="0" i="0" u="none" strike="noStrike" cap="none" dirty="0">
                <a:solidFill>
                  <a:schemeClr val="dk1"/>
                </a:solidFill>
                <a:latin typeface="Calibri"/>
                <a:ea typeface="Calibri"/>
                <a:cs typeface="Calibri"/>
                <a:sym typeface="Calibri"/>
              </a:rPr>
              <a:t>CC BY-ND 3.0)</a:t>
            </a:r>
            <a:endParaRPr sz="900" dirty="0"/>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Nachhaltigkeitsstrategie - eigene Darstellung in </a:t>
            </a:r>
            <a:r>
              <a:rPr lang="de-DE" sz="900" b="0" i="0" u="none" strike="noStrike" cap="none" dirty="0" err="1">
                <a:solidFill>
                  <a:schemeClr val="dk1"/>
                </a:solidFill>
                <a:latin typeface="Calibri"/>
                <a:ea typeface="Calibri"/>
                <a:cs typeface="Calibri"/>
                <a:sym typeface="Calibri"/>
              </a:rPr>
              <a:t>Anlehung</a:t>
            </a:r>
            <a:r>
              <a:rPr lang="de-DE" sz="900" b="0" i="0" u="none" strike="noStrike" cap="none" dirty="0">
                <a:solidFill>
                  <a:schemeClr val="dk1"/>
                </a:solidFill>
                <a:latin typeface="Calibri"/>
                <a:ea typeface="Calibri"/>
                <a:cs typeface="Calibri"/>
                <a:sym typeface="Calibri"/>
              </a:rPr>
              <a:t> an: </a:t>
            </a:r>
            <a:r>
              <a:rPr lang="de-DE" sz="900" b="0" i="0" u="none" strike="noStrike" cap="none" dirty="0" err="1">
                <a:solidFill>
                  <a:schemeClr val="dk1"/>
                </a:solidFill>
                <a:latin typeface="Calibri"/>
                <a:ea typeface="Calibri"/>
                <a:cs typeface="Calibri"/>
                <a:sym typeface="Calibri"/>
              </a:rPr>
              <a:t>sph</a:t>
            </a:r>
            <a:r>
              <a:rPr lang="de-DE" sz="900" b="0" i="0" u="none" strike="noStrike" cap="none" dirty="0">
                <a:solidFill>
                  <a:schemeClr val="dk1"/>
                </a:solidFill>
                <a:latin typeface="Calibri"/>
                <a:ea typeface="Calibri"/>
                <a:cs typeface="Calibri"/>
                <a:sym typeface="Calibri"/>
              </a:rPr>
              <a:t> (o.J.): Strategische Ausrichtung. Online: https://sph-nachhaltig-wirtschaften.de/nachhaltige-strategische-ausrichtung-unternehmen/</a:t>
            </a:r>
            <a:endParaRPr sz="9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900" dirty="0">
              <a:latin typeface="Calibri"/>
              <a:ea typeface="Calibri"/>
              <a:cs typeface="Calibri"/>
              <a:sym typeface="Calibri"/>
            </a:endParaRPr>
          </a:p>
        </p:txBody>
      </p:sp>
      <p:sp>
        <p:nvSpPr>
          <p:cNvPr id="2" name="Google Shape;154;g26805bd2549_0_0:notes">
            <a:extLst>
              <a:ext uri="{FF2B5EF4-FFF2-40B4-BE49-F238E27FC236}">
                <a16:creationId xmlns="" xmlns:a16="http://schemas.microsoft.com/office/drawing/2014/main" id="{1F2D34FA-FE4F-54E9-DD05-D185E08EAABC}"/>
              </a:ext>
            </a:extLst>
          </p:cNvPr>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12</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55712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5:notes"/>
          <p:cNvSpPr>
            <a:spLocks noGrp="1" noRot="1" noChangeAspect="1"/>
          </p:cNvSpPr>
          <p:nvPr>
            <p:ph type="sldImg" idx="2"/>
          </p:nvPr>
        </p:nvSpPr>
        <p:spPr>
          <a:xfrm>
            <a:off x="287338" y="287338"/>
            <a:ext cx="6480175" cy="3644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5:notes"/>
          <p:cNvSpPr txBox="1">
            <a:spLocks noGrp="1"/>
          </p:cNvSpPr>
          <p:nvPr>
            <p:ph type="body" idx="1"/>
          </p:nvPr>
        </p:nvSpPr>
        <p:spPr>
          <a:xfrm>
            <a:off x="288000" y="3960000"/>
            <a:ext cx="6479513" cy="5938912"/>
          </a:xfrm>
          <a:prstGeom prst="rect">
            <a:avLst/>
          </a:prstGeom>
          <a:noFill/>
          <a:ln>
            <a:noFill/>
          </a:ln>
        </p:spPr>
        <p:txBody>
          <a:bodyPr spcFirstLastPara="1" wrap="square" lIns="94825" tIns="94825" rIns="94825" bIns="94825" anchor="t" anchorCtr="0">
            <a:noAutofit/>
          </a:bodyPr>
          <a:lstStyle/>
          <a:p>
            <a:pPr marL="0" lvl="0" indent="0" algn="l" rtl="0">
              <a:lnSpc>
                <a:spcPct val="100000"/>
              </a:lnSpc>
              <a:spcBef>
                <a:spcPts val="0"/>
              </a:spcBef>
              <a:spcAft>
                <a:spcPts val="0"/>
              </a:spcAft>
              <a:buSzPts val="1400"/>
              <a:buNone/>
            </a:pPr>
            <a:r>
              <a:rPr lang="de-DE" sz="1100" b="1">
                <a:solidFill>
                  <a:schemeClr val="dk1"/>
                </a:solidFill>
                <a:latin typeface="Calibri"/>
                <a:ea typeface="Calibri"/>
                <a:cs typeface="Calibri"/>
                <a:sym typeface="Calibri"/>
              </a:rPr>
              <a:t>Beschreibung</a:t>
            </a:r>
            <a:endParaRPr sz="1100" b="1">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050"/>
              <a:buNone/>
            </a:pPr>
            <a:r>
              <a:rPr lang="de-DE" sz="1100">
                <a:solidFill>
                  <a:schemeClr val="dk1"/>
                </a:solidFill>
                <a:latin typeface="Calibri"/>
                <a:ea typeface="Calibri"/>
                <a:cs typeface="Calibri"/>
                <a:sym typeface="Calibri"/>
              </a:rPr>
              <a:t>Kreditinstitute als Finanzintermediäre sollen Industrie, Handel, Bund, Länder und Gemeinden unterstützen, nachhaltige wirtschaftliche Tätigkeiten zu finanzieren. Investitionsentscheidungen sollen insbesondere umweltbezogene Aspekte berücksichtigen. Dies gilt für jede Finanzierung durch eine Bank oder Sparkasse oder durch den Kapitalmarkt. Bei der ökologischen Transformation sind also Banken und Sparkassen TEIL der Lösung!</a:t>
            </a:r>
            <a:endParaRPr sz="11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050"/>
              <a:buNone/>
            </a:pPr>
            <a:r>
              <a:rPr lang="de-DE" sz="1100">
                <a:solidFill>
                  <a:schemeClr val="dk1"/>
                </a:solidFill>
                <a:latin typeface="Calibri"/>
                <a:ea typeface="Calibri"/>
                <a:cs typeface="Calibri"/>
                <a:sym typeface="Calibri"/>
              </a:rPr>
              <a:t>Grundlage sind die 17 SDGs der </a:t>
            </a:r>
            <a:r>
              <a:rPr lang="de-DE" sz="1100" b="1">
                <a:solidFill>
                  <a:schemeClr val="dk1"/>
                </a:solidFill>
                <a:latin typeface="Calibri"/>
                <a:ea typeface="Calibri"/>
                <a:cs typeface="Calibri"/>
                <a:sym typeface="Calibri"/>
              </a:rPr>
              <a:t>Agenda 2030 </a:t>
            </a:r>
            <a:r>
              <a:rPr lang="de-DE" sz="1100">
                <a:solidFill>
                  <a:schemeClr val="dk1"/>
                </a:solidFill>
                <a:latin typeface="Calibri"/>
                <a:ea typeface="Calibri"/>
                <a:cs typeface="Calibri"/>
                <a:sym typeface="Calibri"/>
              </a:rPr>
              <a:t>der UN. Die Umsetzung in der Europäischen Union erfolgte zunächst mit der Mitteilung der Europäischen Kommission „</a:t>
            </a:r>
            <a:r>
              <a:rPr lang="de-DE" sz="1100" b="1">
                <a:solidFill>
                  <a:schemeClr val="dk1"/>
                </a:solidFill>
                <a:latin typeface="Calibri"/>
                <a:ea typeface="Calibri"/>
                <a:cs typeface="Calibri"/>
                <a:sym typeface="Calibri"/>
              </a:rPr>
              <a:t>Auf dem Weg in eine nachhaltige Zukunft. Europäische Nachhaltigkeitspolitik</a:t>
            </a:r>
            <a:r>
              <a:rPr lang="de-DE" sz="1100">
                <a:solidFill>
                  <a:schemeClr val="dk1"/>
                </a:solidFill>
                <a:latin typeface="Calibri"/>
                <a:ea typeface="Calibri"/>
                <a:cs typeface="Calibri"/>
                <a:sym typeface="Calibri"/>
              </a:rPr>
              <a:t>“ vom 22. November 2016 und dem „</a:t>
            </a:r>
            <a:r>
              <a:rPr lang="de-DE" sz="1100" b="1">
                <a:solidFill>
                  <a:schemeClr val="dk1"/>
                </a:solidFill>
                <a:latin typeface="Calibri"/>
                <a:ea typeface="Calibri"/>
                <a:cs typeface="Calibri"/>
                <a:sym typeface="Calibri"/>
              </a:rPr>
              <a:t>Aktionsplan: Finanzierung nachhaltigen Wachstums</a:t>
            </a:r>
            <a:r>
              <a:rPr lang="de-DE" sz="1100">
                <a:solidFill>
                  <a:schemeClr val="dk1"/>
                </a:solidFill>
                <a:latin typeface="Calibri"/>
                <a:ea typeface="Calibri"/>
                <a:cs typeface="Calibri"/>
                <a:sym typeface="Calibri"/>
              </a:rPr>
              <a:t>“ vom 8. März 2018. Für deutsche Unternehmen zusätzlich von Relevanz sind die </a:t>
            </a:r>
            <a:r>
              <a:rPr lang="de-DE" sz="1100" b="1">
                <a:solidFill>
                  <a:schemeClr val="dk1"/>
                </a:solidFill>
                <a:latin typeface="Calibri"/>
                <a:ea typeface="Calibri"/>
                <a:cs typeface="Calibri"/>
                <a:sym typeface="Calibri"/>
              </a:rPr>
              <a:t>Deutsche Nachhaltigkeitsstrategie </a:t>
            </a:r>
            <a:r>
              <a:rPr lang="de-DE" sz="1100">
                <a:solidFill>
                  <a:schemeClr val="dk1"/>
                </a:solidFill>
                <a:latin typeface="Calibri"/>
                <a:ea typeface="Calibri"/>
                <a:cs typeface="Calibri"/>
                <a:sym typeface="Calibri"/>
              </a:rPr>
              <a:t>(DNS) vom 11. Januar 2017 in ihrer Weiterentwicklung vom 10. März 2021 sowie die </a:t>
            </a:r>
            <a:r>
              <a:rPr lang="de-DE" sz="1100" b="1">
                <a:solidFill>
                  <a:schemeClr val="dk1"/>
                </a:solidFill>
                <a:latin typeface="Calibri"/>
                <a:ea typeface="Calibri"/>
                <a:cs typeface="Calibri"/>
                <a:sym typeface="Calibri"/>
              </a:rPr>
              <a:t>Deutsche Sustainable Finance-Strategie</a:t>
            </a:r>
            <a:r>
              <a:rPr lang="de-DE" sz="1100">
                <a:solidFill>
                  <a:schemeClr val="dk1"/>
                </a:solidFill>
                <a:latin typeface="Calibri"/>
                <a:ea typeface="Calibri"/>
                <a:cs typeface="Calibri"/>
                <a:sym typeface="Calibri"/>
              </a:rPr>
              <a:t> (DSFS) vom 5. Mai 2021.</a:t>
            </a:r>
            <a:endParaRPr sz="11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050"/>
              <a:buNone/>
            </a:pPr>
            <a:r>
              <a:rPr lang="de-DE" sz="1100" b="1">
                <a:solidFill>
                  <a:schemeClr val="dk1"/>
                </a:solidFill>
                <a:latin typeface="Calibri"/>
                <a:ea typeface="Calibri"/>
                <a:cs typeface="Calibri"/>
                <a:sym typeface="Calibri"/>
              </a:rPr>
              <a:t>Aufgabe</a:t>
            </a:r>
            <a:endParaRPr sz="110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100"/>
              <a:buFont typeface="Arial"/>
              <a:buChar char="•"/>
            </a:pPr>
            <a:r>
              <a:rPr lang="de-DE" sz="1100" b="0" i="0" u="none" strike="noStrike" cap="none">
                <a:solidFill>
                  <a:schemeClr val="dk1"/>
                </a:solidFill>
                <a:latin typeface="Calibri"/>
                <a:ea typeface="Calibri"/>
                <a:cs typeface="Calibri"/>
                <a:sym typeface="Calibri"/>
              </a:rPr>
              <a:t>Wählen Sie ein SDG aus und nennen Sie aus den</a:t>
            </a:r>
            <a:r>
              <a:rPr lang="de-DE" sz="1100">
                <a:solidFill>
                  <a:schemeClr val="dk1"/>
                </a:solidFill>
                <a:latin typeface="Calibri"/>
                <a:ea typeface="Calibri"/>
                <a:cs typeface="Calibri"/>
                <a:sym typeface="Calibri"/>
              </a:rPr>
              <a:t> nebenstehend</a:t>
            </a:r>
            <a:r>
              <a:rPr lang="de-DE" sz="1100" b="0" i="0" u="none" strike="noStrike" cap="none">
                <a:solidFill>
                  <a:schemeClr val="dk1"/>
                </a:solidFill>
                <a:latin typeface="Calibri"/>
                <a:ea typeface="Calibri"/>
                <a:cs typeface="Calibri"/>
                <a:sym typeface="Calibri"/>
              </a:rPr>
              <a:t> aufgeführten Dokumenten drei dazu-gehörige Indikatoren oder Maßnahmen. </a:t>
            </a:r>
            <a:endParaRPr sz="1100" b="0" i="0" u="non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100"/>
              <a:buFont typeface="Arial"/>
              <a:buChar char="•"/>
            </a:pPr>
            <a:r>
              <a:rPr lang="de-DE" sz="1100" b="0" i="0" u="none" cap="none">
                <a:solidFill>
                  <a:schemeClr val="dk1"/>
                </a:solidFill>
                <a:latin typeface="Calibri"/>
                <a:ea typeface="Calibri"/>
                <a:cs typeface="Calibri"/>
                <a:sym typeface="Calibri"/>
              </a:rPr>
              <a:t>Welche Ziele sollen bis 2030 erreicht werden?</a:t>
            </a:r>
            <a:endParaRPr sz="1100"/>
          </a:p>
          <a:p>
            <a:pPr marL="171450" marR="0" lvl="0" indent="-171450" algn="l" rtl="0">
              <a:lnSpc>
                <a:spcPct val="100000"/>
              </a:lnSpc>
              <a:spcBef>
                <a:spcPts val="0"/>
              </a:spcBef>
              <a:spcAft>
                <a:spcPts val="0"/>
              </a:spcAft>
              <a:buClr>
                <a:srgbClr val="000000"/>
              </a:buClr>
              <a:buSzPts val="1100"/>
              <a:buFont typeface="Arial"/>
              <a:buChar char="•"/>
            </a:pPr>
            <a:r>
              <a:rPr lang="de-DE" sz="1100">
                <a:solidFill>
                  <a:schemeClr val="dk1"/>
                </a:solidFill>
                <a:latin typeface="Calibri"/>
                <a:ea typeface="Calibri"/>
                <a:cs typeface="Calibri"/>
                <a:sym typeface="Calibri"/>
              </a:rPr>
              <a:t>Wie wird der Indikator bzw. die Maßnahme in Ihrem Institut umgesetzt?</a:t>
            </a:r>
            <a:endParaRPr sz="1100" b="0" i="0" u="non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050"/>
              <a:buNone/>
            </a:pPr>
            <a:r>
              <a:rPr lang="de-DE" sz="1200" b="1">
                <a:solidFill>
                  <a:schemeClr val="dk1"/>
                </a:solidFill>
                <a:latin typeface="Calibri"/>
                <a:ea typeface="Calibri"/>
                <a:cs typeface="Calibri"/>
                <a:sym typeface="Calibri"/>
              </a:rPr>
              <a:t>Quellen</a:t>
            </a:r>
            <a:endParaRPr sz="1200">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Clr>
                <a:schemeClr val="dk1"/>
              </a:buClr>
              <a:buSzPts val="1050"/>
              <a:buFont typeface="Arial"/>
              <a:buChar char="•"/>
            </a:pPr>
            <a:r>
              <a:rPr lang="de-DE" sz="900" b="0" i="0">
                <a:solidFill>
                  <a:schemeClr val="dk1"/>
                </a:solidFill>
                <a:latin typeface="Calibri"/>
                <a:ea typeface="Calibri"/>
                <a:cs typeface="Calibri"/>
                <a:sym typeface="Calibri"/>
              </a:rPr>
              <a:t>United Nations (2015) Transformation unserer Welt: Die Agenda 2030 für nachhaltige Entwicklung, 25. September 2015.</a:t>
            </a:r>
            <a:r>
              <a:rPr lang="de-DE" sz="900" b="1" i="0">
                <a:solidFill>
                  <a:schemeClr val="dk1"/>
                </a:solidFill>
                <a:latin typeface="Calibri"/>
                <a:ea typeface="Calibri"/>
                <a:cs typeface="Calibri"/>
                <a:sym typeface="Calibri"/>
              </a:rPr>
              <a:t> </a:t>
            </a:r>
            <a:r>
              <a:rPr lang="de-DE" sz="900">
                <a:solidFill>
                  <a:schemeClr val="dk1"/>
                </a:solidFill>
                <a:latin typeface="Calibri"/>
                <a:ea typeface="Calibri"/>
                <a:cs typeface="Calibri"/>
                <a:sym typeface="Calibri"/>
              </a:rPr>
              <a:t>Online: https://www.unfpa.org/sites/default/files/resource-pdf/Resolution_A_RES_70_1_EN.pdf</a:t>
            </a:r>
            <a:endParaRPr sz="900"/>
          </a:p>
          <a:p>
            <a:pPr marL="171450" lvl="0" indent="-171450" algn="l" rtl="0">
              <a:lnSpc>
                <a:spcPct val="100000"/>
              </a:lnSpc>
              <a:spcBef>
                <a:spcPts val="0"/>
              </a:spcBef>
              <a:spcAft>
                <a:spcPts val="0"/>
              </a:spcAft>
              <a:buClr>
                <a:schemeClr val="dk1"/>
              </a:buClr>
              <a:buSzPts val="1050"/>
              <a:buFont typeface="Arial"/>
              <a:buChar char="•"/>
            </a:pPr>
            <a:r>
              <a:rPr lang="de-DE" sz="900">
                <a:solidFill>
                  <a:schemeClr val="dk1"/>
                </a:solidFill>
                <a:latin typeface="Calibri"/>
                <a:ea typeface="Calibri"/>
                <a:cs typeface="Calibri"/>
                <a:sym typeface="Calibri"/>
              </a:rPr>
              <a:t>Europäische Kommission (EC 2016): Mitteilung der Kommission an das Europäische Parlament, den Rat, den Europäischen Wirtschafts- und Sozialausschuss und den Ausschuss der Regionen: Auf dem Weg in eine nachhaltige Zukunft, COM(2016) 739 final. Europäische Nachhaltigkeitspolitik, Straßburg, 22. November 2016. Online: https://eur-lex.europa.eu/legal-content/DE/TXT/PDF/?uri=CELEX:52016DC0739&amp;rid=1</a:t>
            </a:r>
            <a:endParaRPr sz="900">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SzPts val="1200"/>
              <a:buFont typeface="Arial"/>
              <a:buChar char="•"/>
            </a:pPr>
            <a:r>
              <a:rPr lang="de-DE" sz="900">
                <a:solidFill>
                  <a:schemeClr val="dk1"/>
                </a:solidFill>
                <a:latin typeface="Calibri"/>
                <a:ea typeface="Calibri"/>
                <a:cs typeface="Calibri"/>
                <a:sym typeface="Calibri"/>
              </a:rPr>
              <a:t>Europäische Kommission (EC 2018-1): Aktionsplan: Finanzierung nachhaltigen Wachstums, COM(2018) 97 final, Brüssel, 8. März 2018, Online: https://eur-lex.europa.eu/legal-content/DE/TXT/PDF/?uri=CELEX:52018DC0097&amp;from=DE</a:t>
            </a:r>
            <a:endParaRPr sz="900">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SzPts val="1200"/>
              <a:buFont typeface="Arial"/>
              <a:buChar char="•"/>
            </a:pPr>
            <a:r>
              <a:rPr lang="de-DE" sz="900">
                <a:solidFill>
                  <a:schemeClr val="dk1"/>
                </a:solidFill>
                <a:latin typeface="Calibri"/>
                <a:ea typeface="Calibri"/>
                <a:cs typeface="Calibri"/>
                <a:sym typeface="Calibri"/>
              </a:rPr>
              <a:t>Europäische Kommission (2022-1): Final report on the 2022 review of the EU SDG Indicator set Result of the review for the 2022 edition of the EU SDG monitoring report, Brüssel, 23. Mai 2022. Online: https://ec.europa.eu/eurostat/documents/276524/14173765/EU-SDG-indicators-2022-report_as-implemented.pdf</a:t>
            </a:r>
            <a:endParaRPr sz="900">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Clr>
                <a:schemeClr val="dk1"/>
              </a:buClr>
              <a:buSzPts val="1050"/>
              <a:buFont typeface="Arial"/>
              <a:buChar char="•"/>
            </a:pPr>
            <a:r>
              <a:rPr lang="de-DE" sz="900">
                <a:solidFill>
                  <a:schemeClr val="dk1"/>
                </a:solidFill>
                <a:latin typeface="Calibri"/>
                <a:ea typeface="Calibri"/>
                <a:cs typeface="Calibri"/>
                <a:sym typeface="Calibri"/>
              </a:rPr>
              <a:t>Bundesregierung (2021-1): </a:t>
            </a:r>
            <a:r>
              <a:rPr lang="de-DE" sz="900" i="0">
                <a:solidFill>
                  <a:schemeClr val="dk1"/>
                </a:solidFill>
                <a:latin typeface="Calibri"/>
                <a:ea typeface="Calibri"/>
                <a:cs typeface="Calibri"/>
                <a:sym typeface="Calibri"/>
              </a:rPr>
              <a:t>Deutsche Nachhaltigkeitsstrategie Weiterentwicklung 2021, Berlin, 10. März 2021</a:t>
            </a:r>
            <a:r>
              <a:rPr lang="de-DE" sz="900">
                <a:solidFill>
                  <a:schemeClr val="dk1"/>
                </a:solidFill>
                <a:latin typeface="Calibri"/>
                <a:ea typeface="Calibri"/>
                <a:cs typeface="Calibri"/>
                <a:sym typeface="Calibri"/>
              </a:rPr>
              <a:t>. Online: https://www.bundesregierung.de/resource/blob/998194/1875176/3d3b15cd92d0261e7a0bcdc8f43b7839/deutsche-nachhaltigkeitsstrategie-2021-langfassung-download-bpa-data.pdf</a:t>
            </a:r>
            <a:endParaRPr sz="900">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SzPts val="1200"/>
              <a:buFont typeface="Arial"/>
              <a:buChar char="•"/>
            </a:pPr>
            <a:r>
              <a:rPr lang="de-DE" sz="900">
                <a:solidFill>
                  <a:schemeClr val="dk1"/>
                </a:solidFill>
                <a:latin typeface="Calibri"/>
                <a:ea typeface="Calibri"/>
                <a:cs typeface="Calibri"/>
                <a:sym typeface="Calibri"/>
              </a:rPr>
              <a:t>Bundesregierung (2021-2): Deutsche Sustainable Finance-Strategie, Berlin 5. Mai 2021. Online: https://www.bundesfinanzministerium.de/Content/DE/Downloads/Broschueren_Bestellservice/deutsche-sustainable-finance-strategie.pdf</a:t>
            </a:r>
            <a:endParaRPr sz="900">
              <a:solidFill>
                <a:srgbClr val="000000"/>
              </a:solidFill>
            </a:endParaRPr>
          </a:p>
        </p:txBody>
      </p:sp>
      <p:sp>
        <p:nvSpPr>
          <p:cNvPr id="88" name="Google Shape;88;p5:notes"/>
          <p:cNvSpPr txBox="1"/>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6:notes"/>
          <p:cNvSpPr>
            <a:spLocks noGrp="1" noRot="1" noChangeAspect="1"/>
          </p:cNvSpPr>
          <p:nvPr>
            <p:ph type="sldImg" idx="2"/>
          </p:nvPr>
        </p:nvSpPr>
        <p:spPr>
          <a:xfrm>
            <a:off x="287338" y="287338"/>
            <a:ext cx="6480175" cy="3644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6:notes"/>
          <p:cNvSpPr txBox="1">
            <a:spLocks noGrp="1"/>
          </p:cNvSpPr>
          <p:nvPr>
            <p:ph type="body" idx="1"/>
          </p:nvPr>
        </p:nvSpPr>
        <p:spPr>
          <a:xfrm>
            <a:off x="287999" y="3959999"/>
            <a:ext cx="6479513" cy="5970809"/>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Clr>
                <a:schemeClr val="dk1"/>
              </a:buClr>
              <a:buSzPts val="1050"/>
              <a:buNone/>
            </a:pPr>
            <a:r>
              <a:rPr lang="de-DE" sz="1100" b="1">
                <a:solidFill>
                  <a:schemeClr val="dk1"/>
                </a:solidFill>
                <a:latin typeface="Calibri"/>
                <a:ea typeface="Calibri"/>
                <a:cs typeface="Calibri"/>
                <a:sym typeface="Calibri"/>
              </a:rPr>
              <a:t>Beschreibung</a:t>
            </a:r>
            <a:endParaRPr sz="1100"/>
          </a:p>
          <a:p>
            <a:pPr marL="0" lvl="0" indent="0" algn="l" rtl="0">
              <a:lnSpc>
                <a:spcPct val="100000"/>
              </a:lnSpc>
              <a:spcBef>
                <a:spcPts val="0"/>
              </a:spcBef>
              <a:spcAft>
                <a:spcPts val="0"/>
              </a:spcAft>
              <a:buClr>
                <a:schemeClr val="dk1"/>
              </a:buClr>
              <a:buSzPts val="1050"/>
              <a:buNone/>
            </a:pPr>
            <a:r>
              <a:rPr lang="de-DE" sz="1100">
                <a:solidFill>
                  <a:schemeClr val="dk1"/>
                </a:solidFill>
                <a:latin typeface="Calibri"/>
                <a:ea typeface="Calibri"/>
                <a:cs typeface="Calibri"/>
                <a:sym typeface="Calibri"/>
              </a:rPr>
              <a:t>Auf allen geografischen und regionalen Ebene werden die 17 SDGs nach bestem Wissen und Gewissen umgesetzt. Erkennbar ist, dass die global eher allgemein gehaltenen Nachhaltigkeitsziele sowohl auf europäischer als auch auf bundesdeutscher, als nationaler Ebene durch Indikatoren angepasst und adjustiert werden. Für landeseigene Förderbanken gilt zusätzlich die Umsetzung der SDGs im jeweiligen Bundesland.</a:t>
            </a:r>
            <a:endParaRPr sz="1100"/>
          </a:p>
          <a:p>
            <a:pPr marL="0" lvl="0" indent="0" algn="l" rtl="0">
              <a:lnSpc>
                <a:spcPct val="100000"/>
              </a:lnSpc>
              <a:spcBef>
                <a:spcPts val="0"/>
              </a:spcBef>
              <a:spcAft>
                <a:spcPts val="0"/>
              </a:spcAft>
              <a:buClr>
                <a:schemeClr val="dk1"/>
              </a:buClr>
              <a:buSzPts val="1050"/>
              <a:buNone/>
            </a:pPr>
            <a:r>
              <a:rPr lang="de-DE" sz="1100">
                <a:solidFill>
                  <a:schemeClr val="dk1"/>
                </a:solidFill>
                <a:latin typeface="Calibri"/>
                <a:ea typeface="Calibri"/>
                <a:cs typeface="Calibri"/>
                <a:sym typeface="Calibri"/>
              </a:rPr>
              <a:t>Grundsätzlich zu differenzieren ist zwischen Förderbanken und Geschäftsbanken. Hinzu kommen kann bei einer Geschäftsbank die Zugehörigkeit zu einer Institutsgruppe wie dem genossenschaftlichen Verbund der Volksbanken und Raiffeisenbanken, dem BVR, oder dem öffentlich-rechtlichen Verbund der Landesbanken und Sparkassen, dem DSGV. Weiterhin sind Spezialinstitute wie Pfandbriefbanken oder Bausparkassen an ihren Auftrag gebunden. Zusätzlich relevant ist die geografische Reichweite der Geschäftstätigkeit – sei es international oder national ausgerichtet.</a:t>
            </a:r>
            <a:endParaRPr sz="1100"/>
          </a:p>
          <a:p>
            <a:pPr marL="0" lvl="0" indent="0" algn="l" rtl="0">
              <a:lnSpc>
                <a:spcPct val="100000"/>
              </a:lnSpc>
              <a:spcBef>
                <a:spcPts val="0"/>
              </a:spcBef>
              <a:spcAft>
                <a:spcPts val="0"/>
              </a:spcAft>
              <a:buClr>
                <a:schemeClr val="dk1"/>
              </a:buClr>
              <a:buSzPts val="1050"/>
              <a:buNone/>
            </a:pPr>
            <a:r>
              <a:rPr lang="de-DE" sz="1100">
                <a:solidFill>
                  <a:schemeClr val="dk1"/>
                </a:solidFill>
                <a:latin typeface="Calibri"/>
                <a:ea typeface="Calibri"/>
                <a:cs typeface="Calibri"/>
                <a:sym typeface="Calibri"/>
              </a:rPr>
              <a:t>All dies macht zwei Dinge sichtbar:</a:t>
            </a:r>
            <a:endParaRPr sz="1100"/>
          </a:p>
          <a:p>
            <a:pPr marL="0" lvl="0" indent="0" algn="l" rtl="0">
              <a:lnSpc>
                <a:spcPct val="100000"/>
              </a:lnSpc>
              <a:spcBef>
                <a:spcPts val="0"/>
              </a:spcBef>
              <a:spcAft>
                <a:spcPts val="0"/>
              </a:spcAft>
              <a:buClr>
                <a:schemeClr val="dk1"/>
              </a:buClr>
              <a:buSzPts val="1050"/>
              <a:buNone/>
            </a:pPr>
            <a:r>
              <a:rPr lang="de-DE" sz="1100">
                <a:solidFill>
                  <a:schemeClr val="dk1"/>
                </a:solidFill>
                <a:latin typeface="Calibri"/>
                <a:ea typeface="Calibri"/>
                <a:cs typeface="Calibri"/>
                <a:sym typeface="Calibri"/>
              </a:rPr>
              <a:t>1. Eine Nachhaltigkeitsstrategie als Teil der Geschäftsstrategie</a:t>
            </a:r>
            <a:endParaRPr sz="1100"/>
          </a:p>
          <a:p>
            <a:pPr marL="0" lvl="0" indent="0" algn="l" rtl="0">
              <a:lnSpc>
                <a:spcPct val="100000"/>
              </a:lnSpc>
              <a:spcBef>
                <a:spcPts val="0"/>
              </a:spcBef>
              <a:spcAft>
                <a:spcPts val="0"/>
              </a:spcAft>
              <a:buClr>
                <a:schemeClr val="dk1"/>
              </a:buClr>
              <a:buSzPts val="1050"/>
              <a:buNone/>
            </a:pPr>
            <a:r>
              <a:rPr lang="de-DE" sz="1100">
                <a:solidFill>
                  <a:schemeClr val="dk1"/>
                </a:solidFill>
                <a:latin typeface="Calibri"/>
                <a:ea typeface="Calibri"/>
                <a:cs typeface="Calibri"/>
                <a:sym typeface="Calibri"/>
              </a:rPr>
              <a:t>2. Ein SDG-Mapping für die Geschäftsaktivitäten eines Kreditinstituts. </a:t>
            </a:r>
            <a:endParaRPr sz="1100"/>
          </a:p>
          <a:p>
            <a:pPr marL="0" lvl="0" indent="0" algn="l" rtl="0">
              <a:lnSpc>
                <a:spcPct val="100000"/>
              </a:lnSpc>
              <a:spcBef>
                <a:spcPts val="0"/>
              </a:spcBef>
              <a:spcAft>
                <a:spcPts val="0"/>
              </a:spcAft>
              <a:buClr>
                <a:schemeClr val="dk1"/>
              </a:buClr>
              <a:buSzPts val="1050"/>
              <a:buNone/>
            </a:pPr>
            <a:endParaRPr sz="1100" b="1">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050"/>
              <a:buNone/>
            </a:pPr>
            <a:r>
              <a:rPr lang="de-DE" sz="1100" b="1">
                <a:solidFill>
                  <a:schemeClr val="dk1"/>
                </a:solidFill>
                <a:latin typeface="Calibri"/>
                <a:ea typeface="Calibri"/>
                <a:cs typeface="Calibri"/>
                <a:sym typeface="Calibri"/>
              </a:rPr>
              <a:t>Aufgabe</a:t>
            </a:r>
            <a:endParaRPr sz="110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100"/>
              <a:buFont typeface="Arial"/>
              <a:buChar char="•"/>
            </a:pPr>
            <a:r>
              <a:rPr lang="de-DE" sz="1100" b="0" i="0" u="none" strike="noStrike" cap="none">
                <a:solidFill>
                  <a:schemeClr val="dk1"/>
                </a:solidFill>
                <a:latin typeface="Calibri"/>
                <a:ea typeface="Calibri"/>
                <a:cs typeface="Calibri"/>
                <a:sym typeface="Calibri"/>
              </a:rPr>
              <a:t>Wie ist Ihre Bank oder Sparkasse beim SDG- Mapping vorgegangen?</a:t>
            </a:r>
            <a:endParaRPr sz="1100"/>
          </a:p>
          <a:p>
            <a:pPr marL="171450" marR="0" lvl="0" indent="-171450" algn="l" rtl="0">
              <a:lnSpc>
                <a:spcPct val="100000"/>
              </a:lnSpc>
              <a:spcBef>
                <a:spcPts val="0"/>
              </a:spcBef>
              <a:spcAft>
                <a:spcPts val="0"/>
              </a:spcAft>
              <a:buClr>
                <a:srgbClr val="000000"/>
              </a:buClr>
              <a:buSzPts val="1100"/>
              <a:buFont typeface="Arial"/>
              <a:buChar char="•"/>
            </a:pPr>
            <a:r>
              <a:rPr lang="de-DE" sz="1100" b="0" i="0" u="none" strike="noStrike" cap="none">
                <a:solidFill>
                  <a:schemeClr val="dk1"/>
                </a:solidFill>
                <a:latin typeface="Calibri"/>
                <a:ea typeface="Calibri"/>
                <a:cs typeface="Calibri"/>
                <a:sym typeface="Calibri"/>
              </a:rPr>
              <a:t>Zu welchen drei SDGs leistet Ihr Institut die höchsten positiven Beiträge? Nutzen Sie zur Ermittlung den aktuellen Nachhaltigkeits- bzw. Nichtfinanziellen Bericht.</a:t>
            </a:r>
            <a:endParaRPr sz="1100"/>
          </a:p>
          <a:p>
            <a:pPr marL="171450" marR="0" lvl="0" indent="-171450" algn="l" rtl="0">
              <a:lnSpc>
                <a:spcPct val="100000"/>
              </a:lnSpc>
              <a:spcBef>
                <a:spcPts val="0"/>
              </a:spcBef>
              <a:spcAft>
                <a:spcPts val="0"/>
              </a:spcAft>
              <a:buClr>
                <a:srgbClr val="000000"/>
              </a:buClr>
              <a:buSzPts val="1100"/>
              <a:buFont typeface="Arial"/>
              <a:buChar char="•"/>
            </a:pPr>
            <a:r>
              <a:rPr lang="de-DE" sz="1100">
                <a:solidFill>
                  <a:schemeClr val="dk1"/>
                </a:solidFill>
                <a:latin typeface="Calibri"/>
                <a:ea typeface="Calibri"/>
                <a:cs typeface="Calibri"/>
                <a:sym typeface="Calibri"/>
              </a:rPr>
              <a:t>Begründen Sie die Hintergründe. </a:t>
            </a:r>
            <a:endParaRPr sz="1100"/>
          </a:p>
          <a:p>
            <a:pPr marL="0" lvl="0" indent="0" algn="l" rtl="0">
              <a:lnSpc>
                <a:spcPct val="100000"/>
              </a:lnSpc>
              <a:spcBef>
                <a:spcPts val="0"/>
              </a:spcBef>
              <a:spcAft>
                <a:spcPts val="0"/>
              </a:spcAft>
              <a:buSzPts val="1400"/>
              <a:buNone/>
            </a:pPr>
            <a:endParaRPr sz="1100" b="1">
              <a:solidFill>
                <a:schemeClr val="dk1"/>
              </a:solidFill>
            </a:endParaRPr>
          </a:p>
          <a:p>
            <a:pPr marL="0" lvl="0" indent="0" algn="l" rtl="0">
              <a:lnSpc>
                <a:spcPct val="100000"/>
              </a:lnSpc>
              <a:spcBef>
                <a:spcPts val="0"/>
              </a:spcBef>
              <a:spcAft>
                <a:spcPts val="0"/>
              </a:spcAft>
              <a:buSzPts val="1400"/>
              <a:buNone/>
            </a:pPr>
            <a:r>
              <a:rPr lang="de-DE" sz="1100" b="1">
                <a:solidFill>
                  <a:schemeClr val="dk1"/>
                </a:solidFill>
              </a:rPr>
              <a:t>Quelle</a:t>
            </a:r>
            <a:endParaRPr sz="1100"/>
          </a:p>
          <a:p>
            <a:pPr marL="171450" lvl="0" indent="-171450" algn="l" rtl="0">
              <a:lnSpc>
                <a:spcPct val="100000"/>
              </a:lnSpc>
              <a:spcBef>
                <a:spcPts val="0"/>
              </a:spcBef>
              <a:spcAft>
                <a:spcPts val="0"/>
              </a:spcAft>
              <a:buSzPts val="1400"/>
              <a:buFont typeface="Arial"/>
              <a:buChar char="•"/>
            </a:pPr>
            <a:r>
              <a:rPr lang="de-DE" sz="1100"/>
              <a:t>Nachhaltigkeitsbericht 2021 des eigenen Kreditinstituts</a:t>
            </a:r>
            <a:endParaRPr sz="1100"/>
          </a:p>
          <a:p>
            <a:pPr marL="0" marR="0" lvl="0" indent="0" algn="l" rtl="0">
              <a:lnSpc>
                <a:spcPct val="100000"/>
              </a:lnSpc>
              <a:spcBef>
                <a:spcPts val="0"/>
              </a:spcBef>
              <a:spcAft>
                <a:spcPts val="0"/>
              </a:spcAft>
              <a:buClr>
                <a:srgbClr val="000000"/>
              </a:buClr>
              <a:buSzPts val="1100"/>
              <a:buNone/>
            </a:pPr>
            <a:endParaRPr sz="1100" b="0" i="0" u="none" strike="noStrike" cap="none">
              <a:solidFill>
                <a:schemeClr val="dk1"/>
              </a:solidFill>
              <a:latin typeface="Calibri"/>
              <a:ea typeface="Calibri"/>
              <a:cs typeface="Calibri"/>
              <a:sym typeface="Calibri"/>
            </a:endParaRPr>
          </a:p>
        </p:txBody>
      </p:sp>
      <p:sp>
        <p:nvSpPr>
          <p:cNvPr id="102" name="Google Shape;102;p6: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notes"/>
          <p:cNvSpPr>
            <a:spLocks noGrp="1" noRot="1" noChangeAspect="1"/>
          </p:cNvSpPr>
          <p:nvPr>
            <p:ph type="sldImg" idx="2"/>
          </p:nvPr>
        </p:nvSpPr>
        <p:spPr>
          <a:xfrm>
            <a:off x="288925" y="287338"/>
            <a:ext cx="6480175" cy="3644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1:notes"/>
          <p:cNvSpPr txBox="1">
            <a:spLocks noGrp="1"/>
          </p:cNvSpPr>
          <p:nvPr>
            <p:ph type="body" idx="1"/>
          </p:nvPr>
        </p:nvSpPr>
        <p:spPr>
          <a:xfrm>
            <a:off x="287337" y="3959999"/>
            <a:ext cx="6480175" cy="5885749"/>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100" b="1">
                <a:solidFill>
                  <a:schemeClr val="dk1"/>
                </a:solidFill>
              </a:rPr>
              <a:t>Beschreibung</a:t>
            </a:r>
            <a:endParaRPr sz="1100">
              <a:solidFill>
                <a:schemeClr val="dk1"/>
              </a:solidFill>
            </a:endParaRPr>
          </a:p>
          <a:p>
            <a:pPr marL="0" marR="0" lvl="0" indent="0" algn="l" rtl="0">
              <a:lnSpc>
                <a:spcPct val="100000"/>
              </a:lnSpc>
              <a:spcBef>
                <a:spcPts val="0"/>
              </a:spcBef>
              <a:spcAft>
                <a:spcPts val="0"/>
              </a:spcAft>
              <a:buClr>
                <a:srgbClr val="000000"/>
              </a:buClr>
              <a:buSzPts val="1400"/>
              <a:buFont typeface="Arial"/>
              <a:buNone/>
            </a:pPr>
            <a:r>
              <a:rPr lang="de-DE" sz="1100">
                <a:solidFill>
                  <a:schemeClr val="dk1"/>
                </a:solidFill>
              </a:rPr>
              <a:t>Der Klimawandel wird zum größten Teil direkt durch die Verbrennung fossiler Energieträger wie Kohle, Öl und Gas (THG-Emissionen) hervorgebracht. Die bekanntesten THG sind Kohlendioxid (CO2), Methan (CH4) und Fluorkohlenwasserstoffe (FCKW). </a:t>
            </a:r>
            <a:r>
              <a:rPr lang="de-DE" sz="1100" i="0">
                <a:solidFill>
                  <a:schemeClr val="dk1"/>
                </a:solidFill>
              </a:rPr>
              <a:t>Das Umweltbundesamt spricht in seiner gemeinsamen Presseerklärung mit dem Bundesministerium für Wirtschaft und Klimaschutz vom 15. März 2022 davon, dass die THG-Emissionen seit 1990 in Deutschland insgesamt um 38,7 % gesunken sind. Für 2030 ist die Zielmarke ein Minus von 65 %. </a:t>
            </a:r>
            <a:endParaRPr sz="1100">
              <a:solidFill>
                <a:schemeClr val="dk1"/>
              </a:solidFill>
            </a:endParaRPr>
          </a:p>
          <a:p>
            <a:pPr marL="0" lvl="0" indent="0" algn="l" rtl="0">
              <a:lnSpc>
                <a:spcPct val="100000"/>
              </a:lnSpc>
              <a:spcBef>
                <a:spcPts val="0"/>
              </a:spcBef>
              <a:spcAft>
                <a:spcPts val="0"/>
              </a:spcAft>
              <a:buSzPts val="1400"/>
              <a:buNone/>
            </a:pPr>
            <a:r>
              <a:rPr lang="de-DE" sz="1100">
                <a:solidFill>
                  <a:schemeClr val="dk1"/>
                </a:solidFill>
              </a:rPr>
              <a:t>Der Fußabdruck der Kreditwirtschaft als Dienstleistungsbranche ist im Verhältnis zu den anderen Wirtschaftssektoren klein. Dennoch gilt auch für die Kreditwirtschaft, ihren Beitrag zur Reduzierung des CO</a:t>
            </a:r>
            <a:r>
              <a:rPr lang="de-DE" sz="1100" baseline="-25000">
                <a:solidFill>
                  <a:schemeClr val="dk1"/>
                </a:solidFill>
              </a:rPr>
              <a:t>2</a:t>
            </a:r>
            <a:r>
              <a:rPr lang="de-DE" sz="1100">
                <a:solidFill>
                  <a:schemeClr val="dk1"/>
                </a:solidFill>
              </a:rPr>
              <a:t>-Ausstosses zu leisten. Eine Übersicht innerhalb einzelner Institutsgruppen oder für den gesamten Sektor existiert nicht. Jedes Kreditinstitut bemüht sich, seinen CO</a:t>
            </a:r>
            <a:r>
              <a:rPr lang="de-DE" sz="1100" baseline="-25000">
                <a:solidFill>
                  <a:schemeClr val="dk1"/>
                </a:solidFill>
              </a:rPr>
              <a:t>2</a:t>
            </a:r>
            <a:r>
              <a:rPr lang="de-DE" sz="1100">
                <a:solidFill>
                  <a:schemeClr val="dk1"/>
                </a:solidFill>
              </a:rPr>
              <a:t>-Fussabdruck zu verringern und dokumentiert dies entsprechend. THG-Emissionen werden in der Regel nach direkten Emissionen (Scope 1), indirekten Emissionen durch Energielieferanten (Scope 2) und anderen indirekten Emissionen in der vor- oder nachgelagerten Wertschöpfungskette (Scope 3) differenziert. Diese Unterscheidung hat die Internationale Organisation für Normung (ISO) in der Norm ISO 14064 veröffentlicht.</a:t>
            </a:r>
            <a:endParaRPr sz="1100">
              <a:solidFill>
                <a:schemeClr val="dk1"/>
              </a:solidFill>
            </a:endParaRPr>
          </a:p>
          <a:p>
            <a:pPr marL="0" lvl="0" indent="0" algn="l" rtl="0">
              <a:lnSpc>
                <a:spcPct val="100000"/>
              </a:lnSpc>
              <a:spcBef>
                <a:spcPts val="0"/>
              </a:spcBef>
              <a:spcAft>
                <a:spcPts val="0"/>
              </a:spcAft>
              <a:buSzPts val="1100"/>
              <a:buFont typeface="Arial"/>
              <a:buNone/>
            </a:pPr>
            <a:endParaRPr sz="1100" b="1">
              <a:solidFill>
                <a:schemeClr val="dk1"/>
              </a:solidFill>
            </a:endParaRPr>
          </a:p>
          <a:p>
            <a:pPr marL="0" lvl="0" indent="0" algn="l" rtl="0">
              <a:lnSpc>
                <a:spcPct val="100000"/>
              </a:lnSpc>
              <a:spcBef>
                <a:spcPts val="0"/>
              </a:spcBef>
              <a:spcAft>
                <a:spcPts val="0"/>
              </a:spcAft>
              <a:buSzPts val="1100"/>
              <a:buFont typeface="Arial"/>
              <a:buNone/>
            </a:pPr>
            <a:r>
              <a:rPr lang="de-DE" sz="1100" b="1">
                <a:solidFill>
                  <a:schemeClr val="dk1"/>
                </a:solidFill>
              </a:rPr>
              <a:t>Aufgabe</a:t>
            </a:r>
            <a:endParaRPr sz="1100">
              <a:solidFill>
                <a:schemeClr val="dk1"/>
              </a:solidFill>
            </a:endParaRPr>
          </a:p>
          <a:p>
            <a:pPr marL="171450" lvl="0" indent="-171450" algn="l" rtl="0">
              <a:lnSpc>
                <a:spcPct val="100000"/>
              </a:lnSpc>
              <a:spcBef>
                <a:spcPts val="0"/>
              </a:spcBef>
              <a:spcAft>
                <a:spcPts val="0"/>
              </a:spcAft>
              <a:buSzPts val="1100"/>
              <a:buFont typeface="Arial"/>
              <a:buChar char="•"/>
            </a:pPr>
            <a:r>
              <a:rPr lang="de-DE" sz="1100">
                <a:solidFill>
                  <a:schemeClr val="dk1"/>
                </a:solidFill>
                <a:latin typeface="Calibri"/>
                <a:ea typeface="Calibri"/>
                <a:cs typeface="Calibri"/>
                <a:sym typeface="Calibri"/>
              </a:rPr>
              <a:t>Wie war die Entwicklung von Treibhausgas-Emissionen in Ihrem Kreditinstitut in den Jahren 2019, 2020 und 2021?</a:t>
            </a:r>
            <a:endParaRPr sz="1100"/>
          </a:p>
          <a:p>
            <a:pPr marL="171450" lvl="0" indent="-171450" algn="l" rtl="0">
              <a:lnSpc>
                <a:spcPct val="100000"/>
              </a:lnSpc>
              <a:spcBef>
                <a:spcPts val="0"/>
              </a:spcBef>
              <a:spcAft>
                <a:spcPts val="0"/>
              </a:spcAft>
              <a:buSzPts val="1100"/>
              <a:buFont typeface="Arial"/>
              <a:buChar char="•"/>
            </a:pPr>
            <a:r>
              <a:rPr lang="de-DE" sz="1100">
                <a:solidFill>
                  <a:schemeClr val="dk1"/>
                </a:solidFill>
                <a:latin typeface="Calibri"/>
                <a:ea typeface="Calibri"/>
                <a:cs typeface="Calibri"/>
                <a:sym typeface="Calibri"/>
              </a:rPr>
              <a:t>Welcher Bereich (Scope) hatte die größte Veränderung?</a:t>
            </a:r>
            <a:endParaRPr sz="110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100"/>
              <a:buFont typeface="Arial"/>
              <a:buChar char="•"/>
            </a:pPr>
            <a:r>
              <a:rPr lang="de-DE" sz="1100" b="0" i="0" u="none" strike="noStrike" cap="none">
                <a:solidFill>
                  <a:schemeClr val="dk1"/>
                </a:solidFill>
                <a:latin typeface="Calibri"/>
                <a:ea typeface="Calibri"/>
                <a:cs typeface="Calibri"/>
                <a:sym typeface="Calibri"/>
              </a:rPr>
              <a:t>Was unternimmt Ihr Kreditinstitut, um CO</a:t>
            </a:r>
            <a:r>
              <a:rPr lang="de-DE" sz="1100" b="0" i="0" u="none" strike="noStrike" cap="none" baseline="-25000">
                <a:solidFill>
                  <a:schemeClr val="dk1"/>
                </a:solidFill>
                <a:latin typeface="Calibri"/>
                <a:ea typeface="Calibri"/>
                <a:cs typeface="Calibri"/>
                <a:sym typeface="Calibri"/>
              </a:rPr>
              <a:t>2</a:t>
            </a:r>
            <a:r>
              <a:rPr lang="de-DE" sz="1100" b="0" i="0" u="none" strike="noStrike" cap="none">
                <a:solidFill>
                  <a:schemeClr val="dk1"/>
                </a:solidFill>
                <a:latin typeface="Calibri"/>
                <a:ea typeface="Calibri"/>
                <a:cs typeface="Calibri"/>
                <a:sym typeface="Calibri"/>
              </a:rPr>
              <a:t>-Emissionen zu verringern?</a:t>
            </a:r>
            <a:endParaRPr sz="1100"/>
          </a:p>
          <a:p>
            <a:pPr marL="171450" marR="0" lvl="0" indent="-171450" algn="l" rtl="0">
              <a:lnSpc>
                <a:spcPct val="100000"/>
              </a:lnSpc>
              <a:spcBef>
                <a:spcPts val="0"/>
              </a:spcBef>
              <a:spcAft>
                <a:spcPts val="0"/>
              </a:spcAft>
              <a:buClr>
                <a:srgbClr val="000000"/>
              </a:buClr>
              <a:buSzPts val="1100"/>
              <a:buFont typeface="Arial"/>
              <a:buChar char="•"/>
            </a:pPr>
            <a:r>
              <a:rPr lang="de-DE" sz="1100" b="0" i="0" u="none" strike="noStrike" cap="none">
                <a:solidFill>
                  <a:schemeClr val="dk1"/>
                </a:solidFill>
                <a:latin typeface="Calibri"/>
                <a:ea typeface="Calibri"/>
                <a:cs typeface="Calibri"/>
                <a:sym typeface="Calibri"/>
              </a:rPr>
              <a:t>Diskutieren Sie in Ihrer Berufsschulklasse.</a:t>
            </a:r>
            <a:endParaRPr sz="1100"/>
          </a:p>
          <a:p>
            <a:pPr marL="0" lvl="0" indent="0" algn="l" rtl="0">
              <a:lnSpc>
                <a:spcPct val="100000"/>
              </a:lnSpc>
              <a:spcBef>
                <a:spcPts val="0"/>
              </a:spcBef>
              <a:spcAft>
                <a:spcPts val="0"/>
              </a:spcAft>
              <a:buSzPts val="1400"/>
              <a:buNone/>
            </a:pPr>
            <a:endParaRPr sz="1100" b="1">
              <a:solidFill>
                <a:schemeClr val="dk1"/>
              </a:solidFill>
            </a:endParaRPr>
          </a:p>
          <a:p>
            <a:pPr marL="0" lvl="0" indent="0" algn="l" rtl="0">
              <a:lnSpc>
                <a:spcPct val="100000"/>
              </a:lnSpc>
              <a:spcBef>
                <a:spcPts val="0"/>
              </a:spcBef>
              <a:spcAft>
                <a:spcPts val="0"/>
              </a:spcAft>
              <a:buSzPts val="1400"/>
              <a:buNone/>
            </a:pPr>
            <a:r>
              <a:rPr lang="de-DE" sz="1100" b="1">
                <a:solidFill>
                  <a:schemeClr val="dk1"/>
                </a:solidFill>
              </a:rPr>
              <a:t>Quelle</a:t>
            </a:r>
            <a:endParaRPr sz="1100" b="1">
              <a:solidFill>
                <a:schemeClr val="dk1"/>
              </a:solidFill>
            </a:endParaRPr>
          </a:p>
          <a:p>
            <a:pPr marL="171450" lvl="0" indent="-171450" algn="l" rtl="0">
              <a:lnSpc>
                <a:spcPct val="100000"/>
              </a:lnSpc>
              <a:spcBef>
                <a:spcPts val="0"/>
              </a:spcBef>
              <a:spcAft>
                <a:spcPts val="0"/>
              </a:spcAft>
              <a:buSzPts val="1400"/>
              <a:buFont typeface="Arial"/>
              <a:buChar char="•"/>
            </a:pPr>
            <a:r>
              <a:rPr lang="de-DE" sz="1100"/>
              <a:t>Nachhaltigkeitsbericht 2021 des eigenen Kreditinstituts</a:t>
            </a:r>
            <a:endParaRPr sz="1100"/>
          </a:p>
        </p:txBody>
      </p:sp>
      <p:sp>
        <p:nvSpPr>
          <p:cNvPr id="116" name="Google Shape;116;p1: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8:notes"/>
          <p:cNvSpPr>
            <a:spLocks noGrp="1" noRot="1" noChangeAspect="1"/>
          </p:cNvSpPr>
          <p:nvPr>
            <p:ph type="sldImg" idx="2"/>
          </p:nvPr>
        </p:nvSpPr>
        <p:spPr>
          <a:xfrm>
            <a:off x="287338" y="287338"/>
            <a:ext cx="6480175" cy="3644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8:notes"/>
          <p:cNvSpPr txBox="1">
            <a:spLocks noGrp="1"/>
          </p:cNvSpPr>
          <p:nvPr>
            <p:ph type="body" idx="1"/>
          </p:nvPr>
        </p:nvSpPr>
        <p:spPr>
          <a:xfrm>
            <a:off x="287338" y="3960000"/>
            <a:ext cx="6480175" cy="605587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r>
              <a:rPr lang="de-DE" sz="1100" b="1">
                <a:solidFill>
                  <a:schemeClr val="dk1"/>
                </a:solidFill>
                <a:latin typeface="Calibri"/>
                <a:ea typeface="Calibri"/>
                <a:cs typeface="Calibri"/>
                <a:sym typeface="Calibri"/>
              </a:rPr>
              <a:t>Beschreibung</a:t>
            </a:r>
            <a:endParaRPr sz="11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200"/>
              <a:buNone/>
            </a:pPr>
            <a:r>
              <a:rPr lang="de-DE" sz="1100" i="0">
                <a:solidFill>
                  <a:schemeClr val="dk1"/>
                </a:solidFill>
                <a:latin typeface="Calibri"/>
                <a:ea typeface="Calibri"/>
                <a:cs typeface="Calibri"/>
                <a:sym typeface="Calibri"/>
              </a:rPr>
              <a:t>Für Unternehmen aller Wirtschaftssektoren sind Geschäftsreisen notwendig. </a:t>
            </a:r>
            <a:r>
              <a:rPr lang="de-DE" sz="1100">
                <a:solidFill>
                  <a:schemeClr val="dk1"/>
                </a:solidFill>
                <a:latin typeface="Calibri"/>
                <a:ea typeface="Calibri"/>
                <a:cs typeface="Calibri"/>
                <a:sym typeface="Calibri"/>
              </a:rPr>
              <a:t>Sie sind für den persönlichen Kontakt zwischen Bank oder Sparkasse und Geschäftspartnern wichtig, gerade wenn es NICHT um standardmäßige Finanzierungen und Anlagemöglichkeiten geht. Im Firmenkundenbereich muss das Kreditinstitut vor Ort sich einen eigenen Eindruck davon machen, wie das Unternehmen tatsächlich aufgestellt ist und perspektivisch aufgestellt sein will. Insbesondere die Transformation zu nachhaltigem Wirtschaften und Handeln bedarf vieler persönlicher Gespräche mit dem Management des Unternehmens. </a:t>
            </a:r>
            <a:r>
              <a:rPr lang="de-DE" sz="1100" i="0">
                <a:solidFill>
                  <a:schemeClr val="dk1"/>
                </a:solidFill>
                <a:latin typeface="Calibri"/>
                <a:ea typeface="Calibri"/>
                <a:cs typeface="Calibri"/>
                <a:sym typeface="Calibri"/>
              </a:rPr>
              <a:t>Ob mit dem Dienstwagen, mit öffentlichen Verkehrsmitteln wie der Bahn oder mit dem Flugzeug: sie verursachen alle </a:t>
            </a:r>
            <a:r>
              <a:rPr lang="de-DE" sz="1100">
                <a:solidFill>
                  <a:schemeClr val="dk1"/>
                </a:solidFill>
                <a:latin typeface="Calibri"/>
                <a:ea typeface="Calibri"/>
                <a:cs typeface="Calibri"/>
                <a:sym typeface="Calibri"/>
              </a:rPr>
              <a:t>CO</a:t>
            </a:r>
            <a:r>
              <a:rPr lang="de-DE" sz="1100" baseline="-25000">
                <a:solidFill>
                  <a:schemeClr val="dk1"/>
                </a:solidFill>
                <a:latin typeface="Calibri"/>
                <a:ea typeface="Calibri"/>
                <a:cs typeface="Calibri"/>
                <a:sym typeface="Calibri"/>
              </a:rPr>
              <a:t>2</a:t>
            </a:r>
            <a:r>
              <a:rPr lang="de-DE" sz="1100" i="0">
                <a:solidFill>
                  <a:schemeClr val="dk1"/>
                </a:solidFill>
                <a:latin typeface="Calibri"/>
                <a:ea typeface="Calibri"/>
                <a:cs typeface="Calibri"/>
                <a:sym typeface="Calibri"/>
              </a:rPr>
              <a:t>-Emissionen. </a:t>
            </a:r>
            <a:endParaRPr sz="1100"/>
          </a:p>
          <a:p>
            <a:pPr marL="0" lvl="0" indent="0" algn="l" rtl="0">
              <a:lnSpc>
                <a:spcPct val="100000"/>
              </a:lnSpc>
              <a:spcBef>
                <a:spcPts val="0"/>
              </a:spcBef>
              <a:spcAft>
                <a:spcPts val="0"/>
              </a:spcAft>
              <a:buSzPts val="1200"/>
              <a:buNone/>
            </a:pPr>
            <a:r>
              <a:rPr lang="de-DE" sz="1100" i="0">
                <a:solidFill>
                  <a:schemeClr val="dk1"/>
                </a:solidFill>
                <a:latin typeface="Calibri"/>
                <a:ea typeface="Calibri"/>
                <a:cs typeface="Calibri"/>
                <a:sym typeface="Calibri"/>
              </a:rPr>
              <a:t>Klimaneutrale Geschäftsreisen werden als ein politisches Ziel formuliert, um THG-Emissionen zu reduzieren. Auch die Kreditwirtschaft hat das Thema seit einigen Jahren aufgegriffen. Bis heute hat sich ein einheitlich angewandter Standard zur Veröffentlichung von </a:t>
            </a:r>
            <a:r>
              <a:rPr lang="de-DE" sz="1100">
                <a:solidFill>
                  <a:schemeClr val="dk1"/>
                </a:solidFill>
                <a:latin typeface="Calibri"/>
                <a:ea typeface="Calibri"/>
                <a:cs typeface="Calibri"/>
                <a:sym typeface="Calibri"/>
              </a:rPr>
              <a:t>CO</a:t>
            </a:r>
            <a:r>
              <a:rPr lang="de-DE" sz="1100" baseline="-25000">
                <a:solidFill>
                  <a:schemeClr val="dk1"/>
                </a:solidFill>
                <a:latin typeface="Calibri"/>
                <a:ea typeface="Calibri"/>
                <a:cs typeface="Calibri"/>
                <a:sym typeface="Calibri"/>
              </a:rPr>
              <a:t>2</a:t>
            </a:r>
            <a:r>
              <a:rPr lang="de-DE" sz="1100">
                <a:solidFill>
                  <a:schemeClr val="dk1"/>
                </a:solidFill>
                <a:latin typeface="Calibri"/>
                <a:ea typeface="Calibri"/>
                <a:cs typeface="Calibri"/>
                <a:sym typeface="Calibri"/>
              </a:rPr>
              <a:t>-Emissionen durch</a:t>
            </a:r>
            <a:r>
              <a:rPr lang="de-DE" sz="1100" i="0">
                <a:solidFill>
                  <a:schemeClr val="dk1"/>
                </a:solidFill>
                <a:latin typeface="Calibri"/>
                <a:ea typeface="Calibri"/>
                <a:cs typeface="Calibri"/>
                <a:sym typeface="Calibri"/>
              </a:rPr>
              <a:t> Geschäftsreisen nicht herauskristallisiert. Viele Kreditinstitute geben ihre Geschäftsreisen daher in zurückgelegten Strecken in Tsd. km an; manche rechnen bereits in </a:t>
            </a:r>
            <a:r>
              <a:rPr lang="de-DE" sz="1100">
                <a:solidFill>
                  <a:schemeClr val="dk1"/>
                </a:solidFill>
                <a:latin typeface="Calibri"/>
                <a:ea typeface="Calibri"/>
                <a:cs typeface="Calibri"/>
                <a:sym typeface="Calibri"/>
              </a:rPr>
              <a:t>CO</a:t>
            </a:r>
            <a:r>
              <a:rPr lang="de-DE" sz="1100" baseline="-25000">
                <a:solidFill>
                  <a:schemeClr val="dk1"/>
                </a:solidFill>
                <a:latin typeface="Calibri"/>
                <a:ea typeface="Calibri"/>
                <a:cs typeface="Calibri"/>
                <a:sym typeface="Calibri"/>
              </a:rPr>
              <a:t>2</a:t>
            </a:r>
            <a:r>
              <a:rPr lang="de-DE" sz="1100">
                <a:solidFill>
                  <a:schemeClr val="dk1"/>
                </a:solidFill>
                <a:latin typeface="Calibri"/>
                <a:ea typeface="Calibri"/>
                <a:cs typeface="Calibri"/>
                <a:sym typeface="Calibri"/>
              </a:rPr>
              <a:t>-Äquivalente um. Die meisten der veröffentlichenden Kreditinstitute differenzieren nach den Verkehrsmitteln Flugzeug, Zug und Dienstwagen. Mit der Coronakrise hat sich bei Kreditinstituten aller Institutsgruppen der Gedanke etabliert, auch Dienstfahrräder als Option in Städten anzubieten.</a:t>
            </a:r>
            <a:endParaRPr sz="11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de-DE" sz="1100" b="1">
                <a:solidFill>
                  <a:schemeClr val="dk1"/>
                </a:solidFill>
                <a:latin typeface="Calibri"/>
                <a:ea typeface="Calibri"/>
                <a:cs typeface="Calibri"/>
                <a:sym typeface="Calibri"/>
              </a:rPr>
              <a:t>Aufgabe</a:t>
            </a:r>
            <a:endParaRPr sz="110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100"/>
              <a:buFont typeface="Arial"/>
              <a:buChar char="•"/>
            </a:pPr>
            <a:r>
              <a:rPr lang="de-DE" sz="1100" b="0" i="0" u="none" strike="noStrike" cap="none">
                <a:solidFill>
                  <a:schemeClr val="dk1"/>
                </a:solidFill>
                <a:latin typeface="Calibri"/>
                <a:ea typeface="Calibri"/>
                <a:cs typeface="Calibri"/>
                <a:sym typeface="Calibri"/>
              </a:rPr>
              <a:t>Ermitteln Sie die größte absolute und die größte relative Veränderung von Jahr 1 zu Jahr 3</a:t>
            </a:r>
            <a:endParaRPr sz="1100"/>
          </a:p>
          <a:p>
            <a:pPr marL="171450" marR="0" lvl="0" indent="-171450" algn="l" rtl="0">
              <a:lnSpc>
                <a:spcPct val="100000"/>
              </a:lnSpc>
              <a:spcBef>
                <a:spcPts val="0"/>
              </a:spcBef>
              <a:spcAft>
                <a:spcPts val="0"/>
              </a:spcAft>
              <a:buClr>
                <a:srgbClr val="000000"/>
              </a:buClr>
              <a:buSzPts val="1100"/>
              <a:buFont typeface="Arial"/>
              <a:buChar char="•"/>
            </a:pPr>
            <a:r>
              <a:rPr lang="de-DE" sz="1100" b="0" i="0" u="none" strike="noStrike" cap="none">
                <a:solidFill>
                  <a:schemeClr val="dk1"/>
                </a:solidFill>
                <a:latin typeface="Calibri"/>
                <a:ea typeface="Calibri"/>
                <a:cs typeface="Calibri"/>
                <a:sym typeface="Calibri"/>
              </a:rPr>
              <a:t>Rechnen Sie die Strecken für Flugzeug, Bahn und PKW in CO2-Ausstoß um; </a:t>
            </a:r>
            <a:r>
              <a:rPr lang="de-DE" sz="1100">
                <a:solidFill>
                  <a:schemeClr val="dk1"/>
                </a:solidFill>
                <a:latin typeface="Calibri"/>
                <a:ea typeface="Calibri"/>
                <a:cs typeface="Calibri"/>
                <a:sym typeface="Calibri"/>
              </a:rPr>
              <a:t>verwenden sie dabei die folgenden Emissionsfaktoren:</a:t>
            </a:r>
            <a:endParaRPr sz="1100"/>
          </a:p>
          <a:p>
            <a:pPr marL="457200" marR="0" lvl="0" indent="-228600" algn="l" rtl="0">
              <a:lnSpc>
                <a:spcPct val="100000"/>
              </a:lnSpc>
              <a:spcBef>
                <a:spcPts val="0"/>
              </a:spcBef>
              <a:spcAft>
                <a:spcPts val="0"/>
              </a:spcAft>
              <a:buClr>
                <a:srgbClr val="000000"/>
              </a:buClr>
              <a:buSzPts val="1400"/>
              <a:buFont typeface="Arial"/>
              <a:buChar char="•"/>
            </a:pPr>
            <a:r>
              <a:rPr lang="de-DE" sz="1050"/>
              <a:t>Flugzeug – Inland:    CO</a:t>
            </a:r>
            <a:r>
              <a:rPr lang="de-DE" sz="1050" baseline="-25000"/>
              <a:t>2</a:t>
            </a:r>
            <a:r>
              <a:rPr lang="de-DE" sz="1050"/>
              <a:t>-Emissionen = 284 g CO</a:t>
            </a:r>
            <a:r>
              <a:rPr lang="de-DE" sz="1050" baseline="-25000"/>
              <a:t>2</a:t>
            </a:r>
            <a:r>
              <a:rPr lang="de-DE" sz="1050"/>
              <a:t>/km</a:t>
            </a:r>
            <a:endParaRPr sz="1050"/>
          </a:p>
          <a:p>
            <a:pPr marL="457200" marR="0" lvl="0" indent="-228600" algn="l" rtl="0">
              <a:lnSpc>
                <a:spcPct val="100000"/>
              </a:lnSpc>
              <a:spcBef>
                <a:spcPts val="0"/>
              </a:spcBef>
              <a:spcAft>
                <a:spcPts val="0"/>
              </a:spcAft>
              <a:buClr>
                <a:srgbClr val="000000"/>
              </a:buClr>
              <a:buSzPts val="1400"/>
              <a:buFont typeface="Arial"/>
              <a:buChar char="•"/>
            </a:pPr>
            <a:r>
              <a:rPr lang="de-DE" sz="1050"/>
              <a:t>Bahn – Nahverkehr:  CO</a:t>
            </a:r>
            <a:r>
              <a:rPr lang="de-DE" sz="1050" baseline="-25000"/>
              <a:t>2</a:t>
            </a:r>
            <a:r>
              <a:rPr lang="de-DE" sz="1050"/>
              <a:t>-Emissionen =   85 g CO</a:t>
            </a:r>
            <a:r>
              <a:rPr lang="de-DE" sz="1050" baseline="-25000"/>
              <a:t>2</a:t>
            </a:r>
            <a:r>
              <a:rPr lang="de-DE" sz="1050"/>
              <a:t>/km</a:t>
            </a:r>
            <a:endParaRPr sz="1050"/>
          </a:p>
          <a:p>
            <a:pPr marL="457200" lvl="0" indent="-228600" algn="l" rtl="0">
              <a:lnSpc>
                <a:spcPct val="100000"/>
              </a:lnSpc>
              <a:spcBef>
                <a:spcPts val="0"/>
              </a:spcBef>
              <a:spcAft>
                <a:spcPts val="0"/>
              </a:spcAft>
              <a:buSzPts val="1400"/>
              <a:buFont typeface="Arial"/>
              <a:buChar char="•"/>
            </a:pPr>
            <a:r>
              <a:rPr lang="de-DE" sz="1050"/>
              <a:t>Bahn – Fernverkehr:  CO</a:t>
            </a:r>
            <a:r>
              <a:rPr lang="de-DE" sz="1050" baseline="-25000"/>
              <a:t>2</a:t>
            </a:r>
            <a:r>
              <a:rPr lang="de-DE" sz="1050"/>
              <a:t>-Emissionen =  50 g CO</a:t>
            </a:r>
            <a:r>
              <a:rPr lang="de-DE" sz="1050" baseline="-25000"/>
              <a:t>2</a:t>
            </a:r>
            <a:r>
              <a:rPr lang="de-DE" sz="1050"/>
              <a:t>/km </a:t>
            </a:r>
            <a:endParaRPr sz="105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Char char="•"/>
            </a:pPr>
            <a:r>
              <a:rPr lang="de-DE" sz="1050">
                <a:solidFill>
                  <a:schemeClr val="dk1"/>
                </a:solidFill>
                <a:latin typeface="Calibri"/>
                <a:ea typeface="Calibri"/>
                <a:cs typeface="Calibri"/>
                <a:sym typeface="Calibri"/>
              </a:rPr>
              <a:t>Hyundai Kona </a:t>
            </a:r>
            <a:r>
              <a:rPr lang="de-DE" sz="1050"/>
              <a:t>Benzin, 1,0 T-GDI, 6-Gang , 88 kW, WLTP-Verbrauch komb. = 6,1 l/100 km, WLTP-CO</a:t>
            </a:r>
            <a:r>
              <a:rPr lang="de-DE" sz="1050" baseline="-25000"/>
              <a:t>2</a:t>
            </a:r>
            <a:r>
              <a:rPr lang="de-DE" sz="1050"/>
              <a:t>-Emissionen = 137 g CO</a:t>
            </a:r>
            <a:r>
              <a:rPr lang="de-DE" sz="1050" baseline="-25000"/>
              <a:t>2</a:t>
            </a:r>
            <a:r>
              <a:rPr lang="de-DE" sz="1050"/>
              <a:t>/km</a:t>
            </a:r>
            <a:endParaRPr sz="1050"/>
          </a:p>
          <a:p>
            <a:pPr marL="457200" marR="0" lvl="0" indent="-228600" algn="l" rtl="0">
              <a:lnSpc>
                <a:spcPct val="100000"/>
              </a:lnSpc>
              <a:spcBef>
                <a:spcPts val="0"/>
              </a:spcBef>
              <a:spcAft>
                <a:spcPts val="0"/>
              </a:spcAft>
              <a:buClr>
                <a:srgbClr val="000000"/>
              </a:buClr>
              <a:buSzPts val="1400"/>
              <a:buFont typeface="Arial"/>
              <a:buChar char="•"/>
            </a:pPr>
            <a:r>
              <a:rPr lang="de-DE" sz="1050">
                <a:solidFill>
                  <a:schemeClr val="dk1"/>
                </a:solidFill>
                <a:latin typeface="Calibri"/>
                <a:ea typeface="Calibri"/>
                <a:cs typeface="Calibri"/>
                <a:sym typeface="Calibri"/>
              </a:rPr>
              <a:t>Hyundai Kona </a:t>
            </a:r>
            <a:r>
              <a:rPr lang="de-DE" sz="1050"/>
              <a:t>Diesel, 1,6 CRDi, 6-Gang , 100 kW, WLTP-Verbrauch komb. = 5,2 l/100 km, WLTP-CO</a:t>
            </a:r>
            <a:r>
              <a:rPr lang="de-DE" sz="1050" baseline="-25000"/>
              <a:t>2</a:t>
            </a:r>
            <a:r>
              <a:rPr lang="de-DE" sz="1050"/>
              <a:t>-Emissionen = 136 g CO</a:t>
            </a:r>
            <a:r>
              <a:rPr lang="de-DE" sz="1050" baseline="-25000"/>
              <a:t>2</a:t>
            </a:r>
            <a:r>
              <a:rPr lang="de-DE" sz="1050"/>
              <a:t>/km</a:t>
            </a:r>
            <a:endParaRPr sz="1050"/>
          </a:p>
          <a:p>
            <a:pPr marL="457200" lvl="0" indent="-228600" algn="l" rtl="0">
              <a:lnSpc>
                <a:spcPct val="100000"/>
              </a:lnSpc>
              <a:spcBef>
                <a:spcPts val="0"/>
              </a:spcBef>
              <a:spcAft>
                <a:spcPts val="0"/>
              </a:spcAft>
              <a:buSzPts val="1400"/>
              <a:buFont typeface="Arial"/>
              <a:buChar char="•"/>
            </a:pPr>
            <a:r>
              <a:rPr lang="de-DE" sz="1050">
                <a:solidFill>
                  <a:schemeClr val="dk1"/>
                </a:solidFill>
                <a:latin typeface="Calibri"/>
                <a:ea typeface="Calibri"/>
                <a:cs typeface="Calibri"/>
                <a:sym typeface="Calibri"/>
              </a:rPr>
              <a:t>Hyundai Kona </a:t>
            </a:r>
            <a:r>
              <a:rPr lang="de-DE" sz="1050"/>
              <a:t>Elektro, Leistung 100 kW, 39,2kWh Batterie, WLTP-Verbrauch komb. = 14,7 kWh, WLTP-CO</a:t>
            </a:r>
            <a:r>
              <a:rPr lang="de-DE" sz="1050" baseline="-25000"/>
              <a:t>2</a:t>
            </a:r>
            <a:r>
              <a:rPr lang="de-DE" sz="1050"/>
              <a:t>-Emissionen = 0,0 g CO</a:t>
            </a:r>
            <a:r>
              <a:rPr lang="de-DE" sz="1050" baseline="-25000"/>
              <a:t>2</a:t>
            </a:r>
            <a:r>
              <a:rPr lang="de-DE" sz="1050"/>
              <a:t>/km </a:t>
            </a:r>
            <a:endParaRPr sz="105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100"/>
              <a:buFont typeface="Arial"/>
              <a:buChar char="•"/>
            </a:pPr>
            <a:r>
              <a:rPr lang="de-DE" sz="1100" b="0" i="0" u="none" strike="noStrike" cap="none">
                <a:solidFill>
                  <a:schemeClr val="dk1"/>
                </a:solidFill>
                <a:latin typeface="Calibri"/>
                <a:ea typeface="Calibri"/>
                <a:cs typeface="Calibri"/>
                <a:sym typeface="Calibri"/>
              </a:rPr>
              <a:t>Was unternimmt Ihr Kreditinstitut, um CO</a:t>
            </a:r>
            <a:r>
              <a:rPr lang="de-DE" sz="1100" b="0" i="0" u="none" strike="noStrike" cap="none" baseline="-25000">
                <a:solidFill>
                  <a:schemeClr val="dk1"/>
                </a:solidFill>
                <a:latin typeface="Calibri"/>
                <a:ea typeface="Calibri"/>
                <a:cs typeface="Calibri"/>
                <a:sym typeface="Calibri"/>
              </a:rPr>
              <a:t>2</a:t>
            </a:r>
            <a:r>
              <a:rPr lang="de-DE" sz="1100" b="0" i="0" u="none" strike="noStrike" cap="none">
                <a:solidFill>
                  <a:schemeClr val="dk1"/>
                </a:solidFill>
                <a:latin typeface="Calibri"/>
                <a:ea typeface="Calibri"/>
                <a:cs typeface="Calibri"/>
                <a:sym typeface="Calibri"/>
              </a:rPr>
              <a:t>-Emissionen aus Geschäftsreisen zu verringern?</a:t>
            </a:r>
            <a:endParaRPr sz="1100"/>
          </a:p>
          <a:p>
            <a:pPr marL="171450" marR="0" lvl="0" indent="-171450" algn="l" rtl="0">
              <a:lnSpc>
                <a:spcPct val="100000"/>
              </a:lnSpc>
              <a:spcBef>
                <a:spcPts val="0"/>
              </a:spcBef>
              <a:spcAft>
                <a:spcPts val="0"/>
              </a:spcAft>
              <a:buClr>
                <a:srgbClr val="000000"/>
              </a:buClr>
              <a:buSzPts val="1100"/>
              <a:buFont typeface="Arial"/>
              <a:buChar char="•"/>
            </a:pPr>
            <a:r>
              <a:rPr lang="de-DE" sz="1100" b="0" i="0" u="none" strike="noStrike" cap="none">
                <a:solidFill>
                  <a:schemeClr val="dk1"/>
                </a:solidFill>
                <a:latin typeface="Calibri"/>
                <a:ea typeface="Calibri"/>
                <a:cs typeface="Calibri"/>
                <a:sym typeface="Calibri"/>
              </a:rPr>
              <a:t>Diskutieren Sie in Ihrer Berufsschulklasse.</a:t>
            </a:r>
            <a:endParaRPr sz="11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Font typeface="Arial"/>
              <a:buNone/>
            </a:pPr>
            <a:r>
              <a:rPr lang="de-DE" sz="1200" b="1">
                <a:solidFill>
                  <a:schemeClr val="dk1"/>
                </a:solidFill>
                <a:latin typeface="Calibri"/>
                <a:ea typeface="Calibri"/>
                <a:cs typeface="Calibri"/>
                <a:sym typeface="Calibri"/>
              </a:rPr>
              <a:t>Quellen</a:t>
            </a:r>
            <a:endParaRPr/>
          </a:p>
          <a:p>
            <a:pPr marL="171450" lvl="0" indent="-171450" algn="l" rtl="0">
              <a:lnSpc>
                <a:spcPct val="100000"/>
              </a:lnSpc>
              <a:spcBef>
                <a:spcPts val="0"/>
              </a:spcBef>
              <a:spcAft>
                <a:spcPts val="0"/>
              </a:spcAft>
              <a:buSzPts val="1400"/>
              <a:buFont typeface="Arial"/>
              <a:buChar char="•"/>
            </a:pPr>
            <a:r>
              <a:rPr lang="de-DE" sz="900">
                <a:solidFill>
                  <a:schemeClr val="dk1"/>
                </a:solidFill>
                <a:latin typeface="Calibri"/>
                <a:ea typeface="Calibri"/>
                <a:cs typeface="Calibri"/>
                <a:sym typeface="Calibri"/>
              </a:rPr>
              <a:t>Umweltbundesamt o.J.: </a:t>
            </a:r>
            <a:r>
              <a:rPr lang="de-DE" sz="900" b="0" i="0">
                <a:solidFill>
                  <a:schemeClr val="dk1"/>
                </a:solidFill>
                <a:latin typeface="Calibri"/>
                <a:ea typeface="Calibri"/>
                <a:cs typeface="Calibri"/>
                <a:sym typeface="Calibri"/>
              </a:rPr>
              <a:t>Vergleich der durchschnittlichen Emissionen einzelner Verkehrsmittel, Bezugsjahr 2020. Online: </a:t>
            </a:r>
            <a:r>
              <a:rPr lang="de-DE" sz="900">
                <a:solidFill>
                  <a:schemeClr val="dk1"/>
                </a:solidFill>
                <a:latin typeface="Calibri"/>
                <a:ea typeface="Calibri"/>
                <a:cs typeface="Calibri"/>
                <a:sym typeface="Calibri"/>
              </a:rPr>
              <a:t>https://www.umweltbundesamt.de/bild/vergleich-der-durchschnittlichen-emissionen-0.pdf</a:t>
            </a:r>
            <a:endParaRPr sz="900"/>
          </a:p>
          <a:p>
            <a:pPr marL="171450" lvl="0" indent="-171450" algn="l" rtl="0">
              <a:lnSpc>
                <a:spcPct val="100000"/>
              </a:lnSpc>
              <a:spcBef>
                <a:spcPts val="0"/>
              </a:spcBef>
              <a:spcAft>
                <a:spcPts val="0"/>
              </a:spcAft>
              <a:buSzPts val="1400"/>
              <a:buFont typeface="Arial"/>
              <a:buChar char="•"/>
            </a:pPr>
            <a:r>
              <a:rPr lang="de-DE" sz="900">
                <a:solidFill>
                  <a:schemeClr val="dk1"/>
                </a:solidFill>
                <a:latin typeface="Calibri"/>
                <a:ea typeface="Calibri"/>
                <a:cs typeface="Calibri"/>
                <a:sym typeface="Calibri"/>
              </a:rPr>
              <a:t>Hyundai Kona. Online: https://www.hyundai.de/beratung-kauf/wltp-werte/?_ga=2.185311465.1709971569.1673012966-99541263.1673012966#konaev   </a:t>
            </a:r>
            <a:endParaRPr sz="900">
              <a:solidFill>
                <a:schemeClr val="dk1"/>
              </a:solidFill>
              <a:latin typeface="Calibri"/>
              <a:ea typeface="Calibri"/>
              <a:cs typeface="Calibri"/>
              <a:sym typeface="Calibri"/>
            </a:endParaRPr>
          </a:p>
          <a:p>
            <a:pPr marL="0" lvl="0" indent="0" algn="l" rtl="0">
              <a:lnSpc>
                <a:spcPct val="100000"/>
              </a:lnSpc>
              <a:spcBef>
                <a:spcPts val="360"/>
              </a:spcBef>
              <a:spcAft>
                <a:spcPts val="0"/>
              </a:spcAft>
              <a:buSzPts val="1200"/>
              <a:buNone/>
            </a:pPr>
            <a:endParaRPr sz="900">
              <a:solidFill>
                <a:srgbClr val="000000"/>
              </a:solidFill>
            </a:endParaRPr>
          </a:p>
        </p:txBody>
      </p:sp>
      <p:sp>
        <p:nvSpPr>
          <p:cNvPr id="129" name="Google Shape;129;p8:notes"/>
          <p:cNvSpPr txBox="1">
            <a:spLocks noGrp="1"/>
          </p:cNvSpPr>
          <p:nvPr>
            <p:ph type="sldNum" idx="12"/>
          </p:nvPr>
        </p:nvSpPr>
        <p:spPr>
          <a:xfrm>
            <a:off x="4024800" y="9720000"/>
            <a:ext cx="3078000" cy="514800"/>
          </a:xfrm>
          <a:prstGeom prst="rect">
            <a:avLst/>
          </a:prstGeom>
          <a:noFill/>
          <a:ln>
            <a:noFill/>
          </a:ln>
        </p:spPr>
        <p:txBody>
          <a:bodyPr spcFirstLastPara="1" wrap="square" lIns="99025" tIns="49500" rIns="99025" bIns="49500" anchor="b" anchorCtr="0">
            <a:noAutofit/>
          </a:bodyPr>
          <a:lstStyle/>
          <a:p>
            <a:pPr marL="0" lvl="0" indent="0" algn="r" rtl="0">
              <a:lnSpc>
                <a:spcPct val="100000"/>
              </a:lnSpc>
              <a:spcBef>
                <a:spcPts val="0"/>
              </a:spcBef>
              <a:spcAft>
                <a:spcPts val="0"/>
              </a:spcAft>
              <a:buClr>
                <a:schemeClr val="dk1"/>
              </a:buClr>
              <a:buSzPts val="325"/>
              <a:buFont typeface="Calibri"/>
              <a:buNone/>
            </a:pPr>
            <a:fld id="{00000000-1234-1234-1234-123412341234}" type="slidenum">
              <a:rPr lang="de-DE" sz="1200">
                <a:latin typeface="Calibri"/>
                <a:ea typeface="Calibri"/>
                <a:cs typeface="Calibri"/>
                <a:sym typeface="Calibri"/>
              </a:rPr>
              <a:t>5</a:t>
            </a:fld>
            <a:endParaRPr sz="1200">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notes"/>
          <p:cNvSpPr>
            <a:spLocks noGrp="1" noRot="1" noChangeAspect="1"/>
          </p:cNvSpPr>
          <p:nvPr>
            <p:ph type="sldImg" idx="2"/>
          </p:nvPr>
        </p:nvSpPr>
        <p:spPr>
          <a:xfrm>
            <a:off x="287338" y="287338"/>
            <a:ext cx="6480175" cy="3644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2:notes"/>
          <p:cNvSpPr txBox="1">
            <a:spLocks noGrp="1"/>
          </p:cNvSpPr>
          <p:nvPr>
            <p:ph type="body" idx="1"/>
          </p:nvPr>
        </p:nvSpPr>
        <p:spPr>
          <a:xfrm>
            <a:off x="287999" y="3960000"/>
            <a:ext cx="6479513" cy="598675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sz="1100" b="1">
                <a:solidFill>
                  <a:srgbClr val="000000"/>
                </a:solidFill>
                <a:latin typeface="Calibri"/>
                <a:ea typeface="Calibri"/>
                <a:cs typeface="Calibri"/>
                <a:sym typeface="Calibri"/>
              </a:rPr>
              <a:t>Beschreibung</a:t>
            </a:r>
            <a:endParaRPr sz="110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sz="1100" i="1">
                <a:solidFill>
                  <a:srgbClr val="000000"/>
                </a:solidFill>
                <a:latin typeface="Calibri"/>
                <a:ea typeface="Calibri"/>
                <a:cs typeface="Calibri"/>
                <a:sym typeface="Calibri"/>
              </a:rPr>
              <a:t>1. Ausgangssituation</a:t>
            </a:r>
            <a:endParaRPr sz="110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sz="1100">
                <a:solidFill>
                  <a:srgbClr val="000000"/>
                </a:solidFill>
                <a:latin typeface="Calibri"/>
                <a:ea typeface="Calibri"/>
                <a:cs typeface="Calibri"/>
                <a:sym typeface="Calibri"/>
              </a:rPr>
              <a:t>Ein Investor plant, eine bisher ökologisch bewirtschaftete Fläche zu erwerben und auf dieser einen Solarpark zu errichten. Ihr Institut soll den Solarpark finanzieren. Die umliegenden Gemeinden sollen ihn nach Fertigstellung nutzen. Erste entsprechende Absichtserklärungen liegen vor. Das Finanzierungsrisiko trägt der Investor. Der Landkreis hat diese Fläche bisher als ein Vorzeigeobjekt bezeichnet. Einige Anwohner haben eine Bürgerinitiative gegründet, um den Bau des Solarparks aus ökologischen Erwägungen zu verhindern.</a:t>
            </a:r>
            <a:endParaRPr sz="110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sz="1100" i="1">
                <a:solidFill>
                  <a:srgbClr val="000000"/>
                </a:solidFill>
                <a:latin typeface="Calibri"/>
                <a:ea typeface="Calibri"/>
                <a:cs typeface="Calibri"/>
                <a:sym typeface="Calibri"/>
              </a:rPr>
              <a:t>2. Sachverhalt</a:t>
            </a:r>
            <a:endParaRPr sz="110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sz="1100">
                <a:solidFill>
                  <a:srgbClr val="000000"/>
                </a:solidFill>
                <a:latin typeface="Calibri"/>
                <a:ea typeface="Calibri"/>
                <a:cs typeface="Calibri"/>
                <a:sym typeface="Calibri"/>
              </a:rPr>
              <a:t>SDG 7: Zwei wichtige Unterziele von SDG 7 der Agenda 2030 sind:</a:t>
            </a:r>
            <a:endParaRPr sz="1100">
              <a:solidFill>
                <a:srgbClr val="000000"/>
              </a:solidFill>
              <a:latin typeface="Calibri"/>
              <a:ea typeface="Calibri"/>
              <a:cs typeface="Calibri"/>
              <a:sym typeface="Calibri"/>
            </a:endParaRPr>
          </a:p>
          <a:p>
            <a:pPr marL="342900" lvl="0" indent="-342900" algn="l" rtl="0">
              <a:lnSpc>
                <a:spcPct val="100000"/>
              </a:lnSpc>
              <a:spcBef>
                <a:spcPts val="0"/>
              </a:spcBef>
              <a:spcAft>
                <a:spcPts val="0"/>
              </a:spcAft>
              <a:buSzPts val="1400"/>
              <a:buFont typeface="Calibri"/>
              <a:buChar char="∙"/>
            </a:pPr>
            <a:r>
              <a:rPr lang="de-DE" sz="1100">
                <a:solidFill>
                  <a:srgbClr val="000000"/>
                </a:solidFill>
                <a:latin typeface="Calibri"/>
                <a:ea typeface="Calibri"/>
                <a:cs typeface="Calibri"/>
                <a:sym typeface="Calibri"/>
              </a:rPr>
              <a:t>Anteil erneuerbarer Energie am globalen Energiemix deutlich erhöhen</a:t>
            </a:r>
            <a:endParaRPr sz="1100">
              <a:solidFill>
                <a:srgbClr val="000000"/>
              </a:solidFill>
              <a:latin typeface="Calibri"/>
              <a:ea typeface="Calibri"/>
              <a:cs typeface="Calibri"/>
              <a:sym typeface="Calibri"/>
            </a:endParaRPr>
          </a:p>
          <a:p>
            <a:pPr marL="342900" lvl="0" indent="-342900" algn="l" rtl="0">
              <a:lnSpc>
                <a:spcPct val="100000"/>
              </a:lnSpc>
              <a:spcBef>
                <a:spcPts val="0"/>
              </a:spcBef>
              <a:spcAft>
                <a:spcPts val="0"/>
              </a:spcAft>
              <a:buSzPts val="1400"/>
              <a:buFont typeface="Calibri"/>
              <a:buChar char="∙"/>
            </a:pPr>
            <a:r>
              <a:rPr lang="de-DE" sz="1100">
                <a:solidFill>
                  <a:srgbClr val="000000"/>
                </a:solidFill>
                <a:latin typeface="Calibri"/>
                <a:ea typeface="Calibri"/>
                <a:cs typeface="Calibri"/>
                <a:sym typeface="Calibri"/>
              </a:rPr>
              <a:t>Investitionen in Energieinfrastruktur und saubere Energietechnologien fördern.</a:t>
            </a:r>
            <a:endParaRPr sz="1100"/>
          </a:p>
          <a:p>
            <a:pPr marL="0" marR="0" lvl="0" indent="0" algn="l" rtl="0">
              <a:lnSpc>
                <a:spcPct val="100000"/>
              </a:lnSpc>
              <a:spcBef>
                <a:spcPts val="0"/>
              </a:spcBef>
              <a:spcAft>
                <a:spcPts val="0"/>
              </a:spcAft>
              <a:buClr>
                <a:srgbClr val="000000"/>
              </a:buClr>
              <a:buSzPts val="1400"/>
              <a:buFont typeface="Arial"/>
              <a:buNone/>
            </a:pPr>
            <a:r>
              <a:rPr lang="de-DE" sz="1100">
                <a:solidFill>
                  <a:srgbClr val="000000"/>
                </a:solidFill>
                <a:latin typeface="Calibri"/>
                <a:ea typeface="Calibri"/>
                <a:cs typeface="Calibri"/>
                <a:sym typeface="Calibri"/>
              </a:rPr>
              <a:t>Deutschland hat mit der Energiewende dafür gesorgt, dass heute bereits 42 Prozent unserer Elektrizität aus erneuerbaren Quellen produziert werden. </a:t>
            </a:r>
            <a:endParaRPr sz="1100"/>
          </a:p>
          <a:p>
            <a:pPr marL="0" marR="0" lvl="0" indent="0" algn="l" rtl="0">
              <a:lnSpc>
                <a:spcPct val="100000"/>
              </a:lnSpc>
              <a:spcBef>
                <a:spcPts val="0"/>
              </a:spcBef>
              <a:spcAft>
                <a:spcPts val="0"/>
              </a:spcAft>
              <a:buClr>
                <a:srgbClr val="000000"/>
              </a:buClr>
              <a:buSzPts val="1400"/>
              <a:buFont typeface="Arial"/>
              <a:buNone/>
            </a:pPr>
            <a:r>
              <a:rPr lang="de-DE" sz="1100">
                <a:solidFill>
                  <a:srgbClr val="000000"/>
                </a:solidFill>
                <a:latin typeface="Calibri"/>
                <a:ea typeface="Calibri"/>
                <a:cs typeface="Calibri"/>
                <a:sym typeface="Calibri"/>
              </a:rPr>
              <a:t>SDG 2: Nachhaltige Landwirtschaft ist für Ernährungssicherheit, bessere Ernährung und eine Welt ohne Hunger eine wichtige Voraussetzung. Deutschland wendet erhebliche öffentliche Mittel auf, um umweltverträgliche und innovative landwirtschaftliche Produktionsverfahren in die Praxis zu bringen. Die Bundesregierung setzt sich auch dafür ein, die ökologisch bewirtschaftete Fläche auf 20 Prozent der landwirtschaftlich genutzten Fläche auszuweiten. </a:t>
            </a:r>
            <a:endParaRPr sz="1100"/>
          </a:p>
          <a:p>
            <a:pPr marL="0" lvl="0" indent="0" algn="l" rtl="0">
              <a:lnSpc>
                <a:spcPct val="100000"/>
              </a:lnSpc>
              <a:spcBef>
                <a:spcPts val="0"/>
              </a:spcBef>
              <a:spcAft>
                <a:spcPts val="0"/>
              </a:spcAft>
              <a:buSzPts val="1400"/>
              <a:buNone/>
            </a:pPr>
            <a:r>
              <a:rPr lang="de-DE" sz="1100" i="1">
                <a:solidFill>
                  <a:srgbClr val="000000"/>
                </a:solidFill>
                <a:latin typeface="Calibri"/>
                <a:ea typeface="Calibri"/>
                <a:cs typeface="Calibri"/>
                <a:sym typeface="Calibri"/>
              </a:rPr>
              <a:t>3. Zielkonflikt: SDG 7 versus SDG 2</a:t>
            </a:r>
            <a:endParaRPr sz="110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sz="1100">
                <a:solidFill>
                  <a:srgbClr val="000000"/>
                </a:solidFill>
                <a:latin typeface="Calibri"/>
                <a:ea typeface="Calibri"/>
                <a:cs typeface="Calibri"/>
                <a:sym typeface="Calibri"/>
              </a:rPr>
              <a:t>Welches Ziel wird in der potenziellen Finanzierung als prioritär angesehen?</a:t>
            </a:r>
            <a:endParaRPr sz="110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sz="1100" b="1">
                <a:solidFill>
                  <a:srgbClr val="000000"/>
                </a:solidFill>
                <a:latin typeface="Calibri"/>
                <a:ea typeface="Calibri"/>
                <a:cs typeface="Calibri"/>
                <a:sym typeface="Calibri"/>
              </a:rPr>
              <a:t>Aufgabe</a:t>
            </a:r>
            <a:endParaRPr sz="1100">
              <a:solidFill>
                <a:srgbClr val="000000"/>
              </a:solidFill>
              <a:latin typeface="Calibri"/>
              <a:ea typeface="Calibri"/>
              <a:cs typeface="Calibri"/>
              <a:sym typeface="Calibri"/>
            </a:endParaRPr>
          </a:p>
          <a:p>
            <a:pPr marL="179999" marR="0" lvl="0" indent="-179999" algn="l" rtl="0">
              <a:lnSpc>
                <a:spcPct val="100000"/>
              </a:lnSpc>
              <a:spcBef>
                <a:spcPts val="0"/>
              </a:spcBef>
              <a:spcAft>
                <a:spcPts val="0"/>
              </a:spcAft>
              <a:buClr>
                <a:srgbClr val="000000"/>
              </a:buClr>
              <a:buSzPts val="1104"/>
              <a:buFont typeface="Arial"/>
              <a:buChar char="•"/>
            </a:pPr>
            <a:r>
              <a:rPr lang="de-DE" sz="1100" b="0" i="0" u="none" strike="noStrike" cap="none">
                <a:solidFill>
                  <a:schemeClr val="dk1"/>
                </a:solidFill>
                <a:latin typeface="Calibri"/>
                <a:ea typeface="Calibri"/>
                <a:cs typeface="Calibri"/>
                <a:sym typeface="Calibri"/>
              </a:rPr>
              <a:t>Benennen Sie die Vorteile und Nachteile eines Solarparks im Vergleich zu der ökologisch genutzten Fläche.</a:t>
            </a:r>
            <a:endParaRPr sz="1100"/>
          </a:p>
          <a:p>
            <a:pPr marL="179999" marR="0" lvl="0" indent="-179999" algn="l" rtl="0">
              <a:lnSpc>
                <a:spcPct val="100000"/>
              </a:lnSpc>
              <a:spcBef>
                <a:spcPts val="0"/>
              </a:spcBef>
              <a:spcAft>
                <a:spcPts val="0"/>
              </a:spcAft>
              <a:buClr>
                <a:srgbClr val="000000"/>
              </a:buClr>
              <a:buSzPts val="1104"/>
              <a:buFont typeface="Arial"/>
              <a:buChar char="•"/>
            </a:pPr>
            <a:r>
              <a:rPr lang="de-DE" sz="1100" b="0" i="0" u="none" strike="noStrike" cap="none">
                <a:solidFill>
                  <a:schemeClr val="dk1"/>
                </a:solidFill>
                <a:latin typeface="Calibri"/>
                <a:ea typeface="Calibri"/>
                <a:cs typeface="Calibri"/>
                <a:sym typeface="Calibri"/>
              </a:rPr>
              <a:t>Führen Sie potenzielle Risiken für Ihr Kreditinstitut auf, wenn es den Solarpark finanzieren würde – bspw. Finanzierungsrisiko und Reputationsrisiko</a:t>
            </a:r>
            <a:endParaRPr sz="110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104"/>
              <a:buFont typeface="Arial"/>
              <a:buChar char="•"/>
            </a:pPr>
            <a:r>
              <a:rPr lang="de-DE" sz="1100" b="0" i="0" u="none" strike="noStrike" cap="none">
                <a:solidFill>
                  <a:schemeClr val="dk1"/>
                </a:solidFill>
                <a:latin typeface="Calibri"/>
                <a:ea typeface="Calibri"/>
                <a:cs typeface="Calibri"/>
                <a:sym typeface="Calibri"/>
              </a:rPr>
              <a:t>Diskutieren Sie in Ihrer Berufsschulklasse.</a:t>
            </a:r>
            <a:endParaRPr sz="11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None/>
            </a:pPr>
            <a:r>
              <a:rPr lang="de-DE" b="1">
                <a:solidFill>
                  <a:srgbClr val="000000"/>
                </a:solidFill>
                <a:latin typeface="Calibri"/>
                <a:ea typeface="Calibri"/>
                <a:cs typeface="Calibri"/>
                <a:sym typeface="Calibri"/>
              </a:rPr>
              <a:t>Quellen</a:t>
            </a:r>
            <a:endParaRPr>
              <a:solidFill>
                <a:srgbClr val="000000"/>
              </a:solidFill>
              <a:latin typeface="Calibri"/>
              <a:ea typeface="Calibri"/>
              <a:cs typeface="Calibri"/>
              <a:sym typeface="Calibri"/>
            </a:endParaRPr>
          </a:p>
          <a:p>
            <a:pPr marL="171450" marR="0" lvl="0" indent="-171450" algn="l" rtl="0">
              <a:lnSpc>
                <a:spcPct val="100000"/>
              </a:lnSpc>
              <a:spcBef>
                <a:spcPts val="0"/>
              </a:spcBef>
              <a:spcAft>
                <a:spcPts val="0"/>
              </a:spcAft>
              <a:buSzPts val="1200"/>
              <a:buFont typeface="Arial"/>
              <a:buChar char="•"/>
            </a:pPr>
            <a:r>
              <a:rPr lang="de-DE" sz="1000">
                <a:solidFill>
                  <a:srgbClr val="000000"/>
                </a:solidFill>
                <a:latin typeface="Calibri"/>
                <a:ea typeface="Calibri"/>
                <a:cs typeface="Calibri"/>
                <a:sym typeface="Calibri"/>
              </a:rPr>
              <a:t>Bundesregierung, o.J: </a:t>
            </a:r>
            <a:r>
              <a:rPr lang="de-DE" sz="1000" i="0">
                <a:solidFill>
                  <a:srgbClr val="000000"/>
                </a:solidFill>
                <a:latin typeface="Calibri"/>
                <a:ea typeface="Calibri"/>
                <a:cs typeface="Calibri"/>
                <a:sym typeface="Calibri"/>
              </a:rPr>
              <a:t>Ziele nachhaltiger Entwicklung. Ernährung weltweit sichern.</a:t>
            </a:r>
            <a:r>
              <a:rPr lang="de-DE" sz="1000">
                <a:solidFill>
                  <a:srgbClr val="000000"/>
                </a:solidFill>
                <a:latin typeface="Calibri"/>
                <a:ea typeface="Calibri"/>
                <a:cs typeface="Calibri"/>
                <a:sym typeface="Calibri"/>
              </a:rPr>
              <a:t> Online: https://www.bundesregierung.de/breg-de/themen/nachhaltigkeitspolitik/ernaehrungssicherheit-319080 </a:t>
            </a:r>
            <a:endParaRPr sz="1000"/>
          </a:p>
          <a:p>
            <a:pPr marL="171450" marR="0" lvl="0" indent="-171450" algn="l" rtl="0">
              <a:lnSpc>
                <a:spcPct val="100000"/>
              </a:lnSpc>
              <a:spcBef>
                <a:spcPts val="0"/>
              </a:spcBef>
              <a:spcAft>
                <a:spcPts val="0"/>
              </a:spcAft>
              <a:buClr>
                <a:srgbClr val="000000"/>
              </a:buClr>
              <a:buSzPts val="1200"/>
              <a:buFont typeface="Arial"/>
              <a:buChar char="•"/>
            </a:pPr>
            <a:r>
              <a:rPr lang="de-DE" sz="1000">
                <a:solidFill>
                  <a:schemeClr val="dk1"/>
                </a:solidFill>
                <a:latin typeface="Calibri"/>
                <a:ea typeface="Calibri"/>
                <a:cs typeface="Calibri"/>
                <a:sym typeface="Calibri"/>
              </a:rPr>
              <a:t>Bundesregierung (2021-1): </a:t>
            </a:r>
            <a:r>
              <a:rPr lang="de-DE" sz="1000" i="0">
                <a:solidFill>
                  <a:schemeClr val="dk1"/>
                </a:solidFill>
                <a:latin typeface="Calibri"/>
                <a:ea typeface="Calibri"/>
                <a:cs typeface="Calibri"/>
                <a:sym typeface="Calibri"/>
              </a:rPr>
              <a:t>Deutsche Nachhaltigkeitsstrategie Weiterentwicklung 2021, Berlin, 10. März 2021</a:t>
            </a:r>
            <a:r>
              <a:rPr lang="de-DE" sz="1000">
                <a:solidFill>
                  <a:schemeClr val="dk1"/>
                </a:solidFill>
                <a:latin typeface="Calibri"/>
                <a:ea typeface="Calibri"/>
                <a:cs typeface="Calibri"/>
                <a:sym typeface="Calibri"/>
              </a:rPr>
              <a:t>. Online: https://www.bundesregierung.de/resource/blob/998194/1875176/3d3b15cd92d0261e7a0bcdc8f43b7839/deutsche-nachhaltigkeitsstrategie-2021-langfassung-download-bpa-data.pdf</a:t>
            </a:r>
            <a:endParaRPr sz="1000"/>
          </a:p>
          <a:p>
            <a:pPr marL="0" marR="0" lvl="0" indent="0" algn="l" rtl="0">
              <a:lnSpc>
                <a:spcPct val="100000"/>
              </a:lnSpc>
              <a:spcBef>
                <a:spcPts val="0"/>
              </a:spcBef>
              <a:spcAft>
                <a:spcPts val="0"/>
              </a:spcAft>
              <a:buSzPts val="1200"/>
              <a:buFont typeface="Arial"/>
              <a:buNone/>
            </a:pPr>
            <a:endParaRPr>
              <a:solidFill>
                <a:srgbClr val="000000"/>
              </a:solidFill>
              <a:latin typeface="Calibri"/>
              <a:ea typeface="Calibri"/>
              <a:cs typeface="Calibri"/>
              <a:sym typeface="Calibri"/>
            </a:endParaRPr>
          </a:p>
        </p:txBody>
      </p:sp>
      <p:sp>
        <p:nvSpPr>
          <p:cNvPr id="143" name="Google Shape;143;p2:notes"/>
          <p:cNvSpPr txBox="1">
            <a:spLocks noGrp="1"/>
          </p:cNvSpPr>
          <p:nvPr>
            <p:ph type="sldNum" idx="12"/>
          </p:nvPr>
        </p:nvSpPr>
        <p:spPr>
          <a:xfrm>
            <a:off x="4024800" y="9720000"/>
            <a:ext cx="3078000" cy="5148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de-DE" sz="1200">
                <a:latin typeface="Calibri"/>
                <a:ea typeface="Calibri"/>
                <a:cs typeface="Calibri"/>
                <a:sym typeface="Calibri"/>
              </a:rPr>
              <a:t>6</a:t>
            </a:fld>
            <a:endParaRPr sz="1200">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3:notes"/>
          <p:cNvSpPr>
            <a:spLocks noGrp="1" noRot="1" noChangeAspect="1"/>
          </p:cNvSpPr>
          <p:nvPr>
            <p:ph type="sldImg" idx="2"/>
          </p:nvPr>
        </p:nvSpPr>
        <p:spPr>
          <a:xfrm>
            <a:off x="287338" y="287338"/>
            <a:ext cx="6480175" cy="36464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3:notes"/>
          <p:cNvSpPr txBox="1">
            <a:spLocks noGrp="1"/>
          </p:cNvSpPr>
          <p:nvPr>
            <p:ph type="body" idx="1"/>
          </p:nvPr>
        </p:nvSpPr>
        <p:spPr>
          <a:xfrm>
            <a:off x="287338" y="3960000"/>
            <a:ext cx="6480175" cy="5875116"/>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100" b="1">
                <a:solidFill>
                  <a:schemeClr val="dk1"/>
                </a:solidFill>
              </a:rPr>
              <a:t>Beschreibung</a:t>
            </a:r>
            <a:endParaRPr sz="1100">
              <a:solidFill>
                <a:schemeClr val="dk1"/>
              </a:solidFill>
            </a:endParaRPr>
          </a:p>
          <a:p>
            <a:pPr marL="0" lvl="0" indent="0" algn="l" rtl="0">
              <a:lnSpc>
                <a:spcPct val="100000"/>
              </a:lnSpc>
              <a:spcBef>
                <a:spcPts val="0"/>
              </a:spcBef>
              <a:spcAft>
                <a:spcPts val="0"/>
              </a:spcAft>
              <a:buSzPts val="1400"/>
              <a:buNone/>
            </a:pPr>
            <a:r>
              <a:rPr lang="de-DE" sz="1100" i="1">
                <a:solidFill>
                  <a:schemeClr val="dk1"/>
                </a:solidFill>
              </a:rPr>
              <a:t>1. Ausgangssituation</a:t>
            </a:r>
            <a:endParaRPr sz="1100">
              <a:solidFill>
                <a:schemeClr val="dk1"/>
              </a:solidFill>
            </a:endParaRPr>
          </a:p>
          <a:p>
            <a:pPr marL="0" marR="0" lvl="0" indent="0" algn="l" rtl="0">
              <a:lnSpc>
                <a:spcPct val="100000"/>
              </a:lnSpc>
              <a:spcBef>
                <a:spcPts val="0"/>
              </a:spcBef>
              <a:spcAft>
                <a:spcPts val="0"/>
              </a:spcAft>
              <a:buClr>
                <a:srgbClr val="000000"/>
              </a:buClr>
              <a:buSzPts val="1400"/>
              <a:buFont typeface="Arial"/>
              <a:buNone/>
            </a:pPr>
            <a:r>
              <a:rPr lang="de-DE" sz="1100">
                <a:solidFill>
                  <a:schemeClr val="dk1"/>
                </a:solidFill>
              </a:rPr>
              <a:t>Dies ist eine Abwandlung des Beispiels auf Folie 6. Eine Gemeinde will einen Solarpark errichten. Hierfür soll ein bisher nicht genutztes kommunales Grundstück, eine Brache, verwendet werden. Die Gemeinde will den Anteil erneuerbarer Energie am bestehenden Energiemix erhöhen und zugleich einen Beitrag zur Sicherstellung der Energieversorgung zu leisten..</a:t>
            </a:r>
            <a:endParaRPr sz="1100">
              <a:solidFill>
                <a:schemeClr val="dk1"/>
              </a:solidFill>
            </a:endParaRPr>
          </a:p>
          <a:p>
            <a:pPr marL="0" lvl="0" indent="0" algn="l" rtl="0">
              <a:lnSpc>
                <a:spcPct val="100000"/>
              </a:lnSpc>
              <a:spcBef>
                <a:spcPts val="0"/>
              </a:spcBef>
              <a:spcAft>
                <a:spcPts val="0"/>
              </a:spcAft>
              <a:buSzPts val="1400"/>
              <a:buNone/>
            </a:pPr>
            <a:r>
              <a:rPr lang="de-DE" sz="1100" i="1">
                <a:solidFill>
                  <a:schemeClr val="dk1"/>
                </a:solidFill>
              </a:rPr>
              <a:t>2. Sachverhalt</a:t>
            </a:r>
            <a:endParaRPr sz="1100">
              <a:solidFill>
                <a:schemeClr val="dk1"/>
              </a:solidFill>
            </a:endParaRPr>
          </a:p>
          <a:p>
            <a:pPr marL="171450" lvl="0" indent="-171450" algn="l" rtl="0">
              <a:lnSpc>
                <a:spcPct val="100000"/>
              </a:lnSpc>
              <a:spcBef>
                <a:spcPts val="0"/>
              </a:spcBef>
              <a:spcAft>
                <a:spcPts val="0"/>
              </a:spcAft>
              <a:buSzPts val="1400"/>
              <a:buFont typeface="Arial"/>
              <a:buChar char="•"/>
            </a:pPr>
            <a:r>
              <a:rPr lang="de-DE" sz="1100">
                <a:solidFill>
                  <a:schemeClr val="dk1"/>
                </a:solidFill>
              </a:rPr>
              <a:t>SDG 7: Siehe Folie 6.</a:t>
            </a:r>
            <a:endParaRPr sz="1100">
              <a:solidFill>
                <a:schemeClr val="dk1"/>
              </a:solidFill>
            </a:endParaRPr>
          </a:p>
          <a:p>
            <a:pPr marL="171450" lvl="0" indent="-171450" algn="l" rtl="0">
              <a:lnSpc>
                <a:spcPct val="100000"/>
              </a:lnSpc>
              <a:spcBef>
                <a:spcPts val="0"/>
              </a:spcBef>
              <a:spcAft>
                <a:spcPts val="0"/>
              </a:spcAft>
              <a:buSzPts val="1400"/>
              <a:buFont typeface="Arial"/>
              <a:buChar char="•"/>
            </a:pPr>
            <a:r>
              <a:rPr lang="de-DE" sz="1100">
                <a:solidFill>
                  <a:schemeClr val="dk1"/>
                </a:solidFill>
              </a:rPr>
              <a:t>SDG 9: Nachhaltiges Wirtschaftswachstum und nachhaltige Produktion, aber auch nachhaltige Städte und nachhaltige Bildungs- und Gesundheitssysteme sind ohne intelligente Innovationen, moderne Infrastrukturen und eine leistungsfähige Industrie nicht denkbar. </a:t>
            </a:r>
            <a:endParaRPr sz="1100"/>
          </a:p>
          <a:p>
            <a:pPr marL="171450" lvl="0" indent="-171450" algn="l" rtl="0">
              <a:lnSpc>
                <a:spcPct val="100000"/>
              </a:lnSpc>
              <a:spcBef>
                <a:spcPts val="0"/>
              </a:spcBef>
              <a:spcAft>
                <a:spcPts val="0"/>
              </a:spcAft>
              <a:buSzPts val="1400"/>
              <a:buFont typeface="Arial"/>
              <a:buChar char="•"/>
            </a:pPr>
            <a:r>
              <a:rPr lang="de-DE" sz="1100">
                <a:solidFill>
                  <a:schemeClr val="dk1"/>
                </a:solidFill>
              </a:rPr>
              <a:t>SDG 11: Damit wir in Zukunft gut leben, brauchen wir bezahlbaren Wohnraum und eine nachhaltige und integrierte Stadtentwicklungspolitik. Das bedeutet unter anderem: Nachhaltige Nutzung von Flächen, Absenken der Umweltbelastung durch Städte und Gemeinden sowie bezahlbaren Wohnraum für alle.</a:t>
            </a:r>
            <a:endParaRPr sz="1100">
              <a:solidFill>
                <a:schemeClr val="dk1"/>
              </a:solidFill>
            </a:endParaRPr>
          </a:p>
          <a:p>
            <a:pPr marL="171450" lvl="0" indent="-171450" algn="l" rtl="0">
              <a:lnSpc>
                <a:spcPct val="100000"/>
              </a:lnSpc>
              <a:spcBef>
                <a:spcPts val="0"/>
              </a:spcBef>
              <a:spcAft>
                <a:spcPts val="0"/>
              </a:spcAft>
              <a:buSzPts val="1400"/>
              <a:buFont typeface="Arial"/>
              <a:buChar char="•"/>
            </a:pPr>
            <a:r>
              <a:rPr lang="de-DE" sz="1100">
                <a:solidFill>
                  <a:schemeClr val="dk1"/>
                </a:solidFill>
              </a:rPr>
              <a:t>SDG 13: Mit dem Klimaschutzgesetz vom 12. Dezember 2019 hat sich die Bundesregierung verpflichtet, bis 2030 die Emissionen von Treibhausgasen um mindestens 55 Prozent gegenüber dem Stand von 1990 zu senken. Ursprünglich bis zum Jahr 2050 verfolgte Deutschland das Ziel der Treibhausgasneutralität. Das novellierte Klimaschutzgesetz vom 18. August 2021 legt den Weg zur Klimaneutralität noch detaillierter fest. Die Meilensteine sind:</a:t>
            </a:r>
            <a:endParaRPr sz="1100">
              <a:solidFill>
                <a:schemeClr val="dk1"/>
              </a:solidFill>
            </a:endParaRPr>
          </a:p>
          <a:p>
            <a:pPr marL="171450" lvl="0" indent="-171450" algn="l" rtl="0">
              <a:lnSpc>
                <a:spcPct val="100000"/>
              </a:lnSpc>
              <a:spcBef>
                <a:spcPts val="0"/>
              </a:spcBef>
              <a:spcAft>
                <a:spcPts val="0"/>
              </a:spcAft>
              <a:buClr>
                <a:schemeClr val="dk1"/>
              </a:buClr>
              <a:buSzPts val="1200"/>
              <a:buFont typeface="Arial"/>
              <a:buChar char="•"/>
            </a:pPr>
            <a:r>
              <a:rPr lang="de-DE" sz="1100">
                <a:solidFill>
                  <a:schemeClr val="dk1"/>
                </a:solidFill>
              </a:rPr>
              <a:t>2021: Anhebung der jährlichen Minderungsziele pro Sektor für die Jahre 2023 bis 2030</a:t>
            </a:r>
            <a:endParaRPr sz="1100"/>
          </a:p>
          <a:p>
            <a:pPr marL="171450" lvl="0" indent="-171450" algn="l" rtl="0">
              <a:lnSpc>
                <a:spcPct val="100000"/>
              </a:lnSpc>
              <a:spcBef>
                <a:spcPts val="0"/>
              </a:spcBef>
              <a:spcAft>
                <a:spcPts val="0"/>
              </a:spcAft>
              <a:buClr>
                <a:schemeClr val="dk1"/>
              </a:buClr>
              <a:buSzPts val="1200"/>
              <a:buFont typeface="Arial"/>
              <a:buChar char="•"/>
            </a:pPr>
            <a:r>
              <a:rPr lang="de-DE" sz="1100">
                <a:solidFill>
                  <a:schemeClr val="dk1"/>
                </a:solidFill>
              </a:rPr>
              <a:t>2024: Festlegung der jährlichen Minderungsziele pro Sektor für die Jahre 2031 bis 2040</a:t>
            </a:r>
            <a:endParaRPr sz="1100">
              <a:solidFill>
                <a:schemeClr val="dk1"/>
              </a:solidFill>
            </a:endParaRPr>
          </a:p>
          <a:p>
            <a:pPr marL="171450" lvl="0" indent="-171450" algn="l" rtl="0">
              <a:lnSpc>
                <a:spcPct val="100000"/>
              </a:lnSpc>
              <a:spcBef>
                <a:spcPts val="0"/>
              </a:spcBef>
              <a:spcAft>
                <a:spcPts val="0"/>
              </a:spcAft>
              <a:buClr>
                <a:schemeClr val="dk1"/>
              </a:buClr>
              <a:buSzPts val="1200"/>
              <a:buFont typeface="Arial"/>
              <a:buChar char="•"/>
            </a:pPr>
            <a:r>
              <a:rPr lang="de-DE" sz="1100">
                <a:solidFill>
                  <a:schemeClr val="dk1"/>
                </a:solidFill>
              </a:rPr>
              <a:t>2034: Festlegung der jährlichen Minderungsziele pro Sektor für die letzte Phase bis zur Treibhausgasneutralität von 2041 bis 2045</a:t>
            </a:r>
            <a:endParaRPr sz="1100">
              <a:solidFill>
                <a:schemeClr val="dk1"/>
              </a:solidFill>
            </a:endParaRPr>
          </a:p>
          <a:p>
            <a:pPr marL="0" lvl="0" indent="0" algn="l" rtl="0">
              <a:lnSpc>
                <a:spcPct val="100000"/>
              </a:lnSpc>
              <a:spcBef>
                <a:spcPts val="0"/>
              </a:spcBef>
              <a:spcAft>
                <a:spcPts val="0"/>
              </a:spcAft>
              <a:buSzPts val="1400"/>
              <a:buNone/>
            </a:pPr>
            <a:r>
              <a:rPr lang="de-DE" sz="1100" b="0" i="1">
                <a:solidFill>
                  <a:schemeClr val="dk1"/>
                </a:solidFill>
              </a:rPr>
              <a:t>3. Zielharmonie:</a:t>
            </a:r>
            <a:endParaRPr sz="1100" b="0">
              <a:solidFill>
                <a:schemeClr val="dk1"/>
              </a:solidFill>
            </a:endParaRPr>
          </a:p>
          <a:p>
            <a:pPr marL="0" marR="0" lvl="0" indent="0" algn="l" rtl="0">
              <a:lnSpc>
                <a:spcPct val="100000"/>
              </a:lnSpc>
              <a:spcBef>
                <a:spcPts val="0"/>
              </a:spcBef>
              <a:spcAft>
                <a:spcPts val="0"/>
              </a:spcAft>
              <a:buClr>
                <a:srgbClr val="000000"/>
              </a:buClr>
              <a:buSzPts val="1400"/>
              <a:buFont typeface="Arial"/>
              <a:buNone/>
            </a:pPr>
            <a:r>
              <a:rPr lang="de-DE" sz="1100">
                <a:solidFill>
                  <a:schemeClr val="dk1"/>
                </a:solidFill>
              </a:rPr>
              <a:t>In dieser Abwandlung des Beispiels auf Folie 6 stehen alle vier Ziele im Einklang zueinander.</a:t>
            </a:r>
            <a:br>
              <a:rPr lang="de-DE" sz="1100">
                <a:solidFill>
                  <a:schemeClr val="dk1"/>
                </a:solidFill>
              </a:rPr>
            </a:br>
            <a:r>
              <a:rPr lang="de-DE" sz="1100" b="1">
                <a:solidFill>
                  <a:schemeClr val="dk1"/>
                </a:solidFill>
              </a:rPr>
              <a:t>Aufgabe</a:t>
            </a:r>
            <a:endParaRPr sz="1100">
              <a:solidFill>
                <a:schemeClr val="dk1"/>
              </a:solidFill>
            </a:endParaRPr>
          </a:p>
          <a:p>
            <a:pPr marL="171450" lvl="0" indent="-171450" algn="l" rtl="0">
              <a:lnSpc>
                <a:spcPct val="100000"/>
              </a:lnSpc>
              <a:spcBef>
                <a:spcPts val="0"/>
              </a:spcBef>
              <a:spcAft>
                <a:spcPts val="0"/>
              </a:spcAft>
              <a:buSzPts val="1200"/>
              <a:buFont typeface="Arial"/>
              <a:buChar char="•"/>
            </a:pPr>
            <a:r>
              <a:rPr lang="de-DE" sz="1100">
                <a:solidFill>
                  <a:schemeClr val="dk1"/>
                </a:solidFill>
              </a:rPr>
              <a:t>Vergleichen Sie beide Beispiele der Folien 6 und 7.</a:t>
            </a:r>
            <a:endParaRPr sz="1100">
              <a:solidFill>
                <a:schemeClr val="dk1"/>
              </a:solidFill>
            </a:endParaRPr>
          </a:p>
          <a:p>
            <a:pPr marL="171450" lvl="0" indent="-171450" algn="l" rtl="0">
              <a:lnSpc>
                <a:spcPct val="100000"/>
              </a:lnSpc>
              <a:spcBef>
                <a:spcPts val="0"/>
              </a:spcBef>
              <a:spcAft>
                <a:spcPts val="0"/>
              </a:spcAft>
              <a:buSzPts val="1200"/>
              <a:buFont typeface="Arial"/>
              <a:buChar char="•"/>
            </a:pPr>
            <a:r>
              <a:rPr lang="de-DE" sz="1100">
                <a:solidFill>
                  <a:schemeClr val="dk1"/>
                </a:solidFill>
              </a:rPr>
              <a:t>Bewerten Sie die beiden hier vorgestellten Beispiele.</a:t>
            </a:r>
            <a:endParaRPr sz="1100">
              <a:solidFill>
                <a:schemeClr val="dk1"/>
              </a:solidFill>
            </a:endParaRPr>
          </a:p>
          <a:p>
            <a:pPr marL="171450" lvl="0" indent="-171450" algn="l" rtl="0">
              <a:lnSpc>
                <a:spcPct val="100000"/>
              </a:lnSpc>
              <a:spcBef>
                <a:spcPts val="0"/>
              </a:spcBef>
              <a:spcAft>
                <a:spcPts val="0"/>
              </a:spcAft>
              <a:buSzPts val="1200"/>
              <a:buFont typeface="Arial"/>
              <a:buChar char="•"/>
            </a:pPr>
            <a:r>
              <a:rPr lang="de-DE" sz="1100">
                <a:solidFill>
                  <a:schemeClr val="dk1"/>
                </a:solidFill>
              </a:rPr>
              <a:t>Verwenden Sie ein Beispiel aus Ihrer Bank oder Sparkasse, wie dies einen positivem Beitrag für  ein oder mehrere SDGs leistet.</a:t>
            </a:r>
            <a:endParaRPr sz="1100">
              <a:solidFill>
                <a:schemeClr val="dk1"/>
              </a:solidFill>
            </a:endParaRPr>
          </a:p>
          <a:p>
            <a:pPr marL="171450" lvl="0" indent="-171450" algn="l" rtl="0">
              <a:lnSpc>
                <a:spcPct val="100000"/>
              </a:lnSpc>
              <a:spcBef>
                <a:spcPts val="0"/>
              </a:spcBef>
              <a:spcAft>
                <a:spcPts val="0"/>
              </a:spcAft>
              <a:buSzPts val="1200"/>
              <a:buFont typeface="Arial"/>
              <a:buChar char="•"/>
            </a:pPr>
            <a:r>
              <a:rPr lang="de-DE" sz="1100">
                <a:solidFill>
                  <a:schemeClr val="dk1"/>
                </a:solidFill>
              </a:rPr>
              <a:t>Diskutieren Sie in Ihrer Berufsschulklasse.</a:t>
            </a:r>
            <a:endParaRPr sz="1100">
              <a:solidFill>
                <a:schemeClr val="dk1"/>
              </a:solidFill>
            </a:endParaRPr>
          </a:p>
        </p:txBody>
      </p:sp>
      <p:sp>
        <p:nvSpPr>
          <p:cNvPr id="159" name="Google Shape;159;p3:notes"/>
          <p:cNvSpPr txBox="1">
            <a:spLocks noGrp="1"/>
          </p:cNvSpPr>
          <p:nvPr>
            <p:ph type="sldNum" idx="12"/>
          </p:nvPr>
        </p:nvSpPr>
        <p:spPr>
          <a:xfrm>
            <a:off x="4023991" y="9721107"/>
            <a:ext cx="3078000" cy="5148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chemeClr val="dk1"/>
              </a:buClr>
              <a:buSzPts val="325"/>
              <a:buFont typeface="Calibri"/>
              <a:buNone/>
            </a:pPr>
            <a:fld id="{00000000-1234-1234-1234-123412341234}" type="slidenum">
              <a:rPr lang="de-DE" sz="1300" b="0" i="0" u="none" strike="noStrike" cap="none">
                <a:solidFill>
                  <a:schemeClr val="dk1"/>
                </a:solidFill>
                <a:latin typeface="Calibri"/>
                <a:ea typeface="Calibri"/>
                <a:cs typeface="Calibri"/>
                <a:sym typeface="Calibri"/>
              </a:rPr>
              <a:t>7</a:t>
            </a:fld>
            <a:endParaRPr sz="13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7:notes"/>
          <p:cNvSpPr>
            <a:spLocks noGrp="1" noRot="1" noChangeAspect="1"/>
          </p:cNvSpPr>
          <p:nvPr>
            <p:ph type="sldImg" idx="2"/>
          </p:nvPr>
        </p:nvSpPr>
        <p:spPr>
          <a:xfrm>
            <a:off x="287338" y="287338"/>
            <a:ext cx="6480175" cy="36464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7:notes"/>
          <p:cNvSpPr txBox="1">
            <a:spLocks noGrp="1"/>
          </p:cNvSpPr>
          <p:nvPr>
            <p:ph type="body" idx="1"/>
          </p:nvPr>
        </p:nvSpPr>
        <p:spPr>
          <a:xfrm>
            <a:off x="287337" y="3960000"/>
            <a:ext cx="6548437" cy="605587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100" b="1">
                <a:solidFill>
                  <a:schemeClr val="dk1"/>
                </a:solidFill>
                <a:latin typeface="Calibri"/>
                <a:ea typeface="Calibri"/>
                <a:cs typeface="Calibri"/>
                <a:sym typeface="Calibri"/>
              </a:rPr>
              <a:t>Beschreibung</a:t>
            </a:r>
            <a:endParaRPr sz="11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sz="1100" i="1">
                <a:solidFill>
                  <a:schemeClr val="dk1"/>
                </a:solidFill>
                <a:latin typeface="Calibri"/>
                <a:ea typeface="Calibri"/>
                <a:cs typeface="Calibri"/>
                <a:sym typeface="Calibri"/>
              </a:rPr>
              <a:t>1. Ausgangssituation</a:t>
            </a:r>
            <a:endParaRPr sz="11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de-DE" sz="1100">
                <a:solidFill>
                  <a:schemeClr val="dk1"/>
                </a:solidFill>
                <a:latin typeface="Calibri"/>
                <a:ea typeface="Calibri"/>
                <a:cs typeface="Calibri"/>
                <a:sym typeface="Calibri"/>
              </a:rPr>
              <a:t>Das eine Finanzierung suchende Unternehmen generiert noch einen hohen Anteil seines Umsatzes aus Kohlegewinnung und –verstromung. Die finanziellen Mittel sollen aus einen Kredit stammen. Sie dienen der Modernisierung einer bereits lange bestehenden Anlage zur Kohleverstromung. Ziel ist die Aufrechterhaltung der Wettbewerbsfähigkeit im Vergleich zu EE-Anlagen, die inzwischen einen geringeren Stromgestehungspreis haben. Mit der Modernisierung wird der Umsatzanteil maßvoll zurückgehen. Das Unternehmen hat einen Transformationsprozess zu nachhaltigem Wirtschaften bereits 2020 begonnen; er ist auf 30 Jahre bis 2050 ausgelegt ist. Dieser Plan stammt noch aus der Zeit, als die Bundesregierung die zeitliche Zielmarke 2050 hatte. Das Unternehmen ist ein langjähriger guter Kreditkunde, der seine Einnahmen und Erträge zu einem hohen Anteil in Ihrem Institut anlegt.</a:t>
            </a:r>
            <a:endParaRPr sz="11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sz="1100" b="0" i="1">
                <a:solidFill>
                  <a:schemeClr val="dk1"/>
                </a:solidFill>
                <a:latin typeface="Calibri"/>
                <a:ea typeface="Calibri"/>
                <a:cs typeface="Calibri"/>
                <a:sym typeface="Calibri"/>
              </a:rPr>
              <a:t>2. Sachverhalt</a:t>
            </a:r>
            <a:endParaRPr sz="1100" b="0">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SzPts val="1400"/>
              <a:buFont typeface="Arial"/>
              <a:buChar char="•"/>
            </a:pPr>
            <a:r>
              <a:rPr lang="de-DE" sz="1100">
                <a:solidFill>
                  <a:schemeClr val="dk1"/>
                </a:solidFill>
                <a:latin typeface="Calibri"/>
                <a:ea typeface="Calibri"/>
                <a:cs typeface="Calibri"/>
                <a:sym typeface="Calibri"/>
              </a:rPr>
              <a:t>SDG 8: Die Bundesregierung richtet ihre Politik darauf aus, die Wachstumskräfte zu stärken und das Wachstum auch inklusiver zu gestalten, damit gute und sichere Arbeitsplätze geschaffen werden, aber auch damit wirtschaftlicher Wohlstand fair verteilt wird. </a:t>
            </a:r>
            <a:r>
              <a:rPr lang="de-DE" sz="1100" i="0">
                <a:solidFill>
                  <a:schemeClr val="dk1"/>
                </a:solidFill>
                <a:latin typeface="Calibri"/>
                <a:ea typeface="Calibri"/>
                <a:cs typeface="Calibri"/>
                <a:sym typeface="Calibri"/>
              </a:rPr>
              <a:t>Der Finanzbedarf für die Umstellung beispielsweise von Kohle auf erneuerbare Energie ist enorm. </a:t>
            </a:r>
            <a:endParaRPr sz="110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400"/>
              <a:buFont typeface="Arial"/>
              <a:buChar char="•"/>
            </a:pPr>
            <a:r>
              <a:rPr lang="de-DE" sz="1100">
                <a:solidFill>
                  <a:schemeClr val="dk1"/>
                </a:solidFill>
                <a:latin typeface="Calibri"/>
                <a:ea typeface="Calibri"/>
                <a:cs typeface="Calibri"/>
                <a:sym typeface="Calibri"/>
              </a:rPr>
              <a:t>SDG 13: Mit dem Klimaschutzgesetz vom 12. Dezember 2019 hatte sich die Bundesregierung verpflichtet, bis 2030 die Emissionen von Treibhausgasen um mindestens 55 Prozent gegenüber dem Stand von 1990 zu senken und bis 2050 treibhausgasneutral zu werden; nun gilt 2045 als Zieldatum. </a:t>
            </a:r>
            <a:r>
              <a:rPr lang="de-DE" sz="1100" i="1">
                <a:solidFill>
                  <a:schemeClr val="dk1"/>
                </a:solidFill>
                <a:latin typeface="Calibri"/>
                <a:ea typeface="Calibri"/>
                <a:cs typeface="Calibri"/>
                <a:sym typeface="Calibri"/>
              </a:rPr>
              <a:t>3. Zielkonflikt</a:t>
            </a:r>
            <a:endParaRPr sz="1100"/>
          </a:p>
          <a:p>
            <a:pPr marL="171450" marR="0" lvl="0" indent="-171450" algn="l" rtl="0">
              <a:lnSpc>
                <a:spcPct val="100000"/>
              </a:lnSpc>
              <a:spcBef>
                <a:spcPts val="0"/>
              </a:spcBef>
              <a:spcAft>
                <a:spcPts val="0"/>
              </a:spcAft>
              <a:buClr>
                <a:srgbClr val="000000"/>
              </a:buClr>
              <a:buSzPts val="1400"/>
              <a:buFont typeface="Arial"/>
              <a:buChar char="•"/>
            </a:pPr>
            <a:r>
              <a:rPr lang="de-DE" sz="1100" b="0" i="0" u="none" strike="noStrike" cap="none">
                <a:solidFill>
                  <a:schemeClr val="dk1"/>
                </a:solidFill>
                <a:latin typeface="Calibri"/>
                <a:ea typeface="Calibri"/>
                <a:cs typeface="Calibri"/>
                <a:sym typeface="Calibri"/>
              </a:rPr>
              <a:t>Das Unternehmen plant Anlagen langfristig zu modernisieren um wettbewerbsfähig zu bleiben. Jedoch wird der Umsatzanteil bis 2050 nicht vollständig zurückgehen, sondern durch Zertifikate substituiert. </a:t>
            </a:r>
            <a:endParaRPr sz="11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sz="1100" b="1">
                <a:solidFill>
                  <a:schemeClr val="dk1"/>
                </a:solidFill>
                <a:latin typeface="Calibri"/>
                <a:ea typeface="Calibri"/>
                <a:cs typeface="Calibri"/>
                <a:sym typeface="Calibri"/>
              </a:rPr>
              <a:t>Aufgabe</a:t>
            </a:r>
            <a:endParaRPr sz="110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100"/>
              <a:buFont typeface="Arial"/>
              <a:buChar char="•"/>
            </a:pPr>
            <a:r>
              <a:rPr lang="de-DE" sz="1100" b="0" i="0" u="none" strike="noStrike" cap="none">
                <a:solidFill>
                  <a:schemeClr val="dk1"/>
                </a:solidFill>
                <a:latin typeface="Calibri"/>
                <a:ea typeface="Calibri"/>
                <a:cs typeface="Calibri"/>
                <a:sym typeface="Calibri"/>
              </a:rPr>
              <a:t>Werten Sie die Modernisierung als Teil des Transformationsprozesses in Bezug auf die Wahrung der Wettbewerbsfähigkeit.</a:t>
            </a:r>
            <a:endParaRPr sz="1100"/>
          </a:p>
          <a:p>
            <a:pPr marL="171450" marR="0" lvl="0" indent="-171450" algn="l" rtl="0">
              <a:lnSpc>
                <a:spcPct val="100000"/>
              </a:lnSpc>
              <a:spcBef>
                <a:spcPts val="0"/>
              </a:spcBef>
              <a:spcAft>
                <a:spcPts val="0"/>
              </a:spcAft>
              <a:buClr>
                <a:srgbClr val="000000"/>
              </a:buClr>
              <a:buSzPts val="1100"/>
              <a:buFont typeface="Arial"/>
              <a:buChar char="•"/>
            </a:pPr>
            <a:r>
              <a:rPr lang="de-DE" sz="1100" b="0" i="0" u="none" strike="noStrike" cap="none">
                <a:solidFill>
                  <a:schemeClr val="dk1"/>
                </a:solidFill>
                <a:latin typeface="Calibri"/>
                <a:ea typeface="Calibri"/>
                <a:cs typeface="Calibri"/>
                <a:sym typeface="Calibri"/>
              </a:rPr>
              <a:t>Führen Sie potenzielle Risiken für Ihr Kreditinstitut auf – bspw. Finanzierungsrisiko und Reputationsrisiko.</a:t>
            </a:r>
            <a:endParaRPr sz="1100"/>
          </a:p>
          <a:p>
            <a:pPr marL="171450" marR="0" lvl="0" indent="-171450" algn="l" rtl="0">
              <a:lnSpc>
                <a:spcPct val="100000"/>
              </a:lnSpc>
              <a:spcBef>
                <a:spcPts val="0"/>
              </a:spcBef>
              <a:spcAft>
                <a:spcPts val="0"/>
              </a:spcAft>
              <a:buClr>
                <a:srgbClr val="000000"/>
              </a:buClr>
              <a:buSzPts val="1100"/>
              <a:buFont typeface="Arial"/>
              <a:buChar char="•"/>
            </a:pPr>
            <a:r>
              <a:rPr lang="de-DE" sz="1100" b="0" i="0" u="none" strike="noStrike" cap="none">
                <a:solidFill>
                  <a:schemeClr val="dk1"/>
                </a:solidFill>
                <a:latin typeface="Calibri"/>
                <a:ea typeface="Calibri"/>
                <a:cs typeface="Calibri"/>
                <a:sym typeface="Calibri"/>
              </a:rPr>
              <a:t>Wie würden Sie als ein langjähriger, wichtiger Geschäftspartner agieren?</a:t>
            </a:r>
            <a:endParaRPr sz="1100"/>
          </a:p>
          <a:p>
            <a:pPr marL="171450" marR="0" lvl="0" indent="-171450" algn="l" rtl="0">
              <a:lnSpc>
                <a:spcPct val="100000"/>
              </a:lnSpc>
              <a:spcBef>
                <a:spcPts val="0"/>
              </a:spcBef>
              <a:spcAft>
                <a:spcPts val="0"/>
              </a:spcAft>
              <a:buClr>
                <a:srgbClr val="000000"/>
              </a:buClr>
              <a:buSzPts val="1100"/>
              <a:buFont typeface="Arial"/>
              <a:buChar char="•"/>
            </a:pPr>
            <a:r>
              <a:rPr lang="de-DE" sz="1100" b="0" i="0" u="none" strike="noStrike" cap="none">
                <a:solidFill>
                  <a:schemeClr val="dk1"/>
                </a:solidFill>
                <a:latin typeface="Calibri"/>
                <a:ea typeface="Calibri"/>
                <a:cs typeface="Calibri"/>
                <a:sym typeface="Calibri"/>
              </a:rPr>
              <a:t>Diskutieren Sie in Ihrer Berufsschulklasse.</a:t>
            </a:r>
            <a:endParaRPr sz="11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sz="1200" b="1">
                <a:solidFill>
                  <a:schemeClr val="dk1"/>
                </a:solidFill>
                <a:latin typeface="Calibri"/>
                <a:ea typeface="Calibri"/>
                <a:cs typeface="Calibri"/>
                <a:sym typeface="Calibri"/>
              </a:rPr>
              <a:t>Quellen</a:t>
            </a:r>
            <a:endParaRPr sz="120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SzPts val="1200"/>
              <a:buFont typeface="Arial"/>
              <a:buChar char="•"/>
            </a:pPr>
            <a:r>
              <a:rPr lang="de-DE" sz="1050">
                <a:solidFill>
                  <a:schemeClr val="dk1"/>
                </a:solidFill>
                <a:latin typeface="Calibri"/>
                <a:ea typeface="Calibri"/>
                <a:cs typeface="Calibri"/>
                <a:sym typeface="Calibri"/>
              </a:rPr>
              <a:t>Erstes Gesetz zur Änderung des Bundes-Klimaschutzgesetzes (KSG-Änd. 2021), in: BGBl, Jahrgang 2021, Teil I, Nr. 59, S. 3905- 2521, Bonn, 30. August 2021, Online: www.bgbl.de/xaver/bgbl/custom/app/pdf.xqy?ident=1e6ade1ccc7e76fa554fbf1f33566b699d0d3967&amp;timestamp=20221118114659&amp;version=2.2&amp;documentId=1033699</a:t>
            </a:r>
            <a:endParaRPr sz="1050">
              <a:solidFill>
                <a:schemeClr val="dk1"/>
              </a:solidFill>
              <a:latin typeface="Calibri"/>
              <a:ea typeface="Calibri"/>
              <a:cs typeface="Calibri"/>
              <a:sym typeface="Calibri"/>
            </a:endParaRPr>
          </a:p>
        </p:txBody>
      </p:sp>
      <p:sp>
        <p:nvSpPr>
          <p:cNvPr id="184" name="Google Shape;184;p7:notes"/>
          <p:cNvSpPr txBox="1">
            <a:spLocks noGrp="1"/>
          </p:cNvSpPr>
          <p:nvPr>
            <p:ph type="sldNum" idx="12"/>
          </p:nvPr>
        </p:nvSpPr>
        <p:spPr>
          <a:xfrm>
            <a:off x="4023991" y="9721107"/>
            <a:ext cx="3078000" cy="5148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chemeClr val="dk1"/>
              </a:buClr>
              <a:buSzPts val="325"/>
              <a:buFont typeface="Calibri"/>
              <a:buNone/>
            </a:pPr>
            <a:fld id="{00000000-1234-1234-1234-123412341234}" type="slidenum">
              <a:rPr lang="de-DE" sz="1300" b="0" i="0" u="none" strike="noStrike" cap="none">
                <a:solidFill>
                  <a:schemeClr val="dk1"/>
                </a:solidFill>
                <a:latin typeface="Calibri"/>
                <a:ea typeface="Calibri"/>
                <a:cs typeface="Calibri"/>
                <a:sym typeface="Calibri"/>
              </a:rPr>
              <a:t>8</a:t>
            </a:fld>
            <a:endParaRPr sz="13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9:notes"/>
          <p:cNvSpPr>
            <a:spLocks noGrp="1" noRot="1" noChangeAspect="1"/>
          </p:cNvSpPr>
          <p:nvPr>
            <p:ph type="sldImg" idx="2"/>
          </p:nvPr>
        </p:nvSpPr>
        <p:spPr>
          <a:xfrm>
            <a:off x="287338" y="287338"/>
            <a:ext cx="6480175" cy="36464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9:notes"/>
          <p:cNvSpPr txBox="1">
            <a:spLocks noGrp="1"/>
          </p:cNvSpPr>
          <p:nvPr>
            <p:ph type="body" idx="1"/>
          </p:nvPr>
        </p:nvSpPr>
        <p:spPr>
          <a:xfrm>
            <a:off x="287338" y="3960000"/>
            <a:ext cx="6480175" cy="601334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900" b="1">
                <a:solidFill>
                  <a:schemeClr val="dk1"/>
                </a:solidFill>
                <a:latin typeface="Calibri"/>
                <a:ea typeface="Calibri"/>
                <a:cs typeface="Calibri"/>
                <a:sym typeface="Calibri"/>
              </a:rPr>
              <a:t>Beschreibung</a:t>
            </a:r>
            <a:endParaRPr sz="9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sz="900" i="1">
                <a:solidFill>
                  <a:schemeClr val="dk1"/>
                </a:solidFill>
                <a:latin typeface="Calibri"/>
                <a:ea typeface="Calibri"/>
                <a:cs typeface="Calibri"/>
                <a:sym typeface="Calibri"/>
              </a:rPr>
              <a:t>1. Ausgangssituation</a:t>
            </a:r>
            <a:endParaRPr sz="9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sz="900">
                <a:solidFill>
                  <a:schemeClr val="dk1"/>
                </a:solidFill>
                <a:latin typeface="Calibri"/>
                <a:ea typeface="Calibri"/>
                <a:cs typeface="Calibri"/>
                <a:sym typeface="Calibri"/>
              </a:rPr>
              <a:t>Die Elbvertiefung wurde am 24. Januar 2022 nach rund 20 Jahren offiziell abgeschlossen. </a:t>
            </a:r>
            <a:r>
              <a:rPr lang="de-DE" sz="900" i="0">
                <a:solidFill>
                  <a:schemeClr val="dk1"/>
                </a:solidFill>
                <a:latin typeface="Calibri"/>
                <a:ea typeface="Calibri"/>
                <a:cs typeface="Calibri"/>
                <a:sym typeface="Calibri"/>
              </a:rPr>
              <a:t>Abhängig von der Tide soll die Unterelbe bis Hamburg nun für Schiffe mit bis zu 14,50 Meter Tiefgang passierbar sein. Durch die besseren Anlaufbedingungen können größere Containerschiffe Hamburg anlaufen. Das fördert den Wirtschaftsstandort Hamburg. Die erweiterten Tiefen bedeuten eine bessere Auslastung der Schiffe und damit weniger Emissionen je transportierter Tonne. Dieser Aspekt nach SDG 13 wird im Folgenden bewusst außer Acht gelassen. Diskussionen und viele Gerichtsprozesse gab es wegen der ökologischen Auswirkungen auf Flora und Fauna. </a:t>
            </a:r>
            <a:endParaRPr sz="9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sz="900" b="0" i="1">
                <a:solidFill>
                  <a:schemeClr val="dk1"/>
                </a:solidFill>
                <a:latin typeface="Calibri"/>
                <a:ea typeface="Calibri"/>
                <a:cs typeface="Calibri"/>
                <a:sym typeface="Calibri"/>
              </a:rPr>
              <a:t>2. Sachverhalt</a:t>
            </a:r>
            <a:endParaRPr sz="900" b="0">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SzPts val="1400"/>
              <a:buFont typeface="Arial"/>
              <a:buChar char="•"/>
            </a:pPr>
            <a:r>
              <a:rPr lang="de-DE" sz="900">
                <a:solidFill>
                  <a:schemeClr val="dk1"/>
                </a:solidFill>
                <a:latin typeface="Calibri"/>
                <a:ea typeface="Calibri"/>
                <a:cs typeface="Calibri"/>
                <a:sym typeface="Calibri"/>
              </a:rPr>
              <a:t>SDG 8: Die Einführung des Containers und die Containerschifffahrt haben die Globalisierung beschleunigt. Ca. 90 % des Welthandels finden auf dem Seeweg statt. Ohne Elbvertiefung waren mehr als 100.000 Arbeitsplätze und mehrere hundert Millionen Euro Steuereinnahmen gefährdet. </a:t>
            </a:r>
            <a:endParaRPr sz="900">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SzPts val="1400"/>
              <a:buFont typeface="Arial"/>
              <a:buChar char="•"/>
            </a:pPr>
            <a:r>
              <a:rPr lang="de-DE" sz="900">
                <a:solidFill>
                  <a:schemeClr val="dk1"/>
                </a:solidFill>
                <a:latin typeface="Calibri"/>
                <a:ea typeface="Calibri"/>
                <a:cs typeface="Calibri"/>
                <a:sym typeface="Calibri"/>
              </a:rPr>
              <a:t>SDG 9: Nachhaltiges Wirtschaftswachstum, nachhaltige Produktion und nachhaltige Städte sind ohne moderne Infrastrukturen und eine leistungsfähige Industrie nicht denkbar Die Elbvertiefung war ein Infrastrukturprojekt mit Kosten von rund 800 Mio. Euro.</a:t>
            </a:r>
            <a:endParaRPr sz="900">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SzPts val="1400"/>
              <a:buFont typeface="Arial"/>
              <a:buChar char="•"/>
            </a:pPr>
            <a:r>
              <a:rPr lang="de-DE" sz="900">
                <a:solidFill>
                  <a:schemeClr val="dk1"/>
                </a:solidFill>
                <a:latin typeface="Calibri"/>
                <a:ea typeface="Calibri"/>
                <a:cs typeface="Calibri"/>
                <a:sym typeface="Calibri"/>
              </a:rPr>
              <a:t>SDG 14: Ozeane und Flussdeltas sind Grundlage des Lebens. Der Säuregehalt der Ozeane hat durch die industrielle Revolution bereits um 30 % zugenommen. Laut der Deutschen Nachhaltigkeits-strategie soll der Stickstoffeintrag in die Nordsee über ihre Zuflüsse gemindert werden. </a:t>
            </a:r>
            <a:r>
              <a:rPr lang="de-DE" sz="900" i="0">
                <a:solidFill>
                  <a:schemeClr val="dk1"/>
                </a:solidFill>
                <a:latin typeface="Calibri"/>
                <a:ea typeface="Calibri"/>
                <a:cs typeface="Calibri"/>
                <a:sym typeface="Calibri"/>
              </a:rPr>
              <a:t>Durch die größere Fahrrinne laufen Sturmfluten künftig höher auf, der Sedimenteintrag in den Fluss nimmt weiter zu und die Artenvielfalt im Fluss dürfte weiter bedroht sein. </a:t>
            </a:r>
            <a:endParaRPr sz="900"/>
          </a:p>
          <a:p>
            <a:pPr marL="171450" lvl="0" indent="-171450" algn="l" rtl="0">
              <a:lnSpc>
                <a:spcPct val="100000"/>
              </a:lnSpc>
              <a:spcBef>
                <a:spcPts val="0"/>
              </a:spcBef>
              <a:spcAft>
                <a:spcPts val="0"/>
              </a:spcAft>
              <a:buSzPts val="1400"/>
              <a:buFont typeface="Arial"/>
              <a:buChar char="•"/>
            </a:pPr>
            <a:r>
              <a:rPr lang="de-DE" sz="900">
                <a:solidFill>
                  <a:schemeClr val="dk1"/>
                </a:solidFill>
                <a:latin typeface="Calibri"/>
                <a:ea typeface="Calibri"/>
                <a:cs typeface="Calibri"/>
                <a:sym typeface="Calibri"/>
              </a:rPr>
              <a:t>SDG 15: Auch </a:t>
            </a:r>
            <a:r>
              <a:rPr lang="de-DE" sz="900" i="0">
                <a:solidFill>
                  <a:schemeClr val="dk1"/>
                </a:solidFill>
                <a:latin typeface="Calibri"/>
                <a:ea typeface="Calibri"/>
                <a:cs typeface="Calibri"/>
                <a:sym typeface="Calibri"/>
              </a:rPr>
              <a:t>die Artenvielfalt an Land scheint weiter bedroht zu sein. </a:t>
            </a:r>
            <a:r>
              <a:rPr lang="de-DE" sz="900">
                <a:solidFill>
                  <a:schemeClr val="dk1"/>
                </a:solidFill>
                <a:latin typeface="Calibri"/>
                <a:ea typeface="Calibri"/>
                <a:cs typeface="Calibri"/>
                <a:sym typeface="Calibri"/>
              </a:rPr>
              <a:t>Um sie zu erhalten und Lebensraum zu schützen, wird bspw. die Bestandsentwicklung von derzeit 51 ausgewählten Vogelarten gemessen -  differenziert nach den Teilindikatoren Wälder, Agrarland, Siedlungen, Binnengewässer sowie Küsten und Meere. </a:t>
            </a:r>
            <a:endParaRPr sz="900"/>
          </a:p>
          <a:p>
            <a:pPr marL="0" lvl="0" indent="0" algn="l" rtl="0">
              <a:lnSpc>
                <a:spcPct val="100000"/>
              </a:lnSpc>
              <a:spcBef>
                <a:spcPts val="0"/>
              </a:spcBef>
              <a:spcAft>
                <a:spcPts val="0"/>
              </a:spcAft>
              <a:buSzPts val="1400"/>
              <a:buNone/>
            </a:pPr>
            <a:r>
              <a:rPr lang="de-DE" sz="900" b="0" i="1">
                <a:solidFill>
                  <a:schemeClr val="dk1"/>
                </a:solidFill>
                <a:latin typeface="Calibri"/>
                <a:ea typeface="Calibri"/>
                <a:cs typeface="Calibri"/>
                <a:sym typeface="Calibri"/>
              </a:rPr>
              <a:t>3. Zielkonflikte</a:t>
            </a:r>
            <a:endParaRPr sz="900" b="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sz="900" i="1">
                <a:solidFill>
                  <a:schemeClr val="dk1"/>
                </a:solidFill>
                <a:latin typeface="Calibri"/>
                <a:ea typeface="Calibri"/>
                <a:cs typeface="Calibri"/>
                <a:sym typeface="Calibri"/>
              </a:rPr>
              <a:t>Zielkonflikt 1: </a:t>
            </a:r>
            <a:r>
              <a:rPr lang="de-DE" sz="900" i="0">
                <a:solidFill>
                  <a:schemeClr val="dk1"/>
                </a:solidFill>
                <a:latin typeface="Calibri"/>
                <a:ea typeface="Calibri"/>
                <a:cs typeface="Calibri"/>
                <a:sym typeface="Calibri"/>
              </a:rPr>
              <a:t>Schon jetzt müssen Hamburg und der Bund jedes Jahr weit über 100 Millionen Euro für das Schlickbaggern ausgeben. Das Schiffsaufkommen erhöht sich weiter; damit in absoluten Zahlen die Emissionen und die Schadstoffe im Wasser. Die Gefahr der Versauerung dürfte sich vergrößern.</a:t>
            </a:r>
            <a:endParaRPr sz="9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sz="900" i="1">
                <a:solidFill>
                  <a:schemeClr val="dk1"/>
                </a:solidFill>
                <a:latin typeface="Calibri"/>
                <a:ea typeface="Calibri"/>
                <a:cs typeface="Calibri"/>
                <a:sym typeface="Calibri"/>
              </a:rPr>
              <a:t>Zielkonflikt 2: </a:t>
            </a:r>
            <a:r>
              <a:rPr lang="de-DE" sz="900" i="0">
                <a:solidFill>
                  <a:schemeClr val="dk1"/>
                </a:solidFill>
                <a:latin typeface="Calibri"/>
                <a:ea typeface="Calibri"/>
                <a:cs typeface="Calibri"/>
                <a:sym typeface="Calibri"/>
              </a:rPr>
              <a:t>Ufernahe Bereiche mit neu gebaggerten Böschungen unter Wasser sind offenbar nicht stabil genug. Das schränkt den Lebensraum von ufernah lebenden Tieren ein. Weiterhin dürfte die Gefahr bestehen, dass mit der Versauerung auch die Qualität des Grundwassers leidet. </a:t>
            </a:r>
            <a:endParaRPr sz="900"/>
          </a:p>
          <a:p>
            <a:pPr marL="0" lvl="0" indent="0" algn="l" rtl="0">
              <a:lnSpc>
                <a:spcPct val="100000"/>
              </a:lnSpc>
              <a:spcBef>
                <a:spcPts val="0"/>
              </a:spcBef>
              <a:spcAft>
                <a:spcPts val="0"/>
              </a:spcAft>
              <a:buSzPts val="1400"/>
              <a:buNone/>
            </a:pPr>
            <a:r>
              <a:rPr lang="de-DE" sz="900" b="1">
                <a:solidFill>
                  <a:schemeClr val="dk1"/>
                </a:solidFill>
                <a:latin typeface="Calibri"/>
                <a:ea typeface="Calibri"/>
                <a:cs typeface="Calibri"/>
                <a:sym typeface="Calibri"/>
              </a:rPr>
              <a:t>Aufgabe</a:t>
            </a:r>
            <a:endParaRPr sz="900">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SzPts val="1200"/>
              <a:buFont typeface="Arial"/>
              <a:buChar char="•"/>
            </a:pPr>
            <a:r>
              <a:rPr lang="de-DE" sz="900">
                <a:solidFill>
                  <a:schemeClr val="dk1"/>
                </a:solidFill>
                <a:latin typeface="Calibri"/>
                <a:ea typeface="Calibri"/>
                <a:cs typeface="Calibri"/>
                <a:sym typeface="Calibri"/>
              </a:rPr>
              <a:t>Beurteilen Sie die Elbvertiefung aus Sicht zum Zeitpunkt der Planung und aus heutiger Sicht. </a:t>
            </a:r>
            <a:endParaRPr sz="90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SzPts val="1200"/>
              <a:buFont typeface="Arial"/>
              <a:buChar char="•"/>
            </a:pPr>
            <a:r>
              <a:rPr lang="de-DE" sz="900">
                <a:solidFill>
                  <a:schemeClr val="dk1"/>
                </a:solidFill>
                <a:latin typeface="Calibri"/>
                <a:ea typeface="Calibri"/>
                <a:cs typeface="Calibri"/>
                <a:sym typeface="Calibri"/>
              </a:rPr>
              <a:t>Wie hätten Sie damals über die Finanzierung entschieden und wie würden Sie sie heute – mit teilweise neuen Erkenntnissen – darüber entscheiden?</a:t>
            </a:r>
            <a:endParaRPr sz="900"/>
          </a:p>
          <a:p>
            <a:pPr marL="171450" marR="0" lvl="0" indent="-171450" algn="l" rtl="0">
              <a:lnSpc>
                <a:spcPct val="100000"/>
              </a:lnSpc>
              <a:spcBef>
                <a:spcPts val="0"/>
              </a:spcBef>
              <a:spcAft>
                <a:spcPts val="0"/>
              </a:spcAft>
              <a:buSzPts val="1200"/>
              <a:buFont typeface="Arial"/>
              <a:buChar char="•"/>
            </a:pPr>
            <a:r>
              <a:rPr lang="de-DE" sz="900">
                <a:solidFill>
                  <a:schemeClr val="dk1"/>
                </a:solidFill>
                <a:latin typeface="Calibri"/>
                <a:ea typeface="Calibri"/>
                <a:cs typeface="Calibri"/>
                <a:sym typeface="Calibri"/>
              </a:rPr>
              <a:t>Diskutieren Sie in Ihrer Berufsschulklasse.</a:t>
            </a:r>
            <a:endParaRPr sz="9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sz="1000" b="1">
                <a:solidFill>
                  <a:schemeClr val="dk1"/>
                </a:solidFill>
                <a:latin typeface="Calibri"/>
                <a:ea typeface="Calibri"/>
                <a:cs typeface="Calibri"/>
                <a:sym typeface="Calibri"/>
              </a:rPr>
              <a:t>Quellen</a:t>
            </a:r>
            <a:endParaRPr sz="100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200"/>
              <a:buFont typeface="Arial"/>
              <a:buChar char="•"/>
            </a:pPr>
            <a:r>
              <a:rPr lang="de-DE" sz="800">
                <a:solidFill>
                  <a:schemeClr val="dk1"/>
                </a:solidFill>
                <a:latin typeface="Calibri"/>
                <a:ea typeface="Calibri"/>
                <a:cs typeface="Calibri"/>
                <a:sym typeface="Calibri"/>
              </a:rPr>
              <a:t>Bund – Landesverband Hamburg: </a:t>
            </a:r>
            <a:r>
              <a:rPr lang="de-DE" sz="800" b="0" i="0">
                <a:solidFill>
                  <a:schemeClr val="dk1"/>
                </a:solidFill>
                <a:latin typeface="Calibri"/>
                <a:ea typeface="Calibri"/>
                <a:cs typeface="Calibri"/>
                <a:sym typeface="Calibri"/>
              </a:rPr>
              <a:t>Sauerstoffmangel durch Elbvertiefung. Online: https://www.bund-hamburg.de/themen/umweltpolitik/elbvertiefung/sauerstoffloch/</a:t>
            </a:r>
            <a:endParaRPr sz="800"/>
          </a:p>
          <a:p>
            <a:pPr marL="171450" marR="0" lvl="0" indent="-171450" algn="l" rtl="0">
              <a:lnSpc>
                <a:spcPct val="100000"/>
              </a:lnSpc>
              <a:spcBef>
                <a:spcPts val="0"/>
              </a:spcBef>
              <a:spcAft>
                <a:spcPts val="0"/>
              </a:spcAft>
              <a:buClr>
                <a:srgbClr val="000000"/>
              </a:buClr>
              <a:buSzPts val="1200"/>
              <a:buFont typeface="Arial"/>
              <a:buChar char="•"/>
            </a:pPr>
            <a:r>
              <a:rPr lang="de-DE" sz="800" i="0">
                <a:solidFill>
                  <a:schemeClr val="dk1"/>
                </a:solidFill>
                <a:latin typeface="Calibri"/>
                <a:ea typeface="Calibri"/>
                <a:cs typeface="Calibri"/>
                <a:sym typeface="Calibri"/>
              </a:rPr>
              <a:t>Die Welt: Jetzt ist die Elbvertiefung offiziell abgeschlossen, Hamburg, 24. Januar 2022. online: https://www.welt.de/regionales/hamburg/article236435591/Nach-rund-20-Jahren-Jetzt-ist-die-Elbvertiefung-offiziell-abgeschlossen.html</a:t>
            </a:r>
            <a:endParaRPr sz="800"/>
          </a:p>
          <a:p>
            <a:pPr marL="171450" marR="0" lvl="0" indent="-171450" algn="l" rtl="0">
              <a:lnSpc>
                <a:spcPct val="100000"/>
              </a:lnSpc>
              <a:spcBef>
                <a:spcPts val="0"/>
              </a:spcBef>
              <a:spcAft>
                <a:spcPts val="0"/>
              </a:spcAft>
              <a:buClr>
                <a:srgbClr val="000000"/>
              </a:buClr>
              <a:buSzPts val="1200"/>
              <a:buFont typeface="Arial"/>
              <a:buChar char="•"/>
            </a:pPr>
            <a:r>
              <a:rPr lang="de-DE" sz="800">
                <a:solidFill>
                  <a:schemeClr val="dk1"/>
                </a:solidFill>
                <a:latin typeface="Calibri"/>
                <a:ea typeface="Calibri"/>
                <a:cs typeface="Calibri"/>
                <a:sym typeface="Calibri"/>
              </a:rPr>
              <a:t>Hafen-Hamburg o.J., </a:t>
            </a:r>
            <a:r>
              <a:rPr lang="de-DE" sz="800" i="0">
                <a:solidFill>
                  <a:schemeClr val="dk1"/>
                </a:solidFill>
                <a:latin typeface="Calibri"/>
                <a:ea typeface="Calibri"/>
                <a:cs typeface="Calibri"/>
                <a:sym typeface="Calibri"/>
              </a:rPr>
              <a:t>Containerumschlag gesamt 1991 - 2021, in Millionen TEU. Online: https://www.hafen-hamburg.de/de/statistiken/containerumschlag/</a:t>
            </a:r>
            <a:endParaRPr sz="800" i="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200"/>
              <a:buFont typeface="Arial"/>
              <a:buChar char="•"/>
            </a:pPr>
            <a:r>
              <a:rPr lang="de-DE" sz="800">
                <a:solidFill>
                  <a:schemeClr val="dk1"/>
                </a:solidFill>
                <a:latin typeface="Calibri"/>
                <a:ea typeface="Calibri"/>
                <a:cs typeface="Calibri"/>
                <a:sym typeface="Calibri"/>
              </a:rPr>
              <a:t>Martens, J./Obenland, W.: Die Agenda 2030. Globale Zukunftsziele für nachhaltige Entwicklung. Bonn/Osnabrück, 2017. Online siehe hierzu unter: https://reposit.haw-hamburg.de/bitstream/20.500.12738/13001/1/2021_Skowronek_schw.pdf</a:t>
            </a:r>
            <a:endParaRPr sz="800"/>
          </a:p>
          <a:p>
            <a:pPr marL="171450" marR="0" lvl="0" indent="-171450" algn="l" rtl="0">
              <a:lnSpc>
                <a:spcPct val="100000"/>
              </a:lnSpc>
              <a:spcBef>
                <a:spcPts val="0"/>
              </a:spcBef>
              <a:spcAft>
                <a:spcPts val="0"/>
              </a:spcAft>
              <a:buClr>
                <a:srgbClr val="000000"/>
              </a:buClr>
              <a:buSzPts val="1200"/>
              <a:buFont typeface="Arial"/>
              <a:buChar char="•"/>
            </a:pPr>
            <a:r>
              <a:rPr lang="de-DE" sz="800">
                <a:solidFill>
                  <a:schemeClr val="dk1"/>
                </a:solidFill>
                <a:latin typeface="Calibri"/>
                <a:ea typeface="Calibri"/>
                <a:cs typeface="Calibri"/>
                <a:sym typeface="Calibri"/>
              </a:rPr>
              <a:t>Norbert Pralow: Karikatur Elbvertiefung. Online: https://de.toonpool.com/cartoons/Elbvertiefung_286896</a:t>
            </a:r>
            <a:endParaRPr sz="800"/>
          </a:p>
          <a:p>
            <a:pPr marL="171450" marR="0" lvl="0" indent="-171450" algn="l" rtl="0">
              <a:lnSpc>
                <a:spcPct val="100000"/>
              </a:lnSpc>
              <a:spcBef>
                <a:spcPts val="0"/>
              </a:spcBef>
              <a:spcAft>
                <a:spcPts val="0"/>
              </a:spcAft>
              <a:buClr>
                <a:srgbClr val="000000"/>
              </a:buClr>
              <a:buSzPts val="1200"/>
              <a:buFont typeface="Arial"/>
              <a:buChar char="•"/>
            </a:pPr>
            <a:r>
              <a:rPr lang="de-DE" sz="800">
                <a:solidFill>
                  <a:schemeClr val="dk1"/>
                </a:solidFill>
                <a:latin typeface="Calibri"/>
                <a:ea typeface="Calibri"/>
                <a:cs typeface="Calibri"/>
                <a:sym typeface="Calibri"/>
              </a:rPr>
              <a:t>Universität Hamburg, Motiv “... Zielkonflikte abwägen”, o.J.: . Online: https://www.nachhaltige.uni-hamburg.de/projekte/knu-projekte/nachhaltig-ist/zielkonflikte-abwaegen.html</a:t>
            </a:r>
            <a:endParaRPr sz="800">
              <a:solidFill>
                <a:schemeClr val="dk1"/>
              </a:solidFill>
              <a:latin typeface="Calibri"/>
              <a:ea typeface="Calibri"/>
              <a:cs typeface="Calibri"/>
              <a:sym typeface="Calibri"/>
            </a:endParaRPr>
          </a:p>
        </p:txBody>
      </p:sp>
      <p:sp>
        <p:nvSpPr>
          <p:cNvPr id="200" name="Google Shape;200;p9:notes"/>
          <p:cNvSpPr txBox="1">
            <a:spLocks noGrp="1"/>
          </p:cNvSpPr>
          <p:nvPr>
            <p:ph type="sldNum" idx="12"/>
          </p:nvPr>
        </p:nvSpPr>
        <p:spPr>
          <a:xfrm>
            <a:off x="4023991" y="9721107"/>
            <a:ext cx="3078000" cy="5148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chemeClr val="dk1"/>
              </a:buClr>
              <a:buSzPts val="325"/>
              <a:buFont typeface="Calibri"/>
              <a:buNone/>
            </a:pPr>
            <a:fld id="{00000000-1234-1234-1234-123412341234}" type="slidenum">
              <a:rPr lang="de-DE" sz="1300" b="0" i="0" u="none" strike="noStrike" cap="none">
                <a:solidFill>
                  <a:schemeClr val="dk1"/>
                </a:solidFill>
                <a:latin typeface="Calibri"/>
                <a:ea typeface="Calibri"/>
                <a:cs typeface="Calibri"/>
                <a:sym typeface="Calibri"/>
              </a:rPr>
              <a:t>9</a:t>
            </a:fld>
            <a:endParaRPr sz="13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p:cSld name="Titelfolie">
    <p:spTree>
      <p:nvGrpSpPr>
        <p:cNvPr id="1" name="Shape 16"/>
        <p:cNvGrpSpPr/>
        <p:nvPr/>
      </p:nvGrpSpPr>
      <p:grpSpPr>
        <a:xfrm>
          <a:off x="0" y="0"/>
          <a:ext cx="0" cy="0"/>
          <a:chOff x="0" y="0"/>
          <a:chExt cx="0" cy="0"/>
        </a:xfrm>
      </p:grpSpPr>
      <p:sp>
        <p:nvSpPr>
          <p:cNvPr id="17" name="Google Shape;17;p27"/>
          <p:cNvSpPr txBox="1">
            <a:spLocks noGrp="1"/>
          </p:cNvSpPr>
          <p:nvPr>
            <p:ph type="ctrTitle"/>
          </p:nvPr>
        </p:nvSpPr>
        <p:spPr>
          <a:xfrm>
            <a:off x="312928" y="1122363"/>
            <a:ext cx="8278368"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7"/>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sp>
        <p:nvSpPr>
          <p:cNvPr id="19" name="Google Shape;19;p27"/>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20" name="Google Shape;20;p27"/>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1" name="Google Shape;21;p27"/>
          <p:cNvSpPr>
            <a:spLocks noGrp="1"/>
          </p:cNvSpPr>
          <p:nvPr>
            <p:ph type="pic" idx="2"/>
          </p:nvPr>
        </p:nvSpPr>
        <p:spPr>
          <a:xfrm>
            <a:off x="9091423" y="1418600"/>
            <a:ext cx="2681986" cy="1431290"/>
          </a:xfrm>
          <a:prstGeom prst="rect">
            <a:avLst/>
          </a:prstGeom>
          <a:noFill/>
          <a:ln>
            <a:noFill/>
          </a:ln>
        </p:spPr>
      </p:sp>
      <p:sp>
        <p:nvSpPr>
          <p:cNvPr id="22" name="Google Shape;22;p27"/>
          <p:cNvSpPr>
            <a:spLocks noGrp="1"/>
          </p:cNvSpPr>
          <p:nvPr>
            <p:ph type="pic" idx="3"/>
          </p:nvPr>
        </p:nvSpPr>
        <p:spPr>
          <a:xfrm>
            <a:off x="9091422" y="3009656"/>
            <a:ext cx="2681986" cy="1431290"/>
          </a:xfrm>
          <a:prstGeom prst="rect">
            <a:avLst/>
          </a:prstGeom>
          <a:noFill/>
          <a:ln>
            <a:noFill/>
          </a:ln>
        </p:spPr>
      </p:sp>
      <p:sp>
        <p:nvSpPr>
          <p:cNvPr id="23" name="Google Shape;23;p27"/>
          <p:cNvSpPr txBox="1">
            <a:spLocks noGrp="1"/>
          </p:cNvSpPr>
          <p:nvPr>
            <p:ph type="body" idx="4"/>
          </p:nvPr>
        </p:nvSpPr>
        <p:spPr>
          <a:xfrm>
            <a:off x="9091613" y="4531540"/>
            <a:ext cx="2681287" cy="152318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2800"/>
              <a:buNone/>
              <a:defRPr sz="18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4" name="Google Shape;24;p27"/>
          <p:cNvSpPr/>
          <p:nvPr/>
        </p:nvSpPr>
        <p:spPr>
          <a:xfrm>
            <a:off x="309691" y="3548557"/>
            <a:ext cx="8280000" cy="24455"/>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andardfolie Abbildung">
  <p:cSld name="Abbildung Bild">
    <p:spTree>
      <p:nvGrpSpPr>
        <p:cNvPr id="1" name="Shape 25"/>
        <p:cNvGrpSpPr/>
        <p:nvPr/>
      </p:nvGrpSpPr>
      <p:grpSpPr>
        <a:xfrm>
          <a:off x="0" y="0"/>
          <a:ext cx="0" cy="0"/>
          <a:chOff x="0" y="0"/>
          <a:chExt cx="0" cy="0"/>
        </a:xfrm>
      </p:grpSpPr>
      <p:sp>
        <p:nvSpPr>
          <p:cNvPr id="26" name="Google Shape;26;g13c8bb42d54_0_79"/>
          <p:cNvSpPr txBox="1">
            <a:spLocks noGrp="1"/>
          </p:cNvSpPr>
          <p:nvPr>
            <p:ph type="title"/>
          </p:nvPr>
        </p:nvSpPr>
        <p:spPr>
          <a:xfrm>
            <a:off x="359999"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g13c8bb42d54_0_79"/>
          <p:cNvSpPr>
            <a:spLocks noGrp="1"/>
          </p:cNvSpPr>
          <p:nvPr>
            <p:ph type="pic" idx="2"/>
          </p:nvPr>
        </p:nvSpPr>
        <p:spPr>
          <a:xfrm>
            <a:off x="360363" y="1368000"/>
            <a:ext cx="11518900" cy="4680000"/>
          </a:xfrm>
          <a:prstGeom prst="rect">
            <a:avLst/>
          </a:prstGeom>
          <a:noFill/>
          <a:ln>
            <a:noFill/>
          </a:ln>
        </p:spPr>
      </p:sp>
      <p:sp>
        <p:nvSpPr>
          <p:cNvPr id="28" name="Google Shape;28;g13c8bb42d54_0_79"/>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9" name="Google Shape;29;g13c8bb42d54_0_79"/>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g13c8bb42d54_0_79"/>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1" name="Google Shape;31;g13c8bb42d54_0_79"/>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2" name="Google Shape;32;g13c8bb42d54_0_79"/>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andardfolie">
  <p:cSld name="1_Standardfolie">
    <p:spTree>
      <p:nvGrpSpPr>
        <p:cNvPr id="1" name="Shape 33"/>
        <p:cNvGrpSpPr/>
        <p:nvPr/>
      </p:nvGrpSpPr>
      <p:grpSpPr>
        <a:xfrm>
          <a:off x="0" y="0"/>
          <a:ext cx="0" cy="0"/>
          <a:chOff x="0" y="0"/>
          <a:chExt cx="0" cy="0"/>
        </a:xfrm>
      </p:grpSpPr>
      <p:sp>
        <p:nvSpPr>
          <p:cNvPr id="34" name="Google Shape;34;p125"/>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35" name="Google Shape;35;p12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25"/>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25"/>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8" name="Google Shape;38;p125"/>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9" name="Google Shape;39;p125"/>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andardfolie">
  <p:cSld name="Standart Text - lleer">
    <p:spTree>
      <p:nvGrpSpPr>
        <p:cNvPr id="1" name="Shape 40"/>
        <p:cNvGrpSpPr/>
        <p:nvPr/>
      </p:nvGrpSpPr>
      <p:grpSpPr>
        <a:xfrm>
          <a:off x="0" y="0"/>
          <a:ext cx="0" cy="0"/>
          <a:chOff x="0" y="0"/>
          <a:chExt cx="0" cy="0"/>
        </a:xfrm>
      </p:grpSpPr>
      <p:sp>
        <p:nvSpPr>
          <p:cNvPr id="41" name="Google Shape;41;p3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42" name="Google Shape;42;p3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1"/>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31"/>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5" name="Google Shape;45;p31"/>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6" name="Google Shape;46;p31"/>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
        <p:nvSpPr>
          <p:cNvPr id="47" name="Google Shape;47;p31"/>
          <p:cNvSpPr txBox="1">
            <a:spLocks noGrp="1"/>
          </p:cNvSpPr>
          <p:nvPr>
            <p:ph type="body" idx="3"/>
          </p:nvPr>
        </p:nvSpPr>
        <p:spPr>
          <a:xfrm>
            <a:off x="360001" y="1465263"/>
            <a:ext cx="5870938" cy="46561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sz="24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p:spTree>
      <p:nvGrpSpPr>
        <p:cNvPr id="1" name="Shape 48"/>
        <p:cNvGrpSpPr/>
        <p:nvPr/>
      </p:nvGrpSpPr>
      <p:grpSpPr>
        <a:xfrm>
          <a:off x="0" y="0"/>
          <a:ext cx="0" cy="0"/>
          <a:chOff x="0" y="0"/>
          <a:chExt cx="0" cy="0"/>
        </a:xfrm>
      </p:grpSpPr>
      <p:sp>
        <p:nvSpPr>
          <p:cNvPr id="49" name="Google Shape;49;p12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22"/>
          <p:cNvSpPr>
            <a:spLocks noGrp="1"/>
          </p:cNvSpPr>
          <p:nvPr>
            <p:ph type="pic" idx="2"/>
          </p:nvPr>
        </p:nvSpPr>
        <p:spPr>
          <a:xfrm>
            <a:off x="5400009" y="1367999"/>
            <a:ext cx="6480000" cy="4680000"/>
          </a:xfrm>
          <a:prstGeom prst="rect">
            <a:avLst/>
          </a:prstGeom>
          <a:noFill/>
          <a:ln>
            <a:noFill/>
          </a:ln>
        </p:spPr>
      </p:sp>
      <p:sp>
        <p:nvSpPr>
          <p:cNvPr id="51" name="Google Shape;51;p12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52" name="Google Shape;52;p12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22"/>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4" name="Google Shape;54;p122"/>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5" name="Google Shape;55;p122"/>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6" name="Google Shape;56;p12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tandardfolie Abbildung">
  <p:cSld name="Abbildung Graphik">
    <p:spTree>
      <p:nvGrpSpPr>
        <p:cNvPr id="1" name="Shape 57"/>
        <p:cNvGrpSpPr/>
        <p:nvPr/>
      </p:nvGrpSpPr>
      <p:grpSpPr>
        <a:xfrm>
          <a:off x="0" y="0"/>
          <a:ext cx="0" cy="0"/>
          <a:chOff x="0" y="0"/>
          <a:chExt cx="0" cy="0"/>
        </a:xfrm>
      </p:grpSpPr>
      <p:sp>
        <p:nvSpPr>
          <p:cNvPr id="58" name="Google Shape;58;g13c3dcbfdba_0_38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g13c3dcbfdba_0_38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60" name="Google Shape;60;g13c3dcbfdba_0_382"/>
          <p:cNvSpPr>
            <a:spLocks noGrp="1"/>
          </p:cNvSpPr>
          <p:nvPr>
            <p:ph type="chart" idx="2"/>
          </p:nvPr>
        </p:nvSpPr>
        <p:spPr>
          <a:xfrm>
            <a:off x="360363" y="1368000"/>
            <a:ext cx="11518900"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 name="Google Shape;61;g13c3dcbfdba_0_38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g13c3dcbfdba_0_382"/>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3" name="Google Shape;63;g13c3dcbfdba_0_382"/>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4" name="Google Shape;64;g13c3dcbfdba_0_38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2">
    <p:spTree>
      <p:nvGrpSpPr>
        <p:cNvPr id="1" name="Shape 65"/>
        <p:cNvGrpSpPr/>
        <p:nvPr/>
      </p:nvGrpSpPr>
      <p:grpSpPr>
        <a:xfrm>
          <a:off x="0" y="0"/>
          <a:ext cx="0" cy="0"/>
          <a:chOff x="0" y="0"/>
          <a:chExt cx="0" cy="0"/>
        </a:xfrm>
      </p:grpSpPr>
      <p:sp>
        <p:nvSpPr>
          <p:cNvPr id="66" name="Google Shape;66;p12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23"/>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68" name="Google Shape;68;p123"/>
          <p:cNvSpPr>
            <a:spLocks noGrp="1"/>
          </p:cNvSpPr>
          <p:nvPr>
            <p:ph type="chart" idx="2"/>
          </p:nvPr>
        </p:nvSpPr>
        <p:spPr>
          <a:xfrm>
            <a:off x="5400009" y="1367999"/>
            <a:ext cx="6400991"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123"/>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123"/>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1" name="Google Shape;71;p123"/>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2" name="Google Shape;72;p123"/>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3" name="Google Shape;73;p123"/>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10"/>
          <p:cNvSpPr txBox="1">
            <a:spLocks noGrp="1"/>
          </p:cNvSpPr>
          <p:nvPr>
            <p:ph type="title"/>
          </p:nvPr>
        </p:nvSpPr>
        <p:spPr>
          <a:xfrm>
            <a:off x="360000" y="180000"/>
            <a:ext cx="9115940" cy="10800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Calibri"/>
              <a:buNone/>
              <a:defRPr sz="4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10"/>
          <p:cNvSpPr txBox="1">
            <a:spLocks noGrp="1"/>
          </p:cNvSpPr>
          <p:nvPr>
            <p:ph type="body" idx="1"/>
          </p:nvPr>
        </p:nvSpPr>
        <p:spPr>
          <a:xfrm>
            <a:off x="360000" y="1440000"/>
            <a:ext cx="115200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10"/>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14" name="Google Shape;14;p110"/>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7F7F7F"/>
              </a:buClr>
              <a:buSzPts val="1800"/>
              <a:buFont typeface="Calibri"/>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9pPr>
          </a:lstStyle>
          <a:p>
            <a:endParaRPr/>
          </a:p>
        </p:txBody>
      </p:sp>
      <p:pic>
        <p:nvPicPr>
          <p:cNvPr id="15" name="Google Shape;15;p110"/>
          <p:cNvPicPr preferRelativeResize="0"/>
          <p:nvPr/>
        </p:nvPicPr>
        <p:blipFill rotWithShape="1">
          <a:blip r:embed="rId9">
            <a:alphaModFix/>
          </a:blip>
          <a:srcRect/>
          <a:stretch/>
        </p:blipFill>
        <p:spPr>
          <a:xfrm>
            <a:off x="9573491" y="222778"/>
            <a:ext cx="2306509" cy="10372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emf"/><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38"/>
          <p:cNvSpPr txBox="1">
            <a:spLocks noGrp="1"/>
          </p:cNvSpPr>
          <p:nvPr>
            <p:ph type="ctrTitle"/>
          </p:nvPr>
        </p:nvSpPr>
        <p:spPr>
          <a:xfrm>
            <a:off x="312928" y="1122363"/>
            <a:ext cx="8278368" cy="23876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000"/>
              <a:buNone/>
            </a:pPr>
            <a:r>
              <a:rPr lang="de-DE" b="1"/>
              <a:t>Bankkauffrau/</a:t>
            </a:r>
            <a:br>
              <a:rPr lang="de-DE" b="1"/>
            </a:br>
            <a:r>
              <a:rPr lang="de-DE" b="1"/>
              <a:t>Bankkaufmann</a:t>
            </a:r>
            <a:endParaRPr/>
          </a:p>
        </p:txBody>
      </p:sp>
      <p:sp>
        <p:nvSpPr>
          <p:cNvPr id="80" name="Google Shape;80;p38"/>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SzPts val="2800"/>
              <a:buNone/>
            </a:pPr>
            <a:r>
              <a:rPr lang="de-DE"/>
              <a:t>Folien zur Diskussion von </a:t>
            </a:r>
            <a:endParaRPr/>
          </a:p>
          <a:p>
            <a:pPr marL="0" lvl="0" indent="0" algn="ctr" rtl="0">
              <a:lnSpc>
                <a:spcPct val="90000"/>
              </a:lnSpc>
              <a:spcBef>
                <a:spcPts val="1000"/>
              </a:spcBef>
              <a:spcAft>
                <a:spcPts val="0"/>
              </a:spcAft>
              <a:buSzPts val="2800"/>
              <a:buNone/>
            </a:pPr>
            <a:r>
              <a:rPr lang="de-DE"/>
              <a:t>Zielkonflikten in der Kreditwirtschaft</a:t>
            </a:r>
            <a:endParaRPr/>
          </a:p>
        </p:txBody>
      </p:sp>
      <p:sp>
        <p:nvSpPr>
          <p:cNvPr id="81" name="Google Shape;81;p38"/>
          <p:cNvSpPr txBox="1">
            <a:spLocks noGrp="1"/>
          </p:cNvSpPr>
          <p:nvPr>
            <p:ph type="ftr" idx="11"/>
          </p:nvPr>
        </p:nvSpPr>
        <p:spPr>
          <a:xfrm>
            <a:off x="720592" y="6258560"/>
            <a:ext cx="5796322" cy="5637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JSC Jerzembek Senior Consulting / IZT/ Die Projektagentur BBNE</a:t>
            </a:r>
            <a:endParaRPr/>
          </a:p>
        </p:txBody>
      </p:sp>
      <p:sp>
        <p:nvSpPr>
          <p:cNvPr id="82" name="Google Shape;82;p38"/>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1</a:t>
            </a:fld>
            <a:endParaRPr/>
          </a:p>
        </p:txBody>
      </p:sp>
      <p:pic>
        <p:nvPicPr>
          <p:cNvPr id="83" name="Google Shape;83;p38"/>
          <p:cNvPicPr preferRelativeResize="0"/>
          <p:nvPr/>
        </p:nvPicPr>
        <p:blipFill rotWithShape="1">
          <a:blip r:embed="rId3">
            <a:alphaModFix/>
          </a:blip>
          <a:srcRect r="9867"/>
          <a:stretch/>
        </p:blipFill>
        <p:spPr>
          <a:xfrm>
            <a:off x="8922657" y="3357103"/>
            <a:ext cx="2850243" cy="1244600"/>
          </a:xfrm>
          <a:prstGeom prst="rect">
            <a:avLst/>
          </a:prstGeom>
          <a:noFill/>
          <a:ln>
            <a:noFill/>
          </a:ln>
        </p:spPr>
      </p:pic>
      <p:pic>
        <p:nvPicPr>
          <p:cNvPr id="84" name="Google Shape;84;p38"/>
          <p:cNvPicPr preferRelativeResize="0"/>
          <p:nvPr/>
        </p:nvPicPr>
        <p:blipFill rotWithShape="1">
          <a:blip r:embed="rId4">
            <a:alphaModFix/>
          </a:blip>
          <a:srcRect/>
          <a:stretch/>
        </p:blipFill>
        <p:spPr>
          <a:xfrm>
            <a:off x="8782958" y="4590979"/>
            <a:ext cx="2989944" cy="133364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25ef836e791_0_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10</a:t>
            </a:fld>
            <a:endParaRPr/>
          </a:p>
        </p:txBody>
      </p:sp>
      <p:sp>
        <p:nvSpPr>
          <p:cNvPr id="224" name="Google Shape;224;g25ef836e791_0_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in der Kreditwirtschaft</a:t>
            </a:r>
            <a:br>
              <a:rPr lang="de-DE"/>
            </a:br>
            <a:r>
              <a:rPr lang="de-DE"/>
              <a:t>Ganzheitliche Unternehmensführung</a:t>
            </a:r>
            <a:endParaRPr/>
          </a:p>
        </p:txBody>
      </p:sp>
      <p:sp>
        <p:nvSpPr>
          <p:cNvPr id="225" name="Google Shape;225;g25ef836e791_0_0"/>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233362" lvl="0" indent="-233362" algn="l" rtl="0">
              <a:lnSpc>
                <a:spcPct val="110000"/>
              </a:lnSpc>
              <a:spcBef>
                <a:spcPts val="0"/>
              </a:spcBef>
              <a:spcAft>
                <a:spcPts val="0"/>
              </a:spcAft>
              <a:buSzPts val="1200"/>
              <a:buNone/>
            </a:pPr>
            <a:r>
              <a:rPr lang="de-DE"/>
              <a:t>Koch und Köchin, Fachkraft Küche</a:t>
            </a:r>
            <a:endParaRPr/>
          </a:p>
        </p:txBody>
      </p:sp>
      <p:sp>
        <p:nvSpPr>
          <p:cNvPr id="226" name="Google Shape;226;g25ef836e791_0_0"/>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227" name="Google Shape;227;g25ef836e791_0_0"/>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Dr. Michael Scharp </a:t>
            </a:r>
            <a:endParaRPr/>
          </a:p>
          <a:p>
            <a:pPr marL="0" lvl="0" indent="0" algn="l" rtl="0">
              <a:lnSpc>
                <a:spcPct val="100000"/>
              </a:lnSpc>
              <a:spcBef>
                <a:spcPts val="0"/>
              </a:spcBef>
              <a:spcAft>
                <a:spcPts val="0"/>
              </a:spcAft>
              <a:buClr>
                <a:srgbClr val="7F7F7F"/>
              </a:buClr>
              <a:buSzPts val="1800"/>
              <a:buFont typeface="Calibri"/>
              <a:buNone/>
            </a:pPr>
            <a:r>
              <a:rPr lang="de-DE"/>
              <a:t>Costanza Müller</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p:txBody>
      </p:sp>
      <p:grpSp>
        <p:nvGrpSpPr>
          <p:cNvPr id="228" name="Google Shape;228;g25ef836e791_0_0"/>
          <p:cNvGrpSpPr/>
          <p:nvPr/>
        </p:nvGrpSpPr>
        <p:grpSpPr>
          <a:xfrm>
            <a:off x="6425612" y="1454200"/>
            <a:ext cx="5663465" cy="4537299"/>
            <a:chOff x="6095999" y="1454200"/>
            <a:chExt cx="5663465" cy="4537299"/>
          </a:xfrm>
        </p:grpSpPr>
        <p:sp>
          <p:nvSpPr>
            <p:cNvPr id="229" name="Google Shape;229;g25ef836e791_0_0"/>
            <p:cNvSpPr txBox="1"/>
            <p:nvPr/>
          </p:nvSpPr>
          <p:spPr>
            <a:xfrm>
              <a:off x="6095999" y="3335413"/>
              <a:ext cx="1821300" cy="400200"/>
            </a:xfrm>
            <a:prstGeom prst="rect">
              <a:avLst/>
            </a:prstGeom>
            <a:solidFill>
              <a:srgbClr val="0096FF"/>
            </a:solidFill>
            <a:ln>
              <a:noFill/>
            </a:ln>
            <a:effectLst>
              <a:outerShdw blurRad="57150" dist="19050" dir="5400000" algn="bl" rotWithShape="0">
                <a:srgbClr val="000000">
                  <a:alpha val="4941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Analyse</a:t>
              </a:r>
              <a:endParaRPr sz="2000" b="1" i="0" u="none" strike="noStrike" cap="none">
                <a:solidFill>
                  <a:schemeClr val="lt1"/>
                </a:solidFill>
                <a:latin typeface="Arial"/>
                <a:ea typeface="Arial"/>
                <a:cs typeface="Arial"/>
                <a:sym typeface="Arial"/>
              </a:endParaRPr>
            </a:p>
          </p:txBody>
        </p:sp>
        <p:sp>
          <p:nvSpPr>
            <p:cNvPr id="230" name="Google Shape;230;g25ef836e791_0_0"/>
            <p:cNvSpPr/>
            <p:nvPr/>
          </p:nvSpPr>
          <p:spPr>
            <a:xfrm>
              <a:off x="6096000" y="5144899"/>
              <a:ext cx="5663400" cy="8466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1800" b="0" i="0" u="none" strike="noStrike" cap="none">
                  <a:solidFill>
                    <a:srgbClr val="C00000"/>
                  </a:solidFill>
                  <a:latin typeface="Arial"/>
                  <a:ea typeface="Arial"/>
                  <a:cs typeface="Arial"/>
                  <a:sym typeface="Arial"/>
                </a:rPr>
                <a:t>Welche Rolle spielen die SDG für Ihr Unternehmen</a:t>
              </a:r>
              <a:endParaRPr sz="1800" b="0" i="0" u="none" strike="noStrike" cap="none">
                <a:solidFill>
                  <a:srgbClr val="C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de-DE" sz="1800" b="0" i="0" u="none" strike="noStrike" cap="none">
                  <a:solidFill>
                    <a:srgbClr val="C00000"/>
                  </a:solidFill>
                  <a:latin typeface="Arial"/>
                  <a:ea typeface="Arial"/>
                  <a:cs typeface="Arial"/>
                  <a:sym typeface="Arial"/>
                </a:rPr>
                <a:t>Wie stellen Sie Ihr Unternehmen für die Zukunft auf?</a:t>
              </a:r>
              <a:endParaRPr sz="1200" b="0" i="0" u="none" strike="noStrike" cap="none">
                <a:solidFill>
                  <a:srgbClr val="000000"/>
                </a:solidFill>
                <a:latin typeface="Arial"/>
                <a:ea typeface="Arial"/>
                <a:cs typeface="Arial"/>
                <a:sym typeface="Arial"/>
              </a:endParaRPr>
            </a:p>
          </p:txBody>
        </p:sp>
        <p:sp>
          <p:nvSpPr>
            <p:cNvPr id="231" name="Google Shape;231;g25ef836e791_0_0"/>
            <p:cNvSpPr txBox="1"/>
            <p:nvPr/>
          </p:nvSpPr>
          <p:spPr>
            <a:xfrm>
              <a:off x="8017049" y="3335413"/>
              <a:ext cx="1821300" cy="400200"/>
            </a:xfrm>
            <a:prstGeom prst="rect">
              <a:avLst/>
            </a:prstGeom>
            <a:solidFill>
              <a:srgbClr val="0432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Ziele</a:t>
              </a:r>
              <a:endParaRPr/>
            </a:p>
          </p:txBody>
        </p:sp>
        <p:sp>
          <p:nvSpPr>
            <p:cNvPr id="232" name="Google Shape;232;g25ef836e791_0_0"/>
            <p:cNvSpPr txBox="1"/>
            <p:nvPr/>
          </p:nvSpPr>
          <p:spPr>
            <a:xfrm>
              <a:off x="9938099" y="3335412"/>
              <a:ext cx="1821300" cy="400200"/>
            </a:xfrm>
            <a:prstGeom prst="rect">
              <a:avLst/>
            </a:prstGeom>
            <a:solidFill>
              <a:srgbClr val="9437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Maßnahmen</a:t>
              </a:r>
              <a:endParaRPr sz="2000" b="1" i="0" u="none" strike="noStrike" cap="none">
                <a:solidFill>
                  <a:schemeClr val="lt1"/>
                </a:solidFill>
                <a:latin typeface="Arial"/>
                <a:ea typeface="Arial"/>
                <a:cs typeface="Arial"/>
                <a:sym typeface="Arial"/>
              </a:endParaRPr>
            </a:p>
          </p:txBody>
        </p:sp>
        <p:sp>
          <p:nvSpPr>
            <p:cNvPr id="233" name="Google Shape;233;g25ef836e791_0_0"/>
            <p:cNvSpPr/>
            <p:nvPr/>
          </p:nvSpPr>
          <p:spPr>
            <a:xfrm>
              <a:off x="6096000" y="1454200"/>
              <a:ext cx="5663399" cy="1178250"/>
            </a:xfrm>
            <a:prstGeom prst="flowChartExtra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28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Arial"/>
                  <a:ea typeface="Arial"/>
                  <a:cs typeface="Arial"/>
                  <a:sym typeface="Arial"/>
                </a:rPr>
                <a:t>Nachhaltigkeits- strategie</a:t>
              </a:r>
              <a:endParaRPr sz="2000" b="1" i="0" u="none" strike="noStrike" cap="none">
                <a:solidFill>
                  <a:srgbClr val="000000"/>
                </a:solidFill>
                <a:latin typeface="Arial"/>
                <a:ea typeface="Arial"/>
                <a:cs typeface="Arial"/>
                <a:sym typeface="Arial"/>
              </a:endParaRPr>
            </a:p>
          </p:txBody>
        </p:sp>
        <p:sp>
          <p:nvSpPr>
            <p:cNvPr id="234" name="Google Shape;234;g25ef836e791_0_0"/>
            <p:cNvSpPr/>
            <p:nvPr/>
          </p:nvSpPr>
          <p:spPr>
            <a:xfrm>
              <a:off x="6132364" y="3895854"/>
              <a:ext cx="5627100" cy="1122600"/>
            </a:xfrm>
            <a:prstGeom prst="rect">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1600" b="0" i="0" u="none" strike="noStrike" cap="none">
                  <a:solidFill>
                    <a:schemeClr val="lt1"/>
                  </a:solidFill>
                  <a:latin typeface="Arial"/>
                  <a:ea typeface="Arial"/>
                  <a:cs typeface="Arial"/>
                  <a:sym typeface="Arial"/>
                </a:rPr>
                <a:t>Lieferkette, Energie und Ressourcen, Produkte, Recycling, </a:t>
              </a:r>
              <a:endParaRPr/>
            </a:p>
            <a:p>
              <a:pPr marL="0" marR="0" lvl="0" indent="0" algn="ctr" rtl="0">
                <a:lnSpc>
                  <a:spcPct val="100000"/>
                </a:lnSpc>
                <a:spcBef>
                  <a:spcPts val="0"/>
                </a:spcBef>
                <a:spcAft>
                  <a:spcPts val="0"/>
                </a:spcAft>
                <a:buNone/>
              </a:pPr>
              <a:r>
                <a:rPr lang="de-DE" sz="1600" b="0" i="0" u="none" strike="noStrike" cap="none">
                  <a:solidFill>
                    <a:schemeClr val="lt1"/>
                  </a:solidFill>
                  <a:latin typeface="Arial"/>
                  <a:ea typeface="Arial"/>
                  <a:cs typeface="Arial"/>
                  <a:sym typeface="Arial"/>
                </a:rPr>
                <a:t>Mitarbeiter*innen, Gesellschafter*innen, Eigentümer*innen</a:t>
              </a:r>
              <a:endParaRPr/>
            </a:p>
            <a:p>
              <a:pPr marL="0" marR="0" lvl="0" indent="0" algn="ctr" rtl="0">
                <a:lnSpc>
                  <a:spcPct val="100000"/>
                </a:lnSpc>
                <a:spcBef>
                  <a:spcPts val="0"/>
                </a:spcBef>
                <a:spcAft>
                  <a:spcPts val="0"/>
                </a:spcAft>
                <a:buNone/>
              </a:pPr>
              <a:r>
                <a:rPr lang="de-DE" sz="1400" b="0" i="0" u="none" strike="noStrike" cap="none">
                  <a:solidFill>
                    <a:schemeClr val="lt1"/>
                  </a:solidFill>
                  <a:latin typeface="Arial"/>
                  <a:ea typeface="Arial"/>
                  <a:cs typeface="Arial"/>
                  <a:sym typeface="Arial"/>
                </a:rPr>
                <a:t>Gleichberechtigung, </a:t>
              </a:r>
              <a:r>
                <a:rPr lang="de-DE" sz="1600" b="0" i="0" u="none" strike="noStrike" cap="none">
                  <a:solidFill>
                    <a:schemeClr val="lt1"/>
                  </a:solidFill>
                  <a:latin typeface="Arial"/>
                  <a:ea typeface="Arial"/>
                  <a:cs typeface="Arial"/>
                  <a:sym typeface="Arial"/>
                </a:rPr>
                <a:t>Arbeitssicherheit</a:t>
              </a:r>
              <a:r>
                <a:rPr lang="de-DE" sz="1400" b="0" i="0" u="none" strike="noStrike" cap="none">
                  <a:solidFill>
                    <a:schemeClr val="lt1"/>
                  </a:solidFill>
                  <a:latin typeface="Arial"/>
                  <a:ea typeface="Arial"/>
                  <a:cs typeface="Arial"/>
                  <a:sym typeface="Arial"/>
                </a:rPr>
                <a:t>,  Weiterbildung, Ausbildung</a:t>
              </a:r>
              <a:endParaRPr/>
            </a:p>
          </p:txBody>
        </p:sp>
        <p:sp>
          <p:nvSpPr>
            <p:cNvPr id="235" name="Google Shape;235;g25ef836e791_0_0"/>
            <p:cNvSpPr txBox="1"/>
            <p:nvPr/>
          </p:nvSpPr>
          <p:spPr>
            <a:xfrm>
              <a:off x="6869556" y="2741183"/>
              <a:ext cx="1821300" cy="400200"/>
            </a:xfrm>
            <a:prstGeom prst="rect">
              <a:avLst/>
            </a:prstGeom>
            <a:solidFill>
              <a:srgbClr val="FF2F92"/>
            </a:solidFill>
            <a:ln>
              <a:noFill/>
            </a:ln>
            <a:effectLst>
              <a:outerShdw blurRad="57150" dist="19050" dir="5400000" algn="bl" rotWithShape="0">
                <a:srgbClr val="000000">
                  <a:alpha val="4941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Kennzahlen</a:t>
              </a:r>
              <a:endParaRPr sz="2000" b="1" i="0" u="none" strike="noStrike" cap="none">
                <a:solidFill>
                  <a:schemeClr val="lt1"/>
                </a:solidFill>
                <a:latin typeface="Arial"/>
                <a:ea typeface="Arial"/>
                <a:cs typeface="Arial"/>
                <a:sym typeface="Arial"/>
              </a:endParaRPr>
            </a:p>
          </p:txBody>
        </p:sp>
        <p:sp>
          <p:nvSpPr>
            <p:cNvPr id="236" name="Google Shape;236;g25ef836e791_0_0"/>
            <p:cNvSpPr txBox="1"/>
            <p:nvPr/>
          </p:nvSpPr>
          <p:spPr>
            <a:xfrm>
              <a:off x="9352566" y="2741183"/>
              <a:ext cx="1821300" cy="400200"/>
            </a:xfrm>
            <a:prstGeom prst="rect">
              <a:avLst/>
            </a:prstGeom>
            <a:solidFill>
              <a:srgbClr val="FF40FF"/>
            </a:solidFill>
            <a:ln>
              <a:noFill/>
            </a:ln>
            <a:effectLst>
              <a:outerShdw blurRad="57150" dist="19050" dir="5400000" algn="bl" rotWithShape="0">
                <a:srgbClr val="000000">
                  <a:alpha val="4941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Bewertung</a:t>
              </a:r>
              <a:endParaRPr sz="2000" b="1" i="0" u="none" strike="noStrike" cap="none">
                <a:solidFill>
                  <a:schemeClr val="lt1"/>
                </a:solidFill>
                <a:latin typeface="Arial"/>
                <a:ea typeface="Arial"/>
                <a:cs typeface="Arial"/>
                <a:sym typeface="Arial"/>
              </a:endParaRPr>
            </a:p>
          </p:txBody>
        </p:sp>
      </p:grpSp>
      <p:pic>
        <p:nvPicPr>
          <p:cNvPr id="237" name="Google Shape;237;g25ef836e791_0_0"/>
          <p:cNvPicPr preferRelativeResize="0"/>
          <p:nvPr/>
        </p:nvPicPr>
        <p:blipFill rotWithShape="1">
          <a:blip r:embed="rId3">
            <a:alphaModFix/>
          </a:blip>
          <a:srcRect r="11016" b="7475"/>
          <a:stretch/>
        </p:blipFill>
        <p:spPr>
          <a:xfrm>
            <a:off x="72050" y="1469757"/>
            <a:ext cx="6357069" cy="458951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0"/>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11</a:t>
            </a:fld>
            <a:endParaRPr/>
          </a:p>
        </p:txBody>
      </p:sp>
      <p:sp>
        <p:nvSpPr>
          <p:cNvPr id="244" name="Google Shape;244;p10"/>
          <p:cNvSpPr txBox="1">
            <a:spLocks noGrp="1"/>
          </p:cNvSpPr>
          <p:nvPr>
            <p:ph type="title"/>
          </p:nvPr>
        </p:nvSpPr>
        <p:spPr>
          <a:xfrm>
            <a:off x="360000" y="180000"/>
            <a:ext cx="11520000" cy="1080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00000"/>
              </a:buClr>
              <a:buSzPts val="1800"/>
              <a:buFont typeface="Calibri"/>
              <a:buNone/>
            </a:pPr>
            <a:r>
              <a:rPr lang="de-DE">
                <a:solidFill>
                  <a:schemeClr val="dk1"/>
                </a:solidFill>
              </a:rPr>
              <a:t>Nachhaltigkeit in der </a:t>
            </a:r>
            <a:r>
              <a:rPr lang="de-DE">
                <a:latin typeface="Trebuchet MS"/>
                <a:ea typeface="Trebuchet MS"/>
                <a:cs typeface="Trebuchet MS"/>
                <a:sym typeface="Trebuchet MS"/>
              </a:rPr>
              <a:t>Kreditwirtschaft</a:t>
            </a:r>
            <a:r>
              <a:rPr lang="de-DE">
                <a:solidFill>
                  <a:schemeClr val="dk1"/>
                </a:solidFill>
              </a:rPr>
              <a:t>:</a:t>
            </a:r>
            <a:br>
              <a:rPr lang="de-DE">
                <a:solidFill>
                  <a:schemeClr val="dk1"/>
                </a:solidFill>
              </a:rPr>
            </a:br>
            <a:r>
              <a:rPr lang="de-DE">
                <a:solidFill>
                  <a:schemeClr val="dk1"/>
                </a:solidFill>
              </a:rPr>
              <a:t>Fazit</a:t>
            </a:r>
            <a:endParaRPr/>
          </a:p>
        </p:txBody>
      </p:sp>
      <p:sp>
        <p:nvSpPr>
          <p:cNvPr id="245" name="Google Shape;245;p10"/>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17171"/>
              </a:buClr>
              <a:buSzPts val="1000"/>
              <a:buNone/>
            </a:pPr>
            <a:r>
              <a:rPr lang="de-DE"/>
              <a:t>JSC Jerzembek Senior Consulting IZT/ Die Projektagentur BBNE</a:t>
            </a:r>
            <a:endParaRPr/>
          </a:p>
        </p:txBody>
      </p:sp>
      <p:sp>
        <p:nvSpPr>
          <p:cNvPr id="246" name="Google Shape;246;p10"/>
          <p:cNvSpPr txBox="1">
            <a:spLocks noGrp="1"/>
          </p:cNvSpPr>
          <p:nvPr>
            <p:ph type="body" idx="2"/>
          </p:nvPr>
        </p:nvSpPr>
        <p:spPr>
          <a:xfrm>
            <a:off x="7264800" y="6254497"/>
            <a:ext cx="4615200"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Quelle: nil</a:t>
            </a:r>
            <a:endParaRPr/>
          </a:p>
        </p:txBody>
      </p:sp>
      <p:sp>
        <p:nvSpPr>
          <p:cNvPr id="247" name="Google Shape;247;p10"/>
          <p:cNvSpPr txBox="1"/>
          <p:nvPr/>
        </p:nvSpPr>
        <p:spPr>
          <a:xfrm>
            <a:off x="359998" y="1440000"/>
            <a:ext cx="11519999"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Trebuchet MS"/>
                <a:ea typeface="Trebuchet MS"/>
                <a:cs typeface="Trebuchet MS"/>
                <a:sym typeface="Trebuchet MS"/>
              </a:rPr>
              <a:t>Erkenntnisse und Einschätzungen</a:t>
            </a:r>
            <a:endParaRPr sz="1400" b="0" i="0" u="none" strike="noStrike" cap="none">
              <a:solidFill>
                <a:srgbClr val="000000"/>
              </a:solidFill>
              <a:latin typeface="Arial"/>
              <a:ea typeface="Arial"/>
              <a:cs typeface="Arial"/>
              <a:sym typeface="Arial"/>
            </a:endParaRPr>
          </a:p>
        </p:txBody>
      </p:sp>
      <p:grpSp>
        <p:nvGrpSpPr>
          <p:cNvPr id="248" name="Google Shape;248;p10"/>
          <p:cNvGrpSpPr/>
          <p:nvPr/>
        </p:nvGrpSpPr>
        <p:grpSpPr>
          <a:xfrm>
            <a:off x="359999" y="1897200"/>
            <a:ext cx="11519998" cy="3960000"/>
            <a:chOff x="359999" y="1897200"/>
            <a:chExt cx="11519998" cy="3960000"/>
          </a:xfrm>
        </p:grpSpPr>
        <p:sp>
          <p:nvSpPr>
            <p:cNvPr id="249" name="Google Shape;249;p10"/>
            <p:cNvSpPr/>
            <p:nvPr/>
          </p:nvSpPr>
          <p:spPr>
            <a:xfrm>
              <a:off x="359999" y="1897200"/>
              <a:ext cx="11519998" cy="3960000"/>
            </a:xfrm>
            <a:prstGeom prst="rect">
              <a:avLst/>
            </a:prstGeom>
            <a:solidFill>
              <a:srgbClr val="D3E5F6"/>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50" name="Google Shape;250;p10"/>
            <p:cNvSpPr txBox="1"/>
            <p:nvPr/>
          </p:nvSpPr>
          <p:spPr>
            <a:xfrm>
              <a:off x="359999" y="1897200"/>
              <a:ext cx="11395200" cy="37866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Arial"/>
                <a:buChar char="•"/>
              </a:pPr>
              <a:r>
                <a:rPr lang="de-DE" sz="2000" b="1" i="0" u="none" strike="noStrike" cap="none">
                  <a:solidFill>
                    <a:srgbClr val="000000"/>
                  </a:solidFill>
                  <a:latin typeface="Trebuchet MS"/>
                  <a:ea typeface="Trebuchet MS"/>
                  <a:cs typeface="Trebuchet MS"/>
                  <a:sym typeface="Trebuchet MS"/>
                </a:rPr>
                <a:t>Banken und Sparkassen leisten einen wesentlichen Beitrag zur Finanzierung des Wandels zu einer nachhaltigen Wirtschaft.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de-DE" sz="2000" b="1" i="0" u="none" strike="noStrike" cap="none">
                  <a:solidFill>
                    <a:srgbClr val="000000"/>
                  </a:solidFill>
                  <a:latin typeface="Trebuchet MS"/>
                  <a:ea typeface="Trebuchet MS"/>
                  <a:cs typeface="Trebuchet MS"/>
                  <a:sym typeface="Trebuchet MS"/>
                </a:rPr>
                <a:t>Aktuell geht es vor allem um den Klimaschutz und die Anpassung an den Klimawandel.</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de-DE" sz="2000" b="1" i="0" u="none" strike="noStrike" cap="none">
                  <a:solidFill>
                    <a:srgbClr val="000000"/>
                  </a:solidFill>
                  <a:latin typeface="Trebuchet MS"/>
                  <a:ea typeface="Trebuchet MS"/>
                  <a:cs typeface="Trebuchet MS"/>
                  <a:sym typeface="Trebuchet MS"/>
                </a:rPr>
                <a:t>Die Nachhaltigkeitsstrategie ist integraler Teil von Geschäftsstrategie und Geschäftspolitik.</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de-DE" sz="2000" b="1" i="0" u="none" strike="noStrike" cap="none">
                  <a:solidFill>
                    <a:srgbClr val="000000"/>
                  </a:solidFill>
                  <a:latin typeface="Trebuchet MS"/>
                  <a:ea typeface="Trebuchet MS"/>
                  <a:cs typeface="Trebuchet MS"/>
                  <a:sym typeface="Trebuchet MS"/>
                </a:rPr>
                <a:t>Eine Dienstleistung im Bankbetrieb oder im Geschäftsbetrieb kann positive Beiträge zu mehreren SDGs leisten.</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de-DE" sz="2000" b="1" i="0" u="none" strike="noStrike" cap="none">
                  <a:solidFill>
                    <a:srgbClr val="000000"/>
                  </a:solidFill>
                  <a:latin typeface="Trebuchet MS"/>
                  <a:ea typeface="Trebuchet MS"/>
                  <a:cs typeface="Trebuchet MS"/>
                  <a:sym typeface="Trebuchet MS"/>
                </a:rPr>
                <a:t>Bei der Finanzierung eines Kunden können Konflikte zwischen SDGs entstehen, die es sachgerecht und angemessen zu lösen gilt.</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de-DE" sz="2000" b="1" i="0" u="none" strike="noStrike" cap="none">
                  <a:solidFill>
                    <a:srgbClr val="000000"/>
                  </a:solidFill>
                  <a:latin typeface="Trebuchet MS"/>
                  <a:ea typeface="Trebuchet MS"/>
                  <a:cs typeface="Trebuchet MS"/>
                  <a:sym typeface="Trebuchet MS"/>
                </a:rPr>
                <a:t>Jede/r Kunde/in soll seinen Transformationspfad zu mehr Nachhaltigkeit offenlegen.</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de-DE" sz="2000" b="1" i="0" u="none" strike="noStrike" cap="none">
                  <a:solidFill>
                    <a:srgbClr val="000000"/>
                  </a:solidFill>
                  <a:latin typeface="Trebuchet MS"/>
                  <a:ea typeface="Trebuchet MS"/>
                  <a:cs typeface="Trebuchet MS"/>
                  <a:sym typeface="Trebuchet MS"/>
                </a:rPr>
                <a:t>Jede nachhaltige Investition muss sich lohnen. Sie muss eine ökonomische sowie eine ökologische Rendite erzielen.</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de-DE" sz="2000" b="1" i="0" u="none" strike="noStrike" cap="none">
                  <a:solidFill>
                    <a:srgbClr val="000000"/>
                  </a:solidFill>
                  <a:latin typeface="Trebuchet MS"/>
                  <a:ea typeface="Trebuchet MS"/>
                  <a:cs typeface="Trebuchet MS"/>
                  <a:sym typeface="Trebuchet MS"/>
                </a:rPr>
                <a:t>Der Kunde steht im Mittelpunkt: Sein Bedarf an Nachhaltigkeit ist zu decken!</a:t>
              </a:r>
              <a:endParaRPr sz="1400" b="0" i="0" u="none" strike="noStrike" cap="none">
                <a:solidFill>
                  <a:srgbClr val="000000"/>
                </a:solidFill>
                <a:latin typeface="Arial"/>
                <a:ea typeface="Arial"/>
                <a:cs typeface="Arial"/>
                <a:sym typeface="Arial"/>
              </a:endParaRPr>
            </a:p>
          </p:txBody>
        </p:sp>
        <p:pic>
          <p:nvPicPr>
            <p:cNvPr id="251" name="Google Shape;251;p10"/>
            <p:cNvPicPr preferRelativeResize="0"/>
            <p:nvPr/>
          </p:nvPicPr>
          <p:blipFill rotWithShape="1">
            <a:blip r:embed="rId3">
              <a:alphaModFix/>
            </a:blip>
            <a:srcRect/>
            <a:stretch/>
          </p:blipFill>
          <p:spPr>
            <a:xfrm>
              <a:off x="10028340" y="5015175"/>
              <a:ext cx="1796399" cy="799200"/>
            </a:xfrm>
            <a:prstGeom prst="rect">
              <a:avLst/>
            </a:prstGeom>
            <a:noFill/>
            <a:ln>
              <a:noFill/>
            </a:ln>
          </p:spPr>
        </p:pic>
      </p:grpSp>
      <p:sp>
        <p:nvSpPr>
          <p:cNvPr id="252" name="Google Shape;252;p10"/>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0" lvl="0" indent="0" algn="ctr" rtl="0">
              <a:lnSpc>
                <a:spcPct val="110000"/>
              </a:lnSpc>
              <a:spcBef>
                <a:spcPts val="0"/>
              </a:spcBef>
              <a:spcAft>
                <a:spcPts val="0"/>
              </a:spcAft>
              <a:buSzPts val="1200"/>
              <a:buNone/>
            </a:pPr>
            <a:r>
              <a:rPr lang="de-DE"/>
              <a:t>Bankkauffrau / Bankkaufmann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g26805bd2549_0_1687"/>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12</a:t>
            </a:fld>
            <a:endParaRPr/>
          </a:p>
        </p:txBody>
      </p:sp>
      <p:sp>
        <p:nvSpPr>
          <p:cNvPr id="510" name="Google Shape;510;g26805bd2549_0_1687"/>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als gemeinsames Projekt</a:t>
            </a:r>
            <a:br>
              <a:rPr lang="de-DE"/>
            </a:br>
            <a:r>
              <a:rPr lang="de-DE"/>
              <a:t>Ganzheitliche Unternehmensführung</a:t>
            </a:r>
            <a:endParaRPr/>
          </a:p>
        </p:txBody>
      </p:sp>
      <p:sp>
        <p:nvSpPr>
          <p:cNvPr id="511" name="Google Shape;511;g26805bd2549_0_1687"/>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512" name="Google Shape;512;g26805bd2549_0_1687"/>
          <p:cNvSpPr txBox="1"/>
          <p:nvPr/>
        </p:nvSpPr>
        <p:spPr>
          <a:xfrm>
            <a:off x="6425612" y="3335413"/>
            <a:ext cx="1821300" cy="400200"/>
          </a:xfrm>
          <a:prstGeom prst="rect">
            <a:avLst/>
          </a:prstGeom>
          <a:solidFill>
            <a:srgbClr val="0096FF"/>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Analyse</a:t>
            </a:r>
            <a:endParaRPr sz="2000" b="1" i="0" u="none" strike="noStrike" cap="none">
              <a:solidFill>
                <a:schemeClr val="lt1"/>
              </a:solidFill>
              <a:latin typeface="Arial"/>
              <a:ea typeface="Arial"/>
              <a:cs typeface="Arial"/>
              <a:sym typeface="Arial"/>
            </a:endParaRPr>
          </a:p>
        </p:txBody>
      </p:sp>
      <p:sp>
        <p:nvSpPr>
          <p:cNvPr id="513" name="Google Shape;513;g26805bd2549_0_1687"/>
          <p:cNvSpPr txBox="1"/>
          <p:nvPr/>
        </p:nvSpPr>
        <p:spPr>
          <a:xfrm>
            <a:off x="8346662" y="3335413"/>
            <a:ext cx="1821300" cy="400200"/>
          </a:xfrm>
          <a:prstGeom prst="rect">
            <a:avLst/>
          </a:prstGeom>
          <a:solidFill>
            <a:srgbClr val="0432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Ziele</a:t>
            </a:r>
            <a:endParaRPr sz="1400" b="0" i="0" u="none" strike="noStrike" cap="none">
              <a:solidFill>
                <a:srgbClr val="000000"/>
              </a:solidFill>
              <a:latin typeface="Arial"/>
              <a:ea typeface="Arial"/>
              <a:cs typeface="Arial"/>
              <a:sym typeface="Arial"/>
            </a:endParaRPr>
          </a:p>
        </p:txBody>
      </p:sp>
      <p:sp>
        <p:nvSpPr>
          <p:cNvPr id="514" name="Google Shape;514;g26805bd2549_0_1687"/>
          <p:cNvSpPr txBox="1"/>
          <p:nvPr/>
        </p:nvSpPr>
        <p:spPr>
          <a:xfrm>
            <a:off x="10267712" y="3335412"/>
            <a:ext cx="1821300" cy="400200"/>
          </a:xfrm>
          <a:prstGeom prst="rect">
            <a:avLst/>
          </a:prstGeom>
          <a:solidFill>
            <a:srgbClr val="9437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Maßnahmen</a:t>
            </a:r>
            <a:endParaRPr sz="2000" b="1" i="0" u="none" strike="noStrike" cap="none">
              <a:solidFill>
                <a:schemeClr val="lt1"/>
              </a:solidFill>
              <a:latin typeface="Arial"/>
              <a:ea typeface="Arial"/>
              <a:cs typeface="Arial"/>
              <a:sym typeface="Arial"/>
            </a:endParaRPr>
          </a:p>
        </p:txBody>
      </p:sp>
      <p:sp>
        <p:nvSpPr>
          <p:cNvPr id="515" name="Google Shape;515;g26805bd2549_0_1687"/>
          <p:cNvSpPr/>
          <p:nvPr/>
        </p:nvSpPr>
        <p:spPr>
          <a:xfrm>
            <a:off x="6425613" y="1454200"/>
            <a:ext cx="5663399" cy="1178250"/>
          </a:xfrm>
          <a:prstGeom prst="flowChartExtra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28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Arial"/>
                <a:ea typeface="Arial"/>
                <a:cs typeface="Arial"/>
                <a:sym typeface="Arial"/>
              </a:rPr>
              <a:t>Nachhaltigkeits- strategie</a:t>
            </a:r>
            <a:endParaRPr sz="2000" b="1" i="0" u="none" strike="noStrike" cap="none">
              <a:solidFill>
                <a:srgbClr val="000000"/>
              </a:solidFill>
              <a:latin typeface="Arial"/>
              <a:ea typeface="Arial"/>
              <a:cs typeface="Arial"/>
              <a:sym typeface="Arial"/>
            </a:endParaRPr>
          </a:p>
        </p:txBody>
      </p:sp>
      <p:sp>
        <p:nvSpPr>
          <p:cNvPr id="516" name="Google Shape;516;g26805bd2549_0_1687"/>
          <p:cNvSpPr/>
          <p:nvPr/>
        </p:nvSpPr>
        <p:spPr>
          <a:xfrm>
            <a:off x="6461977" y="3895854"/>
            <a:ext cx="5627100" cy="1122600"/>
          </a:xfrm>
          <a:prstGeom prst="rect">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Lieferkette, Energie und Ressourcen, Produkte, Recycling,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Mitarbeiter*innen, Gesellschafter*innen, Eigentümer*innen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lt1"/>
                </a:solidFill>
                <a:latin typeface="Arial"/>
                <a:ea typeface="Arial"/>
                <a:cs typeface="Arial"/>
                <a:sym typeface="Arial"/>
              </a:rPr>
              <a:t>Gleichberechtigung, </a:t>
            </a:r>
            <a:r>
              <a:rPr lang="de-DE" sz="1600" b="0" i="0" u="none" strike="noStrike" cap="none">
                <a:solidFill>
                  <a:schemeClr val="lt1"/>
                </a:solidFill>
                <a:latin typeface="Arial"/>
                <a:ea typeface="Arial"/>
                <a:cs typeface="Arial"/>
                <a:sym typeface="Arial"/>
              </a:rPr>
              <a:t>Arbeitssicherheit</a:t>
            </a:r>
            <a:r>
              <a:rPr lang="de-DE" sz="1400" b="0" i="0" u="none" strike="noStrike" cap="none">
                <a:solidFill>
                  <a:schemeClr val="lt1"/>
                </a:solidFill>
                <a:latin typeface="Arial"/>
                <a:ea typeface="Arial"/>
                <a:cs typeface="Arial"/>
                <a:sym typeface="Arial"/>
              </a:rPr>
              <a:t>,  Weiterbildung, Ausbildung</a:t>
            </a:r>
            <a:endParaRPr sz="1400" b="0" i="0" u="none" strike="noStrike" cap="none">
              <a:solidFill>
                <a:srgbClr val="000000"/>
              </a:solidFill>
              <a:latin typeface="Arial"/>
              <a:ea typeface="Arial"/>
              <a:cs typeface="Arial"/>
              <a:sym typeface="Arial"/>
            </a:endParaRPr>
          </a:p>
        </p:txBody>
      </p:sp>
      <p:sp>
        <p:nvSpPr>
          <p:cNvPr id="517" name="Google Shape;517;g26805bd2549_0_1687"/>
          <p:cNvSpPr txBox="1"/>
          <p:nvPr/>
        </p:nvSpPr>
        <p:spPr>
          <a:xfrm>
            <a:off x="7199169" y="2741183"/>
            <a:ext cx="1821300" cy="400200"/>
          </a:xfrm>
          <a:prstGeom prst="rect">
            <a:avLst/>
          </a:prstGeom>
          <a:solidFill>
            <a:srgbClr val="FF2F92"/>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Kennzahlen</a:t>
            </a:r>
            <a:endParaRPr sz="2000" b="1" i="0" u="none" strike="noStrike" cap="none">
              <a:solidFill>
                <a:schemeClr val="lt1"/>
              </a:solidFill>
              <a:latin typeface="Arial"/>
              <a:ea typeface="Arial"/>
              <a:cs typeface="Arial"/>
              <a:sym typeface="Arial"/>
            </a:endParaRPr>
          </a:p>
        </p:txBody>
      </p:sp>
      <p:sp>
        <p:nvSpPr>
          <p:cNvPr id="518" name="Google Shape;518;g26805bd2549_0_1687"/>
          <p:cNvSpPr txBox="1"/>
          <p:nvPr/>
        </p:nvSpPr>
        <p:spPr>
          <a:xfrm>
            <a:off x="9682179" y="2741183"/>
            <a:ext cx="1821300" cy="400200"/>
          </a:xfrm>
          <a:prstGeom prst="rect">
            <a:avLst/>
          </a:prstGeom>
          <a:solidFill>
            <a:srgbClr val="FF40FF"/>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Bewertung</a:t>
            </a:r>
            <a:endParaRPr sz="2000" b="1" i="0" u="none" strike="noStrike" cap="none">
              <a:solidFill>
                <a:schemeClr val="lt1"/>
              </a:solidFill>
              <a:latin typeface="Arial"/>
              <a:ea typeface="Arial"/>
              <a:cs typeface="Arial"/>
              <a:sym typeface="Arial"/>
            </a:endParaRPr>
          </a:p>
        </p:txBody>
      </p:sp>
      <p:pic>
        <p:nvPicPr>
          <p:cNvPr id="519" name="Google Shape;519;g26805bd2549_0_1687"/>
          <p:cNvPicPr preferRelativeResize="0"/>
          <p:nvPr/>
        </p:nvPicPr>
        <p:blipFill rotWithShape="1">
          <a:blip r:embed="rId3">
            <a:alphaModFix/>
          </a:blip>
          <a:srcRect/>
          <a:stretch/>
        </p:blipFill>
        <p:spPr>
          <a:xfrm>
            <a:off x="72050" y="1469757"/>
            <a:ext cx="6357067" cy="4589516"/>
          </a:xfrm>
          <a:prstGeom prst="rect">
            <a:avLst/>
          </a:prstGeom>
          <a:noFill/>
          <a:ln>
            <a:noFill/>
          </a:ln>
        </p:spPr>
      </p:pic>
      <p:sp>
        <p:nvSpPr>
          <p:cNvPr id="520" name="Google Shape;520;g26805bd2549_0_1687"/>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Pia Paust-Lassen</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p:txBody>
      </p:sp>
      <p:sp>
        <p:nvSpPr>
          <p:cNvPr id="521" name="Google Shape;521;g26805bd2549_0_1687"/>
          <p:cNvSpPr/>
          <p:nvPr/>
        </p:nvSpPr>
        <p:spPr>
          <a:xfrm>
            <a:off x="5591907" y="5228230"/>
            <a:ext cx="6497100" cy="8466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342900" marR="0" lvl="0" indent="-342900" algn="l" rtl="0">
              <a:lnSpc>
                <a:spcPct val="100000"/>
              </a:lnSpc>
              <a:spcBef>
                <a:spcPts val="200"/>
              </a:spcBef>
              <a:spcAft>
                <a:spcPts val="0"/>
              </a:spcAft>
              <a:buClr>
                <a:srgbClr val="C00000"/>
              </a:buClr>
              <a:buSzPts val="2000"/>
              <a:buFont typeface="Arial"/>
              <a:buChar char="•"/>
            </a:pPr>
            <a:r>
              <a:rPr lang="de-DE" sz="1800" b="1" i="0" u="none" strike="noStrike" cap="none" dirty="0">
                <a:solidFill>
                  <a:srgbClr val="C00000"/>
                </a:solidFill>
                <a:latin typeface="Arial"/>
                <a:ea typeface="Arial"/>
                <a:cs typeface="Arial"/>
                <a:sym typeface="Arial"/>
              </a:rPr>
              <a:t>Welche Rolle spielen die SDG für Ihr Unternehmen</a:t>
            </a:r>
            <a:endParaRPr sz="1800" dirty="0">
              <a:solidFill>
                <a:srgbClr val="C00000"/>
              </a:solidFill>
            </a:endParaRPr>
          </a:p>
          <a:p>
            <a:pPr marL="342900" marR="0" lvl="0" indent="-342900" algn="l" rtl="0">
              <a:lnSpc>
                <a:spcPct val="100000"/>
              </a:lnSpc>
              <a:spcBef>
                <a:spcPts val="200"/>
              </a:spcBef>
              <a:spcAft>
                <a:spcPts val="0"/>
              </a:spcAft>
              <a:buClr>
                <a:srgbClr val="C00000"/>
              </a:buClr>
              <a:buSzPts val="2000"/>
              <a:buFont typeface="Arial"/>
              <a:buChar char="•"/>
            </a:pPr>
            <a:r>
              <a:rPr lang="de-DE" sz="1800" b="1" i="0" u="none" strike="noStrike" cap="none" dirty="0">
                <a:solidFill>
                  <a:srgbClr val="C00000"/>
                </a:solidFill>
                <a:latin typeface="Arial"/>
                <a:ea typeface="Arial"/>
                <a:cs typeface="Arial"/>
                <a:sym typeface="Arial"/>
              </a:rPr>
              <a:t>Wie stellen Sie Ihr Unternehmen für die Zukunft auf?</a:t>
            </a:r>
            <a:endParaRPr sz="1800" dirty="0">
              <a:solidFill>
                <a:srgbClr val="C00000"/>
              </a:solidFill>
            </a:endParaRPr>
          </a:p>
        </p:txBody>
      </p:sp>
      <p:sp>
        <p:nvSpPr>
          <p:cNvPr id="522" name="Google Shape;522;g26805bd2549_0_1687"/>
          <p:cNvSpPr txBox="1"/>
          <p:nvPr/>
        </p:nvSpPr>
        <p:spPr>
          <a:xfrm>
            <a:off x="3338502" y="6236050"/>
            <a:ext cx="2541000" cy="56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Rohrleitungs- und Kanalbau</a:t>
            </a:r>
            <a:endParaRPr sz="1400" b="0" i="0" u="none" strike="noStrike" cap="none">
              <a:solidFill>
                <a:schemeClr val="lt1"/>
              </a:solidFill>
              <a:latin typeface="Arial"/>
              <a:ea typeface="Arial"/>
              <a:cs typeface="Arial"/>
              <a:sym typeface="Arial"/>
            </a:endParaRPr>
          </a:p>
        </p:txBody>
      </p:sp>
      <p:pic>
        <p:nvPicPr>
          <p:cNvPr id="3" name="Bild 2"/>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596053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5"/>
          <p:cNvSpPr txBox="1">
            <a:spLocks noGrp="1"/>
          </p:cNvSpPr>
          <p:nvPr>
            <p:ph type="title"/>
          </p:nvPr>
        </p:nvSpPr>
        <p:spPr>
          <a:xfrm>
            <a:off x="360000" y="180000"/>
            <a:ext cx="11520000" cy="1080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89"/>
              <a:buNone/>
            </a:pPr>
            <a:r>
              <a:rPr lang="de-DE"/>
              <a:t>Nachhaltigkeit in der Kreditwirtschaft:</a:t>
            </a:r>
            <a:br>
              <a:rPr lang="de-DE"/>
            </a:br>
            <a:r>
              <a:rPr lang="de-DE">
                <a:solidFill>
                  <a:schemeClr val="dk1"/>
                </a:solidFill>
              </a:rPr>
              <a:t>Strategische Ausrichtung des Kreditinstituts</a:t>
            </a:r>
            <a:endParaRPr>
              <a:solidFill>
                <a:schemeClr val="dk1"/>
              </a:solidFill>
            </a:endParaRPr>
          </a:p>
        </p:txBody>
      </p:sp>
      <p:sp>
        <p:nvSpPr>
          <p:cNvPr id="91" name="Google Shape;91;p5"/>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2</a:t>
            </a:fld>
            <a:endParaRPr/>
          </a:p>
        </p:txBody>
      </p:sp>
      <p:sp>
        <p:nvSpPr>
          <p:cNvPr id="92" name="Google Shape;92;p5"/>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100"/>
              <a:buNone/>
            </a:pPr>
            <a:r>
              <a:rPr lang="de-DE"/>
              <a:t>JSC Jerzembek Senior Consulting IZT/ Die Projektagentur BBNE</a:t>
            </a:r>
            <a:endParaRPr/>
          </a:p>
        </p:txBody>
      </p:sp>
      <p:sp>
        <p:nvSpPr>
          <p:cNvPr id="93" name="Google Shape;93;p5"/>
          <p:cNvSpPr txBox="1"/>
          <p:nvPr/>
        </p:nvSpPr>
        <p:spPr>
          <a:xfrm>
            <a:off x="3971262" y="3985072"/>
            <a:ext cx="1510350" cy="396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de-DE" sz="1050" b="0" i="0" u="none" strike="noStrike" cap="none">
                <a:solidFill>
                  <a:schemeClr val="lt1"/>
                </a:solidFill>
                <a:latin typeface="Calibri"/>
                <a:ea typeface="Calibri"/>
                <a:cs typeface="Calibri"/>
                <a:sym typeface="Calibri"/>
              </a:rPr>
              <a:t>Inclusive Land-</a:t>
            </a:r>
            <a:br>
              <a:rPr lang="de-DE" sz="1050" b="0" i="0" u="none" strike="noStrike" cap="none">
                <a:solidFill>
                  <a:schemeClr val="lt1"/>
                </a:solidFill>
                <a:latin typeface="Calibri"/>
                <a:ea typeface="Calibri"/>
                <a:cs typeface="Calibri"/>
                <a:sym typeface="Calibri"/>
              </a:rPr>
            </a:br>
            <a:r>
              <a:rPr lang="de-DE" sz="1050" b="0" i="0" u="none" strike="noStrike" cap="none">
                <a:solidFill>
                  <a:schemeClr val="lt1"/>
                </a:solidFill>
                <a:latin typeface="Calibri"/>
                <a:ea typeface="Calibri"/>
                <a:cs typeface="Calibri"/>
                <a:sym typeface="Calibri"/>
              </a:rPr>
              <a:t>nutzungsänderungen</a:t>
            </a:r>
            <a:endParaRPr sz="1050" b="0" i="0" u="none" strike="noStrike" cap="none">
              <a:solidFill>
                <a:schemeClr val="lt1"/>
              </a:solidFill>
              <a:latin typeface="Calibri"/>
              <a:ea typeface="Calibri"/>
              <a:cs typeface="Calibri"/>
              <a:sym typeface="Calibri"/>
            </a:endParaRPr>
          </a:p>
        </p:txBody>
      </p:sp>
      <p:sp>
        <p:nvSpPr>
          <p:cNvPr id="94" name="Google Shape;94;p5"/>
          <p:cNvSpPr txBox="1"/>
          <p:nvPr/>
        </p:nvSpPr>
        <p:spPr>
          <a:xfrm>
            <a:off x="7264800" y="6254497"/>
            <a:ext cx="4615200" cy="557468"/>
          </a:xfrm>
          <a:prstGeom prst="rect">
            <a:avLst/>
          </a:prstGeom>
          <a:noFill/>
          <a:ln>
            <a:noFill/>
          </a:ln>
        </p:spPr>
        <p:txBody>
          <a:bodyPr spcFirstLastPara="1" wrap="square" lIns="91425" tIns="45700" rIns="91425" bIns="45700" anchor="ctr" anchorCtr="0">
            <a:normAutofit/>
          </a:bodyPr>
          <a:lstStyle/>
          <a:p>
            <a:pPr marL="36000" marR="0" lvl="0" indent="-36000" algn="l" rtl="0">
              <a:lnSpc>
                <a:spcPct val="110000"/>
              </a:lnSpc>
              <a:spcBef>
                <a:spcPts val="0"/>
              </a:spcBef>
              <a:spcAft>
                <a:spcPts val="0"/>
              </a:spcAft>
              <a:buClr>
                <a:srgbClr val="888888"/>
              </a:buClr>
              <a:buSzPts val="1200"/>
              <a:buFont typeface="Arial"/>
              <a:buNone/>
            </a:pPr>
            <a:r>
              <a:rPr lang="de-DE" sz="1200" b="0" i="0" u="none" strike="noStrike" cap="none">
                <a:solidFill>
                  <a:schemeClr val="lt1"/>
                </a:solidFill>
                <a:latin typeface="Trebuchet MS"/>
                <a:ea typeface="Trebuchet MS"/>
                <a:cs typeface="Trebuchet MS"/>
                <a:sym typeface="Trebuchet MS"/>
              </a:rPr>
              <a:t>Quelle: UN 2015, EC 2016, EC 2018-1, EC 2022-1, BReg 2021-1, BReg 2021-2</a:t>
            </a:r>
            <a:endParaRPr sz="1400" b="0" i="0" u="none" strike="noStrike" cap="none">
              <a:solidFill>
                <a:srgbClr val="000000"/>
              </a:solidFill>
              <a:latin typeface="Arial"/>
              <a:ea typeface="Arial"/>
              <a:cs typeface="Arial"/>
              <a:sym typeface="Arial"/>
            </a:endParaRPr>
          </a:p>
        </p:txBody>
      </p:sp>
      <p:sp>
        <p:nvSpPr>
          <p:cNvPr id="95" name="Google Shape;95;p5"/>
          <p:cNvSpPr/>
          <p:nvPr/>
        </p:nvSpPr>
        <p:spPr>
          <a:xfrm>
            <a:off x="9000000" y="1895360"/>
            <a:ext cx="2952000" cy="2987925"/>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36000" rIns="0" bIns="0" anchor="t" anchorCtr="0">
            <a:noAutofit/>
          </a:bodyPr>
          <a:lstStyle/>
          <a:p>
            <a:pPr marL="171450" marR="0" lvl="0" indent="-171450" algn="l" rtl="0">
              <a:lnSpc>
                <a:spcPct val="100000"/>
              </a:lnSpc>
              <a:spcBef>
                <a:spcPts val="0"/>
              </a:spcBef>
              <a:spcAft>
                <a:spcPts val="0"/>
              </a:spcAft>
              <a:buClr>
                <a:srgbClr val="000000"/>
              </a:buClr>
              <a:buSzPts val="1100"/>
              <a:buFont typeface="Arial"/>
              <a:buChar char="•"/>
            </a:pPr>
            <a:r>
              <a:rPr lang="de-DE" sz="1600" b="0" i="0" u="none" strike="noStrike" cap="none">
                <a:solidFill>
                  <a:srgbClr val="941651"/>
                </a:solidFill>
                <a:latin typeface="Arial"/>
                <a:ea typeface="Arial"/>
                <a:cs typeface="Arial"/>
                <a:sym typeface="Arial"/>
              </a:rPr>
              <a:t>Wählen Sie ein SDG aus und nennen Sie aus den nebenstehend aufgeführten Dokumenten drei dazu-gehörige Indikatoren oder Maßnahmen. </a:t>
            </a:r>
            <a:endParaRPr sz="1600" b="0" i="0" u="none" strike="noStrike" cap="none">
              <a:solidFill>
                <a:srgbClr val="941651"/>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de-DE" sz="1600" b="0" i="0" u="none" strike="noStrike" cap="none">
                <a:solidFill>
                  <a:srgbClr val="941651"/>
                </a:solidFill>
                <a:latin typeface="Arial"/>
                <a:ea typeface="Arial"/>
                <a:cs typeface="Arial"/>
                <a:sym typeface="Arial"/>
              </a:rPr>
              <a:t>Welche Ziele sollen bis 2030 erreicht werden?</a:t>
            </a:r>
            <a:endParaRPr sz="1600" b="0" i="0" u="none" strike="noStrike" cap="none">
              <a:solidFill>
                <a:srgbClr val="C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de-DE" sz="1600" b="0" i="0" u="none" strike="noStrike" cap="none">
                <a:solidFill>
                  <a:srgbClr val="941651"/>
                </a:solidFill>
                <a:latin typeface="Arial"/>
                <a:ea typeface="Arial"/>
                <a:cs typeface="Arial"/>
                <a:sym typeface="Arial"/>
              </a:rPr>
              <a:t>Wie wird der Indikator bzw. die Maßnahme in Ihrem Institut umgesetzt?</a:t>
            </a:r>
            <a:endParaRPr sz="1600" b="0" i="0" u="none" strike="noStrike" cap="none">
              <a:solidFill>
                <a:srgbClr val="941651"/>
              </a:solidFill>
              <a:latin typeface="Arial"/>
              <a:ea typeface="Arial"/>
              <a:cs typeface="Arial"/>
              <a:sym typeface="Arial"/>
            </a:endParaRPr>
          </a:p>
        </p:txBody>
      </p:sp>
      <p:graphicFrame>
        <p:nvGraphicFramePr>
          <p:cNvPr id="96" name="Google Shape;96;p5"/>
          <p:cNvGraphicFramePr/>
          <p:nvPr/>
        </p:nvGraphicFramePr>
        <p:xfrm>
          <a:off x="360000" y="1895360"/>
          <a:ext cx="8169475" cy="4168845"/>
        </p:xfrm>
        <a:graphic>
          <a:graphicData uri="http://schemas.openxmlformats.org/drawingml/2006/table">
            <a:tbl>
              <a:tblPr firstRow="1" bandRow="1">
                <a:noFill/>
                <a:tableStyleId>{068754A5-8ABC-45C9-93D4-796D1FD47A22}</a:tableStyleId>
              </a:tblPr>
              <a:tblGrid>
                <a:gridCol w="1176200">
                  <a:extLst>
                    <a:ext uri="{9D8B030D-6E8A-4147-A177-3AD203B41FA5}">
                      <a16:colId xmlns:a16="http://schemas.microsoft.com/office/drawing/2014/main" xmlns="" val="20000"/>
                    </a:ext>
                  </a:extLst>
                </a:gridCol>
                <a:gridCol w="3084575">
                  <a:extLst>
                    <a:ext uri="{9D8B030D-6E8A-4147-A177-3AD203B41FA5}">
                      <a16:colId xmlns:a16="http://schemas.microsoft.com/office/drawing/2014/main" xmlns="" val="20001"/>
                    </a:ext>
                  </a:extLst>
                </a:gridCol>
                <a:gridCol w="853450">
                  <a:extLst>
                    <a:ext uri="{9D8B030D-6E8A-4147-A177-3AD203B41FA5}">
                      <a16:colId xmlns:a16="http://schemas.microsoft.com/office/drawing/2014/main" xmlns="" val="20002"/>
                    </a:ext>
                  </a:extLst>
                </a:gridCol>
                <a:gridCol w="1621525">
                  <a:extLst>
                    <a:ext uri="{9D8B030D-6E8A-4147-A177-3AD203B41FA5}">
                      <a16:colId xmlns:a16="http://schemas.microsoft.com/office/drawing/2014/main" xmlns="" val="20003"/>
                    </a:ext>
                  </a:extLst>
                </a:gridCol>
                <a:gridCol w="1433725">
                  <a:extLst>
                    <a:ext uri="{9D8B030D-6E8A-4147-A177-3AD203B41FA5}">
                      <a16:colId xmlns:a16="http://schemas.microsoft.com/office/drawing/2014/main" xmlns="" val="20004"/>
                    </a:ext>
                  </a:extLst>
                </a:gridCol>
              </a:tblGrid>
              <a:tr h="659725">
                <a:tc>
                  <a:txBody>
                    <a:bodyPr/>
                    <a:lstStyle/>
                    <a:p>
                      <a:pPr marL="0" marR="0" lvl="0" indent="0" algn="ctr" rtl="0">
                        <a:lnSpc>
                          <a:spcPct val="100000"/>
                        </a:lnSpc>
                        <a:spcBef>
                          <a:spcPts val="0"/>
                        </a:spcBef>
                        <a:spcAft>
                          <a:spcPts val="0"/>
                        </a:spcAft>
                        <a:buClr>
                          <a:srgbClr val="000000"/>
                        </a:buClr>
                        <a:buSzPts val="1400"/>
                        <a:buFont typeface="Arial"/>
                        <a:buNone/>
                      </a:pPr>
                      <a:r>
                        <a:rPr lang="de-DE" sz="1400" b="1" i="1" u="none" strike="noStrike" cap="none">
                          <a:latin typeface="Arial"/>
                          <a:ea typeface="Arial"/>
                          <a:cs typeface="Arial"/>
                          <a:sym typeface="Arial"/>
                        </a:rPr>
                        <a:t>Regionaler Bezug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de-DE" sz="1400" u="none" strike="noStrike" cap="none">
                          <a:latin typeface="Arial"/>
                          <a:ea typeface="Arial"/>
                          <a:cs typeface="Arial"/>
                          <a:sym typeface="Arial"/>
                        </a:rPr>
                        <a:t>Inhalt</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de-DE" sz="1400" u="none" strike="noStrike" cap="none">
                          <a:latin typeface="Arial"/>
                          <a:ea typeface="Arial"/>
                          <a:cs typeface="Arial"/>
                          <a:sym typeface="Arial"/>
                        </a:rPr>
                        <a:t>SDGs</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de-DE" sz="1400" u="none" strike="noStrike" cap="none">
                          <a:latin typeface="Arial"/>
                          <a:ea typeface="Arial"/>
                          <a:cs typeface="Arial"/>
                          <a:sym typeface="Arial"/>
                        </a:rPr>
                        <a:t>Unterziele / Bereiche / Handlungsfelder</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de-DE" sz="1400" u="none" strike="noStrike" cap="none">
                          <a:latin typeface="Arial"/>
                          <a:ea typeface="Arial"/>
                          <a:cs typeface="Arial"/>
                          <a:sym typeface="Arial"/>
                        </a:rPr>
                        <a:t>Indikatoren / Maßnahmen</a:t>
                      </a:r>
                      <a:endParaRPr sz="1400" u="none" strike="noStrike" cap="none"/>
                    </a:p>
                  </a:txBody>
                  <a:tcPr marL="91450" marR="91450" marT="45725" marB="45725"/>
                </a:tc>
                <a:extLst>
                  <a:ext uri="{0D108BD9-81ED-4DB2-BD59-A6C34878D82A}">
                    <a16:rowId xmlns:a16="http://schemas.microsoft.com/office/drawing/2014/main" xmlns="" val="10000"/>
                  </a:ext>
                </a:extLst>
              </a:tr>
              <a:tr h="501675">
                <a:tc>
                  <a:txBody>
                    <a:bodyPr/>
                    <a:lstStyle/>
                    <a:p>
                      <a:pPr marL="0" marR="0" lvl="0" indent="0" algn="ctr" rtl="0">
                        <a:lnSpc>
                          <a:spcPct val="100000"/>
                        </a:lnSpc>
                        <a:spcBef>
                          <a:spcPts val="0"/>
                        </a:spcBef>
                        <a:spcAft>
                          <a:spcPts val="0"/>
                        </a:spcAft>
                        <a:buClr>
                          <a:srgbClr val="000000"/>
                        </a:buClr>
                        <a:buSzPts val="1400"/>
                        <a:buFont typeface="Arial"/>
                        <a:buNone/>
                      </a:pPr>
                      <a:r>
                        <a:rPr lang="de-DE" sz="1400" b="1" i="0" u="none" strike="noStrike" cap="none">
                          <a:solidFill>
                            <a:srgbClr val="000000"/>
                          </a:solidFill>
                          <a:latin typeface="Arial"/>
                          <a:ea typeface="Arial"/>
                          <a:cs typeface="Arial"/>
                          <a:sym typeface="Arial"/>
                        </a:rPr>
                        <a:t>Global</a:t>
                      </a:r>
                      <a:endParaRPr sz="1400" u="none" strike="noStrike" cap="none">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de-DE" sz="1400" b="1" i="0" u="none" strike="noStrike" cap="none">
                          <a:solidFill>
                            <a:srgbClr val="000000"/>
                          </a:solidFill>
                          <a:latin typeface="Arial"/>
                          <a:ea typeface="Arial"/>
                          <a:cs typeface="Arial"/>
                          <a:sym typeface="Arial"/>
                        </a:rPr>
                        <a:t>Agenda 2030</a:t>
                      </a:r>
                      <a:endParaRPr sz="1400" u="none" strike="noStrike" cap="none"/>
                    </a:p>
                    <a:p>
                      <a:pPr marL="0" marR="0" lvl="0" indent="0" algn="ctr" rtl="0">
                        <a:lnSpc>
                          <a:spcPct val="100000"/>
                        </a:lnSpc>
                        <a:spcBef>
                          <a:spcPts val="300"/>
                        </a:spcBef>
                        <a:spcAft>
                          <a:spcPts val="0"/>
                        </a:spcAft>
                        <a:buClr>
                          <a:srgbClr val="000000"/>
                        </a:buClr>
                        <a:buSzPts val="1400"/>
                        <a:buFont typeface="Arial"/>
                        <a:buNone/>
                      </a:pPr>
                      <a:r>
                        <a:rPr lang="de-DE" sz="1200" b="0" i="0" u="none" strike="noStrike" cap="none">
                          <a:solidFill>
                            <a:srgbClr val="000000"/>
                          </a:solidFill>
                          <a:latin typeface="Arial"/>
                          <a:ea typeface="Arial"/>
                          <a:cs typeface="Arial"/>
                          <a:sym typeface="Arial"/>
                        </a:rPr>
                        <a:t>(25. September 2015)</a:t>
                      </a:r>
                      <a:endParaRPr sz="1200" b="0" i="0" u="none" strike="noStrike" cap="none">
                        <a:solidFill>
                          <a:srgbClr val="000000"/>
                        </a:solidFill>
                        <a:latin typeface="Arial"/>
                        <a:ea typeface="Arial"/>
                        <a:cs typeface="Arial"/>
                        <a:sym typeface="Arial"/>
                      </a:endParaRPr>
                    </a:p>
                  </a:txBody>
                  <a:tcPr marL="91450" marR="91450" marT="45725" marB="45725" anchor="ctr"/>
                </a:tc>
                <a:tc rowSpan="5">
                  <a:txBody>
                    <a:bodyPr/>
                    <a:lstStyle/>
                    <a:p>
                      <a:pPr marL="0" marR="0" lvl="0" indent="0" algn="ctr" rtl="0">
                        <a:lnSpc>
                          <a:spcPct val="100000"/>
                        </a:lnSpc>
                        <a:spcBef>
                          <a:spcPts val="0"/>
                        </a:spcBef>
                        <a:spcAft>
                          <a:spcPts val="0"/>
                        </a:spcAft>
                        <a:buClr>
                          <a:srgbClr val="000000"/>
                        </a:buClr>
                        <a:buSzPts val="1400"/>
                        <a:buFont typeface="Arial"/>
                        <a:buNone/>
                      </a:pPr>
                      <a:r>
                        <a:rPr lang="de-DE" sz="1400" u="none" strike="noStrike" cap="none">
                          <a:latin typeface="Arial"/>
                          <a:ea typeface="Arial"/>
                          <a:cs typeface="Arial"/>
                          <a:sym typeface="Arial"/>
                        </a:rPr>
                        <a:t>17</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de-DE" sz="1400" u="none" strike="noStrike" cap="none">
                          <a:latin typeface="Arial"/>
                          <a:ea typeface="Arial"/>
                          <a:cs typeface="Arial"/>
                          <a:sym typeface="Arial"/>
                        </a:rPr>
                        <a:t>169</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de-DE" sz="1400" u="none" strike="noStrike" cap="none">
                          <a:latin typeface="Arial"/>
                          <a:ea typeface="Arial"/>
                          <a:cs typeface="Arial"/>
                          <a:sym typeface="Arial"/>
                        </a:rPr>
                        <a:t>231</a:t>
                      </a:r>
                      <a:endParaRPr sz="1400" u="none" strike="noStrike" cap="none"/>
                    </a:p>
                  </a:txBody>
                  <a:tcPr marL="91450" marR="91450" marT="45725" marB="45725" anchor="ctr"/>
                </a:tc>
                <a:extLst>
                  <a:ext uri="{0D108BD9-81ED-4DB2-BD59-A6C34878D82A}">
                    <a16:rowId xmlns:a16="http://schemas.microsoft.com/office/drawing/2014/main" xmlns="" val="10001"/>
                  </a:ext>
                </a:extLst>
              </a:tr>
              <a:tr h="694075">
                <a:tc rowSpan="2">
                  <a:txBody>
                    <a:bodyPr/>
                    <a:lstStyle/>
                    <a:p>
                      <a:pPr marL="0" marR="0" lvl="0" indent="0" algn="ctr" rtl="0">
                        <a:lnSpc>
                          <a:spcPct val="100000"/>
                        </a:lnSpc>
                        <a:spcBef>
                          <a:spcPts val="0"/>
                        </a:spcBef>
                        <a:spcAft>
                          <a:spcPts val="0"/>
                        </a:spcAft>
                        <a:buClr>
                          <a:srgbClr val="000000"/>
                        </a:buClr>
                        <a:buSzPts val="1400"/>
                        <a:buFont typeface="Arial"/>
                        <a:buNone/>
                      </a:pPr>
                      <a:r>
                        <a:rPr lang="de-DE" sz="1400" b="1" i="0" u="none" strike="noStrike" cap="none">
                          <a:solidFill>
                            <a:srgbClr val="000000"/>
                          </a:solidFill>
                          <a:latin typeface="Arial"/>
                          <a:ea typeface="Arial"/>
                          <a:cs typeface="Arial"/>
                          <a:sym typeface="Arial"/>
                        </a:rPr>
                        <a:t>Europäisch</a:t>
                      </a:r>
                      <a:endParaRPr sz="1400" u="none" strike="noStrike" cap="none">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de-DE" sz="1400" b="1" i="0" u="none" strike="noStrike" cap="none">
                          <a:solidFill>
                            <a:srgbClr val="000000"/>
                          </a:solidFill>
                          <a:latin typeface="Arial"/>
                          <a:ea typeface="Arial"/>
                          <a:cs typeface="Arial"/>
                          <a:sym typeface="Arial"/>
                        </a:rPr>
                        <a:t>Europäische Nachhaltigkeitspolitik</a:t>
                      </a:r>
                      <a:endParaRPr sz="1400" u="none" strike="noStrike" cap="none"/>
                    </a:p>
                    <a:p>
                      <a:pPr marL="0" marR="0" lvl="0" indent="0" algn="ctr" rtl="0">
                        <a:lnSpc>
                          <a:spcPct val="100000"/>
                        </a:lnSpc>
                        <a:spcBef>
                          <a:spcPts val="300"/>
                        </a:spcBef>
                        <a:spcAft>
                          <a:spcPts val="0"/>
                        </a:spcAft>
                        <a:buClr>
                          <a:srgbClr val="000000"/>
                        </a:buClr>
                        <a:buSzPts val="1800"/>
                        <a:buFont typeface="Arial"/>
                        <a:buNone/>
                      </a:pPr>
                      <a:r>
                        <a:rPr lang="de-DE" sz="1200" b="0" i="0" u="none" strike="noStrike" cap="none">
                          <a:solidFill>
                            <a:srgbClr val="000000"/>
                          </a:solidFill>
                          <a:latin typeface="Arial"/>
                          <a:ea typeface="Arial"/>
                          <a:cs typeface="Arial"/>
                          <a:sym typeface="Arial"/>
                        </a:rPr>
                        <a:t>(22. November 2016)</a:t>
                      </a:r>
                      <a:endParaRPr sz="1200" b="0" u="none" strike="noStrike" cap="none">
                        <a:latin typeface="Arial"/>
                        <a:ea typeface="Arial"/>
                        <a:cs typeface="Arial"/>
                        <a:sym typeface="Arial"/>
                      </a:endParaRPr>
                    </a:p>
                  </a:txBody>
                  <a:tcPr marL="91450" marR="91450" marT="45725" marB="45725"/>
                </a:tc>
                <a:tc vMerge="1">
                  <a:txBody>
                    <a:bodyPr/>
                    <a:lstStyle/>
                    <a:p>
                      <a:endParaRPr lang="de-DE"/>
                    </a:p>
                  </a:txBody>
                  <a:tcPr/>
                </a:tc>
                <a:tc>
                  <a:txBody>
                    <a:bodyPr/>
                    <a:lstStyle/>
                    <a:p>
                      <a:pPr marL="0" marR="0" lvl="0" indent="0" algn="ctr" rtl="0">
                        <a:lnSpc>
                          <a:spcPct val="100000"/>
                        </a:lnSpc>
                        <a:spcBef>
                          <a:spcPts val="0"/>
                        </a:spcBef>
                        <a:spcAft>
                          <a:spcPts val="0"/>
                        </a:spcAft>
                        <a:buClr>
                          <a:srgbClr val="000000"/>
                        </a:buClr>
                        <a:buSzPts val="1400"/>
                        <a:buFont typeface="Arial"/>
                        <a:buNone/>
                      </a:pPr>
                      <a:r>
                        <a:rPr lang="de-DE" sz="1400" u="none" strike="noStrike" cap="none">
                          <a:latin typeface="Arial"/>
                          <a:ea typeface="Arial"/>
                          <a:cs typeface="Arial"/>
                          <a:sym typeface="Arial"/>
                        </a:rPr>
                        <a:t>-</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de-DE" sz="1400" u="none" strike="noStrike" cap="none">
                          <a:latin typeface="Arial"/>
                          <a:ea typeface="Arial"/>
                          <a:cs typeface="Arial"/>
                          <a:sym typeface="Arial"/>
                        </a:rPr>
                        <a:t>101</a:t>
                      </a:r>
                      <a:endParaRPr sz="1400" u="none" strike="noStrike" cap="none"/>
                    </a:p>
                  </a:txBody>
                  <a:tcPr marL="91450" marR="91450" marT="45725" marB="45725" anchor="ctr"/>
                </a:tc>
                <a:extLst>
                  <a:ext uri="{0D108BD9-81ED-4DB2-BD59-A6C34878D82A}">
                    <a16:rowId xmlns:a16="http://schemas.microsoft.com/office/drawing/2014/main" xmlns="" val="10002"/>
                  </a:ext>
                </a:extLst>
              </a:tr>
              <a:tr h="694075">
                <a:tc vMerge="1">
                  <a:txBody>
                    <a:bodyPr/>
                    <a:lstStyle/>
                    <a:p>
                      <a:endParaRPr lang="de-DE"/>
                    </a:p>
                  </a:txBody>
                  <a:tcPr/>
                </a:tc>
                <a:tc>
                  <a:txBody>
                    <a:bodyPr/>
                    <a:lstStyle/>
                    <a:p>
                      <a:pPr marL="0" marR="0" lvl="0" indent="0" algn="ctr" rtl="0">
                        <a:lnSpc>
                          <a:spcPct val="100000"/>
                        </a:lnSpc>
                        <a:spcBef>
                          <a:spcPts val="0"/>
                        </a:spcBef>
                        <a:spcAft>
                          <a:spcPts val="0"/>
                        </a:spcAft>
                        <a:buClr>
                          <a:srgbClr val="000000"/>
                        </a:buClr>
                        <a:buSzPts val="1400"/>
                        <a:buFont typeface="Arial"/>
                        <a:buNone/>
                      </a:pPr>
                      <a:r>
                        <a:rPr lang="de-DE" sz="1400" b="1" u="none" strike="noStrike" cap="none">
                          <a:latin typeface="Arial"/>
                          <a:ea typeface="Arial"/>
                          <a:cs typeface="Arial"/>
                          <a:sym typeface="Arial"/>
                        </a:rPr>
                        <a:t>Aktionsplan: Finanzierung nachhaltigen Wachstums</a:t>
                      </a:r>
                      <a:endParaRPr sz="1400" u="none" strike="noStrike" cap="none"/>
                    </a:p>
                    <a:p>
                      <a:pPr marL="0" marR="0" lvl="0" indent="0" algn="ctr" rtl="0">
                        <a:lnSpc>
                          <a:spcPct val="100000"/>
                        </a:lnSpc>
                        <a:spcBef>
                          <a:spcPts val="300"/>
                        </a:spcBef>
                        <a:spcAft>
                          <a:spcPts val="0"/>
                        </a:spcAft>
                        <a:buClr>
                          <a:srgbClr val="000000"/>
                        </a:buClr>
                        <a:buSzPts val="1200"/>
                        <a:buFont typeface="Arial"/>
                        <a:buNone/>
                      </a:pPr>
                      <a:r>
                        <a:rPr lang="de-DE" sz="1200" b="0" u="none" strike="noStrike" cap="none">
                          <a:latin typeface="Arial"/>
                          <a:ea typeface="Arial"/>
                          <a:cs typeface="Arial"/>
                          <a:sym typeface="Arial"/>
                        </a:rPr>
                        <a:t>(8. März 2018)</a:t>
                      </a:r>
                      <a:endParaRPr sz="1200" u="none" strike="noStrike" cap="none"/>
                    </a:p>
                  </a:txBody>
                  <a:tcPr marL="91450" marR="91450" marT="45725" marB="45725"/>
                </a:tc>
                <a:tc vMerge="1">
                  <a:txBody>
                    <a:bodyPr/>
                    <a:lstStyle/>
                    <a:p>
                      <a:endParaRPr lang="de-DE"/>
                    </a:p>
                  </a:txBody>
                  <a:tcPr/>
                </a:tc>
                <a:tc>
                  <a:txBody>
                    <a:bodyPr/>
                    <a:lstStyle/>
                    <a:p>
                      <a:pPr marL="0" marR="0" lvl="0" indent="0" algn="ctr" rtl="0">
                        <a:lnSpc>
                          <a:spcPct val="100000"/>
                        </a:lnSpc>
                        <a:spcBef>
                          <a:spcPts val="0"/>
                        </a:spcBef>
                        <a:spcAft>
                          <a:spcPts val="0"/>
                        </a:spcAft>
                        <a:buClr>
                          <a:srgbClr val="000000"/>
                        </a:buClr>
                        <a:buSzPts val="1400"/>
                        <a:buFont typeface="Arial"/>
                        <a:buNone/>
                      </a:pPr>
                      <a:r>
                        <a:rPr lang="de-DE" sz="1400" u="none" strike="noStrike" cap="none">
                          <a:latin typeface="Arial"/>
                          <a:ea typeface="Arial"/>
                          <a:cs typeface="Arial"/>
                          <a:sym typeface="Arial"/>
                        </a:rPr>
                        <a:t>3</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de-DE" sz="1400" u="none" strike="noStrike" cap="none">
                          <a:latin typeface="Arial"/>
                          <a:ea typeface="Arial"/>
                          <a:cs typeface="Arial"/>
                          <a:sym typeface="Arial"/>
                        </a:rPr>
                        <a:t>10</a:t>
                      </a:r>
                      <a:endParaRPr sz="1400" u="none" strike="noStrike" cap="none"/>
                    </a:p>
                  </a:txBody>
                  <a:tcPr marL="91450" marR="91450" marT="45725" marB="45725" anchor="ctr"/>
                </a:tc>
                <a:extLst>
                  <a:ext uri="{0D108BD9-81ED-4DB2-BD59-A6C34878D82A}">
                    <a16:rowId xmlns:a16="http://schemas.microsoft.com/office/drawing/2014/main" xmlns="" val="10003"/>
                  </a:ext>
                </a:extLst>
              </a:tr>
              <a:tr h="694075">
                <a:tc rowSpan="2">
                  <a:txBody>
                    <a:bodyPr/>
                    <a:lstStyle/>
                    <a:p>
                      <a:pPr marL="0" marR="0" lvl="0" indent="0" algn="ctr" rtl="0">
                        <a:lnSpc>
                          <a:spcPct val="100000"/>
                        </a:lnSpc>
                        <a:spcBef>
                          <a:spcPts val="0"/>
                        </a:spcBef>
                        <a:spcAft>
                          <a:spcPts val="0"/>
                        </a:spcAft>
                        <a:buClr>
                          <a:srgbClr val="000000"/>
                        </a:buClr>
                        <a:buSzPts val="1400"/>
                        <a:buFont typeface="Arial"/>
                        <a:buNone/>
                      </a:pPr>
                      <a:r>
                        <a:rPr lang="de-DE" sz="1400" b="1" i="0" u="none" strike="noStrike" cap="none">
                          <a:solidFill>
                            <a:srgbClr val="000000"/>
                          </a:solidFill>
                          <a:latin typeface="Arial"/>
                          <a:ea typeface="Arial"/>
                          <a:cs typeface="Arial"/>
                          <a:sym typeface="Arial"/>
                        </a:rPr>
                        <a:t>National</a:t>
                      </a:r>
                      <a:endParaRPr sz="1400" u="none" strike="noStrike" cap="none">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de-DE" sz="1400" b="1" u="none" strike="noStrike" cap="none">
                          <a:latin typeface="Arial"/>
                          <a:ea typeface="Arial"/>
                          <a:cs typeface="Arial"/>
                          <a:sym typeface="Arial"/>
                        </a:rPr>
                        <a:t>Deutsche Nachhaltigkeitsstrategie</a:t>
                      </a:r>
                      <a:endParaRPr sz="1400" u="none" strike="noStrike" cap="none"/>
                    </a:p>
                    <a:p>
                      <a:pPr marL="0" marR="0" lvl="0" indent="0" algn="ctr" rtl="0">
                        <a:lnSpc>
                          <a:spcPct val="100000"/>
                        </a:lnSpc>
                        <a:spcBef>
                          <a:spcPts val="300"/>
                        </a:spcBef>
                        <a:spcAft>
                          <a:spcPts val="0"/>
                        </a:spcAft>
                        <a:buClr>
                          <a:srgbClr val="000000"/>
                        </a:buClr>
                        <a:buSzPts val="1200"/>
                        <a:buFont typeface="Arial"/>
                        <a:buNone/>
                      </a:pPr>
                      <a:r>
                        <a:rPr lang="de-DE" sz="1200" b="0" u="none" strike="noStrike" cap="none">
                          <a:latin typeface="Arial"/>
                          <a:ea typeface="Arial"/>
                          <a:cs typeface="Arial"/>
                          <a:sym typeface="Arial"/>
                        </a:rPr>
                        <a:t>(10. März 2021)</a:t>
                      </a:r>
                      <a:endParaRPr sz="1200" u="none" strike="noStrike" cap="none"/>
                    </a:p>
                  </a:txBody>
                  <a:tcPr marL="91450" marR="91450" marT="45725" marB="45725"/>
                </a:tc>
                <a:tc vMerge="1">
                  <a:txBody>
                    <a:bodyPr/>
                    <a:lstStyle/>
                    <a:p>
                      <a:endParaRPr lang="de-DE"/>
                    </a:p>
                  </a:txBody>
                  <a:tcPr/>
                </a:tc>
                <a:tc>
                  <a:txBody>
                    <a:bodyPr/>
                    <a:lstStyle/>
                    <a:p>
                      <a:pPr marL="0" marR="0" lvl="0" indent="0" algn="ctr" rtl="0">
                        <a:lnSpc>
                          <a:spcPct val="100000"/>
                        </a:lnSpc>
                        <a:spcBef>
                          <a:spcPts val="0"/>
                        </a:spcBef>
                        <a:spcAft>
                          <a:spcPts val="0"/>
                        </a:spcAft>
                        <a:buClr>
                          <a:srgbClr val="000000"/>
                        </a:buClr>
                        <a:buSzPts val="1400"/>
                        <a:buFont typeface="Arial"/>
                        <a:buNone/>
                      </a:pPr>
                      <a:r>
                        <a:rPr lang="de-DE" sz="1400" u="none" strike="noStrike" cap="none">
                          <a:latin typeface="Arial"/>
                          <a:ea typeface="Arial"/>
                          <a:cs typeface="Arial"/>
                          <a:sym typeface="Arial"/>
                        </a:rPr>
                        <a:t>39</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de-DE" sz="1400" u="none" strike="noStrike" cap="none">
                          <a:latin typeface="Arial"/>
                          <a:ea typeface="Arial"/>
                          <a:cs typeface="Arial"/>
                          <a:sym typeface="Arial"/>
                        </a:rPr>
                        <a:t>75</a:t>
                      </a:r>
                      <a:endParaRPr sz="1400" u="none" strike="noStrike" cap="none"/>
                    </a:p>
                    <a:p>
                      <a:pPr marL="0" marR="0" lvl="0" indent="0" algn="ctr" rtl="0">
                        <a:lnSpc>
                          <a:spcPct val="100000"/>
                        </a:lnSpc>
                        <a:spcBef>
                          <a:spcPts val="300"/>
                        </a:spcBef>
                        <a:spcAft>
                          <a:spcPts val="0"/>
                        </a:spcAft>
                        <a:buClr>
                          <a:srgbClr val="000000"/>
                        </a:buClr>
                        <a:buSzPts val="1400"/>
                        <a:buFont typeface="Arial"/>
                        <a:buNone/>
                      </a:pPr>
                      <a:endParaRPr sz="1400" u="none" strike="noStrike" cap="none">
                        <a:latin typeface="Arial"/>
                        <a:ea typeface="Arial"/>
                        <a:cs typeface="Arial"/>
                        <a:sym typeface="Arial"/>
                      </a:endParaRPr>
                    </a:p>
                  </a:txBody>
                  <a:tcPr marL="91450" marR="91450" marT="45725" marB="45725" anchor="ctr"/>
                </a:tc>
                <a:extLst>
                  <a:ext uri="{0D108BD9-81ED-4DB2-BD59-A6C34878D82A}">
                    <a16:rowId xmlns:a16="http://schemas.microsoft.com/office/drawing/2014/main" xmlns="" val="10004"/>
                  </a:ext>
                </a:extLst>
              </a:tr>
              <a:tr h="694075">
                <a:tc vMerge="1">
                  <a:txBody>
                    <a:bodyPr/>
                    <a:lstStyle/>
                    <a:p>
                      <a:endParaRPr lang="de-DE"/>
                    </a:p>
                  </a:txBody>
                  <a:tcPr/>
                </a:tc>
                <a:tc>
                  <a:txBody>
                    <a:bodyPr/>
                    <a:lstStyle/>
                    <a:p>
                      <a:pPr marL="0" marR="0" lvl="0" indent="0" algn="ctr" rtl="0">
                        <a:lnSpc>
                          <a:spcPct val="100000"/>
                        </a:lnSpc>
                        <a:spcBef>
                          <a:spcPts val="0"/>
                        </a:spcBef>
                        <a:spcAft>
                          <a:spcPts val="0"/>
                        </a:spcAft>
                        <a:buClr>
                          <a:srgbClr val="000000"/>
                        </a:buClr>
                        <a:buSzPts val="1400"/>
                        <a:buFont typeface="Arial"/>
                        <a:buNone/>
                      </a:pPr>
                      <a:r>
                        <a:rPr lang="de-DE" sz="1400" b="1" u="none" strike="noStrike" cap="none">
                          <a:latin typeface="Arial"/>
                          <a:ea typeface="Arial"/>
                          <a:cs typeface="Arial"/>
                          <a:sym typeface="Arial"/>
                        </a:rPr>
                        <a:t>Deutsche Sustainable Finance-Strategie</a:t>
                      </a:r>
                      <a:endParaRPr sz="1400" u="none" strike="noStrike" cap="none"/>
                    </a:p>
                    <a:p>
                      <a:pPr marL="0" marR="0" lvl="0" indent="0" algn="ctr" rtl="0">
                        <a:lnSpc>
                          <a:spcPct val="100000"/>
                        </a:lnSpc>
                        <a:spcBef>
                          <a:spcPts val="300"/>
                        </a:spcBef>
                        <a:spcAft>
                          <a:spcPts val="0"/>
                        </a:spcAft>
                        <a:buClr>
                          <a:srgbClr val="000000"/>
                        </a:buClr>
                        <a:buSzPts val="1200"/>
                        <a:buFont typeface="Arial"/>
                        <a:buNone/>
                      </a:pPr>
                      <a:r>
                        <a:rPr lang="de-DE" sz="1200" b="0" u="none" strike="noStrike" cap="none">
                          <a:latin typeface="Arial"/>
                          <a:ea typeface="Arial"/>
                          <a:cs typeface="Arial"/>
                          <a:sym typeface="Arial"/>
                        </a:rPr>
                        <a:t>(5. Mai 2021) </a:t>
                      </a:r>
                      <a:endParaRPr sz="1200" u="none" strike="noStrike" cap="none"/>
                    </a:p>
                  </a:txBody>
                  <a:tcPr marL="91450" marR="91450" marT="45725" marB="45725"/>
                </a:tc>
                <a:tc vMerge="1">
                  <a:txBody>
                    <a:bodyPr/>
                    <a:lstStyle/>
                    <a:p>
                      <a:endParaRPr lang="de-DE"/>
                    </a:p>
                  </a:txBody>
                  <a:tcPr/>
                </a:tc>
                <a:tc>
                  <a:txBody>
                    <a:bodyPr/>
                    <a:lstStyle/>
                    <a:p>
                      <a:pPr marL="0" marR="0" lvl="0" indent="0" algn="ctr" rtl="0">
                        <a:lnSpc>
                          <a:spcPct val="100000"/>
                        </a:lnSpc>
                        <a:spcBef>
                          <a:spcPts val="0"/>
                        </a:spcBef>
                        <a:spcAft>
                          <a:spcPts val="0"/>
                        </a:spcAft>
                        <a:buClr>
                          <a:srgbClr val="000000"/>
                        </a:buClr>
                        <a:buSzPts val="1400"/>
                        <a:buFont typeface="Arial"/>
                        <a:buNone/>
                      </a:pPr>
                      <a:r>
                        <a:rPr lang="de-DE" sz="1400" u="none" strike="noStrike" cap="none">
                          <a:latin typeface="Arial"/>
                          <a:ea typeface="Arial"/>
                          <a:cs typeface="Arial"/>
                          <a:sym typeface="Arial"/>
                        </a:rPr>
                        <a:t>8</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de-DE" sz="1400" u="none" strike="noStrike" cap="none">
                          <a:latin typeface="Arial"/>
                          <a:ea typeface="Arial"/>
                          <a:cs typeface="Arial"/>
                          <a:sym typeface="Arial"/>
                        </a:rPr>
                        <a:t>26</a:t>
                      </a:r>
                      <a:endParaRPr sz="1400" u="none" strike="noStrike" cap="none"/>
                    </a:p>
                  </a:txBody>
                  <a:tcPr marL="91450" marR="91450" marT="45725" marB="45725" anchor="ctr"/>
                </a:tc>
                <a:extLst>
                  <a:ext uri="{0D108BD9-81ED-4DB2-BD59-A6C34878D82A}">
                    <a16:rowId xmlns:a16="http://schemas.microsoft.com/office/drawing/2014/main" xmlns="" val="10005"/>
                  </a:ext>
                </a:extLst>
              </a:tr>
            </a:tbl>
          </a:graphicData>
        </a:graphic>
      </p:graphicFrame>
      <p:sp>
        <p:nvSpPr>
          <p:cNvPr id="97" name="Google Shape;97;p5"/>
          <p:cNvSpPr txBox="1"/>
          <p:nvPr/>
        </p:nvSpPr>
        <p:spPr>
          <a:xfrm>
            <a:off x="359999" y="1439999"/>
            <a:ext cx="11519999"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Trebuchet MS"/>
                <a:ea typeface="Trebuchet MS"/>
                <a:cs typeface="Trebuchet MS"/>
                <a:sym typeface="Trebuchet MS"/>
              </a:rPr>
              <a:t>Wesentliche politische Rahmensetzungen</a:t>
            </a:r>
            <a:endParaRPr sz="1400" b="1" i="0" u="none" strike="noStrike" cap="none">
              <a:solidFill>
                <a:srgbClr val="000000"/>
              </a:solidFill>
              <a:latin typeface="Arial"/>
              <a:ea typeface="Arial"/>
              <a:cs typeface="Arial"/>
              <a:sym typeface="Arial"/>
            </a:endParaRPr>
          </a:p>
        </p:txBody>
      </p:sp>
      <p:sp>
        <p:nvSpPr>
          <p:cNvPr id="98" name="Google Shape;98;p5"/>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0" lvl="0" indent="0" algn="ctr" rtl="0">
              <a:lnSpc>
                <a:spcPct val="110000"/>
              </a:lnSpc>
              <a:spcBef>
                <a:spcPts val="0"/>
              </a:spcBef>
              <a:spcAft>
                <a:spcPts val="0"/>
              </a:spcAft>
              <a:buSzPts val="1200"/>
              <a:buNone/>
            </a:pPr>
            <a:r>
              <a:rPr lang="de-DE"/>
              <a:t>Bankkauffrau / Bankkaufmann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6"/>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3</a:t>
            </a:fld>
            <a:endParaRPr/>
          </a:p>
        </p:txBody>
      </p:sp>
      <p:sp>
        <p:nvSpPr>
          <p:cNvPr id="105" name="Google Shape;105;p6"/>
          <p:cNvSpPr txBox="1">
            <a:spLocks noGrp="1"/>
          </p:cNvSpPr>
          <p:nvPr>
            <p:ph type="title"/>
          </p:nvPr>
        </p:nvSpPr>
        <p:spPr>
          <a:xfrm>
            <a:off x="360000" y="180000"/>
            <a:ext cx="11520000" cy="1080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89"/>
              <a:buNone/>
            </a:pPr>
            <a:r>
              <a:rPr lang="de-DE"/>
              <a:t>Nachhaltigkeit in der Kreditwirtschaft:</a:t>
            </a:r>
            <a:br>
              <a:rPr lang="de-DE"/>
            </a:br>
            <a:r>
              <a:rPr lang="de-DE">
                <a:solidFill>
                  <a:schemeClr val="dk1"/>
                </a:solidFill>
              </a:rPr>
              <a:t>SDG-Anwendung des Kreditinstituts</a:t>
            </a:r>
            <a:endParaRPr>
              <a:solidFill>
                <a:schemeClr val="dk1"/>
              </a:solidFill>
            </a:endParaRPr>
          </a:p>
        </p:txBody>
      </p:sp>
      <p:sp>
        <p:nvSpPr>
          <p:cNvPr id="106" name="Google Shape;106;p6"/>
          <p:cNvSpPr txBox="1"/>
          <p:nvPr/>
        </p:nvSpPr>
        <p:spPr>
          <a:xfrm>
            <a:off x="359998" y="1440000"/>
            <a:ext cx="11520000"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Trebuchet MS"/>
                <a:ea typeface="Trebuchet MS"/>
                <a:cs typeface="Trebuchet MS"/>
                <a:sym typeface="Trebuchet MS"/>
              </a:rPr>
              <a:t>Positive SDG-Beiträge nach Neuzusagen oder Kreditvolumen in Ihrem Kreditinstitut</a:t>
            </a:r>
            <a:endParaRPr sz="1400" b="0" i="0" u="none" strike="noStrike" cap="none">
              <a:solidFill>
                <a:srgbClr val="000000"/>
              </a:solidFill>
              <a:latin typeface="Arial"/>
              <a:ea typeface="Arial"/>
              <a:cs typeface="Arial"/>
              <a:sym typeface="Arial"/>
            </a:endParaRPr>
          </a:p>
        </p:txBody>
      </p:sp>
      <p:graphicFrame>
        <p:nvGraphicFramePr>
          <p:cNvPr id="107" name="Google Shape;107;p6"/>
          <p:cNvGraphicFramePr/>
          <p:nvPr/>
        </p:nvGraphicFramePr>
        <p:xfrm>
          <a:off x="359992" y="1895360"/>
          <a:ext cx="3968175" cy="3906430"/>
        </p:xfrm>
        <a:graphic>
          <a:graphicData uri="http://schemas.openxmlformats.org/drawingml/2006/table">
            <a:tbl>
              <a:tblPr firstRow="1" bandRow="1">
                <a:noFill/>
                <a:tableStyleId>{068754A5-8ABC-45C9-93D4-796D1FD47A22}</a:tableStyleId>
              </a:tblPr>
              <a:tblGrid>
                <a:gridCol w="1103050">
                  <a:extLst>
                    <a:ext uri="{9D8B030D-6E8A-4147-A177-3AD203B41FA5}">
                      <a16:colId xmlns:a16="http://schemas.microsoft.com/office/drawing/2014/main" xmlns="" val="20000"/>
                    </a:ext>
                  </a:extLst>
                </a:gridCol>
                <a:gridCol w="1963900">
                  <a:extLst>
                    <a:ext uri="{9D8B030D-6E8A-4147-A177-3AD203B41FA5}">
                      <a16:colId xmlns:a16="http://schemas.microsoft.com/office/drawing/2014/main" xmlns="" val="20001"/>
                    </a:ext>
                  </a:extLst>
                </a:gridCol>
                <a:gridCol w="901225">
                  <a:extLst>
                    <a:ext uri="{9D8B030D-6E8A-4147-A177-3AD203B41FA5}">
                      <a16:colId xmlns:a16="http://schemas.microsoft.com/office/drawing/2014/main" xmlns="" val="20002"/>
                    </a:ext>
                  </a:extLst>
                </a:gridCol>
              </a:tblGrid>
              <a:tr h="369700">
                <a:tc>
                  <a:txBody>
                    <a:bodyPr/>
                    <a:lstStyle/>
                    <a:p>
                      <a:pPr marL="0" marR="0" lvl="0" indent="0" algn="ctr" rtl="0">
                        <a:lnSpc>
                          <a:spcPct val="100000"/>
                        </a:lnSpc>
                        <a:spcBef>
                          <a:spcPts val="0"/>
                        </a:spcBef>
                        <a:spcAft>
                          <a:spcPts val="0"/>
                        </a:spcAft>
                        <a:buClr>
                          <a:srgbClr val="000000"/>
                        </a:buClr>
                        <a:buSzPts val="1600"/>
                        <a:buFont typeface="Arial"/>
                        <a:buNone/>
                      </a:pPr>
                      <a:r>
                        <a:rPr lang="de-DE" sz="1600" u="none" strike="noStrike" cap="none"/>
                        <a:t>SDGs</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de-DE" sz="1600" u="none" strike="noStrike" cap="none"/>
                        <a:t>Neuzusagen oder Kreditvolumen</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de-DE" sz="1600" u="none" strike="noStrike" cap="none"/>
                        <a:t>Proz. Anteil</a:t>
                      </a:r>
                      <a:endParaRPr sz="1400" u="none" strike="noStrike" cap="none"/>
                    </a:p>
                  </a:txBody>
                  <a:tcPr marL="91450" marR="91450" marT="45725" marB="45725" anchor="ctr"/>
                </a:tc>
                <a:extLst>
                  <a:ext uri="{0D108BD9-81ED-4DB2-BD59-A6C34878D82A}">
                    <a16:rowId xmlns:a16="http://schemas.microsoft.com/office/drawing/2014/main" xmlns="" val="10000"/>
                  </a:ext>
                </a:extLst>
              </a:tr>
              <a:tr h="369700">
                <a:tc>
                  <a:txBody>
                    <a:bodyPr/>
                    <a:lstStyle/>
                    <a:p>
                      <a:pPr marL="0" marR="0" lvl="0" indent="0" algn="ctr" rtl="0">
                        <a:lnSpc>
                          <a:spcPct val="100000"/>
                        </a:lnSpc>
                        <a:spcBef>
                          <a:spcPts val="0"/>
                        </a:spcBef>
                        <a:spcAft>
                          <a:spcPts val="0"/>
                        </a:spcAft>
                        <a:buClr>
                          <a:srgbClr val="000000"/>
                        </a:buClr>
                        <a:buSzPts val="1600"/>
                        <a:buFont typeface="Arial"/>
                        <a:buNone/>
                      </a:pPr>
                      <a:r>
                        <a:rPr lang="de-DE" sz="1600" u="none" strike="noStrike" cap="none"/>
                        <a:t>SDG 1</a:t>
                      </a:r>
                      <a:endParaRPr sz="14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nchor="ctr"/>
                </a:tc>
                <a:extLst>
                  <a:ext uri="{0D108BD9-81ED-4DB2-BD59-A6C34878D82A}">
                    <a16:rowId xmlns:a16="http://schemas.microsoft.com/office/drawing/2014/main" xmlns="" val="10001"/>
                  </a:ext>
                </a:extLst>
              </a:tr>
              <a:tr h="369700">
                <a:tc>
                  <a:txBody>
                    <a:bodyPr/>
                    <a:lstStyle/>
                    <a:p>
                      <a:pPr marL="0" marR="0" lvl="0" indent="0" algn="ctr" rtl="0">
                        <a:lnSpc>
                          <a:spcPct val="100000"/>
                        </a:lnSpc>
                        <a:spcBef>
                          <a:spcPts val="0"/>
                        </a:spcBef>
                        <a:spcAft>
                          <a:spcPts val="0"/>
                        </a:spcAft>
                        <a:buClr>
                          <a:srgbClr val="000000"/>
                        </a:buClr>
                        <a:buSzPts val="1600"/>
                        <a:buFont typeface="Arial"/>
                        <a:buNone/>
                      </a:pPr>
                      <a:r>
                        <a:rPr lang="de-DE" sz="1600" u="none" strike="noStrike" cap="none"/>
                        <a:t>SDG 2</a:t>
                      </a:r>
                      <a:endParaRPr sz="14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nchor="ctr"/>
                </a:tc>
                <a:extLst>
                  <a:ext uri="{0D108BD9-81ED-4DB2-BD59-A6C34878D82A}">
                    <a16:rowId xmlns:a16="http://schemas.microsoft.com/office/drawing/2014/main" xmlns="" val="10002"/>
                  </a:ext>
                </a:extLst>
              </a:tr>
              <a:tr h="369700">
                <a:tc>
                  <a:txBody>
                    <a:bodyPr/>
                    <a:lstStyle/>
                    <a:p>
                      <a:pPr marL="0" marR="0" lvl="0" indent="0" algn="ctr" rtl="0">
                        <a:lnSpc>
                          <a:spcPct val="100000"/>
                        </a:lnSpc>
                        <a:spcBef>
                          <a:spcPts val="0"/>
                        </a:spcBef>
                        <a:spcAft>
                          <a:spcPts val="0"/>
                        </a:spcAft>
                        <a:buClr>
                          <a:srgbClr val="000000"/>
                        </a:buClr>
                        <a:buSzPts val="1600"/>
                        <a:buFont typeface="Arial"/>
                        <a:buNone/>
                      </a:pPr>
                      <a:r>
                        <a:rPr lang="de-DE" sz="1600" u="none" strike="noStrike" cap="none"/>
                        <a:t>SDG 3</a:t>
                      </a:r>
                      <a:endParaRPr sz="14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nchor="ctr"/>
                </a:tc>
                <a:extLst>
                  <a:ext uri="{0D108BD9-81ED-4DB2-BD59-A6C34878D82A}">
                    <a16:rowId xmlns:a16="http://schemas.microsoft.com/office/drawing/2014/main" xmlns="" val="10003"/>
                  </a:ext>
                </a:extLst>
              </a:tr>
              <a:tr h="369700">
                <a:tc>
                  <a:txBody>
                    <a:bodyPr/>
                    <a:lstStyle/>
                    <a:p>
                      <a:pPr marL="0" marR="0" lvl="0" indent="0" algn="ctr" rtl="0">
                        <a:lnSpc>
                          <a:spcPct val="100000"/>
                        </a:lnSpc>
                        <a:spcBef>
                          <a:spcPts val="0"/>
                        </a:spcBef>
                        <a:spcAft>
                          <a:spcPts val="0"/>
                        </a:spcAft>
                        <a:buClr>
                          <a:srgbClr val="000000"/>
                        </a:buClr>
                        <a:buSzPts val="1600"/>
                        <a:buFont typeface="Arial"/>
                        <a:buNone/>
                      </a:pPr>
                      <a:r>
                        <a:rPr lang="de-DE" sz="1600" u="none" strike="noStrike" cap="none"/>
                        <a:t>SDG 4</a:t>
                      </a:r>
                      <a:endParaRPr sz="14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nchor="ctr"/>
                </a:tc>
                <a:extLst>
                  <a:ext uri="{0D108BD9-81ED-4DB2-BD59-A6C34878D82A}">
                    <a16:rowId xmlns:a16="http://schemas.microsoft.com/office/drawing/2014/main" xmlns="" val="10004"/>
                  </a:ext>
                </a:extLst>
              </a:tr>
              <a:tr h="369700">
                <a:tc>
                  <a:txBody>
                    <a:bodyPr/>
                    <a:lstStyle/>
                    <a:p>
                      <a:pPr marL="0" marR="0" lvl="0" indent="0" algn="ctr" rtl="0">
                        <a:lnSpc>
                          <a:spcPct val="100000"/>
                        </a:lnSpc>
                        <a:spcBef>
                          <a:spcPts val="0"/>
                        </a:spcBef>
                        <a:spcAft>
                          <a:spcPts val="0"/>
                        </a:spcAft>
                        <a:buClr>
                          <a:srgbClr val="000000"/>
                        </a:buClr>
                        <a:buSzPts val="1600"/>
                        <a:buFont typeface="Arial"/>
                        <a:buNone/>
                      </a:pPr>
                      <a:r>
                        <a:rPr lang="de-DE" sz="1600" u="none" strike="noStrike" cap="none"/>
                        <a:t>SDG 5</a:t>
                      </a:r>
                      <a:endParaRPr sz="14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nchor="ctr"/>
                </a:tc>
                <a:extLst>
                  <a:ext uri="{0D108BD9-81ED-4DB2-BD59-A6C34878D82A}">
                    <a16:rowId xmlns:a16="http://schemas.microsoft.com/office/drawing/2014/main" xmlns="" val="10005"/>
                  </a:ext>
                </a:extLst>
              </a:tr>
              <a:tr h="369700">
                <a:tc>
                  <a:txBody>
                    <a:bodyPr/>
                    <a:lstStyle/>
                    <a:p>
                      <a:pPr marL="0" marR="0" lvl="0" indent="0" algn="ctr" rtl="0">
                        <a:lnSpc>
                          <a:spcPct val="100000"/>
                        </a:lnSpc>
                        <a:spcBef>
                          <a:spcPts val="0"/>
                        </a:spcBef>
                        <a:spcAft>
                          <a:spcPts val="0"/>
                        </a:spcAft>
                        <a:buClr>
                          <a:srgbClr val="000000"/>
                        </a:buClr>
                        <a:buSzPts val="1600"/>
                        <a:buFont typeface="Arial"/>
                        <a:buNone/>
                      </a:pPr>
                      <a:r>
                        <a:rPr lang="de-DE" sz="1600" u="none" strike="noStrike" cap="none"/>
                        <a:t>SDG 6</a:t>
                      </a:r>
                      <a:endParaRPr sz="14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nchor="ctr"/>
                </a:tc>
                <a:extLst>
                  <a:ext uri="{0D108BD9-81ED-4DB2-BD59-A6C34878D82A}">
                    <a16:rowId xmlns:a16="http://schemas.microsoft.com/office/drawing/2014/main" xmlns="" val="10006"/>
                  </a:ext>
                </a:extLst>
              </a:tr>
              <a:tr h="369700">
                <a:tc>
                  <a:txBody>
                    <a:bodyPr/>
                    <a:lstStyle/>
                    <a:p>
                      <a:pPr marL="0" marR="0" lvl="0" indent="0" algn="ctr" rtl="0">
                        <a:lnSpc>
                          <a:spcPct val="100000"/>
                        </a:lnSpc>
                        <a:spcBef>
                          <a:spcPts val="0"/>
                        </a:spcBef>
                        <a:spcAft>
                          <a:spcPts val="0"/>
                        </a:spcAft>
                        <a:buClr>
                          <a:srgbClr val="000000"/>
                        </a:buClr>
                        <a:buSzPts val="1600"/>
                        <a:buFont typeface="Arial"/>
                        <a:buNone/>
                      </a:pPr>
                      <a:r>
                        <a:rPr lang="de-DE" sz="1600" u="none" strike="noStrike" cap="none"/>
                        <a:t>SDG 7</a:t>
                      </a:r>
                      <a:endParaRPr sz="14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nchor="ctr"/>
                </a:tc>
                <a:extLst>
                  <a:ext uri="{0D108BD9-81ED-4DB2-BD59-A6C34878D82A}">
                    <a16:rowId xmlns:a16="http://schemas.microsoft.com/office/drawing/2014/main" xmlns="" val="10007"/>
                  </a:ext>
                </a:extLst>
              </a:tr>
              <a:tr h="369700">
                <a:tc>
                  <a:txBody>
                    <a:bodyPr/>
                    <a:lstStyle/>
                    <a:p>
                      <a:pPr marL="0" marR="0" lvl="0" indent="0" algn="ctr" rtl="0">
                        <a:lnSpc>
                          <a:spcPct val="100000"/>
                        </a:lnSpc>
                        <a:spcBef>
                          <a:spcPts val="0"/>
                        </a:spcBef>
                        <a:spcAft>
                          <a:spcPts val="0"/>
                        </a:spcAft>
                        <a:buClr>
                          <a:srgbClr val="000000"/>
                        </a:buClr>
                        <a:buSzPts val="1600"/>
                        <a:buFont typeface="Arial"/>
                        <a:buNone/>
                      </a:pPr>
                      <a:r>
                        <a:rPr lang="de-DE" sz="1600" u="none" strike="noStrike" cap="none"/>
                        <a:t>SDG 8</a:t>
                      </a:r>
                      <a:endParaRPr sz="14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nchor="ctr"/>
                </a:tc>
                <a:extLst>
                  <a:ext uri="{0D108BD9-81ED-4DB2-BD59-A6C34878D82A}">
                    <a16:rowId xmlns:a16="http://schemas.microsoft.com/office/drawing/2014/main" xmlns="" val="10008"/>
                  </a:ext>
                </a:extLst>
              </a:tr>
              <a:tr h="369700">
                <a:tc>
                  <a:txBody>
                    <a:bodyPr/>
                    <a:lstStyle/>
                    <a:p>
                      <a:pPr marL="0" marR="0" lvl="0" indent="0" algn="ctr" rtl="0">
                        <a:lnSpc>
                          <a:spcPct val="100000"/>
                        </a:lnSpc>
                        <a:spcBef>
                          <a:spcPts val="0"/>
                        </a:spcBef>
                        <a:spcAft>
                          <a:spcPts val="0"/>
                        </a:spcAft>
                        <a:buClr>
                          <a:srgbClr val="000000"/>
                        </a:buClr>
                        <a:buSzPts val="1600"/>
                        <a:buFont typeface="Arial"/>
                        <a:buNone/>
                      </a:pPr>
                      <a:r>
                        <a:rPr lang="de-DE" sz="1600" u="none" strike="noStrike" cap="none"/>
                        <a:t>SDG 9</a:t>
                      </a:r>
                      <a:endParaRPr sz="14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nchor="ctr"/>
                </a:tc>
                <a:extLst>
                  <a:ext uri="{0D108BD9-81ED-4DB2-BD59-A6C34878D82A}">
                    <a16:rowId xmlns:a16="http://schemas.microsoft.com/office/drawing/2014/main" xmlns="" val="10009"/>
                  </a:ext>
                </a:extLst>
              </a:tr>
            </a:tbl>
          </a:graphicData>
        </a:graphic>
      </p:graphicFrame>
      <p:graphicFrame>
        <p:nvGraphicFramePr>
          <p:cNvPr id="108" name="Google Shape;108;p6"/>
          <p:cNvGraphicFramePr/>
          <p:nvPr/>
        </p:nvGraphicFramePr>
        <p:xfrm>
          <a:off x="4590617" y="1895360"/>
          <a:ext cx="3968150" cy="3536730"/>
        </p:xfrm>
        <a:graphic>
          <a:graphicData uri="http://schemas.openxmlformats.org/drawingml/2006/table">
            <a:tbl>
              <a:tblPr firstRow="1" bandRow="1">
                <a:noFill/>
                <a:tableStyleId>{068754A5-8ABC-45C9-93D4-796D1FD47A22}</a:tableStyleId>
              </a:tblPr>
              <a:tblGrid>
                <a:gridCol w="1103050">
                  <a:extLst>
                    <a:ext uri="{9D8B030D-6E8A-4147-A177-3AD203B41FA5}">
                      <a16:colId xmlns:a16="http://schemas.microsoft.com/office/drawing/2014/main" xmlns="" val="20000"/>
                    </a:ext>
                  </a:extLst>
                </a:gridCol>
                <a:gridCol w="1956250">
                  <a:extLst>
                    <a:ext uri="{9D8B030D-6E8A-4147-A177-3AD203B41FA5}">
                      <a16:colId xmlns:a16="http://schemas.microsoft.com/office/drawing/2014/main" xmlns="" val="20001"/>
                    </a:ext>
                  </a:extLst>
                </a:gridCol>
                <a:gridCol w="908850">
                  <a:extLst>
                    <a:ext uri="{9D8B030D-6E8A-4147-A177-3AD203B41FA5}">
                      <a16:colId xmlns:a16="http://schemas.microsoft.com/office/drawing/2014/main" xmlns="" val="20002"/>
                    </a:ext>
                  </a:extLst>
                </a:gridCol>
              </a:tblGrid>
              <a:tr h="283250">
                <a:tc>
                  <a:txBody>
                    <a:bodyPr/>
                    <a:lstStyle/>
                    <a:p>
                      <a:pPr marL="0" marR="0" lvl="0" indent="0" algn="ctr" rtl="0">
                        <a:lnSpc>
                          <a:spcPct val="100000"/>
                        </a:lnSpc>
                        <a:spcBef>
                          <a:spcPts val="0"/>
                        </a:spcBef>
                        <a:spcAft>
                          <a:spcPts val="0"/>
                        </a:spcAft>
                        <a:buClr>
                          <a:srgbClr val="000000"/>
                        </a:buClr>
                        <a:buSzPts val="1600"/>
                        <a:buFont typeface="Arial"/>
                        <a:buNone/>
                      </a:pPr>
                      <a:r>
                        <a:rPr lang="de-DE" sz="1600" u="none" strike="noStrike" cap="none"/>
                        <a:t>SDGs</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de-DE" sz="1600" u="none" strike="noStrike" cap="none"/>
                        <a:t>Neuzusagen  oder Kreditvolumen</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de-DE" sz="1600" u="none" strike="noStrike" cap="none"/>
                        <a:t>Proz. Anteil</a:t>
                      </a:r>
                      <a:endParaRPr sz="1400" u="none" strike="noStrike" cap="none"/>
                    </a:p>
                  </a:txBody>
                  <a:tcPr marL="91450" marR="91450" marT="45725" marB="45725" anchor="ctr"/>
                </a:tc>
                <a:extLst>
                  <a:ext uri="{0D108BD9-81ED-4DB2-BD59-A6C34878D82A}">
                    <a16:rowId xmlns:a16="http://schemas.microsoft.com/office/drawing/2014/main" xmlns="" val="10000"/>
                  </a:ext>
                </a:extLst>
              </a:tr>
              <a:tr h="369700">
                <a:tc>
                  <a:txBody>
                    <a:bodyPr/>
                    <a:lstStyle/>
                    <a:p>
                      <a:pPr marL="0" marR="0" lvl="0" indent="0" algn="ctr" rtl="0">
                        <a:lnSpc>
                          <a:spcPct val="100000"/>
                        </a:lnSpc>
                        <a:spcBef>
                          <a:spcPts val="0"/>
                        </a:spcBef>
                        <a:spcAft>
                          <a:spcPts val="0"/>
                        </a:spcAft>
                        <a:buClr>
                          <a:srgbClr val="000000"/>
                        </a:buClr>
                        <a:buSzPts val="1600"/>
                        <a:buFont typeface="Arial"/>
                        <a:buNone/>
                      </a:pPr>
                      <a:r>
                        <a:rPr lang="de-DE" sz="1600" u="none" strike="noStrike" cap="none"/>
                        <a:t>SDG 10</a:t>
                      </a:r>
                      <a:endParaRPr sz="14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nchor="ctr"/>
                </a:tc>
                <a:extLst>
                  <a:ext uri="{0D108BD9-81ED-4DB2-BD59-A6C34878D82A}">
                    <a16:rowId xmlns:a16="http://schemas.microsoft.com/office/drawing/2014/main" xmlns="" val="10001"/>
                  </a:ext>
                </a:extLst>
              </a:tr>
              <a:tr h="369700">
                <a:tc>
                  <a:txBody>
                    <a:bodyPr/>
                    <a:lstStyle/>
                    <a:p>
                      <a:pPr marL="0" marR="0" lvl="0" indent="0" algn="ctr" rtl="0">
                        <a:lnSpc>
                          <a:spcPct val="100000"/>
                        </a:lnSpc>
                        <a:spcBef>
                          <a:spcPts val="0"/>
                        </a:spcBef>
                        <a:spcAft>
                          <a:spcPts val="0"/>
                        </a:spcAft>
                        <a:buClr>
                          <a:srgbClr val="000000"/>
                        </a:buClr>
                        <a:buSzPts val="1600"/>
                        <a:buFont typeface="Arial"/>
                        <a:buNone/>
                      </a:pPr>
                      <a:r>
                        <a:rPr lang="de-DE" sz="1600" u="none" strike="noStrike" cap="none"/>
                        <a:t>SDG 11</a:t>
                      </a:r>
                      <a:endParaRPr sz="14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nchor="ctr"/>
                </a:tc>
                <a:extLst>
                  <a:ext uri="{0D108BD9-81ED-4DB2-BD59-A6C34878D82A}">
                    <a16:rowId xmlns:a16="http://schemas.microsoft.com/office/drawing/2014/main" xmlns="" val="10002"/>
                  </a:ext>
                </a:extLst>
              </a:tr>
              <a:tr h="369700">
                <a:tc>
                  <a:txBody>
                    <a:bodyPr/>
                    <a:lstStyle/>
                    <a:p>
                      <a:pPr marL="0" marR="0" lvl="0" indent="0" algn="ctr" rtl="0">
                        <a:lnSpc>
                          <a:spcPct val="100000"/>
                        </a:lnSpc>
                        <a:spcBef>
                          <a:spcPts val="0"/>
                        </a:spcBef>
                        <a:spcAft>
                          <a:spcPts val="0"/>
                        </a:spcAft>
                        <a:buClr>
                          <a:srgbClr val="000000"/>
                        </a:buClr>
                        <a:buSzPts val="1600"/>
                        <a:buFont typeface="Arial"/>
                        <a:buNone/>
                      </a:pPr>
                      <a:r>
                        <a:rPr lang="de-DE" sz="1600" u="none" strike="noStrike" cap="none"/>
                        <a:t>SDG 12</a:t>
                      </a:r>
                      <a:endParaRPr sz="14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nchor="ctr"/>
                </a:tc>
                <a:extLst>
                  <a:ext uri="{0D108BD9-81ED-4DB2-BD59-A6C34878D82A}">
                    <a16:rowId xmlns:a16="http://schemas.microsoft.com/office/drawing/2014/main" xmlns="" val="10003"/>
                  </a:ext>
                </a:extLst>
              </a:tr>
              <a:tr h="369700">
                <a:tc>
                  <a:txBody>
                    <a:bodyPr/>
                    <a:lstStyle/>
                    <a:p>
                      <a:pPr marL="0" marR="0" lvl="0" indent="0" algn="ctr" rtl="0">
                        <a:lnSpc>
                          <a:spcPct val="100000"/>
                        </a:lnSpc>
                        <a:spcBef>
                          <a:spcPts val="0"/>
                        </a:spcBef>
                        <a:spcAft>
                          <a:spcPts val="0"/>
                        </a:spcAft>
                        <a:buClr>
                          <a:srgbClr val="000000"/>
                        </a:buClr>
                        <a:buSzPts val="1600"/>
                        <a:buFont typeface="Arial"/>
                        <a:buNone/>
                      </a:pPr>
                      <a:r>
                        <a:rPr lang="de-DE" sz="1600" u="none" strike="noStrike" cap="none"/>
                        <a:t>SDG 13</a:t>
                      </a:r>
                      <a:endParaRPr sz="14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nchor="ctr"/>
                </a:tc>
                <a:extLst>
                  <a:ext uri="{0D108BD9-81ED-4DB2-BD59-A6C34878D82A}">
                    <a16:rowId xmlns:a16="http://schemas.microsoft.com/office/drawing/2014/main" xmlns="" val="10004"/>
                  </a:ext>
                </a:extLst>
              </a:tr>
              <a:tr h="369700">
                <a:tc>
                  <a:txBody>
                    <a:bodyPr/>
                    <a:lstStyle/>
                    <a:p>
                      <a:pPr marL="0" marR="0" lvl="0" indent="0" algn="ctr" rtl="0">
                        <a:lnSpc>
                          <a:spcPct val="100000"/>
                        </a:lnSpc>
                        <a:spcBef>
                          <a:spcPts val="0"/>
                        </a:spcBef>
                        <a:spcAft>
                          <a:spcPts val="0"/>
                        </a:spcAft>
                        <a:buClr>
                          <a:srgbClr val="000000"/>
                        </a:buClr>
                        <a:buSzPts val="1600"/>
                        <a:buFont typeface="Arial"/>
                        <a:buNone/>
                      </a:pPr>
                      <a:r>
                        <a:rPr lang="de-DE" sz="1600" u="none" strike="noStrike" cap="none"/>
                        <a:t>SDG 14</a:t>
                      </a:r>
                      <a:endParaRPr sz="14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nchor="ctr"/>
                </a:tc>
                <a:extLst>
                  <a:ext uri="{0D108BD9-81ED-4DB2-BD59-A6C34878D82A}">
                    <a16:rowId xmlns:a16="http://schemas.microsoft.com/office/drawing/2014/main" xmlns="" val="10005"/>
                  </a:ext>
                </a:extLst>
              </a:tr>
              <a:tr h="369700">
                <a:tc>
                  <a:txBody>
                    <a:bodyPr/>
                    <a:lstStyle/>
                    <a:p>
                      <a:pPr marL="0" marR="0" lvl="0" indent="0" algn="ctr" rtl="0">
                        <a:lnSpc>
                          <a:spcPct val="100000"/>
                        </a:lnSpc>
                        <a:spcBef>
                          <a:spcPts val="0"/>
                        </a:spcBef>
                        <a:spcAft>
                          <a:spcPts val="0"/>
                        </a:spcAft>
                        <a:buClr>
                          <a:srgbClr val="000000"/>
                        </a:buClr>
                        <a:buSzPts val="1600"/>
                        <a:buFont typeface="Arial"/>
                        <a:buNone/>
                      </a:pPr>
                      <a:r>
                        <a:rPr lang="de-DE" sz="1600" u="none" strike="noStrike" cap="none"/>
                        <a:t>SDG 15</a:t>
                      </a:r>
                      <a:endParaRPr sz="14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nchor="ctr"/>
                </a:tc>
                <a:extLst>
                  <a:ext uri="{0D108BD9-81ED-4DB2-BD59-A6C34878D82A}">
                    <a16:rowId xmlns:a16="http://schemas.microsoft.com/office/drawing/2014/main" xmlns="" val="10006"/>
                  </a:ext>
                </a:extLst>
              </a:tr>
              <a:tr h="369700">
                <a:tc>
                  <a:txBody>
                    <a:bodyPr/>
                    <a:lstStyle/>
                    <a:p>
                      <a:pPr marL="0" marR="0" lvl="0" indent="0" algn="ctr" rtl="0">
                        <a:lnSpc>
                          <a:spcPct val="100000"/>
                        </a:lnSpc>
                        <a:spcBef>
                          <a:spcPts val="0"/>
                        </a:spcBef>
                        <a:spcAft>
                          <a:spcPts val="0"/>
                        </a:spcAft>
                        <a:buClr>
                          <a:srgbClr val="000000"/>
                        </a:buClr>
                        <a:buSzPts val="1600"/>
                        <a:buFont typeface="Arial"/>
                        <a:buNone/>
                      </a:pPr>
                      <a:r>
                        <a:rPr lang="de-DE" sz="1600" u="none" strike="noStrike" cap="none"/>
                        <a:t>SDG 16</a:t>
                      </a:r>
                      <a:endParaRPr sz="14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nchor="ctr"/>
                </a:tc>
                <a:extLst>
                  <a:ext uri="{0D108BD9-81ED-4DB2-BD59-A6C34878D82A}">
                    <a16:rowId xmlns:a16="http://schemas.microsoft.com/office/drawing/2014/main" xmlns="" val="10007"/>
                  </a:ext>
                </a:extLst>
              </a:tr>
              <a:tr h="369700">
                <a:tc>
                  <a:txBody>
                    <a:bodyPr/>
                    <a:lstStyle/>
                    <a:p>
                      <a:pPr marL="0" marR="0" lvl="0" indent="0" algn="ctr" rtl="0">
                        <a:lnSpc>
                          <a:spcPct val="100000"/>
                        </a:lnSpc>
                        <a:spcBef>
                          <a:spcPts val="0"/>
                        </a:spcBef>
                        <a:spcAft>
                          <a:spcPts val="0"/>
                        </a:spcAft>
                        <a:buClr>
                          <a:srgbClr val="000000"/>
                        </a:buClr>
                        <a:buSzPts val="1600"/>
                        <a:buFont typeface="Arial"/>
                        <a:buNone/>
                      </a:pPr>
                      <a:r>
                        <a:rPr lang="de-DE" sz="1600" u="none" strike="noStrike" cap="none"/>
                        <a:t>SDG 17</a:t>
                      </a:r>
                      <a:endParaRPr sz="14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nchor="ctr"/>
                </a:tc>
                <a:extLst>
                  <a:ext uri="{0D108BD9-81ED-4DB2-BD59-A6C34878D82A}">
                    <a16:rowId xmlns:a16="http://schemas.microsoft.com/office/drawing/2014/main" xmlns="" val="10008"/>
                  </a:ext>
                </a:extLst>
              </a:tr>
            </a:tbl>
          </a:graphicData>
        </a:graphic>
      </p:graphicFrame>
      <p:sp>
        <p:nvSpPr>
          <p:cNvPr id="109" name="Google Shape;109;p6"/>
          <p:cNvSpPr/>
          <p:nvPr/>
        </p:nvSpPr>
        <p:spPr>
          <a:xfrm>
            <a:off x="9000000" y="1895360"/>
            <a:ext cx="2952000" cy="39600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36000" rIns="0" bIns="0" anchor="t" anchorCtr="0">
            <a:noAutofit/>
          </a:bodyPr>
          <a:lstStyle/>
          <a:p>
            <a:pPr marL="171450" marR="0" lvl="0" indent="-171450" algn="l" rtl="0">
              <a:lnSpc>
                <a:spcPct val="100000"/>
              </a:lnSpc>
              <a:spcBef>
                <a:spcPts val="0"/>
              </a:spcBef>
              <a:spcAft>
                <a:spcPts val="0"/>
              </a:spcAft>
              <a:buClr>
                <a:srgbClr val="000000"/>
              </a:buClr>
              <a:buSzPts val="1100"/>
              <a:buFont typeface="Arial"/>
              <a:buChar char="•"/>
            </a:pPr>
            <a:r>
              <a:rPr lang="de-DE" sz="1600" b="0" i="0" u="none" strike="noStrike" cap="none">
                <a:solidFill>
                  <a:srgbClr val="941651"/>
                </a:solidFill>
                <a:latin typeface="Arial"/>
                <a:ea typeface="Arial"/>
                <a:cs typeface="Arial"/>
                <a:sym typeface="Arial"/>
              </a:rPr>
              <a:t>Wie ist Ihre Bank oder Sparkasse beim SDG- Mapping, also der Zuordnung eines neuen Geschäfts zu einem SDG, vorgegangen?</a:t>
            </a:r>
            <a:endParaRPr sz="16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de-DE" sz="1600" b="0" i="0" u="none" strike="noStrike" cap="none">
                <a:solidFill>
                  <a:srgbClr val="941651"/>
                </a:solidFill>
                <a:latin typeface="Arial"/>
                <a:ea typeface="Arial"/>
                <a:cs typeface="Arial"/>
                <a:sym typeface="Arial"/>
              </a:rPr>
              <a:t>Zu welchen drei SDGs leistet Ihr Institut die höchsten positiven Beiträge? Nutzen Sie zur Ermittlung den aktuellen Nachhaltigkeits- bzw. Nichtfinanziellen Bericht.</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de-DE" sz="1600" b="0" i="0" u="none" strike="noStrike" cap="none">
                <a:solidFill>
                  <a:srgbClr val="941651"/>
                </a:solidFill>
                <a:latin typeface="Arial"/>
                <a:ea typeface="Arial"/>
                <a:cs typeface="Arial"/>
                <a:sym typeface="Arial"/>
              </a:rPr>
              <a:t>Begründen Sie die Hintergründe. </a:t>
            </a:r>
            <a:endParaRPr sz="1400" b="0" i="0" u="none" strike="noStrike" cap="none">
              <a:solidFill>
                <a:srgbClr val="000000"/>
              </a:solidFill>
              <a:latin typeface="Arial"/>
              <a:ea typeface="Arial"/>
              <a:cs typeface="Arial"/>
              <a:sym typeface="Arial"/>
            </a:endParaRPr>
          </a:p>
        </p:txBody>
      </p:sp>
      <p:sp>
        <p:nvSpPr>
          <p:cNvPr id="110" name="Google Shape;110;p6"/>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100"/>
              <a:buNone/>
            </a:pPr>
            <a:r>
              <a:rPr lang="de-DE"/>
              <a:t>JSC Jerzembek Senior Consulting IZT/ Die Projektagentur BBNE</a:t>
            </a:r>
            <a:endParaRPr/>
          </a:p>
        </p:txBody>
      </p:sp>
      <p:sp>
        <p:nvSpPr>
          <p:cNvPr id="111" name="Google Shape;111;p6"/>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Quelle: Nachhaltigkeitsbericht 2021 des eigenen Kreditinstituts</a:t>
            </a:r>
            <a:endParaRPr/>
          </a:p>
        </p:txBody>
      </p:sp>
      <p:sp>
        <p:nvSpPr>
          <p:cNvPr id="112" name="Google Shape;112;p6"/>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0" lvl="0" indent="0" algn="ctr" rtl="0">
              <a:lnSpc>
                <a:spcPct val="110000"/>
              </a:lnSpc>
              <a:spcBef>
                <a:spcPts val="0"/>
              </a:spcBef>
              <a:spcAft>
                <a:spcPts val="0"/>
              </a:spcAft>
              <a:buSzPts val="1200"/>
              <a:buNone/>
            </a:pPr>
            <a:r>
              <a:rPr lang="de-DE"/>
              <a:t>Bankkauffrau / Bankkaufmann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4</a:t>
            </a:fld>
            <a:endParaRPr/>
          </a:p>
        </p:txBody>
      </p:sp>
      <p:sp>
        <p:nvSpPr>
          <p:cNvPr id="119" name="Google Shape;119;p1"/>
          <p:cNvSpPr txBox="1">
            <a:spLocks noGrp="1"/>
          </p:cNvSpPr>
          <p:nvPr>
            <p:ph type="title"/>
          </p:nvPr>
        </p:nvSpPr>
        <p:spPr>
          <a:xfrm>
            <a:off x="359998" y="180000"/>
            <a:ext cx="11520000" cy="1080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de-DE"/>
              <a:t>Nachhaltigkeit in der Kreditwirtschaft:</a:t>
            </a:r>
            <a:br>
              <a:rPr lang="de-DE"/>
            </a:br>
            <a:r>
              <a:rPr lang="de-DE"/>
              <a:t>Entwicklung</a:t>
            </a:r>
            <a:r>
              <a:rPr lang="de-DE">
                <a:solidFill>
                  <a:schemeClr val="dk1"/>
                </a:solidFill>
              </a:rPr>
              <a:t> von THG-Emissionen</a:t>
            </a:r>
            <a:endParaRPr>
              <a:solidFill>
                <a:schemeClr val="dk1"/>
              </a:solidFill>
            </a:endParaRPr>
          </a:p>
        </p:txBody>
      </p:sp>
      <p:sp>
        <p:nvSpPr>
          <p:cNvPr id="120" name="Google Shape;120;p1"/>
          <p:cNvSpPr txBox="1">
            <a:spLocks noGrp="1"/>
          </p:cNvSpPr>
          <p:nvPr>
            <p:ph type="body" idx="2"/>
          </p:nvPr>
        </p:nvSpPr>
        <p:spPr>
          <a:xfrm>
            <a:off x="7264800" y="6254497"/>
            <a:ext cx="4615200" cy="557468"/>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Quelle: Nachhaltigkeitsbericht 2021 des eigenen Kreditinstituts</a:t>
            </a:r>
            <a:endParaRPr/>
          </a:p>
        </p:txBody>
      </p:sp>
      <p:sp>
        <p:nvSpPr>
          <p:cNvPr id="121" name="Google Shape;121;p1"/>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JSC Jerzembek Senior Consulting IZT/ Die Projektagentur BBNE</a:t>
            </a:r>
            <a:endParaRPr/>
          </a:p>
        </p:txBody>
      </p:sp>
      <p:sp>
        <p:nvSpPr>
          <p:cNvPr id="122" name="Google Shape;122;p1"/>
          <p:cNvSpPr/>
          <p:nvPr/>
        </p:nvSpPr>
        <p:spPr>
          <a:xfrm>
            <a:off x="9000000" y="1895360"/>
            <a:ext cx="2952000" cy="352264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36000" rIns="0" bIns="0" anchor="t" anchorCtr="0">
            <a:noAutofit/>
          </a:bodyPr>
          <a:lstStyle/>
          <a:p>
            <a:pPr marL="171450" marR="0" lvl="0" indent="-171450" algn="l" rtl="0">
              <a:lnSpc>
                <a:spcPct val="100000"/>
              </a:lnSpc>
              <a:spcBef>
                <a:spcPts val="0"/>
              </a:spcBef>
              <a:spcAft>
                <a:spcPts val="0"/>
              </a:spcAft>
              <a:buClr>
                <a:srgbClr val="000000"/>
              </a:buClr>
              <a:buSzPts val="1100"/>
              <a:buFont typeface="Arial"/>
              <a:buChar char="•"/>
            </a:pPr>
            <a:r>
              <a:rPr lang="de-DE" sz="1600" b="0" i="0" u="none" strike="noStrike" cap="none">
                <a:solidFill>
                  <a:srgbClr val="941651"/>
                </a:solidFill>
                <a:latin typeface="Arial"/>
                <a:ea typeface="Arial"/>
                <a:cs typeface="Arial"/>
                <a:sym typeface="Arial"/>
              </a:rPr>
              <a:t>Wie war die Entwicklung von Treibhausgas-Emissionen in Ihrem Kreditinstitut in den Jahren 2019, 2020 und 2021?</a:t>
            </a:r>
            <a:endParaRPr sz="16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de-DE" sz="1600" b="0" i="0" u="none" strike="noStrike" cap="none">
                <a:solidFill>
                  <a:srgbClr val="941651"/>
                </a:solidFill>
                <a:latin typeface="Arial"/>
                <a:ea typeface="Arial"/>
                <a:cs typeface="Arial"/>
                <a:sym typeface="Arial"/>
              </a:rPr>
              <a:t>Welcher Bereich (Scope) hatte die größte Veränderung?</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de-DE" sz="1600" b="0" i="0" u="none" strike="noStrike" cap="none">
                <a:solidFill>
                  <a:srgbClr val="941651"/>
                </a:solidFill>
                <a:latin typeface="Arial"/>
                <a:ea typeface="Arial"/>
                <a:cs typeface="Arial"/>
                <a:sym typeface="Arial"/>
              </a:rPr>
              <a:t>Was unternimmt Ihr Kredit- institut, um CO</a:t>
            </a:r>
            <a:r>
              <a:rPr lang="de-DE" sz="1600" b="0" i="0" u="none" strike="noStrike" cap="none" baseline="-25000">
                <a:solidFill>
                  <a:srgbClr val="941651"/>
                </a:solidFill>
                <a:latin typeface="Arial"/>
                <a:ea typeface="Arial"/>
                <a:cs typeface="Arial"/>
                <a:sym typeface="Arial"/>
              </a:rPr>
              <a:t>2</a:t>
            </a:r>
            <a:r>
              <a:rPr lang="de-DE" sz="1600" b="0" i="0" u="none" strike="noStrike" cap="none">
                <a:solidFill>
                  <a:srgbClr val="941651"/>
                </a:solidFill>
                <a:latin typeface="Arial"/>
                <a:ea typeface="Arial"/>
                <a:cs typeface="Arial"/>
                <a:sym typeface="Arial"/>
              </a:rPr>
              <a:t>-Emis- sionen zu verringern?</a:t>
            </a:r>
            <a:endParaRPr sz="16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de-DE" sz="1600" b="0" i="0" u="none" strike="noStrike" cap="none">
                <a:solidFill>
                  <a:srgbClr val="941651"/>
                </a:solidFill>
                <a:latin typeface="Arial"/>
                <a:ea typeface="Arial"/>
                <a:cs typeface="Arial"/>
                <a:sym typeface="Arial"/>
              </a:rPr>
              <a:t>Diskutieren Sie in Ihrer Berufsschulklasse.</a:t>
            </a:r>
            <a:endParaRPr sz="1600" b="0" i="0" u="none" strike="noStrike" cap="none">
              <a:solidFill>
                <a:srgbClr val="000000"/>
              </a:solidFill>
              <a:latin typeface="Arial"/>
              <a:ea typeface="Arial"/>
              <a:cs typeface="Arial"/>
              <a:sym typeface="Arial"/>
            </a:endParaRPr>
          </a:p>
        </p:txBody>
      </p:sp>
      <p:sp>
        <p:nvSpPr>
          <p:cNvPr id="123" name="Google Shape;123;p1"/>
          <p:cNvSpPr txBox="1"/>
          <p:nvPr/>
        </p:nvSpPr>
        <p:spPr>
          <a:xfrm>
            <a:off x="359998" y="1440000"/>
            <a:ext cx="11592002"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Trebuchet MS"/>
                <a:ea typeface="Trebuchet MS"/>
                <a:cs typeface="Trebuchet MS"/>
                <a:sym typeface="Trebuchet MS"/>
              </a:rPr>
              <a:t>Treibhausgas-Emissionen in Ihrem Kreditinstitut nach Scopes</a:t>
            </a:r>
            <a:endParaRPr sz="1400" b="0" i="0" u="none" strike="noStrike" cap="none">
              <a:solidFill>
                <a:srgbClr val="000000"/>
              </a:solidFill>
              <a:latin typeface="Arial"/>
              <a:ea typeface="Arial"/>
              <a:cs typeface="Arial"/>
              <a:sym typeface="Arial"/>
            </a:endParaRPr>
          </a:p>
        </p:txBody>
      </p:sp>
      <p:sp>
        <p:nvSpPr>
          <p:cNvPr id="124" name="Google Shape;124;p1"/>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0" lvl="0" indent="0" algn="ctr" rtl="0">
              <a:lnSpc>
                <a:spcPct val="110000"/>
              </a:lnSpc>
              <a:spcBef>
                <a:spcPts val="0"/>
              </a:spcBef>
              <a:spcAft>
                <a:spcPts val="0"/>
              </a:spcAft>
              <a:buSzPts val="1200"/>
              <a:buNone/>
            </a:pPr>
            <a:r>
              <a:rPr lang="de-DE"/>
              <a:t>Bankkauffrau / Bankkaufmann</a:t>
            </a:r>
            <a:endParaRPr/>
          </a:p>
        </p:txBody>
      </p:sp>
      <p:graphicFrame>
        <p:nvGraphicFramePr>
          <p:cNvPr id="125" name="Google Shape;125;p1"/>
          <p:cNvGraphicFramePr/>
          <p:nvPr/>
        </p:nvGraphicFramePr>
        <p:xfrm>
          <a:off x="359992" y="1895360"/>
          <a:ext cx="8128000" cy="3992920"/>
        </p:xfrm>
        <a:graphic>
          <a:graphicData uri="http://schemas.openxmlformats.org/drawingml/2006/table">
            <a:tbl>
              <a:tblPr firstRow="1" bandRow="1">
                <a:noFill/>
                <a:tableStyleId>{068754A5-8ABC-45C9-93D4-796D1FD47A22}</a:tableStyleId>
              </a:tblPr>
              <a:tblGrid>
                <a:gridCol w="2032000">
                  <a:extLst>
                    <a:ext uri="{9D8B030D-6E8A-4147-A177-3AD203B41FA5}">
                      <a16:colId xmlns:a16="http://schemas.microsoft.com/office/drawing/2014/main" xmlns="" val="20000"/>
                    </a:ext>
                  </a:extLst>
                </a:gridCol>
                <a:gridCol w="2032000">
                  <a:extLst>
                    <a:ext uri="{9D8B030D-6E8A-4147-A177-3AD203B41FA5}">
                      <a16:colId xmlns:a16="http://schemas.microsoft.com/office/drawing/2014/main" xmlns="" val="20001"/>
                    </a:ext>
                  </a:extLst>
                </a:gridCol>
                <a:gridCol w="2032000">
                  <a:extLst>
                    <a:ext uri="{9D8B030D-6E8A-4147-A177-3AD203B41FA5}">
                      <a16:colId xmlns:a16="http://schemas.microsoft.com/office/drawing/2014/main" xmlns="" val="20002"/>
                    </a:ext>
                  </a:extLst>
                </a:gridCol>
                <a:gridCol w="2032000">
                  <a:extLst>
                    <a:ext uri="{9D8B030D-6E8A-4147-A177-3AD203B41FA5}">
                      <a16:colId xmlns:a16="http://schemas.microsoft.com/office/drawing/2014/main" xmlns="" val="20003"/>
                    </a:ext>
                  </a:extLst>
                </a:gridCol>
              </a:tblGrid>
              <a:tr h="370850">
                <a:tc>
                  <a:txBody>
                    <a:bodyPr/>
                    <a:lstStyle/>
                    <a:p>
                      <a:pPr marL="0" marR="0" lvl="0" indent="0" algn="ctr" rtl="0">
                        <a:lnSpc>
                          <a:spcPct val="100000"/>
                        </a:lnSpc>
                        <a:spcBef>
                          <a:spcPts val="0"/>
                        </a:spcBef>
                        <a:spcAft>
                          <a:spcPts val="0"/>
                        </a:spcAft>
                        <a:buClr>
                          <a:srgbClr val="000000"/>
                        </a:buClr>
                        <a:buSzPts val="1600"/>
                        <a:buFont typeface="Arial"/>
                        <a:buNone/>
                      </a:pPr>
                      <a:r>
                        <a:rPr lang="de-DE" sz="1600" u="none" strike="noStrike" cap="none"/>
                        <a:t>Emissionen nach Energieverbrauch</a:t>
                      </a:r>
                      <a:endParaRPr sz="1400" u="none" strike="noStrike" cap="none"/>
                    </a:p>
                    <a:p>
                      <a:pPr marL="0" marR="0" lvl="0" indent="0" algn="ctr" rtl="0">
                        <a:lnSpc>
                          <a:spcPct val="100000"/>
                        </a:lnSpc>
                        <a:spcBef>
                          <a:spcPts val="0"/>
                        </a:spcBef>
                        <a:spcAft>
                          <a:spcPts val="0"/>
                        </a:spcAft>
                        <a:buClr>
                          <a:srgbClr val="000000"/>
                        </a:buClr>
                        <a:buSzPts val="1400"/>
                        <a:buFont typeface="Arial"/>
                        <a:buNone/>
                      </a:pPr>
                      <a:r>
                        <a:rPr lang="de-DE" sz="1400" u="none" strike="noStrike" cap="none"/>
                        <a:t>(in Tonnen CO</a:t>
                      </a:r>
                      <a:r>
                        <a:rPr lang="de-DE" sz="1400" u="none" strike="noStrike" cap="none" baseline="-25000"/>
                        <a:t>2</a:t>
                      </a:r>
                      <a:r>
                        <a:rPr lang="de-DE" sz="1400" u="none" strike="noStrike" cap="none"/>
                        <a:t>)</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r>
                        <a:rPr lang="de-DE" sz="1600" u="none" strike="noStrike" cap="none"/>
                        <a:t>2019</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r>
                        <a:rPr lang="de-DE" sz="1600" u="none" strike="noStrike" cap="none"/>
                        <a:t>2020</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r>
                        <a:rPr lang="de-DE" sz="1600" u="none" strike="noStrike" cap="none"/>
                        <a:t>2021</a:t>
                      </a:r>
                      <a:endParaRPr sz="1400" u="none" strike="noStrike" cap="none"/>
                    </a:p>
                  </a:txBody>
                  <a:tcPr marL="91450" marR="91450" marT="45725" marB="45725"/>
                </a:tc>
                <a:extLst>
                  <a:ext uri="{0D108BD9-81ED-4DB2-BD59-A6C34878D82A}">
                    <a16:rowId xmlns:a16="http://schemas.microsoft.com/office/drawing/2014/main" xmlns="" val="10000"/>
                  </a:ext>
                </a:extLst>
              </a:tr>
              <a:tr h="370850">
                <a:tc>
                  <a:txBody>
                    <a:bodyPr/>
                    <a:lstStyle/>
                    <a:p>
                      <a:pPr marL="0" marR="0" lvl="0" indent="0" algn="l" rtl="0">
                        <a:lnSpc>
                          <a:spcPct val="100000"/>
                        </a:lnSpc>
                        <a:spcBef>
                          <a:spcPts val="0"/>
                        </a:spcBef>
                        <a:spcAft>
                          <a:spcPts val="0"/>
                        </a:spcAft>
                        <a:buClr>
                          <a:srgbClr val="000000"/>
                        </a:buClr>
                        <a:buSzPts val="1600"/>
                        <a:buFont typeface="Arial"/>
                        <a:buNone/>
                      </a:pPr>
                      <a:r>
                        <a:rPr lang="de-DE" sz="1600" u="none" strike="noStrike" cap="none"/>
                        <a:t>Scope 1:</a:t>
                      </a:r>
                      <a:endParaRPr sz="1400" u="none" strike="noStrike" cap="none"/>
                    </a:p>
                    <a:p>
                      <a:pPr marL="0" marR="0" lvl="0" indent="0" algn="l" rtl="0">
                        <a:lnSpc>
                          <a:spcPct val="100000"/>
                        </a:lnSpc>
                        <a:spcBef>
                          <a:spcPts val="0"/>
                        </a:spcBef>
                        <a:spcAft>
                          <a:spcPts val="0"/>
                        </a:spcAft>
                        <a:buClr>
                          <a:srgbClr val="000000"/>
                        </a:buClr>
                        <a:buSzPts val="1600"/>
                        <a:buFont typeface="Arial"/>
                        <a:buNone/>
                      </a:pPr>
                      <a:r>
                        <a:rPr lang="de-DE" sz="1600" u="none" strike="noStrike" cap="none"/>
                        <a:t>Emissionen aus direktem Energieverbrauch</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extLst>
                  <a:ext uri="{0D108BD9-81ED-4DB2-BD59-A6C34878D82A}">
                    <a16:rowId xmlns:a16="http://schemas.microsoft.com/office/drawing/2014/main" xmlns="" val="10001"/>
                  </a:ext>
                </a:extLst>
              </a:tr>
              <a:tr h="370850">
                <a:tc>
                  <a:txBody>
                    <a:bodyPr/>
                    <a:lstStyle/>
                    <a:p>
                      <a:pPr marL="0" marR="0" lvl="0" indent="0" algn="l" rtl="0">
                        <a:lnSpc>
                          <a:spcPct val="100000"/>
                        </a:lnSpc>
                        <a:spcBef>
                          <a:spcPts val="0"/>
                        </a:spcBef>
                        <a:spcAft>
                          <a:spcPts val="0"/>
                        </a:spcAft>
                        <a:buClr>
                          <a:srgbClr val="000000"/>
                        </a:buClr>
                        <a:buSzPts val="1600"/>
                        <a:buFont typeface="Arial"/>
                        <a:buNone/>
                      </a:pPr>
                      <a:r>
                        <a:rPr lang="de-DE" sz="1600" u="none" strike="noStrike" cap="none"/>
                        <a:t>Scope 2:</a:t>
                      </a:r>
                      <a:endParaRPr sz="1400" u="none" strike="noStrike" cap="none"/>
                    </a:p>
                    <a:p>
                      <a:pPr marL="0" marR="0" lvl="0" indent="0" algn="l" rtl="0">
                        <a:lnSpc>
                          <a:spcPct val="100000"/>
                        </a:lnSpc>
                        <a:spcBef>
                          <a:spcPts val="0"/>
                        </a:spcBef>
                        <a:spcAft>
                          <a:spcPts val="0"/>
                        </a:spcAft>
                        <a:buClr>
                          <a:srgbClr val="000000"/>
                        </a:buClr>
                        <a:buSzPts val="1600"/>
                        <a:buFont typeface="Arial"/>
                        <a:buNone/>
                      </a:pPr>
                      <a:r>
                        <a:rPr lang="de-DE" sz="1600" u="none" strike="noStrike" cap="none"/>
                        <a:t>Emissionen aus indirektem Energieverbrauch</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extLst>
                  <a:ext uri="{0D108BD9-81ED-4DB2-BD59-A6C34878D82A}">
                    <a16:rowId xmlns:a16="http://schemas.microsoft.com/office/drawing/2014/main" xmlns="" val="10002"/>
                  </a:ext>
                </a:extLst>
              </a:tr>
              <a:tr h="370850">
                <a:tc>
                  <a:txBody>
                    <a:bodyPr/>
                    <a:lstStyle/>
                    <a:p>
                      <a:pPr marL="0" marR="0" lvl="0" indent="0" algn="l" rtl="0">
                        <a:lnSpc>
                          <a:spcPct val="100000"/>
                        </a:lnSpc>
                        <a:spcBef>
                          <a:spcPts val="0"/>
                        </a:spcBef>
                        <a:spcAft>
                          <a:spcPts val="0"/>
                        </a:spcAft>
                        <a:buClr>
                          <a:srgbClr val="000000"/>
                        </a:buClr>
                        <a:buSzPts val="1600"/>
                        <a:buFont typeface="Arial"/>
                        <a:buNone/>
                      </a:pPr>
                      <a:r>
                        <a:rPr lang="de-DE" sz="1600" u="none" strike="noStrike" cap="none"/>
                        <a:t>Scope 3:</a:t>
                      </a:r>
                      <a:endParaRPr sz="1400" u="none" strike="noStrike" cap="none"/>
                    </a:p>
                    <a:p>
                      <a:pPr marL="0" marR="0" lvl="0" indent="0" algn="l" rtl="0">
                        <a:lnSpc>
                          <a:spcPct val="100000"/>
                        </a:lnSpc>
                        <a:spcBef>
                          <a:spcPts val="0"/>
                        </a:spcBef>
                        <a:spcAft>
                          <a:spcPts val="0"/>
                        </a:spcAft>
                        <a:buClr>
                          <a:srgbClr val="000000"/>
                        </a:buClr>
                        <a:buSzPts val="1600"/>
                        <a:buFont typeface="Arial"/>
                        <a:buNone/>
                      </a:pPr>
                      <a:r>
                        <a:rPr lang="de-DE" sz="1600" u="none" strike="noStrike" cap="none"/>
                        <a:t>Emissionen aus anderem indirekten Energieverbrauch</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tc>
                <a:extLst>
                  <a:ext uri="{0D108BD9-81ED-4DB2-BD59-A6C34878D82A}">
                    <a16:rowId xmlns:a16="http://schemas.microsoft.com/office/drawing/2014/main" xmlns="" val="10003"/>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8"/>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5</a:t>
            </a:fld>
            <a:endParaRPr/>
          </a:p>
        </p:txBody>
      </p:sp>
      <p:sp>
        <p:nvSpPr>
          <p:cNvPr id="132" name="Google Shape;132;p8"/>
          <p:cNvSpPr txBox="1">
            <a:spLocks noGrp="1"/>
          </p:cNvSpPr>
          <p:nvPr>
            <p:ph type="title"/>
          </p:nvPr>
        </p:nvSpPr>
        <p:spPr>
          <a:xfrm>
            <a:off x="360000" y="180000"/>
            <a:ext cx="11520000" cy="1080000"/>
          </a:xfrm>
          <a:prstGeom prst="rect">
            <a:avLst/>
          </a:prstGeom>
          <a:noFill/>
          <a:ln>
            <a:noFill/>
          </a:ln>
        </p:spPr>
        <p:txBody>
          <a:bodyPr spcFirstLastPara="1" wrap="square" lIns="91425" tIns="46800" rIns="91425" bIns="46800" anchor="t" anchorCtr="0">
            <a:noAutofit/>
          </a:bodyPr>
          <a:lstStyle/>
          <a:p>
            <a:pPr marL="0" lvl="0" indent="0" algn="l" rtl="0">
              <a:lnSpc>
                <a:spcPct val="100000"/>
              </a:lnSpc>
              <a:spcBef>
                <a:spcPts val="0"/>
              </a:spcBef>
              <a:spcAft>
                <a:spcPts val="0"/>
              </a:spcAft>
              <a:buSzPts val="1800"/>
              <a:buNone/>
            </a:pPr>
            <a:r>
              <a:rPr lang="de-DE"/>
              <a:t>Nachhaltigkeit in der Kreditwirtschaft: </a:t>
            </a:r>
            <a:br>
              <a:rPr lang="de-DE"/>
            </a:br>
            <a:r>
              <a:rPr lang="de-DE">
                <a:solidFill>
                  <a:schemeClr val="dk1"/>
                </a:solidFill>
              </a:rPr>
              <a:t>Perspektive klimaneutrale Geschäftsreisen</a:t>
            </a:r>
            <a:endParaRPr>
              <a:solidFill>
                <a:schemeClr val="dk1"/>
              </a:solidFill>
            </a:endParaRPr>
          </a:p>
        </p:txBody>
      </p:sp>
      <p:sp>
        <p:nvSpPr>
          <p:cNvPr id="133" name="Google Shape;133;p8"/>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JSC Jerzembek Senior Consulting IZT/ Die Projektagentur BBNE</a:t>
            </a:r>
            <a:endParaRPr/>
          </a:p>
        </p:txBody>
      </p:sp>
      <p:sp>
        <p:nvSpPr>
          <p:cNvPr id="134" name="Google Shape;134;p8"/>
          <p:cNvSpPr txBox="1">
            <a:spLocks noGrp="1"/>
          </p:cNvSpPr>
          <p:nvPr>
            <p:ph type="body" idx="3"/>
          </p:nvPr>
        </p:nvSpPr>
        <p:spPr>
          <a:xfrm>
            <a:off x="360000" y="1440000"/>
            <a:ext cx="11519999" cy="3996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800"/>
              <a:buNone/>
            </a:pPr>
            <a:r>
              <a:rPr lang="de-DE" sz="2000" b="1">
                <a:solidFill>
                  <a:srgbClr val="000000"/>
                </a:solidFill>
                <a:latin typeface="Trebuchet MS"/>
                <a:ea typeface="Trebuchet MS"/>
                <a:cs typeface="Trebuchet MS"/>
                <a:sym typeface="Trebuchet MS"/>
              </a:rPr>
              <a:t>Emissionsintensität im Zeitverlauf nach zurückgelegten Strecken in Tsd. km</a:t>
            </a:r>
            <a:endParaRPr sz="2000" b="1">
              <a:latin typeface="Trebuchet MS"/>
              <a:ea typeface="Trebuchet MS"/>
              <a:cs typeface="Trebuchet MS"/>
              <a:sym typeface="Trebuchet MS"/>
            </a:endParaRPr>
          </a:p>
          <a:p>
            <a:pPr marL="0" lvl="0" indent="0" algn="l" rtl="0">
              <a:lnSpc>
                <a:spcPct val="100000"/>
              </a:lnSpc>
              <a:spcBef>
                <a:spcPts val="0"/>
              </a:spcBef>
              <a:spcAft>
                <a:spcPts val="0"/>
              </a:spcAft>
              <a:buSzPts val="2800"/>
              <a:buNone/>
            </a:pPr>
            <a:endParaRPr sz="2000" b="1">
              <a:latin typeface="Trebuchet MS"/>
              <a:ea typeface="Trebuchet MS"/>
              <a:cs typeface="Trebuchet MS"/>
              <a:sym typeface="Trebuchet MS"/>
            </a:endParaRPr>
          </a:p>
        </p:txBody>
      </p:sp>
      <p:sp>
        <p:nvSpPr>
          <p:cNvPr id="135" name="Google Shape;135;p8"/>
          <p:cNvSpPr txBox="1">
            <a:spLocks noGrp="1"/>
          </p:cNvSpPr>
          <p:nvPr>
            <p:ph type="body" idx="2"/>
          </p:nvPr>
        </p:nvSpPr>
        <p:spPr>
          <a:xfrm>
            <a:off x="7264800" y="6254497"/>
            <a:ext cx="4615200"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Quelle: UBA o.J., Hyundai</a:t>
            </a:r>
            <a:endParaRPr/>
          </a:p>
        </p:txBody>
      </p:sp>
      <p:sp>
        <p:nvSpPr>
          <p:cNvPr id="136" name="Google Shape;136;p8"/>
          <p:cNvSpPr/>
          <p:nvPr/>
        </p:nvSpPr>
        <p:spPr>
          <a:xfrm>
            <a:off x="9000000" y="1895358"/>
            <a:ext cx="2952000" cy="39600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36000" rIns="0" bIns="0" anchor="t" anchorCtr="0">
            <a:noAutofit/>
          </a:bodyPr>
          <a:lstStyle/>
          <a:p>
            <a:pPr marL="171450" marR="0" lvl="0" indent="-171450" algn="l" rtl="0">
              <a:lnSpc>
                <a:spcPct val="100000"/>
              </a:lnSpc>
              <a:spcBef>
                <a:spcPts val="0"/>
              </a:spcBef>
              <a:spcAft>
                <a:spcPts val="0"/>
              </a:spcAft>
              <a:buClr>
                <a:srgbClr val="000000"/>
              </a:buClr>
              <a:buSzPts val="1100"/>
              <a:buFont typeface="Arial"/>
              <a:buChar char="•"/>
            </a:pPr>
            <a:r>
              <a:rPr lang="de-DE" sz="1600" b="0" i="0" u="none" strike="noStrike" cap="none">
                <a:solidFill>
                  <a:srgbClr val="941651"/>
                </a:solidFill>
                <a:latin typeface="Arial"/>
                <a:ea typeface="Arial"/>
                <a:cs typeface="Arial"/>
                <a:sym typeface="Arial"/>
              </a:rPr>
              <a:t>Ermitteln Sie die größte absolute und die größte relative Veränderung von Jahr 1 zu Jahr 3</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de-DE" sz="1600" b="0" i="0" u="none" strike="noStrike" cap="none">
                <a:solidFill>
                  <a:srgbClr val="941651"/>
                </a:solidFill>
                <a:latin typeface="Arial"/>
                <a:ea typeface="Arial"/>
                <a:cs typeface="Arial"/>
                <a:sym typeface="Arial"/>
              </a:rPr>
              <a:t>Rechnen Sie die Strecken in CO2-Ausstoß um; verwenden sie dabei die unten angegebenen Daten.</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de-DE" sz="1600" b="0" i="0" u="none" strike="noStrike" cap="none">
                <a:solidFill>
                  <a:srgbClr val="941651"/>
                </a:solidFill>
                <a:latin typeface="Arial"/>
                <a:ea typeface="Arial"/>
                <a:cs typeface="Arial"/>
                <a:sym typeface="Arial"/>
              </a:rPr>
              <a:t>Was unternimmt Ihr Kredit- institut, um CO</a:t>
            </a:r>
            <a:r>
              <a:rPr lang="de-DE" sz="1600" b="0" i="0" u="none" strike="noStrike" cap="none" baseline="-25000">
                <a:solidFill>
                  <a:srgbClr val="941651"/>
                </a:solidFill>
                <a:latin typeface="Arial"/>
                <a:ea typeface="Arial"/>
                <a:cs typeface="Arial"/>
                <a:sym typeface="Arial"/>
              </a:rPr>
              <a:t>2</a:t>
            </a:r>
            <a:r>
              <a:rPr lang="de-DE" sz="1600" b="0" i="0" u="none" strike="noStrike" cap="none">
                <a:solidFill>
                  <a:srgbClr val="941651"/>
                </a:solidFill>
                <a:latin typeface="Arial"/>
                <a:ea typeface="Arial"/>
                <a:cs typeface="Arial"/>
                <a:sym typeface="Arial"/>
              </a:rPr>
              <a:t>-Emissio- nen aus Geschäftsreisen zu verringern?</a:t>
            </a:r>
            <a:endParaRPr sz="16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de-DE" sz="1600" b="0" i="0" u="none" strike="noStrike" cap="none">
                <a:solidFill>
                  <a:srgbClr val="941651"/>
                </a:solidFill>
                <a:latin typeface="Arial"/>
                <a:ea typeface="Arial"/>
                <a:cs typeface="Arial"/>
                <a:sym typeface="Arial"/>
              </a:rPr>
              <a:t>Diskutieren Sie in Ihrer Berufsschulklasse.</a:t>
            </a:r>
            <a:endParaRPr sz="1400" b="0" i="0" u="none" strike="noStrike" cap="none">
              <a:solidFill>
                <a:srgbClr val="000000"/>
              </a:solidFill>
              <a:latin typeface="Arial"/>
              <a:ea typeface="Arial"/>
              <a:cs typeface="Arial"/>
              <a:sym typeface="Arial"/>
            </a:endParaRPr>
          </a:p>
          <a:p>
            <a:pPr marL="171450" marR="0" lvl="0" indent="-101600" algn="l" rtl="0">
              <a:lnSpc>
                <a:spcPct val="100000"/>
              </a:lnSpc>
              <a:spcBef>
                <a:spcPts val="0"/>
              </a:spcBef>
              <a:spcAft>
                <a:spcPts val="0"/>
              </a:spcAft>
              <a:buClr>
                <a:srgbClr val="000000"/>
              </a:buClr>
              <a:buSzPts val="1100"/>
              <a:buFont typeface="Arial"/>
              <a:buNone/>
            </a:pPr>
            <a:endParaRPr sz="1600" b="0" i="0" u="none" strike="noStrike" cap="none">
              <a:solidFill>
                <a:srgbClr val="000000"/>
              </a:solidFill>
              <a:latin typeface="Arial"/>
              <a:ea typeface="Arial"/>
              <a:cs typeface="Arial"/>
              <a:sym typeface="Arial"/>
            </a:endParaRPr>
          </a:p>
        </p:txBody>
      </p:sp>
      <p:sp>
        <p:nvSpPr>
          <p:cNvPr id="137" name="Google Shape;137;p8"/>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0" lvl="0" indent="0" algn="ctr" rtl="0">
              <a:lnSpc>
                <a:spcPct val="110000"/>
              </a:lnSpc>
              <a:spcBef>
                <a:spcPts val="0"/>
              </a:spcBef>
              <a:spcAft>
                <a:spcPts val="0"/>
              </a:spcAft>
              <a:buSzPts val="1200"/>
              <a:buNone/>
            </a:pPr>
            <a:r>
              <a:rPr lang="de-DE"/>
              <a:t>Bankkauffrau / Bankkaufmann</a:t>
            </a:r>
            <a:endParaRPr/>
          </a:p>
        </p:txBody>
      </p:sp>
      <p:sp>
        <p:nvSpPr>
          <p:cNvPr id="138" name="Google Shape;138;p8"/>
          <p:cNvSpPr txBox="1"/>
          <p:nvPr/>
        </p:nvSpPr>
        <p:spPr>
          <a:xfrm>
            <a:off x="359992" y="5270583"/>
            <a:ext cx="3724991" cy="584775"/>
          </a:xfrm>
          <a:prstGeom prst="rect">
            <a:avLst/>
          </a:prstGeom>
          <a:solidFill>
            <a:srgbClr val="D8DFEF"/>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de-DE" sz="1600" b="0" i="0" u="none" strike="noStrike" cap="none">
                <a:solidFill>
                  <a:srgbClr val="000000"/>
                </a:solidFill>
                <a:latin typeface="Arial"/>
                <a:ea typeface="Arial"/>
                <a:cs typeface="Arial"/>
                <a:sym typeface="Arial"/>
              </a:rPr>
              <a:t>Umrechnungsformel für PKW: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de-DE" sz="1600" b="0" i="0" u="none" strike="noStrike" cap="none">
                <a:solidFill>
                  <a:srgbClr val="000000"/>
                </a:solidFill>
                <a:latin typeface="Arial"/>
                <a:ea typeface="Arial"/>
                <a:cs typeface="Arial"/>
                <a:sym typeface="Arial"/>
              </a:rPr>
              <a:t>Kraftstoffverbrauch * Emissionsfaktor</a:t>
            </a:r>
            <a:endParaRPr sz="1400" b="0" i="0" u="none" strike="noStrike" cap="none">
              <a:solidFill>
                <a:srgbClr val="000000"/>
              </a:solidFill>
              <a:latin typeface="Arial"/>
              <a:ea typeface="Arial"/>
              <a:cs typeface="Arial"/>
              <a:sym typeface="Arial"/>
            </a:endParaRPr>
          </a:p>
        </p:txBody>
      </p:sp>
      <p:graphicFrame>
        <p:nvGraphicFramePr>
          <p:cNvPr id="139" name="Google Shape;139;p8"/>
          <p:cNvGraphicFramePr/>
          <p:nvPr/>
        </p:nvGraphicFramePr>
        <p:xfrm>
          <a:off x="359992" y="1895358"/>
          <a:ext cx="8128000" cy="3364550"/>
        </p:xfrm>
        <a:graphic>
          <a:graphicData uri="http://schemas.openxmlformats.org/drawingml/2006/table">
            <a:tbl>
              <a:tblPr firstRow="1" bandRow="1">
                <a:noFill/>
                <a:tableStyleId>{068754A5-8ABC-45C9-93D4-796D1FD47A22}</a:tableStyleId>
              </a:tblPr>
              <a:tblGrid>
                <a:gridCol w="3344825">
                  <a:extLst>
                    <a:ext uri="{9D8B030D-6E8A-4147-A177-3AD203B41FA5}">
                      <a16:colId xmlns:a16="http://schemas.microsoft.com/office/drawing/2014/main" xmlns="" val="20000"/>
                    </a:ext>
                  </a:extLst>
                </a:gridCol>
                <a:gridCol w="1586500">
                  <a:extLst>
                    <a:ext uri="{9D8B030D-6E8A-4147-A177-3AD203B41FA5}">
                      <a16:colId xmlns:a16="http://schemas.microsoft.com/office/drawing/2014/main" xmlns="" val="20001"/>
                    </a:ext>
                  </a:extLst>
                </a:gridCol>
                <a:gridCol w="1572775">
                  <a:extLst>
                    <a:ext uri="{9D8B030D-6E8A-4147-A177-3AD203B41FA5}">
                      <a16:colId xmlns:a16="http://schemas.microsoft.com/office/drawing/2014/main" xmlns="" val="20002"/>
                    </a:ext>
                  </a:extLst>
                </a:gridCol>
                <a:gridCol w="1623900">
                  <a:extLst>
                    <a:ext uri="{9D8B030D-6E8A-4147-A177-3AD203B41FA5}">
                      <a16:colId xmlns:a16="http://schemas.microsoft.com/office/drawing/2014/main" xmlns="" val="20003"/>
                    </a:ext>
                  </a:extLst>
                </a:gridCol>
              </a:tblGrid>
              <a:tr h="480650">
                <a:tc>
                  <a:txBody>
                    <a:bodyPr/>
                    <a:lstStyle/>
                    <a:p>
                      <a:pPr marL="0" marR="0" lvl="0" indent="0" algn="ctr" rtl="0">
                        <a:lnSpc>
                          <a:spcPct val="100000"/>
                        </a:lnSpc>
                        <a:spcBef>
                          <a:spcPts val="0"/>
                        </a:spcBef>
                        <a:spcAft>
                          <a:spcPts val="0"/>
                        </a:spcAft>
                        <a:buClr>
                          <a:srgbClr val="000000"/>
                        </a:buClr>
                        <a:buSzPts val="1600"/>
                        <a:buFont typeface="Arial"/>
                        <a:buNone/>
                      </a:pPr>
                      <a:r>
                        <a:rPr lang="de-DE" sz="1600" u="none" strike="noStrike" cap="none"/>
                        <a:t>Verkehrsmittel</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r>
                        <a:rPr lang="de-DE" sz="1600" u="none" strike="noStrike" cap="none"/>
                        <a:t>Jahr 1</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r>
                        <a:rPr lang="de-DE" sz="1600" u="none" strike="noStrike" cap="none"/>
                        <a:t>Jahr 2</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600"/>
                        <a:buFont typeface="Arial"/>
                        <a:buNone/>
                      </a:pPr>
                      <a:r>
                        <a:rPr lang="de-DE" sz="1600" u="none" strike="noStrike" cap="none"/>
                        <a:t>Jahr 3</a:t>
                      </a:r>
                      <a:endParaRPr sz="1400" u="none" strike="noStrike" cap="none"/>
                    </a:p>
                  </a:txBody>
                  <a:tcPr marL="91450" marR="91450" marT="45725" marB="45725"/>
                </a:tc>
                <a:extLst>
                  <a:ext uri="{0D108BD9-81ED-4DB2-BD59-A6C34878D82A}">
                    <a16:rowId xmlns:a16="http://schemas.microsoft.com/office/drawing/2014/main" xmlns="" val="10000"/>
                  </a:ext>
                </a:extLst>
              </a:tr>
              <a:tr h="480650">
                <a:tc>
                  <a:txBody>
                    <a:bodyPr/>
                    <a:lstStyle/>
                    <a:p>
                      <a:pPr marL="0" marR="0" lvl="0" indent="0" algn="l" rtl="0">
                        <a:lnSpc>
                          <a:spcPct val="100000"/>
                        </a:lnSpc>
                        <a:spcBef>
                          <a:spcPts val="0"/>
                        </a:spcBef>
                        <a:spcAft>
                          <a:spcPts val="0"/>
                        </a:spcAft>
                        <a:buClr>
                          <a:srgbClr val="000000"/>
                        </a:buClr>
                        <a:buSzPts val="1600"/>
                        <a:buFont typeface="Arial"/>
                        <a:buNone/>
                      </a:pPr>
                      <a:r>
                        <a:rPr lang="de-DE" sz="1600" u="none" strike="noStrike" cap="none"/>
                        <a:t>Flugzeug - Inland</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Clr>
                          <a:srgbClr val="000000"/>
                        </a:buClr>
                        <a:buSzPts val="1600"/>
                        <a:buFont typeface="Arial"/>
                        <a:buNone/>
                      </a:pPr>
                      <a:r>
                        <a:rPr lang="de-DE" sz="1600" u="none" strike="noStrike" cap="none"/>
                        <a:t>5.560</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Clr>
                          <a:srgbClr val="000000"/>
                        </a:buClr>
                        <a:buSzPts val="1600"/>
                        <a:buFont typeface="Arial"/>
                        <a:buNone/>
                      </a:pPr>
                      <a:r>
                        <a:rPr lang="de-DE" sz="1600" u="none" strike="noStrike" cap="none"/>
                        <a:t>5.100</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Clr>
                          <a:srgbClr val="000000"/>
                        </a:buClr>
                        <a:buSzPts val="1600"/>
                        <a:buFont typeface="Arial"/>
                        <a:buNone/>
                      </a:pPr>
                      <a:r>
                        <a:rPr lang="de-DE" sz="1600" u="none" strike="noStrike" cap="none"/>
                        <a:t>4.340</a:t>
                      </a:r>
                      <a:endParaRPr sz="1400" u="none" strike="noStrike" cap="none"/>
                    </a:p>
                  </a:txBody>
                  <a:tcPr marL="91450" marR="91450" marT="45725" marB="45725"/>
                </a:tc>
                <a:extLst>
                  <a:ext uri="{0D108BD9-81ED-4DB2-BD59-A6C34878D82A}">
                    <a16:rowId xmlns:a16="http://schemas.microsoft.com/office/drawing/2014/main" xmlns="" val="10001"/>
                  </a:ext>
                </a:extLst>
              </a:tr>
              <a:tr h="480650">
                <a:tc>
                  <a:txBody>
                    <a:bodyPr/>
                    <a:lstStyle/>
                    <a:p>
                      <a:pPr marL="0" marR="0" lvl="0" indent="0" algn="l" rtl="0">
                        <a:lnSpc>
                          <a:spcPct val="100000"/>
                        </a:lnSpc>
                        <a:spcBef>
                          <a:spcPts val="0"/>
                        </a:spcBef>
                        <a:spcAft>
                          <a:spcPts val="0"/>
                        </a:spcAft>
                        <a:buClr>
                          <a:srgbClr val="000000"/>
                        </a:buClr>
                        <a:buSzPts val="1600"/>
                        <a:buFont typeface="Arial"/>
                        <a:buNone/>
                      </a:pPr>
                      <a:r>
                        <a:rPr lang="de-DE" sz="1600" u="none" strike="noStrike" cap="none"/>
                        <a:t>Bahn - Nahverkehr</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Clr>
                          <a:srgbClr val="000000"/>
                        </a:buClr>
                        <a:buSzPts val="1600"/>
                        <a:buFont typeface="Arial"/>
                        <a:buNone/>
                      </a:pPr>
                      <a:r>
                        <a:rPr lang="de-DE" sz="1600" u="none" strike="noStrike" cap="none"/>
                        <a:t>435</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Clr>
                          <a:srgbClr val="000000"/>
                        </a:buClr>
                        <a:buSzPts val="1600"/>
                        <a:buFont typeface="Arial"/>
                        <a:buNone/>
                      </a:pPr>
                      <a:r>
                        <a:rPr lang="de-DE" sz="1600" u="none" strike="noStrike" cap="none"/>
                        <a:t>520</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Clr>
                          <a:srgbClr val="000000"/>
                        </a:buClr>
                        <a:buSzPts val="1600"/>
                        <a:buFont typeface="Arial"/>
                        <a:buNone/>
                      </a:pPr>
                      <a:r>
                        <a:rPr lang="de-DE" sz="1600" u="none" strike="noStrike" cap="none"/>
                        <a:t>675</a:t>
                      </a:r>
                      <a:endParaRPr sz="1400" u="none" strike="noStrike" cap="none"/>
                    </a:p>
                  </a:txBody>
                  <a:tcPr marL="91450" marR="91450" marT="45725" marB="45725"/>
                </a:tc>
                <a:extLst>
                  <a:ext uri="{0D108BD9-81ED-4DB2-BD59-A6C34878D82A}">
                    <a16:rowId xmlns:a16="http://schemas.microsoft.com/office/drawing/2014/main" xmlns="" val="10002"/>
                  </a:ext>
                </a:extLst>
              </a:tr>
              <a:tr h="480650">
                <a:tc>
                  <a:txBody>
                    <a:bodyPr/>
                    <a:lstStyle/>
                    <a:p>
                      <a:pPr marL="0" marR="0" lvl="0" indent="0" algn="l" rtl="0">
                        <a:lnSpc>
                          <a:spcPct val="100000"/>
                        </a:lnSpc>
                        <a:spcBef>
                          <a:spcPts val="0"/>
                        </a:spcBef>
                        <a:spcAft>
                          <a:spcPts val="0"/>
                        </a:spcAft>
                        <a:buClr>
                          <a:srgbClr val="000000"/>
                        </a:buClr>
                        <a:buSzPts val="1600"/>
                        <a:buFont typeface="Arial"/>
                        <a:buNone/>
                      </a:pPr>
                      <a:r>
                        <a:rPr lang="de-DE" sz="1600" u="none" strike="noStrike" cap="none"/>
                        <a:t>Bahn - Fernverkehr</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Clr>
                          <a:srgbClr val="000000"/>
                        </a:buClr>
                        <a:buSzPts val="1600"/>
                        <a:buFont typeface="Arial"/>
                        <a:buNone/>
                      </a:pPr>
                      <a:r>
                        <a:rPr lang="de-DE" sz="1600" u="none" strike="noStrike" cap="none"/>
                        <a:t>1.050</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Clr>
                          <a:srgbClr val="000000"/>
                        </a:buClr>
                        <a:buSzPts val="1600"/>
                        <a:buFont typeface="Arial"/>
                        <a:buNone/>
                      </a:pPr>
                      <a:r>
                        <a:rPr lang="de-DE" sz="1600" u="none" strike="noStrike" cap="none"/>
                        <a:t>1.300</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Clr>
                          <a:srgbClr val="000000"/>
                        </a:buClr>
                        <a:buSzPts val="1600"/>
                        <a:buFont typeface="Arial"/>
                        <a:buNone/>
                      </a:pPr>
                      <a:r>
                        <a:rPr lang="de-DE" sz="1600" u="none" strike="noStrike" cap="none"/>
                        <a:t>1.790</a:t>
                      </a:r>
                      <a:endParaRPr sz="1400" u="none" strike="noStrike" cap="none"/>
                    </a:p>
                  </a:txBody>
                  <a:tcPr marL="91450" marR="91450" marT="45725" marB="45725"/>
                </a:tc>
                <a:extLst>
                  <a:ext uri="{0D108BD9-81ED-4DB2-BD59-A6C34878D82A}">
                    <a16:rowId xmlns:a16="http://schemas.microsoft.com/office/drawing/2014/main" xmlns="" val="10003"/>
                  </a:ext>
                </a:extLst>
              </a:tr>
              <a:tr h="480650">
                <a:tc>
                  <a:txBody>
                    <a:bodyPr/>
                    <a:lstStyle/>
                    <a:p>
                      <a:pPr marL="0" marR="0" lvl="0" indent="0" algn="l" rtl="0">
                        <a:lnSpc>
                          <a:spcPct val="100000"/>
                        </a:lnSpc>
                        <a:spcBef>
                          <a:spcPts val="0"/>
                        </a:spcBef>
                        <a:spcAft>
                          <a:spcPts val="0"/>
                        </a:spcAft>
                        <a:buClr>
                          <a:srgbClr val="000000"/>
                        </a:buClr>
                        <a:buSzPts val="1600"/>
                        <a:buFont typeface="Arial"/>
                        <a:buNone/>
                      </a:pPr>
                      <a:r>
                        <a:rPr lang="de-DE" sz="1600" u="none" strike="noStrike" cap="none"/>
                        <a:t>PKW – Benzin</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Clr>
                          <a:srgbClr val="000000"/>
                        </a:buClr>
                        <a:buSzPts val="1600"/>
                        <a:buFont typeface="Arial"/>
                        <a:buNone/>
                      </a:pPr>
                      <a:r>
                        <a:rPr lang="de-DE" sz="1600" u="none" strike="noStrike" cap="none"/>
                        <a:t>360</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Clr>
                          <a:srgbClr val="000000"/>
                        </a:buClr>
                        <a:buSzPts val="1600"/>
                        <a:buFont typeface="Arial"/>
                        <a:buNone/>
                      </a:pPr>
                      <a:r>
                        <a:rPr lang="de-DE" sz="1600" u="none" strike="noStrike" cap="none"/>
                        <a:t>320</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Clr>
                          <a:srgbClr val="000000"/>
                        </a:buClr>
                        <a:buSzPts val="1600"/>
                        <a:buFont typeface="Arial"/>
                        <a:buNone/>
                      </a:pPr>
                      <a:r>
                        <a:rPr lang="de-DE" sz="1600" u="none" strike="noStrike" cap="none"/>
                        <a:t>290</a:t>
                      </a:r>
                      <a:endParaRPr sz="1400" u="none" strike="noStrike" cap="none"/>
                    </a:p>
                  </a:txBody>
                  <a:tcPr marL="91450" marR="91450" marT="45725" marB="45725"/>
                </a:tc>
                <a:extLst>
                  <a:ext uri="{0D108BD9-81ED-4DB2-BD59-A6C34878D82A}">
                    <a16:rowId xmlns:a16="http://schemas.microsoft.com/office/drawing/2014/main" xmlns="" val="10004"/>
                  </a:ext>
                </a:extLst>
              </a:tr>
              <a:tr h="480650">
                <a:tc>
                  <a:txBody>
                    <a:bodyPr/>
                    <a:lstStyle/>
                    <a:p>
                      <a:pPr marL="0" marR="0" lvl="0" indent="0" algn="l" rtl="0">
                        <a:lnSpc>
                          <a:spcPct val="100000"/>
                        </a:lnSpc>
                        <a:spcBef>
                          <a:spcPts val="0"/>
                        </a:spcBef>
                        <a:spcAft>
                          <a:spcPts val="0"/>
                        </a:spcAft>
                        <a:buClr>
                          <a:srgbClr val="000000"/>
                        </a:buClr>
                        <a:buSzPts val="1600"/>
                        <a:buFont typeface="Arial"/>
                        <a:buNone/>
                      </a:pPr>
                      <a:r>
                        <a:rPr lang="de-DE" sz="1600" u="none" strike="noStrike" cap="none"/>
                        <a:t>PKW - Diesel</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Clr>
                          <a:srgbClr val="000000"/>
                        </a:buClr>
                        <a:buSzPts val="1600"/>
                        <a:buFont typeface="Arial"/>
                        <a:buNone/>
                      </a:pPr>
                      <a:r>
                        <a:rPr lang="de-DE" sz="1600" u="none" strike="noStrike" cap="none"/>
                        <a:t>4.220</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Clr>
                          <a:srgbClr val="000000"/>
                        </a:buClr>
                        <a:buSzPts val="1600"/>
                        <a:buFont typeface="Arial"/>
                        <a:buNone/>
                      </a:pPr>
                      <a:r>
                        <a:rPr lang="de-DE" sz="1600" u="none" strike="noStrike" cap="none"/>
                        <a:t>3.990</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Clr>
                          <a:srgbClr val="000000"/>
                        </a:buClr>
                        <a:buSzPts val="1600"/>
                        <a:buFont typeface="Arial"/>
                        <a:buNone/>
                      </a:pPr>
                      <a:r>
                        <a:rPr lang="de-DE" sz="1600" u="none" strike="noStrike" cap="none"/>
                        <a:t>3.570</a:t>
                      </a:r>
                      <a:endParaRPr sz="1400" u="none" strike="noStrike" cap="none"/>
                    </a:p>
                  </a:txBody>
                  <a:tcPr marL="91450" marR="91450" marT="45725" marB="45725"/>
                </a:tc>
                <a:extLst>
                  <a:ext uri="{0D108BD9-81ED-4DB2-BD59-A6C34878D82A}">
                    <a16:rowId xmlns:a16="http://schemas.microsoft.com/office/drawing/2014/main" xmlns="" val="10005"/>
                  </a:ext>
                </a:extLst>
              </a:tr>
              <a:tr h="480650">
                <a:tc>
                  <a:txBody>
                    <a:bodyPr/>
                    <a:lstStyle/>
                    <a:p>
                      <a:pPr marL="0" marR="0" lvl="0" indent="0" algn="l" rtl="0">
                        <a:lnSpc>
                          <a:spcPct val="100000"/>
                        </a:lnSpc>
                        <a:spcBef>
                          <a:spcPts val="0"/>
                        </a:spcBef>
                        <a:spcAft>
                          <a:spcPts val="0"/>
                        </a:spcAft>
                        <a:buClr>
                          <a:srgbClr val="000000"/>
                        </a:buClr>
                        <a:buSzPts val="1600"/>
                        <a:buFont typeface="Arial"/>
                        <a:buNone/>
                      </a:pPr>
                      <a:r>
                        <a:rPr lang="de-DE" sz="1600" u="none" strike="noStrike" cap="none"/>
                        <a:t>PKW - Elektro</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Clr>
                          <a:srgbClr val="000000"/>
                        </a:buClr>
                        <a:buSzPts val="1600"/>
                        <a:buFont typeface="Arial"/>
                        <a:buNone/>
                      </a:pPr>
                      <a:r>
                        <a:rPr lang="de-DE" sz="1600" u="none" strike="noStrike" cap="none"/>
                        <a:t>10</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Clr>
                          <a:srgbClr val="000000"/>
                        </a:buClr>
                        <a:buSzPts val="1600"/>
                        <a:buFont typeface="Arial"/>
                        <a:buNone/>
                      </a:pPr>
                      <a:r>
                        <a:rPr lang="de-DE" sz="1600" u="none" strike="noStrike" cap="none"/>
                        <a:t>50</a:t>
                      </a:r>
                      <a:endParaRPr sz="1400" u="none" strike="noStrike" cap="none"/>
                    </a:p>
                  </a:txBody>
                  <a:tcPr marL="91450" marR="91450" marT="45725" marB="45725"/>
                </a:tc>
                <a:tc>
                  <a:txBody>
                    <a:bodyPr/>
                    <a:lstStyle/>
                    <a:p>
                      <a:pPr marL="0" marR="0" lvl="0" indent="0" algn="r" rtl="0">
                        <a:lnSpc>
                          <a:spcPct val="100000"/>
                        </a:lnSpc>
                        <a:spcBef>
                          <a:spcPts val="0"/>
                        </a:spcBef>
                        <a:spcAft>
                          <a:spcPts val="0"/>
                        </a:spcAft>
                        <a:buClr>
                          <a:srgbClr val="000000"/>
                        </a:buClr>
                        <a:buSzPts val="1600"/>
                        <a:buFont typeface="Arial"/>
                        <a:buNone/>
                      </a:pPr>
                      <a:r>
                        <a:rPr lang="de-DE" sz="1600" u="none" strike="noStrike" cap="none"/>
                        <a:t>220</a:t>
                      </a:r>
                      <a:endParaRPr sz="1400" u="none" strike="noStrike" cap="none"/>
                    </a:p>
                  </a:txBody>
                  <a:tcPr marL="91450" marR="91450" marT="45725" marB="45725"/>
                </a:tc>
                <a:extLst>
                  <a:ext uri="{0D108BD9-81ED-4DB2-BD59-A6C34878D82A}">
                    <a16:rowId xmlns:a16="http://schemas.microsoft.com/office/drawing/2014/main" xmlns="" val="10006"/>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2" descr="Waage der Gerechtigkeit Clipart Kostenloses Stock Bild - Public Domain  Pictures"/>
          <p:cNvPicPr preferRelativeResize="0"/>
          <p:nvPr/>
        </p:nvPicPr>
        <p:blipFill rotWithShape="1">
          <a:blip r:embed="rId3">
            <a:alphaModFix/>
          </a:blip>
          <a:srcRect/>
          <a:stretch/>
        </p:blipFill>
        <p:spPr>
          <a:xfrm>
            <a:off x="360000" y="1391361"/>
            <a:ext cx="8495999" cy="4463996"/>
          </a:xfrm>
          <a:prstGeom prst="rect">
            <a:avLst/>
          </a:prstGeom>
          <a:noFill/>
          <a:ln>
            <a:noFill/>
          </a:ln>
        </p:spPr>
      </p:pic>
      <p:sp>
        <p:nvSpPr>
          <p:cNvPr id="146" name="Google Shape;146;p2"/>
          <p:cNvSpPr txBox="1">
            <a:spLocks noGrp="1"/>
          </p:cNvSpPr>
          <p:nvPr>
            <p:ph type="title"/>
          </p:nvPr>
        </p:nvSpPr>
        <p:spPr>
          <a:xfrm>
            <a:off x="360000" y="180000"/>
            <a:ext cx="11520000" cy="1080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00000"/>
              </a:buClr>
              <a:buSzPts val="1800"/>
              <a:buFont typeface="Calibri"/>
              <a:buNone/>
            </a:pPr>
            <a:r>
              <a:rPr lang="de-DE">
                <a:solidFill>
                  <a:schemeClr val="dk1"/>
                </a:solidFill>
              </a:rPr>
              <a:t>Nachhaltigkeit in der </a:t>
            </a:r>
            <a:r>
              <a:rPr lang="de-DE">
                <a:latin typeface="Trebuchet MS"/>
                <a:ea typeface="Trebuchet MS"/>
                <a:cs typeface="Trebuchet MS"/>
                <a:sym typeface="Trebuchet MS"/>
              </a:rPr>
              <a:t>Kreditwirtschaft</a:t>
            </a:r>
            <a:r>
              <a:rPr lang="de-DE">
                <a:solidFill>
                  <a:schemeClr val="dk1"/>
                </a:solidFill>
              </a:rPr>
              <a:t>:</a:t>
            </a:r>
            <a:br>
              <a:rPr lang="de-DE">
                <a:solidFill>
                  <a:schemeClr val="dk1"/>
                </a:solidFill>
              </a:rPr>
            </a:br>
            <a:r>
              <a:rPr lang="de-DE">
                <a:solidFill>
                  <a:schemeClr val="dk1"/>
                </a:solidFill>
              </a:rPr>
              <a:t>Zielkonflikt </a:t>
            </a:r>
            <a:r>
              <a:rPr lang="de-DE">
                <a:solidFill>
                  <a:schemeClr val="dk1"/>
                </a:solidFill>
                <a:latin typeface="Trebuchet MS"/>
                <a:ea typeface="Trebuchet MS"/>
                <a:cs typeface="Trebuchet MS"/>
                <a:sym typeface="Trebuchet MS"/>
              </a:rPr>
              <a:t>SDG 7 versus SDG 2</a:t>
            </a:r>
            <a:endParaRPr>
              <a:solidFill>
                <a:schemeClr val="dk1"/>
              </a:solidFill>
            </a:endParaRPr>
          </a:p>
        </p:txBody>
      </p:sp>
      <p:sp>
        <p:nvSpPr>
          <p:cNvPr id="147" name="Google Shape;147;p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17171"/>
              </a:buClr>
              <a:buSzPts val="1000"/>
              <a:buNone/>
            </a:pPr>
            <a:r>
              <a:rPr lang="de-DE"/>
              <a:t>JSC Jerzembek Senior Consulting IZT/ Die Projektagentur BBNE</a:t>
            </a:r>
            <a:endParaRPr/>
          </a:p>
        </p:txBody>
      </p:sp>
      <p:sp>
        <p:nvSpPr>
          <p:cNvPr id="148" name="Google Shape;148;p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6</a:t>
            </a:fld>
            <a:endParaRPr/>
          </a:p>
        </p:txBody>
      </p:sp>
      <p:sp>
        <p:nvSpPr>
          <p:cNvPr id="149" name="Google Shape;149;p2"/>
          <p:cNvSpPr txBox="1">
            <a:spLocks noGrp="1"/>
          </p:cNvSpPr>
          <p:nvPr>
            <p:ph type="body" idx="2"/>
          </p:nvPr>
        </p:nvSpPr>
        <p:spPr>
          <a:xfrm>
            <a:off x="7264800" y="6254500"/>
            <a:ext cx="4615200" cy="557400"/>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Quelle:  BReg o.J., Breg 2021-1</a:t>
            </a:r>
            <a:endParaRPr/>
          </a:p>
        </p:txBody>
      </p:sp>
      <p:sp>
        <p:nvSpPr>
          <p:cNvPr id="150" name="Google Shape;150;p2"/>
          <p:cNvSpPr txBox="1"/>
          <p:nvPr/>
        </p:nvSpPr>
        <p:spPr>
          <a:xfrm>
            <a:off x="360000" y="1440000"/>
            <a:ext cx="11519999" cy="399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de-DE" sz="2000" b="1" i="0" u="none" strike="noStrike" cap="none">
                <a:solidFill>
                  <a:schemeClr val="dk1"/>
                </a:solidFill>
                <a:latin typeface="Trebuchet MS"/>
                <a:ea typeface="Trebuchet MS"/>
                <a:cs typeface="Trebuchet MS"/>
                <a:sym typeface="Trebuchet MS"/>
              </a:rPr>
              <a:t>Finanzierung eines Solarparks auf bisher ökologisch bewirtschafteter Fläche</a:t>
            </a:r>
            <a:endParaRPr sz="2000" b="1" i="0" u="none" strike="noStrike" cap="none">
              <a:solidFill>
                <a:schemeClr val="dk1"/>
              </a:solidFill>
              <a:latin typeface="Trebuchet MS"/>
              <a:ea typeface="Trebuchet MS"/>
              <a:cs typeface="Trebuchet MS"/>
              <a:sym typeface="Trebuchet MS"/>
            </a:endParaRPr>
          </a:p>
        </p:txBody>
      </p:sp>
      <p:sp>
        <p:nvSpPr>
          <p:cNvPr id="151" name="Google Shape;151;p2"/>
          <p:cNvSpPr/>
          <p:nvPr/>
        </p:nvSpPr>
        <p:spPr>
          <a:xfrm>
            <a:off x="9000000" y="1895358"/>
            <a:ext cx="2952000" cy="35604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36000" rIns="0" bIns="0" anchor="t" anchorCtr="0">
            <a:noAutofit/>
          </a:bodyPr>
          <a:lstStyle/>
          <a:p>
            <a:pPr marL="179999" marR="0" lvl="0" indent="-179999" algn="l" rtl="0">
              <a:lnSpc>
                <a:spcPct val="100000"/>
              </a:lnSpc>
              <a:spcBef>
                <a:spcPts val="0"/>
              </a:spcBef>
              <a:spcAft>
                <a:spcPts val="0"/>
              </a:spcAft>
              <a:buClr>
                <a:srgbClr val="000000"/>
              </a:buClr>
              <a:buSzPts val="1104"/>
              <a:buFont typeface="Arial"/>
              <a:buChar char="•"/>
            </a:pPr>
            <a:r>
              <a:rPr lang="de-DE" sz="1600" b="0" i="0" u="none" strike="noStrike" cap="none">
                <a:solidFill>
                  <a:srgbClr val="941651"/>
                </a:solidFill>
                <a:latin typeface="Arial"/>
                <a:ea typeface="Arial"/>
                <a:cs typeface="Arial"/>
                <a:sym typeface="Arial"/>
              </a:rPr>
              <a:t>Benennen Sie die Vorteile und Nachteile eines Solarparks im Vergleich zu der ökologisch genutzten Fläche.</a:t>
            </a:r>
            <a:endParaRPr sz="1400" b="0" i="0" u="none" strike="noStrike" cap="none">
              <a:solidFill>
                <a:srgbClr val="000000"/>
              </a:solidFill>
              <a:latin typeface="Arial"/>
              <a:ea typeface="Arial"/>
              <a:cs typeface="Arial"/>
              <a:sym typeface="Arial"/>
            </a:endParaRPr>
          </a:p>
          <a:p>
            <a:pPr marL="179999" marR="0" lvl="0" indent="-179999" algn="l" rtl="0">
              <a:lnSpc>
                <a:spcPct val="100000"/>
              </a:lnSpc>
              <a:spcBef>
                <a:spcPts val="0"/>
              </a:spcBef>
              <a:spcAft>
                <a:spcPts val="0"/>
              </a:spcAft>
              <a:buClr>
                <a:srgbClr val="000000"/>
              </a:buClr>
              <a:buSzPts val="1104"/>
              <a:buFont typeface="Arial"/>
              <a:buChar char="•"/>
            </a:pPr>
            <a:r>
              <a:rPr lang="de-DE" sz="1600" b="0" i="0" u="none" strike="noStrike" cap="none">
                <a:solidFill>
                  <a:srgbClr val="941651"/>
                </a:solidFill>
                <a:latin typeface="Arial"/>
                <a:ea typeface="Arial"/>
                <a:cs typeface="Arial"/>
                <a:sym typeface="Arial"/>
              </a:rPr>
              <a:t>Führen Sie potenzielle Risiken für Ihr Kreditinstitut auf, wenn es den Solarpark finanzieren würde – bspw. Finanzierungsrisiko und Reputationsrisiko</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4"/>
              <a:buFont typeface="Arial"/>
              <a:buChar char="•"/>
            </a:pPr>
            <a:r>
              <a:rPr lang="de-DE" sz="1600" b="0" i="0" u="none" strike="noStrike" cap="none">
                <a:solidFill>
                  <a:srgbClr val="941651"/>
                </a:solidFill>
                <a:latin typeface="Arial"/>
                <a:ea typeface="Arial"/>
                <a:cs typeface="Arial"/>
                <a:sym typeface="Arial"/>
              </a:rPr>
              <a:t>Diskutieren Sie in Ihrer Berufsschulklasse.</a:t>
            </a:r>
            <a:endParaRPr sz="1600" b="0" i="0" u="none" strike="noStrike" cap="none">
              <a:solidFill>
                <a:srgbClr val="000000"/>
              </a:solidFill>
              <a:latin typeface="Arial"/>
              <a:ea typeface="Arial"/>
              <a:cs typeface="Arial"/>
              <a:sym typeface="Arial"/>
            </a:endParaRPr>
          </a:p>
        </p:txBody>
      </p:sp>
      <p:sp>
        <p:nvSpPr>
          <p:cNvPr id="152" name="Google Shape;152;p2"/>
          <p:cNvSpPr txBox="1"/>
          <p:nvPr/>
        </p:nvSpPr>
        <p:spPr>
          <a:xfrm>
            <a:off x="4840225" y="2780374"/>
            <a:ext cx="3672000" cy="1546270"/>
          </a:xfrm>
          <a:prstGeom prst="rect">
            <a:avLst/>
          </a:prstGeom>
          <a:noFill/>
          <a:ln>
            <a:noFill/>
          </a:ln>
        </p:spPr>
        <p:txBody>
          <a:bodyPr spcFirstLastPara="1" wrap="square" lIns="36000" tIns="45700" rIns="0"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dk1"/>
                </a:solidFill>
                <a:latin typeface="Trebuchet MS"/>
                <a:ea typeface="Trebuchet MS"/>
                <a:cs typeface="Trebuchet MS"/>
                <a:sym typeface="Trebuchet MS"/>
              </a:rPr>
              <a:t>SDG 2: </a:t>
            </a:r>
            <a:r>
              <a:rPr lang="de-DE" sz="2000" b="1" i="0" u="none" strike="noStrike" cap="none">
                <a:solidFill>
                  <a:schemeClr val="lt1"/>
                </a:solidFill>
                <a:latin typeface="Trebuchet MS"/>
                <a:ea typeface="Trebuchet MS"/>
                <a:cs typeface="Trebuchet MS"/>
                <a:sym typeface="Trebuchet MS"/>
              </a:rPr>
              <a:t>.</a:t>
            </a:r>
            <a:endParaRPr sz="1400" b="0" i="0" u="none" strike="noStrike" cap="none">
              <a:solidFill>
                <a:schemeClr val="lt1"/>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2000"/>
              <a:buFont typeface="Arial"/>
              <a:buNone/>
            </a:pPr>
            <a:r>
              <a:rPr lang="de-DE" sz="2000" b="0" i="0" u="none" strike="noStrike" cap="none">
                <a:solidFill>
                  <a:srgbClr val="111314"/>
                </a:solidFill>
                <a:latin typeface="Trebuchet MS"/>
                <a:ea typeface="Trebuchet MS"/>
                <a:cs typeface="Trebuchet MS"/>
                <a:sym typeface="Trebuchet MS"/>
              </a:rPr>
              <a:t>Deutschland will die ökologisch bewirtschaftete Fläche auf 20 Prozent der landwirtschaftlich genutzten Fläche ausweiten.</a:t>
            </a:r>
            <a:endParaRPr sz="1400" b="0" i="0" u="none" strike="noStrike" cap="none">
              <a:solidFill>
                <a:srgbClr val="000000"/>
              </a:solidFill>
              <a:latin typeface="Trebuchet MS"/>
              <a:ea typeface="Trebuchet MS"/>
              <a:cs typeface="Trebuchet MS"/>
              <a:sym typeface="Trebuchet MS"/>
            </a:endParaRPr>
          </a:p>
        </p:txBody>
      </p:sp>
      <p:sp>
        <p:nvSpPr>
          <p:cNvPr id="153" name="Google Shape;153;p2"/>
          <p:cNvSpPr txBox="1"/>
          <p:nvPr/>
        </p:nvSpPr>
        <p:spPr>
          <a:xfrm>
            <a:off x="725761" y="2779904"/>
            <a:ext cx="3672000" cy="1546270"/>
          </a:xfrm>
          <a:prstGeom prst="rect">
            <a:avLst/>
          </a:prstGeom>
          <a:noFill/>
          <a:ln>
            <a:noFill/>
          </a:ln>
        </p:spPr>
        <p:txBody>
          <a:bodyPr spcFirstLastPara="1" wrap="square" lIns="36000" tIns="45700" rIns="0"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Trebuchet MS"/>
                <a:ea typeface="Trebuchet MS"/>
                <a:cs typeface="Trebuchet MS"/>
                <a:sym typeface="Trebuchet MS"/>
              </a:rPr>
              <a:t>SDG 7: </a:t>
            </a:r>
            <a:r>
              <a:rPr lang="de-DE" sz="2000" b="1" i="0" u="none" strike="noStrike" cap="none">
                <a:solidFill>
                  <a:schemeClr val="lt1"/>
                </a:solidFill>
                <a:latin typeface="Trebuchet MS"/>
                <a:ea typeface="Trebuchet MS"/>
                <a:cs typeface="Trebuchet MS"/>
                <a:sym typeface="Trebuchet MS"/>
              </a:rPr>
              <a:t>.</a:t>
            </a:r>
            <a:endParaRPr sz="1400" b="0" i="0" u="none" strike="noStrike" cap="none">
              <a:solidFill>
                <a:schemeClr val="lt1"/>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2000"/>
              <a:buFont typeface="Arial"/>
              <a:buNone/>
            </a:pPr>
            <a:r>
              <a:rPr lang="de-DE" sz="2000" b="0" i="0" u="none" strike="noStrike" cap="none">
                <a:solidFill>
                  <a:srgbClr val="000000"/>
                </a:solidFill>
                <a:latin typeface="Trebuchet MS"/>
                <a:ea typeface="Trebuchet MS"/>
                <a:cs typeface="Trebuchet MS"/>
                <a:sym typeface="Trebuchet MS"/>
              </a:rPr>
              <a:t>Deutschland will seinen Anteil an erneuerbaren Energien am Brutto-Endenergieverbrauch bis 2030 auf 30 Prozent steigern.</a:t>
            </a:r>
            <a:endParaRPr sz="1400" b="0" i="0" u="none" strike="noStrike" cap="none">
              <a:solidFill>
                <a:srgbClr val="000000"/>
              </a:solidFill>
              <a:latin typeface="Trebuchet MS"/>
              <a:ea typeface="Trebuchet MS"/>
              <a:cs typeface="Trebuchet MS"/>
              <a:sym typeface="Trebuchet MS"/>
            </a:endParaRPr>
          </a:p>
        </p:txBody>
      </p:sp>
      <p:sp>
        <p:nvSpPr>
          <p:cNvPr id="154" name="Google Shape;154;p2"/>
          <p:cNvSpPr txBox="1"/>
          <p:nvPr/>
        </p:nvSpPr>
        <p:spPr>
          <a:xfrm>
            <a:off x="360000" y="5455758"/>
            <a:ext cx="8495999" cy="399599"/>
          </a:xfrm>
          <a:prstGeom prst="rect">
            <a:avLst/>
          </a:prstGeom>
          <a:solidFill>
            <a:srgbClr val="D3E5F6"/>
          </a:solidFill>
          <a:ln w="19050" cap="flat" cmpd="sng">
            <a:solidFill>
              <a:schemeClr val="dk1"/>
            </a:solidFill>
            <a:prstDash val="solid"/>
            <a:round/>
            <a:headEnd type="none" w="sm" len="sm"/>
            <a:tailEnd type="none" w="sm" len="sm"/>
          </a:ln>
        </p:spPr>
        <p:txBody>
          <a:bodyPr spcFirstLastPara="1" wrap="square" lIns="91425" tIns="45700" rIns="0"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rgbClr val="111314"/>
                </a:solidFill>
                <a:latin typeface="Trebuchet MS"/>
                <a:ea typeface="Trebuchet MS"/>
                <a:cs typeface="Trebuchet MS"/>
                <a:sym typeface="Trebuchet MS"/>
              </a:rPr>
              <a:t>Zielkonflikt: Erneuerbare Energie versus ökologische Landwirtschaft</a:t>
            </a:r>
            <a:endParaRPr sz="1400" b="0" i="0" u="none" strike="noStrike" cap="none">
              <a:solidFill>
                <a:srgbClr val="000000"/>
              </a:solidFill>
              <a:latin typeface="Trebuchet MS"/>
              <a:ea typeface="Trebuchet MS"/>
              <a:cs typeface="Trebuchet MS"/>
              <a:sym typeface="Trebuchet MS"/>
            </a:endParaRPr>
          </a:p>
        </p:txBody>
      </p:sp>
      <p:sp>
        <p:nvSpPr>
          <p:cNvPr id="155" name="Google Shape;155;p2"/>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0" lvl="0" indent="0" algn="ctr" rtl="0">
              <a:lnSpc>
                <a:spcPct val="110000"/>
              </a:lnSpc>
              <a:spcBef>
                <a:spcPts val="0"/>
              </a:spcBef>
              <a:spcAft>
                <a:spcPts val="0"/>
              </a:spcAft>
              <a:buSzPts val="1200"/>
              <a:buNone/>
            </a:pPr>
            <a:r>
              <a:rPr lang="de-DE"/>
              <a:t>Bankkauffrau / Bankkaufmann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7</a:t>
            </a:fld>
            <a:endParaRPr/>
          </a:p>
        </p:txBody>
      </p:sp>
      <p:sp>
        <p:nvSpPr>
          <p:cNvPr id="162" name="Google Shape;162;p3"/>
          <p:cNvSpPr txBox="1">
            <a:spLocks noGrp="1"/>
          </p:cNvSpPr>
          <p:nvPr>
            <p:ph type="title"/>
          </p:nvPr>
        </p:nvSpPr>
        <p:spPr>
          <a:xfrm>
            <a:off x="360000" y="180000"/>
            <a:ext cx="11520000" cy="1080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00000"/>
              </a:buClr>
              <a:buSzPts val="1800"/>
              <a:buFont typeface="Calibri"/>
              <a:buNone/>
            </a:pPr>
            <a:r>
              <a:rPr lang="de-DE">
                <a:solidFill>
                  <a:schemeClr val="dk1"/>
                </a:solidFill>
              </a:rPr>
              <a:t>Nachhaltigkeit und </a:t>
            </a:r>
            <a:r>
              <a:rPr lang="de-DE">
                <a:latin typeface="Trebuchet MS"/>
                <a:ea typeface="Trebuchet MS"/>
                <a:cs typeface="Trebuchet MS"/>
                <a:sym typeface="Trebuchet MS"/>
              </a:rPr>
              <a:t>Kreditwirtschaft</a:t>
            </a:r>
            <a:r>
              <a:rPr lang="de-DE">
                <a:solidFill>
                  <a:schemeClr val="dk1"/>
                </a:solidFill>
              </a:rPr>
              <a:t>:</a:t>
            </a:r>
            <a:br>
              <a:rPr lang="de-DE">
                <a:solidFill>
                  <a:schemeClr val="dk1"/>
                </a:solidFill>
              </a:rPr>
            </a:br>
            <a:r>
              <a:rPr lang="de-DE">
                <a:solidFill>
                  <a:schemeClr val="dk1"/>
                </a:solidFill>
                <a:latin typeface="Trebuchet MS"/>
                <a:ea typeface="Trebuchet MS"/>
                <a:cs typeface="Trebuchet MS"/>
                <a:sym typeface="Trebuchet MS"/>
              </a:rPr>
              <a:t>Zielharmonie  SDG 7, 9, 11 und 13</a:t>
            </a:r>
            <a:endParaRPr>
              <a:solidFill>
                <a:schemeClr val="dk1"/>
              </a:solidFill>
            </a:endParaRPr>
          </a:p>
        </p:txBody>
      </p:sp>
      <p:sp>
        <p:nvSpPr>
          <p:cNvPr id="163" name="Google Shape;163;p3"/>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JSC Jerzembek Senior Consulting IZT/ Die Projektagentur BBNE</a:t>
            </a:r>
            <a:endParaRPr/>
          </a:p>
        </p:txBody>
      </p:sp>
      <p:sp>
        <p:nvSpPr>
          <p:cNvPr id="164" name="Google Shape;164;p3"/>
          <p:cNvSpPr txBox="1">
            <a:spLocks noGrp="1"/>
          </p:cNvSpPr>
          <p:nvPr>
            <p:ph type="body" idx="2"/>
          </p:nvPr>
        </p:nvSpPr>
        <p:spPr>
          <a:xfrm>
            <a:off x="7264800" y="6254497"/>
            <a:ext cx="4615200"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Quelle: nil</a:t>
            </a:r>
            <a:endParaRPr/>
          </a:p>
        </p:txBody>
      </p:sp>
      <p:sp>
        <p:nvSpPr>
          <p:cNvPr id="165" name="Google Shape;165;p3"/>
          <p:cNvSpPr/>
          <p:nvPr/>
        </p:nvSpPr>
        <p:spPr>
          <a:xfrm>
            <a:off x="9000000" y="1895358"/>
            <a:ext cx="2952000" cy="301711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36000" rIns="0" bIns="0" anchor="t" anchorCtr="0">
            <a:noAutofit/>
          </a:bodyPr>
          <a:lstStyle/>
          <a:p>
            <a:pPr marL="171450" marR="0" lvl="0" indent="-171450" algn="l" rtl="0">
              <a:lnSpc>
                <a:spcPct val="100000"/>
              </a:lnSpc>
              <a:spcBef>
                <a:spcPts val="0"/>
              </a:spcBef>
              <a:spcAft>
                <a:spcPts val="0"/>
              </a:spcAft>
              <a:buClr>
                <a:srgbClr val="000000"/>
              </a:buClr>
              <a:buSzPts val="1100"/>
              <a:buFont typeface="Arial"/>
              <a:buChar char="•"/>
            </a:pPr>
            <a:r>
              <a:rPr lang="de-DE" sz="1600" b="0" i="0" u="none" strike="noStrike" cap="none">
                <a:solidFill>
                  <a:srgbClr val="941651"/>
                </a:solidFill>
                <a:latin typeface="Arial"/>
                <a:ea typeface="Arial"/>
                <a:cs typeface="Arial"/>
                <a:sym typeface="Arial"/>
              </a:rPr>
              <a:t>Vergleichen Sie beide Bei- spiele der Folien 6 und 7.</a:t>
            </a:r>
            <a:endParaRPr sz="16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de-DE" sz="1600" b="0" i="0" u="none" strike="noStrike" cap="none">
                <a:solidFill>
                  <a:srgbClr val="941651"/>
                </a:solidFill>
                <a:latin typeface="Arial"/>
                <a:ea typeface="Arial"/>
                <a:cs typeface="Arial"/>
                <a:sym typeface="Arial"/>
              </a:rPr>
              <a:t>Bewerten Sie die beiden hier vorgestellten Beispiele.</a:t>
            </a:r>
            <a:endParaRPr sz="16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de-DE" sz="1600" b="0" i="0" u="none" strike="noStrike" cap="none">
                <a:solidFill>
                  <a:srgbClr val="941651"/>
                </a:solidFill>
                <a:latin typeface="Arial"/>
                <a:ea typeface="Arial"/>
                <a:cs typeface="Arial"/>
                <a:sym typeface="Arial"/>
              </a:rPr>
              <a:t>Verwenden Sie ein Beispiel aus Ihrer Bank oder Sparkasse, wie dies einen positiven Beitrag für ein oder mehrere SDGs leistet.</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de-DE" sz="1600" b="0" i="0" u="none" strike="noStrike" cap="none">
                <a:solidFill>
                  <a:srgbClr val="941651"/>
                </a:solidFill>
                <a:latin typeface="Arial"/>
                <a:ea typeface="Arial"/>
                <a:cs typeface="Arial"/>
                <a:sym typeface="Arial"/>
              </a:rPr>
              <a:t>Diskutieren Sie in Ihrer Berufsschulklasse.</a:t>
            </a:r>
            <a:endParaRPr sz="1600" b="0" i="0" u="none" strike="noStrike" cap="none">
              <a:solidFill>
                <a:srgbClr val="000000"/>
              </a:solidFill>
              <a:latin typeface="Arial"/>
              <a:ea typeface="Arial"/>
              <a:cs typeface="Arial"/>
              <a:sym typeface="Arial"/>
            </a:endParaRPr>
          </a:p>
          <a:p>
            <a:pPr marL="171450" marR="0" lvl="0" indent="-101600" algn="l" rtl="0">
              <a:lnSpc>
                <a:spcPct val="100000"/>
              </a:lnSpc>
              <a:spcBef>
                <a:spcPts val="0"/>
              </a:spcBef>
              <a:spcAft>
                <a:spcPts val="0"/>
              </a:spcAft>
              <a:buClr>
                <a:srgbClr val="000000"/>
              </a:buClr>
              <a:buSzPts val="1100"/>
              <a:buFont typeface="Arial"/>
              <a:buNone/>
            </a:pPr>
            <a:endParaRPr sz="1600" b="0" i="0" u="none" strike="noStrike" cap="none">
              <a:solidFill>
                <a:srgbClr val="941651"/>
              </a:solidFill>
              <a:latin typeface="Arial"/>
              <a:ea typeface="Arial"/>
              <a:cs typeface="Arial"/>
              <a:sym typeface="Arial"/>
            </a:endParaRPr>
          </a:p>
          <a:p>
            <a:pPr marL="171450" marR="0" lvl="0" indent="-101600" algn="l" rtl="0">
              <a:lnSpc>
                <a:spcPct val="100000"/>
              </a:lnSpc>
              <a:spcBef>
                <a:spcPts val="0"/>
              </a:spcBef>
              <a:spcAft>
                <a:spcPts val="0"/>
              </a:spcAft>
              <a:buClr>
                <a:srgbClr val="000000"/>
              </a:buClr>
              <a:buSzPts val="1100"/>
              <a:buFont typeface="Arial"/>
              <a:buNone/>
            </a:pPr>
            <a:endParaRPr sz="1600" b="0" i="0" u="none" strike="noStrike" cap="none">
              <a:solidFill>
                <a:srgbClr val="94165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941651"/>
              </a:solidFill>
              <a:latin typeface="Arial"/>
              <a:ea typeface="Arial"/>
              <a:cs typeface="Arial"/>
              <a:sym typeface="Arial"/>
            </a:endParaRPr>
          </a:p>
        </p:txBody>
      </p:sp>
      <p:sp>
        <p:nvSpPr>
          <p:cNvPr id="166" name="Google Shape;166;p3"/>
          <p:cNvSpPr txBox="1"/>
          <p:nvPr/>
        </p:nvSpPr>
        <p:spPr>
          <a:xfrm>
            <a:off x="360000" y="5844171"/>
            <a:ext cx="2678938"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de-DE" sz="1100" b="0" i="0" u="none" strike="noStrike" cap="none">
                <a:solidFill>
                  <a:srgbClr val="111314"/>
                </a:solidFill>
                <a:latin typeface="Trebuchet MS"/>
                <a:ea typeface="Trebuchet MS"/>
                <a:cs typeface="Trebuchet MS"/>
                <a:sym typeface="Trebuchet MS"/>
              </a:rPr>
              <a:t>1) Abwandlung des Beispiels auf Folie 5</a:t>
            </a:r>
            <a:endParaRPr sz="1100" b="0" i="0" u="none" strike="noStrike" cap="none">
              <a:solidFill>
                <a:srgbClr val="000000"/>
              </a:solidFill>
              <a:latin typeface="Arial"/>
              <a:ea typeface="Arial"/>
              <a:cs typeface="Arial"/>
              <a:sym typeface="Arial"/>
            </a:endParaRPr>
          </a:p>
        </p:txBody>
      </p:sp>
      <p:grpSp>
        <p:nvGrpSpPr>
          <p:cNvPr id="167" name="Google Shape;167;p3"/>
          <p:cNvGrpSpPr/>
          <p:nvPr/>
        </p:nvGrpSpPr>
        <p:grpSpPr>
          <a:xfrm>
            <a:off x="248839" y="3149356"/>
            <a:ext cx="2606412" cy="2606412"/>
            <a:chOff x="248839" y="3149356"/>
            <a:chExt cx="2606412" cy="2606412"/>
          </a:xfrm>
        </p:grpSpPr>
        <p:sp>
          <p:nvSpPr>
            <p:cNvPr id="168" name="Google Shape;168;p3"/>
            <p:cNvSpPr/>
            <p:nvPr/>
          </p:nvSpPr>
          <p:spPr>
            <a:xfrm rot="-120000">
              <a:off x="292045" y="3192562"/>
              <a:ext cx="2520000" cy="2520000"/>
            </a:xfrm>
            <a:prstGeom prst="star16">
              <a:avLst>
                <a:gd name="adj" fmla="val 37500"/>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9" name="Google Shape;169;p3"/>
            <p:cNvSpPr txBox="1"/>
            <p:nvPr/>
          </p:nvSpPr>
          <p:spPr>
            <a:xfrm rot="-120000">
              <a:off x="316612" y="3413680"/>
              <a:ext cx="2475182" cy="1915401"/>
            </a:xfrm>
            <a:prstGeom prst="rect">
              <a:avLst/>
            </a:prstGeom>
            <a:noFill/>
            <a:ln>
              <a:noFill/>
            </a:ln>
          </p:spPr>
          <p:txBody>
            <a:bodyPr spcFirstLastPara="1" wrap="square" lIns="36000" tIns="45700" rIns="0"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Trebuchet MS"/>
                  <a:ea typeface="Trebuchet MS"/>
                  <a:cs typeface="Trebuchet MS"/>
                  <a:sym typeface="Trebuchet MS"/>
                </a:rPr>
                <a:t>SDG 7:</a:t>
              </a:r>
              <a:endParaRPr sz="2000" b="0" i="0" u="none" strike="noStrike" cap="none">
                <a:solidFill>
                  <a:schemeClr val="lt1"/>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2000"/>
                <a:buFont typeface="Arial"/>
                <a:buNone/>
              </a:pPr>
              <a:r>
                <a:rPr lang="de-DE" sz="2000" b="0" i="0" u="none" strike="noStrike" cap="none">
                  <a:solidFill>
                    <a:schemeClr val="lt1"/>
                  </a:solidFill>
                  <a:latin typeface="Trebuchet MS"/>
                  <a:ea typeface="Trebuchet MS"/>
                  <a:cs typeface="Trebuchet MS"/>
                  <a:sym typeface="Trebuchet MS"/>
                </a:rPr>
                <a:t>Der Anteil erneuerbarer</a:t>
              </a: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de-DE" sz="2000" b="0" i="0" u="none" strike="noStrike" cap="none">
                  <a:solidFill>
                    <a:schemeClr val="lt1"/>
                  </a:solidFill>
                  <a:latin typeface="Trebuchet MS"/>
                  <a:ea typeface="Trebuchet MS"/>
                  <a:cs typeface="Trebuchet MS"/>
                  <a:sym typeface="Trebuchet MS"/>
                </a:rPr>
                <a:t>Energien am Energiemix</a:t>
              </a: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de-DE" sz="2000" b="0" i="0" u="none" strike="noStrike" cap="none">
                  <a:solidFill>
                    <a:schemeClr val="lt1"/>
                  </a:solidFill>
                  <a:latin typeface="Trebuchet MS"/>
                  <a:ea typeface="Trebuchet MS"/>
                  <a:cs typeface="Trebuchet MS"/>
                  <a:sym typeface="Trebuchet MS"/>
                </a:rPr>
                <a:t>wird erhöht.</a:t>
              </a:r>
              <a:endParaRPr sz="2000" b="0" i="0" u="none" strike="noStrike" cap="none">
                <a:solidFill>
                  <a:schemeClr val="lt1"/>
                </a:solidFill>
                <a:latin typeface="Trebuchet MS"/>
                <a:ea typeface="Trebuchet MS"/>
                <a:cs typeface="Trebuchet MS"/>
                <a:sym typeface="Trebuchet MS"/>
              </a:endParaRPr>
            </a:p>
          </p:txBody>
        </p:sp>
      </p:grpSp>
      <p:grpSp>
        <p:nvGrpSpPr>
          <p:cNvPr id="170" name="Google Shape;170;p3"/>
          <p:cNvGrpSpPr/>
          <p:nvPr/>
        </p:nvGrpSpPr>
        <p:grpSpPr>
          <a:xfrm rot="-240000">
            <a:off x="2049633" y="1453611"/>
            <a:ext cx="3266001" cy="3266001"/>
            <a:chOff x="2304621" y="1439305"/>
            <a:chExt cx="3266001" cy="3266001"/>
          </a:xfrm>
        </p:grpSpPr>
        <p:sp>
          <p:nvSpPr>
            <p:cNvPr id="171" name="Google Shape;171;p3"/>
            <p:cNvSpPr/>
            <p:nvPr/>
          </p:nvSpPr>
          <p:spPr>
            <a:xfrm rot="-240000">
              <a:off x="2407621" y="1542305"/>
              <a:ext cx="3060000" cy="3060000"/>
            </a:xfrm>
            <a:prstGeom prst="star16">
              <a:avLst>
                <a:gd name="adj" fmla="val 37500"/>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2" name="Google Shape;172;p3"/>
            <p:cNvSpPr txBox="1"/>
            <p:nvPr/>
          </p:nvSpPr>
          <p:spPr>
            <a:xfrm rot="-240000">
              <a:off x="2621688" y="1851217"/>
              <a:ext cx="2631867" cy="2214946"/>
            </a:xfrm>
            <a:prstGeom prst="rect">
              <a:avLst/>
            </a:prstGeom>
            <a:noFill/>
            <a:ln>
              <a:noFill/>
            </a:ln>
          </p:spPr>
          <p:txBody>
            <a:bodyPr spcFirstLastPara="1" wrap="square" lIns="36000" tIns="45700" rIns="0"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Trebuchet MS"/>
                  <a:ea typeface="Trebuchet MS"/>
                  <a:cs typeface="Trebuchet MS"/>
                  <a:sym typeface="Trebuchet MS"/>
                </a:rPr>
                <a:t>SDG 9:</a:t>
              </a:r>
              <a:endParaRPr sz="2000" b="0" i="0" u="none" strike="noStrike" cap="none">
                <a:solidFill>
                  <a:schemeClr val="lt1"/>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2000"/>
                <a:buFont typeface="Arial"/>
                <a:buNone/>
              </a:pPr>
              <a:r>
                <a:rPr lang="de-DE" sz="2000" b="0" i="0" u="none" strike="noStrike" cap="none">
                  <a:solidFill>
                    <a:schemeClr val="lt1"/>
                  </a:solidFill>
                  <a:latin typeface="Trebuchet MS"/>
                  <a:ea typeface="Trebuchet MS"/>
                  <a:cs typeface="Trebuchet MS"/>
                  <a:sym typeface="Trebuchet MS"/>
                </a:rPr>
                <a:t>Die künftige Energieversorgung kommunaler Wohnun- gen trägt zur Sicher- stellung der Energie- versorgung bei.</a:t>
              </a:r>
              <a:endParaRPr sz="2000" b="0" i="0" u="none" strike="noStrike" cap="none">
                <a:solidFill>
                  <a:schemeClr val="lt1"/>
                </a:solidFill>
                <a:latin typeface="Trebuchet MS"/>
                <a:ea typeface="Trebuchet MS"/>
                <a:cs typeface="Trebuchet MS"/>
                <a:sym typeface="Trebuchet MS"/>
              </a:endParaRPr>
            </a:p>
          </p:txBody>
        </p:sp>
      </p:grpSp>
      <p:grpSp>
        <p:nvGrpSpPr>
          <p:cNvPr id="173" name="Google Shape;173;p3"/>
          <p:cNvGrpSpPr/>
          <p:nvPr/>
        </p:nvGrpSpPr>
        <p:grpSpPr>
          <a:xfrm rot="-300000">
            <a:off x="4506804" y="3233563"/>
            <a:ext cx="2563596" cy="2563596"/>
            <a:chOff x="6129682" y="1747165"/>
            <a:chExt cx="2563596" cy="2563596"/>
          </a:xfrm>
        </p:grpSpPr>
        <p:sp>
          <p:nvSpPr>
            <p:cNvPr id="174" name="Google Shape;174;p3"/>
            <p:cNvSpPr/>
            <p:nvPr/>
          </p:nvSpPr>
          <p:spPr>
            <a:xfrm rot="60000">
              <a:off x="6151480" y="1768963"/>
              <a:ext cx="2520000" cy="2520000"/>
            </a:xfrm>
            <a:prstGeom prst="star16">
              <a:avLst>
                <a:gd name="adj" fmla="val 37500"/>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5" name="Google Shape;175;p3"/>
            <p:cNvSpPr txBox="1"/>
            <p:nvPr/>
          </p:nvSpPr>
          <p:spPr>
            <a:xfrm rot="60000">
              <a:off x="6259817" y="1996065"/>
              <a:ext cx="2304000" cy="1919567"/>
            </a:xfrm>
            <a:prstGeom prst="rect">
              <a:avLst/>
            </a:prstGeom>
            <a:noFill/>
            <a:ln>
              <a:noFill/>
            </a:ln>
          </p:spPr>
          <p:txBody>
            <a:bodyPr spcFirstLastPara="1" wrap="square" lIns="36000" tIns="45700" rIns="0"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Trebuchet MS"/>
                  <a:ea typeface="Trebuchet MS"/>
                  <a:cs typeface="Trebuchet MS"/>
                  <a:sym typeface="Trebuchet MS"/>
                </a:rPr>
                <a:t>SDG 11:</a:t>
              </a:r>
              <a:endParaRPr sz="2000" b="0" i="0" u="none" strike="noStrike" cap="none">
                <a:solidFill>
                  <a:schemeClr val="lt1"/>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2000"/>
                <a:buFont typeface="Arial"/>
                <a:buNone/>
              </a:pPr>
              <a:r>
                <a:rPr lang="de-DE" sz="2000" b="0" i="0" u="none" strike="noStrike" cap="none">
                  <a:solidFill>
                    <a:schemeClr val="lt1"/>
                  </a:solidFill>
                  <a:latin typeface="Trebuchet MS"/>
                  <a:ea typeface="Trebuchet MS"/>
                  <a:cs typeface="Trebuchet MS"/>
                  <a:sym typeface="Trebuchet MS"/>
                </a:rPr>
                <a:t>Die Gemeinde verwendet eine bisher ungenutzte</a:t>
              </a: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de-DE" sz="2000" b="0" i="0" u="none" strike="noStrike" cap="none">
                  <a:solidFill>
                    <a:schemeClr val="lt1"/>
                  </a:solidFill>
                  <a:latin typeface="Trebuchet MS"/>
                  <a:ea typeface="Trebuchet MS"/>
                  <a:cs typeface="Trebuchet MS"/>
                  <a:sym typeface="Trebuchet MS"/>
                </a:rPr>
                <a:t>Fläche </a:t>
              </a: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de-DE" sz="2000" b="0" i="0" u="none" strike="noStrike" cap="none">
                  <a:solidFill>
                    <a:schemeClr val="lt1"/>
                  </a:solidFill>
                  <a:latin typeface="Trebuchet MS"/>
                  <a:ea typeface="Trebuchet MS"/>
                  <a:cs typeface="Trebuchet MS"/>
                  <a:sym typeface="Trebuchet MS"/>
                </a:rPr>
                <a:t>nachhaltig.</a:t>
              </a:r>
              <a:endParaRPr sz="2000" b="0" i="0" u="none" strike="noStrike" cap="none">
                <a:solidFill>
                  <a:schemeClr val="lt1"/>
                </a:solidFill>
                <a:latin typeface="Trebuchet MS"/>
                <a:ea typeface="Trebuchet MS"/>
                <a:cs typeface="Trebuchet MS"/>
                <a:sym typeface="Trebuchet MS"/>
              </a:endParaRPr>
            </a:p>
          </p:txBody>
        </p:sp>
      </p:grpSp>
      <p:grpSp>
        <p:nvGrpSpPr>
          <p:cNvPr id="176" name="Google Shape;176;p3"/>
          <p:cNvGrpSpPr/>
          <p:nvPr/>
        </p:nvGrpSpPr>
        <p:grpSpPr>
          <a:xfrm rot="660000">
            <a:off x="6029004" y="1440170"/>
            <a:ext cx="2700000" cy="2700000"/>
            <a:chOff x="5334362" y="3479023"/>
            <a:chExt cx="2700000" cy="2700000"/>
          </a:xfrm>
        </p:grpSpPr>
        <p:sp>
          <p:nvSpPr>
            <p:cNvPr id="177" name="Google Shape;177;p3"/>
            <p:cNvSpPr/>
            <p:nvPr/>
          </p:nvSpPr>
          <p:spPr>
            <a:xfrm>
              <a:off x="5334362" y="3479023"/>
              <a:ext cx="2700000" cy="2700000"/>
            </a:xfrm>
            <a:prstGeom prst="star16">
              <a:avLst>
                <a:gd name="adj" fmla="val 37500"/>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8" name="Google Shape;178;p3"/>
            <p:cNvSpPr txBox="1"/>
            <p:nvPr/>
          </p:nvSpPr>
          <p:spPr>
            <a:xfrm>
              <a:off x="5616847" y="3854207"/>
              <a:ext cx="2135030" cy="1949633"/>
            </a:xfrm>
            <a:prstGeom prst="rect">
              <a:avLst/>
            </a:prstGeom>
            <a:noFill/>
            <a:ln>
              <a:noFill/>
            </a:ln>
          </p:spPr>
          <p:txBody>
            <a:bodyPr spcFirstLastPara="1" wrap="square" lIns="36000" tIns="45700" rIns="0"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Trebuchet MS"/>
                  <a:ea typeface="Trebuchet MS"/>
                  <a:cs typeface="Trebuchet MS"/>
                  <a:sym typeface="Trebuchet MS"/>
                </a:rPr>
                <a:t>SDG 13:</a:t>
              </a:r>
              <a:endParaRPr sz="2000" b="0" i="0" u="none" strike="noStrike" cap="none">
                <a:solidFill>
                  <a:schemeClr val="lt1"/>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2000"/>
                <a:buFont typeface="Arial"/>
                <a:buNone/>
              </a:pPr>
              <a:r>
                <a:rPr lang="de-DE" sz="2000" b="0" i="0" u="none" strike="noStrike" cap="none">
                  <a:solidFill>
                    <a:schemeClr val="lt1"/>
                  </a:solidFill>
                  <a:latin typeface="Trebuchet MS"/>
                  <a:ea typeface="Trebuchet MS"/>
                  <a:cs typeface="Trebuchet MS"/>
                  <a:sym typeface="Trebuchet MS"/>
                </a:rPr>
                <a:t>Die Gemeinde erhöht ihre Kapa- </a:t>
              </a: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de-DE" sz="2000" b="0" i="0" u="none" strike="noStrike" cap="none">
                  <a:solidFill>
                    <a:schemeClr val="lt1"/>
                  </a:solidFill>
                  <a:latin typeface="Trebuchet MS"/>
                  <a:ea typeface="Trebuchet MS"/>
                  <a:cs typeface="Trebuchet MS"/>
                  <a:sym typeface="Trebuchet MS"/>
                </a:rPr>
                <a:t>zität an erneuer- barer Energie- erzeugung.</a:t>
              </a:r>
              <a:endParaRPr sz="2000" b="0" i="0" u="none" strike="noStrike" cap="none">
                <a:solidFill>
                  <a:schemeClr val="lt1"/>
                </a:solidFill>
                <a:latin typeface="Trebuchet MS"/>
                <a:ea typeface="Trebuchet MS"/>
                <a:cs typeface="Trebuchet MS"/>
                <a:sym typeface="Trebuchet MS"/>
              </a:endParaRPr>
            </a:p>
          </p:txBody>
        </p:sp>
      </p:grpSp>
      <p:sp>
        <p:nvSpPr>
          <p:cNvPr id="179" name="Google Shape;179;p3"/>
          <p:cNvSpPr txBox="1"/>
          <p:nvPr/>
        </p:nvSpPr>
        <p:spPr>
          <a:xfrm>
            <a:off x="360000" y="1440000"/>
            <a:ext cx="11519999" cy="4320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00000"/>
              </a:buClr>
              <a:buSzPts val="2000"/>
              <a:buFont typeface="Arial"/>
              <a:buNone/>
            </a:pPr>
            <a:r>
              <a:rPr lang="de-DE" sz="2000" b="1" i="0" u="none" strike="noStrike" cap="none">
                <a:solidFill>
                  <a:schemeClr val="dk1"/>
                </a:solidFill>
                <a:latin typeface="Trebuchet MS"/>
                <a:ea typeface="Trebuchet MS"/>
                <a:cs typeface="Trebuchet MS"/>
                <a:sym typeface="Trebuchet MS"/>
              </a:rPr>
              <a:t>Finanzierung eines Solarparks auf einem bisher nicht genutzten kommunalen Grundstück </a:t>
            </a:r>
            <a:r>
              <a:rPr lang="de-DE" sz="2000" b="1" i="0" u="none" strike="noStrike" cap="none" baseline="30000">
                <a:solidFill>
                  <a:schemeClr val="dk1"/>
                </a:solidFill>
                <a:latin typeface="Trebuchet MS"/>
                <a:ea typeface="Trebuchet MS"/>
                <a:cs typeface="Trebuchet MS"/>
                <a:sym typeface="Trebuchet MS"/>
              </a:rPr>
              <a:t>1)</a:t>
            </a:r>
            <a:endParaRPr sz="2000" b="1" i="0" u="none" strike="noStrike" cap="none" baseline="30000">
              <a:solidFill>
                <a:schemeClr val="dk1"/>
              </a:solidFill>
              <a:latin typeface="Trebuchet MS"/>
              <a:ea typeface="Trebuchet MS"/>
              <a:cs typeface="Trebuchet MS"/>
              <a:sym typeface="Trebuchet MS"/>
            </a:endParaRPr>
          </a:p>
        </p:txBody>
      </p:sp>
      <p:sp>
        <p:nvSpPr>
          <p:cNvPr id="180" name="Google Shape;180;p3"/>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0" lvl="0" indent="0" algn="ctr" rtl="0">
              <a:lnSpc>
                <a:spcPct val="110000"/>
              </a:lnSpc>
              <a:spcBef>
                <a:spcPts val="0"/>
              </a:spcBef>
              <a:spcAft>
                <a:spcPts val="0"/>
              </a:spcAft>
              <a:buSzPts val="1200"/>
              <a:buNone/>
            </a:pPr>
            <a:r>
              <a:rPr lang="de-DE"/>
              <a:t>Bankkauffrau / Bankkaufmann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7" descr="Waage der Gerechtigkeit Clipart Kostenloses Stock Bild - Public Domain  Pictures"/>
          <p:cNvPicPr preferRelativeResize="0"/>
          <p:nvPr/>
        </p:nvPicPr>
        <p:blipFill rotWithShape="1">
          <a:blip r:embed="rId3">
            <a:alphaModFix/>
          </a:blip>
          <a:srcRect/>
          <a:stretch/>
        </p:blipFill>
        <p:spPr>
          <a:xfrm>
            <a:off x="360000" y="1391361"/>
            <a:ext cx="8495999" cy="4463996"/>
          </a:xfrm>
          <a:prstGeom prst="rect">
            <a:avLst/>
          </a:prstGeom>
          <a:noFill/>
          <a:ln>
            <a:noFill/>
          </a:ln>
        </p:spPr>
      </p:pic>
      <p:sp>
        <p:nvSpPr>
          <p:cNvPr id="187" name="Google Shape;187;p7"/>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8</a:t>
            </a:fld>
            <a:endParaRPr/>
          </a:p>
        </p:txBody>
      </p:sp>
      <p:sp>
        <p:nvSpPr>
          <p:cNvPr id="188" name="Google Shape;188;p7"/>
          <p:cNvSpPr txBox="1">
            <a:spLocks noGrp="1"/>
          </p:cNvSpPr>
          <p:nvPr>
            <p:ph type="title"/>
          </p:nvPr>
        </p:nvSpPr>
        <p:spPr>
          <a:xfrm>
            <a:off x="360000" y="180000"/>
            <a:ext cx="11520000" cy="1080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800"/>
              <a:buFont typeface="Calibri"/>
              <a:buNone/>
            </a:pPr>
            <a:r>
              <a:rPr lang="de-DE">
                <a:latin typeface="Trebuchet MS"/>
                <a:ea typeface="Trebuchet MS"/>
                <a:cs typeface="Trebuchet MS"/>
                <a:sym typeface="Trebuchet MS"/>
              </a:rPr>
              <a:t>Nachhaltigkeit in der Kreditwirtschaft:</a:t>
            </a:r>
            <a:br>
              <a:rPr lang="de-DE">
                <a:latin typeface="Trebuchet MS"/>
                <a:ea typeface="Trebuchet MS"/>
                <a:cs typeface="Trebuchet MS"/>
                <a:sym typeface="Trebuchet MS"/>
              </a:rPr>
            </a:br>
            <a:r>
              <a:rPr lang="de-DE">
                <a:solidFill>
                  <a:schemeClr val="dk1"/>
                </a:solidFill>
              </a:rPr>
              <a:t>Zielkonflikt </a:t>
            </a:r>
            <a:r>
              <a:rPr lang="de-DE">
                <a:solidFill>
                  <a:schemeClr val="dk1"/>
                </a:solidFill>
                <a:latin typeface="Trebuchet MS"/>
                <a:ea typeface="Trebuchet MS"/>
                <a:cs typeface="Trebuchet MS"/>
                <a:sym typeface="Trebuchet MS"/>
              </a:rPr>
              <a:t>SDG 8 versus SDG 13</a:t>
            </a:r>
            <a:endParaRPr>
              <a:solidFill>
                <a:schemeClr val="dk1"/>
              </a:solidFill>
              <a:latin typeface="Trebuchet MS"/>
              <a:ea typeface="Trebuchet MS"/>
              <a:cs typeface="Trebuchet MS"/>
              <a:sym typeface="Trebuchet MS"/>
            </a:endParaRPr>
          </a:p>
        </p:txBody>
      </p:sp>
      <p:sp>
        <p:nvSpPr>
          <p:cNvPr id="189" name="Google Shape;189;p7"/>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JSC Jerzembek Senior Consulting IZT/ Die Projektagentur BBNE</a:t>
            </a:r>
            <a:endParaRPr/>
          </a:p>
        </p:txBody>
      </p:sp>
      <p:sp>
        <p:nvSpPr>
          <p:cNvPr id="190" name="Google Shape;190;p7"/>
          <p:cNvSpPr txBox="1">
            <a:spLocks noGrp="1"/>
          </p:cNvSpPr>
          <p:nvPr>
            <p:ph type="body" idx="2"/>
          </p:nvPr>
        </p:nvSpPr>
        <p:spPr>
          <a:xfrm>
            <a:off x="7264800" y="6254497"/>
            <a:ext cx="4615200"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Quelle: KSG-Änd. 2021</a:t>
            </a:r>
            <a:endParaRPr/>
          </a:p>
        </p:txBody>
      </p:sp>
      <p:sp>
        <p:nvSpPr>
          <p:cNvPr id="191" name="Google Shape;191;p7"/>
          <p:cNvSpPr txBox="1"/>
          <p:nvPr/>
        </p:nvSpPr>
        <p:spPr>
          <a:xfrm>
            <a:off x="360000" y="1440000"/>
            <a:ext cx="11519999" cy="3996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00000"/>
              </a:buClr>
              <a:buSzPts val="2000"/>
              <a:buFont typeface="Arial"/>
              <a:buNone/>
            </a:pPr>
            <a:r>
              <a:rPr lang="de-DE" sz="2000" b="1" i="0" u="none" strike="noStrike" cap="none">
                <a:solidFill>
                  <a:schemeClr val="dk1"/>
                </a:solidFill>
                <a:latin typeface="Trebuchet MS"/>
                <a:ea typeface="Trebuchet MS"/>
                <a:cs typeface="Trebuchet MS"/>
                <a:sym typeface="Trebuchet MS"/>
              </a:rPr>
              <a:t>Finanzierung eines Unternehmens mit hohem Umsatz aus Kohlegewinnung oder -verstromung</a:t>
            </a:r>
            <a:endParaRPr sz="2400" b="1" i="0" u="none" strike="noStrike" cap="none">
              <a:solidFill>
                <a:schemeClr val="dk1"/>
              </a:solidFill>
              <a:latin typeface="Trebuchet MS"/>
              <a:ea typeface="Trebuchet MS"/>
              <a:cs typeface="Trebuchet MS"/>
              <a:sym typeface="Trebuchet MS"/>
            </a:endParaRPr>
          </a:p>
        </p:txBody>
      </p:sp>
      <p:sp>
        <p:nvSpPr>
          <p:cNvPr id="192" name="Google Shape;192;p7"/>
          <p:cNvSpPr/>
          <p:nvPr/>
        </p:nvSpPr>
        <p:spPr>
          <a:xfrm>
            <a:off x="9000000" y="1895358"/>
            <a:ext cx="2952000" cy="39600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36000" rIns="0" bIns="0" anchor="t" anchorCtr="0">
            <a:noAutofit/>
          </a:bodyPr>
          <a:lstStyle/>
          <a:p>
            <a:pPr marL="171450" marR="0" lvl="0" indent="-171450" algn="l" rtl="0">
              <a:lnSpc>
                <a:spcPct val="100000"/>
              </a:lnSpc>
              <a:spcBef>
                <a:spcPts val="0"/>
              </a:spcBef>
              <a:spcAft>
                <a:spcPts val="0"/>
              </a:spcAft>
              <a:buClr>
                <a:srgbClr val="000000"/>
              </a:buClr>
              <a:buSzPts val="1100"/>
              <a:buFont typeface="Arial"/>
              <a:buChar char="•"/>
            </a:pPr>
            <a:r>
              <a:rPr lang="de-DE" sz="1600" b="0" i="0" u="none" strike="noStrike" cap="none">
                <a:solidFill>
                  <a:srgbClr val="941651"/>
                </a:solidFill>
                <a:latin typeface="Arial"/>
                <a:ea typeface="Arial"/>
                <a:cs typeface="Arial"/>
                <a:sym typeface="Arial"/>
              </a:rPr>
              <a:t>Werten Sie die Modernisierung als Teil des Transformationsprozesses in Bezug auf die Wahrung der Wettbewerbsfähigkeit.</a:t>
            </a:r>
            <a:endParaRPr sz="16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de-DE" sz="1600" b="0" i="0" u="none" strike="noStrike" cap="none">
                <a:solidFill>
                  <a:srgbClr val="941651"/>
                </a:solidFill>
                <a:latin typeface="Arial"/>
                <a:ea typeface="Arial"/>
                <a:cs typeface="Arial"/>
                <a:sym typeface="Arial"/>
              </a:rPr>
              <a:t>Führen Sie potenzielle Risiken für Ihr Kreditinstitut auf – bspw. Finanzierungsrisiko und Reputationsrisiko.</a:t>
            </a:r>
            <a:endParaRPr sz="16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de-DE" sz="1600" b="0" i="0" u="none" strike="noStrike" cap="none">
                <a:solidFill>
                  <a:srgbClr val="941651"/>
                </a:solidFill>
                <a:latin typeface="Arial"/>
                <a:ea typeface="Arial"/>
                <a:cs typeface="Arial"/>
                <a:sym typeface="Arial"/>
              </a:rPr>
              <a:t>Wie würden Sie als ein langjähriger, wichtiger Geschäftspartner agieren?</a:t>
            </a:r>
            <a:endParaRPr sz="16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de-DE" sz="1600" b="0" i="0" u="none" strike="noStrike" cap="none">
                <a:solidFill>
                  <a:srgbClr val="941651"/>
                </a:solidFill>
                <a:latin typeface="Arial"/>
                <a:ea typeface="Arial"/>
                <a:cs typeface="Arial"/>
                <a:sym typeface="Arial"/>
              </a:rPr>
              <a:t>Diskutieren Sie in Ihrer Berufsschulklasse.</a:t>
            </a:r>
            <a:endParaRPr sz="1600" b="0" i="0" u="none" strike="noStrike" cap="none">
              <a:solidFill>
                <a:srgbClr val="000000"/>
              </a:solidFill>
              <a:latin typeface="Arial"/>
              <a:ea typeface="Arial"/>
              <a:cs typeface="Arial"/>
              <a:sym typeface="Arial"/>
            </a:endParaRPr>
          </a:p>
          <a:p>
            <a:pPr marL="171450" marR="0" lvl="0" indent="-101600" algn="l" rtl="0">
              <a:lnSpc>
                <a:spcPct val="100000"/>
              </a:lnSpc>
              <a:spcBef>
                <a:spcPts val="0"/>
              </a:spcBef>
              <a:spcAft>
                <a:spcPts val="0"/>
              </a:spcAft>
              <a:buClr>
                <a:srgbClr val="000000"/>
              </a:buClr>
              <a:buSzPts val="1100"/>
              <a:buFont typeface="Arial"/>
              <a:buNone/>
            </a:pPr>
            <a:endParaRPr sz="1600" b="0" i="0" u="none" strike="noStrike" cap="none">
              <a:solidFill>
                <a:srgbClr val="94165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941651"/>
              </a:solidFill>
              <a:latin typeface="Arial"/>
              <a:ea typeface="Arial"/>
              <a:cs typeface="Arial"/>
              <a:sym typeface="Arial"/>
            </a:endParaRPr>
          </a:p>
        </p:txBody>
      </p:sp>
      <p:sp>
        <p:nvSpPr>
          <p:cNvPr id="193" name="Google Shape;193;p7"/>
          <p:cNvSpPr txBox="1"/>
          <p:nvPr/>
        </p:nvSpPr>
        <p:spPr>
          <a:xfrm>
            <a:off x="4819092" y="2499487"/>
            <a:ext cx="4036904" cy="1894681"/>
          </a:xfrm>
          <a:prstGeom prst="rect">
            <a:avLst/>
          </a:prstGeom>
          <a:noFill/>
          <a:ln>
            <a:noFill/>
          </a:ln>
        </p:spPr>
        <p:txBody>
          <a:bodyPr spcFirstLastPara="1" wrap="square" lIns="36000" tIns="45700" rIns="0"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dk1"/>
                </a:solidFill>
                <a:latin typeface="Trebuchet MS"/>
                <a:ea typeface="Trebuchet MS"/>
                <a:cs typeface="Trebuchet MS"/>
                <a:sym typeface="Trebuchet MS"/>
              </a:rPr>
              <a:t>SDG 13:</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de-DE" sz="2000" b="0" i="0" u="none" strike="noStrike" cap="none">
                <a:solidFill>
                  <a:srgbClr val="111314"/>
                </a:solidFill>
                <a:latin typeface="Trebuchet MS"/>
                <a:ea typeface="Trebuchet MS"/>
                <a:cs typeface="Trebuchet MS"/>
                <a:sym typeface="Trebuchet MS"/>
              </a:rPr>
              <a:t>THG-Ausstoß soll bis 2030 um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de-DE" sz="2000" b="0" i="0" u="none" strike="noStrike" cap="none">
                <a:solidFill>
                  <a:srgbClr val="111314"/>
                </a:solidFill>
                <a:latin typeface="Trebuchet MS"/>
                <a:ea typeface="Trebuchet MS"/>
                <a:cs typeface="Trebuchet MS"/>
                <a:sym typeface="Trebuchet MS"/>
              </a:rPr>
              <a:t>65%, bis 2040 um 88% reduziert werden. Deutschland will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de-DE" sz="2000" b="0" i="0" u="none" strike="noStrike" cap="none">
                <a:solidFill>
                  <a:srgbClr val="111314"/>
                </a:solidFill>
                <a:latin typeface="Trebuchet MS"/>
                <a:ea typeface="Trebuchet MS"/>
                <a:cs typeface="Trebuchet MS"/>
                <a:sym typeface="Trebuchet MS"/>
              </a:rPr>
              <a:t>bis 2045 klimaneutral sein.</a:t>
            </a:r>
            <a:endParaRPr sz="2000" b="0" i="0" u="none" strike="noStrike" cap="none">
              <a:solidFill>
                <a:srgbClr val="111314"/>
              </a:solidFill>
              <a:latin typeface="Trebuchet MS"/>
              <a:ea typeface="Trebuchet MS"/>
              <a:cs typeface="Trebuchet MS"/>
              <a:sym typeface="Trebuchet MS"/>
            </a:endParaRPr>
          </a:p>
          <a:p>
            <a:pPr marL="0" marR="0" lvl="0" indent="0" algn="ctr" rtl="0">
              <a:lnSpc>
                <a:spcPct val="100000"/>
              </a:lnSpc>
              <a:spcBef>
                <a:spcPts val="600"/>
              </a:spcBef>
              <a:spcAft>
                <a:spcPts val="0"/>
              </a:spcAft>
              <a:buClr>
                <a:srgbClr val="000000"/>
              </a:buClr>
              <a:buSzPts val="2000"/>
              <a:buFont typeface="Arial"/>
              <a:buNone/>
            </a:pPr>
            <a:endParaRPr sz="2000" b="1" i="0" u="none" strike="noStrike" cap="none">
              <a:solidFill>
                <a:schemeClr val="dk1"/>
              </a:solidFill>
              <a:latin typeface="Trebuchet MS"/>
              <a:ea typeface="Trebuchet MS"/>
              <a:cs typeface="Trebuchet MS"/>
              <a:sym typeface="Trebuchet MS"/>
            </a:endParaRPr>
          </a:p>
        </p:txBody>
      </p:sp>
      <p:sp>
        <p:nvSpPr>
          <p:cNvPr id="194" name="Google Shape;194;p7"/>
          <p:cNvSpPr txBox="1"/>
          <p:nvPr/>
        </p:nvSpPr>
        <p:spPr>
          <a:xfrm>
            <a:off x="359998" y="2499487"/>
            <a:ext cx="4163234" cy="1894681"/>
          </a:xfrm>
          <a:prstGeom prst="rect">
            <a:avLst/>
          </a:prstGeom>
          <a:noFill/>
          <a:ln>
            <a:noFill/>
          </a:ln>
        </p:spPr>
        <p:txBody>
          <a:bodyPr spcFirstLastPara="1" wrap="square" lIns="36000" tIns="45700" rIns="0"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Trebuchet MS"/>
                <a:ea typeface="Trebuchet MS"/>
                <a:cs typeface="Trebuchet MS"/>
                <a:sym typeface="Trebuchet MS"/>
              </a:rPr>
              <a:t>SDG 8:</a:t>
            </a:r>
            <a:endParaRPr sz="2000" b="0" i="0" u="none" strike="noStrike" cap="none">
              <a:solidFill>
                <a:srgbClr val="000000"/>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2000"/>
              <a:buFont typeface="Arial"/>
              <a:buNone/>
            </a:pPr>
            <a:r>
              <a:rPr lang="de-DE" sz="2000" b="0" i="0" u="none" strike="noStrike" cap="none">
                <a:solidFill>
                  <a:srgbClr val="000000"/>
                </a:solidFill>
                <a:latin typeface="Trebuchet MS"/>
                <a:ea typeface="Trebuchet MS"/>
                <a:cs typeface="Trebuchet MS"/>
                <a:sym typeface="Trebuchet MS"/>
              </a:rPr>
              <a:t>Wachstumskräfte sollen gestärkt, gute und sichere Arbeitsplätze geschaffen werden. Unternehmen plant </a:t>
            </a:r>
            <a:r>
              <a:rPr lang="de-DE" sz="2000" b="0" i="0" u="none" strike="noStrike" cap="none">
                <a:solidFill>
                  <a:srgbClr val="111314"/>
                </a:solidFill>
                <a:latin typeface="Trebuchet MS"/>
                <a:ea typeface="Trebuchet MS"/>
                <a:cs typeface="Trebuchet MS"/>
                <a:sym typeface="Trebuchet MS"/>
              </a:rPr>
              <a:t>Transformationsprozess bis 2050.</a:t>
            </a:r>
            <a:endParaRPr sz="2000" b="0" i="0" u="none" strike="noStrike" cap="none">
              <a:solidFill>
                <a:srgbClr val="000000"/>
              </a:solidFill>
              <a:latin typeface="Trebuchet MS"/>
              <a:ea typeface="Trebuchet MS"/>
              <a:cs typeface="Trebuchet MS"/>
              <a:sym typeface="Trebuchet MS"/>
            </a:endParaRPr>
          </a:p>
        </p:txBody>
      </p:sp>
      <p:sp>
        <p:nvSpPr>
          <p:cNvPr id="195" name="Google Shape;195;p7"/>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0" lvl="0" indent="0" algn="ctr" rtl="0">
              <a:lnSpc>
                <a:spcPct val="110000"/>
              </a:lnSpc>
              <a:spcBef>
                <a:spcPts val="0"/>
              </a:spcBef>
              <a:spcAft>
                <a:spcPts val="0"/>
              </a:spcAft>
              <a:buSzPts val="1200"/>
              <a:buNone/>
            </a:pPr>
            <a:r>
              <a:rPr lang="de-DE"/>
              <a:t>Bankkauffrau / Bankkaufmann</a:t>
            </a:r>
            <a:endParaRPr/>
          </a:p>
        </p:txBody>
      </p:sp>
      <p:sp>
        <p:nvSpPr>
          <p:cNvPr id="196" name="Google Shape;196;p7"/>
          <p:cNvSpPr txBox="1"/>
          <p:nvPr/>
        </p:nvSpPr>
        <p:spPr>
          <a:xfrm>
            <a:off x="359998" y="5455758"/>
            <a:ext cx="8495998" cy="399600"/>
          </a:xfrm>
          <a:prstGeom prst="rect">
            <a:avLst/>
          </a:prstGeom>
          <a:solidFill>
            <a:srgbClr val="D3E5F6"/>
          </a:solidFill>
          <a:ln w="19050" cap="flat" cmpd="sng">
            <a:solidFill>
              <a:schemeClr val="dk1"/>
            </a:solidFill>
            <a:prstDash val="solid"/>
            <a:round/>
            <a:headEnd type="none" w="sm" len="sm"/>
            <a:tailEnd type="none" w="sm" len="sm"/>
          </a:ln>
        </p:spPr>
        <p:txBody>
          <a:bodyPr spcFirstLastPara="1" wrap="square" lIns="36000" tIns="45700" rIns="0"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rgbClr val="111314"/>
                </a:solidFill>
                <a:latin typeface="Trebuchet MS"/>
                <a:ea typeface="Trebuchet MS"/>
                <a:cs typeface="Trebuchet MS"/>
                <a:sym typeface="Trebuchet MS"/>
              </a:rPr>
              <a:t>Zeitkonflikt: Transformationsprozess versus Klimaneutralität</a:t>
            </a:r>
            <a:endParaRPr sz="2000" b="1" i="0" u="none" strike="noStrike" cap="none">
              <a:solidFill>
                <a:schemeClr val="dk1"/>
              </a:solidFill>
              <a:latin typeface="Trebuchet MS"/>
              <a:ea typeface="Trebuchet MS"/>
              <a:cs typeface="Trebuchet MS"/>
              <a:sym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9" descr="Elbvertiefung von Pralow | Politik Cartoon | TOONPOOL"/>
          <p:cNvPicPr preferRelativeResize="0"/>
          <p:nvPr/>
        </p:nvPicPr>
        <p:blipFill rotWithShape="1">
          <a:blip r:embed="rId3">
            <a:alphaModFix/>
          </a:blip>
          <a:srcRect/>
          <a:stretch/>
        </p:blipFill>
        <p:spPr>
          <a:xfrm>
            <a:off x="6395239" y="2087231"/>
            <a:ext cx="2460761" cy="2833278"/>
          </a:xfrm>
          <a:prstGeom prst="rect">
            <a:avLst/>
          </a:prstGeom>
          <a:noFill/>
          <a:ln>
            <a:noFill/>
          </a:ln>
        </p:spPr>
      </p:pic>
      <p:sp>
        <p:nvSpPr>
          <p:cNvPr id="203" name="Google Shape;203;p9"/>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9</a:t>
            </a:fld>
            <a:endParaRPr/>
          </a:p>
        </p:txBody>
      </p:sp>
      <p:sp>
        <p:nvSpPr>
          <p:cNvPr id="204" name="Google Shape;204;p9"/>
          <p:cNvSpPr txBox="1">
            <a:spLocks noGrp="1"/>
          </p:cNvSpPr>
          <p:nvPr>
            <p:ph type="title"/>
          </p:nvPr>
        </p:nvSpPr>
        <p:spPr>
          <a:xfrm>
            <a:off x="360000" y="180000"/>
            <a:ext cx="11520000" cy="1080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00000"/>
              </a:buClr>
              <a:buSzPts val="1800"/>
              <a:buFont typeface="Calibri"/>
              <a:buNone/>
            </a:pPr>
            <a:r>
              <a:rPr lang="de-DE">
                <a:solidFill>
                  <a:schemeClr val="dk1"/>
                </a:solidFill>
              </a:rPr>
              <a:t>Nachhaltigkeit und </a:t>
            </a:r>
            <a:r>
              <a:rPr lang="de-DE">
                <a:latin typeface="Trebuchet MS"/>
                <a:ea typeface="Trebuchet MS"/>
                <a:cs typeface="Trebuchet MS"/>
                <a:sym typeface="Trebuchet MS"/>
              </a:rPr>
              <a:t>Kreditwirtschaft</a:t>
            </a:r>
            <a:r>
              <a:rPr lang="de-DE">
                <a:solidFill>
                  <a:schemeClr val="dk1"/>
                </a:solidFill>
              </a:rPr>
              <a:t>:</a:t>
            </a:r>
            <a:br>
              <a:rPr lang="de-DE">
                <a:solidFill>
                  <a:schemeClr val="dk1"/>
                </a:solidFill>
              </a:rPr>
            </a:br>
            <a:r>
              <a:rPr lang="de-DE">
                <a:solidFill>
                  <a:schemeClr val="dk1"/>
                </a:solidFill>
                <a:latin typeface="Trebuchet MS"/>
                <a:ea typeface="Trebuchet MS"/>
                <a:cs typeface="Trebuchet MS"/>
                <a:sym typeface="Trebuchet MS"/>
              </a:rPr>
              <a:t>Zielkonflikt SDG 8 und 9 versus SDG 14 und 15</a:t>
            </a:r>
            <a:endParaRPr>
              <a:solidFill>
                <a:schemeClr val="dk1"/>
              </a:solidFill>
            </a:endParaRPr>
          </a:p>
        </p:txBody>
      </p:sp>
      <p:sp>
        <p:nvSpPr>
          <p:cNvPr id="205" name="Google Shape;205;p9"/>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JSC Jerzembek Senior Consulting IZT/ Die Projektagentur BBNE</a:t>
            </a:r>
            <a:endParaRPr/>
          </a:p>
        </p:txBody>
      </p:sp>
      <p:sp>
        <p:nvSpPr>
          <p:cNvPr id="206" name="Google Shape;206;p9"/>
          <p:cNvSpPr txBox="1">
            <a:spLocks noGrp="1"/>
          </p:cNvSpPr>
          <p:nvPr>
            <p:ph type="body" idx="2"/>
          </p:nvPr>
        </p:nvSpPr>
        <p:spPr>
          <a:xfrm>
            <a:off x="7264800" y="6254497"/>
            <a:ext cx="4687200"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Quelle: BUND, Die Welt, Hafen-Hamburg, Martens/Obenland, N.Pralow, Uni HH</a:t>
            </a:r>
            <a:endParaRPr/>
          </a:p>
        </p:txBody>
      </p:sp>
      <p:sp>
        <p:nvSpPr>
          <p:cNvPr id="207" name="Google Shape;207;p9"/>
          <p:cNvSpPr txBox="1"/>
          <p:nvPr/>
        </p:nvSpPr>
        <p:spPr>
          <a:xfrm>
            <a:off x="360000" y="1440000"/>
            <a:ext cx="11519999" cy="3996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00000"/>
              </a:buClr>
              <a:buSzPts val="2000"/>
              <a:buFont typeface="Arial"/>
              <a:buNone/>
            </a:pPr>
            <a:r>
              <a:rPr lang="de-DE" sz="2000" b="1" i="0" u="none" strike="noStrike" cap="none">
                <a:solidFill>
                  <a:schemeClr val="dk1"/>
                </a:solidFill>
                <a:latin typeface="Trebuchet MS"/>
                <a:ea typeface="Trebuchet MS"/>
                <a:cs typeface="Trebuchet MS"/>
                <a:sym typeface="Trebuchet MS"/>
              </a:rPr>
              <a:t>Finanzierung der Elbvertiefung vor Hamburg</a:t>
            </a:r>
            <a:endParaRPr sz="2400" b="1" i="0" u="none" strike="noStrike" cap="none">
              <a:solidFill>
                <a:schemeClr val="dk1"/>
              </a:solidFill>
              <a:latin typeface="Trebuchet MS"/>
              <a:ea typeface="Trebuchet MS"/>
              <a:cs typeface="Trebuchet MS"/>
              <a:sym typeface="Trebuchet MS"/>
            </a:endParaRPr>
          </a:p>
        </p:txBody>
      </p:sp>
      <p:sp>
        <p:nvSpPr>
          <p:cNvPr id="208" name="Google Shape;208;p9"/>
          <p:cNvSpPr/>
          <p:nvPr/>
        </p:nvSpPr>
        <p:spPr>
          <a:xfrm>
            <a:off x="9000000" y="1895358"/>
            <a:ext cx="2952000" cy="3144981"/>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36000" rIns="0" bIns="0" anchor="t" anchorCtr="0">
            <a:noAutofit/>
          </a:bodyPr>
          <a:lstStyle/>
          <a:p>
            <a:pPr marL="171450" marR="0" lvl="0" indent="-171450" algn="l" rtl="0">
              <a:lnSpc>
                <a:spcPct val="100000"/>
              </a:lnSpc>
              <a:spcBef>
                <a:spcPts val="0"/>
              </a:spcBef>
              <a:spcAft>
                <a:spcPts val="0"/>
              </a:spcAft>
              <a:buClr>
                <a:srgbClr val="000000"/>
              </a:buClr>
              <a:buSzPts val="1104"/>
              <a:buFont typeface="Arial"/>
              <a:buChar char="•"/>
            </a:pPr>
            <a:r>
              <a:rPr lang="de-DE" sz="1600" b="0" i="0" u="none" strike="noStrike" cap="none">
                <a:solidFill>
                  <a:srgbClr val="941651"/>
                </a:solidFill>
                <a:latin typeface="Arial"/>
                <a:ea typeface="Arial"/>
                <a:cs typeface="Arial"/>
                <a:sym typeface="Arial"/>
              </a:rPr>
              <a:t>Beurteilen Sie die Elbvertiefung zum Zeitpunkt der Planung und aus heutiger Sicht. </a:t>
            </a:r>
            <a:endParaRPr sz="16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4"/>
              <a:buFont typeface="Arial"/>
              <a:buChar char="•"/>
            </a:pPr>
            <a:r>
              <a:rPr lang="de-DE" sz="1600" b="0" i="0" u="none" strike="noStrike" cap="none">
                <a:solidFill>
                  <a:srgbClr val="941651"/>
                </a:solidFill>
                <a:latin typeface="Arial"/>
                <a:ea typeface="Arial"/>
                <a:cs typeface="Arial"/>
                <a:sym typeface="Arial"/>
              </a:rPr>
              <a:t>Wie hätten Sie damals über die Finanzierung entschieden und wie würden Sie heute darüber entscheiden?</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4"/>
              <a:buFont typeface="Arial"/>
              <a:buChar char="•"/>
            </a:pPr>
            <a:r>
              <a:rPr lang="de-DE" sz="1600" b="0" i="0" u="none" strike="noStrike" cap="none">
                <a:solidFill>
                  <a:srgbClr val="941651"/>
                </a:solidFill>
                <a:latin typeface="Arial"/>
                <a:ea typeface="Arial"/>
                <a:cs typeface="Arial"/>
                <a:sym typeface="Arial"/>
              </a:rPr>
              <a:t>Diskutieren Sie in Ihrer Berufsschulklasse.</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4"/>
              <a:buFont typeface="Arial"/>
              <a:buNone/>
            </a:pPr>
            <a:endParaRPr sz="1600" b="0" i="0" u="none" strike="noStrike" cap="none">
              <a:solidFill>
                <a:srgbClr val="941651"/>
              </a:solidFill>
              <a:latin typeface="Arial"/>
              <a:ea typeface="Arial"/>
              <a:cs typeface="Arial"/>
              <a:sym typeface="Arial"/>
            </a:endParaRPr>
          </a:p>
        </p:txBody>
      </p:sp>
      <p:sp>
        <p:nvSpPr>
          <p:cNvPr id="209" name="Google Shape;209;p9"/>
          <p:cNvSpPr txBox="1"/>
          <p:nvPr/>
        </p:nvSpPr>
        <p:spPr>
          <a:xfrm>
            <a:off x="360001" y="5091700"/>
            <a:ext cx="8495999" cy="763658"/>
          </a:xfrm>
          <a:prstGeom prst="rect">
            <a:avLst/>
          </a:prstGeom>
          <a:solidFill>
            <a:srgbClr val="D3E5F6"/>
          </a:solidFill>
          <a:ln w="19050" cap="flat" cmpd="sng">
            <a:solidFill>
              <a:schemeClr val="dk1"/>
            </a:solidFill>
            <a:prstDash val="solid"/>
            <a:round/>
            <a:headEnd type="none" w="sm" len="sm"/>
            <a:tailEnd type="none" w="sm" len="sm"/>
          </a:ln>
        </p:spPr>
        <p:txBody>
          <a:bodyPr spcFirstLastPara="1" wrap="square" lIns="91425" tIns="45700" rIns="72000" bIns="45700" anchor="t" anchorCtr="0">
            <a:noAutofit/>
          </a:bodyPr>
          <a:lstStyle/>
          <a:p>
            <a:pPr marL="0" marR="0" lvl="0" indent="0" algn="l" rtl="0">
              <a:lnSpc>
                <a:spcPct val="100000"/>
              </a:lnSpc>
              <a:spcBef>
                <a:spcPts val="300"/>
              </a:spcBef>
              <a:spcAft>
                <a:spcPts val="0"/>
              </a:spcAft>
              <a:buClr>
                <a:srgbClr val="000000"/>
              </a:buClr>
              <a:buSzPts val="2000"/>
              <a:buFont typeface="Arial"/>
              <a:buNone/>
            </a:pPr>
            <a:r>
              <a:rPr lang="de-DE" sz="2000" b="1" i="0" u="none" strike="noStrike" cap="none">
                <a:solidFill>
                  <a:srgbClr val="111314"/>
                </a:solidFill>
                <a:latin typeface="Trebuchet MS"/>
                <a:ea typeface="Trebuchet MS"/>
                <a:cs typeface="Trebuchet MS"/>
                <a:sym typeface="Trebuchet MS"/>
              </a:rPr>
              <a:t>Zielkonflikt 1: Elbvertiefung -&gt; Schiffsaufkommen -&gt; Versauerung Zielkonflikt 2: Elbvertiefung -&gt; Sturmflut -&gt; Erosion -&gt; Artenrückgang</a:t>
            </a:r>
            <a:endParaRPr sz="1400" b="0" i="0" u="none" strike="noStrike" cap="none">
              <a:solidFill>
                <a:srgbClr val="000000"/>
              </a:solidFill>
              <a:latin typeface="Arial"/>
              <a:ea typeface="Arial"/>
              <a:cs typeface="Arial"/>
              <a:sym typeface="Arial"/>
            </a:endParaRPr>
          </a:p>
        </p:txBody>
      </p:sp>
      <p:sp>
        <p:nvSpPr>
          <p:cNvPr id="210" name="Google Shape;210;p9"/>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0" lvl="0" indent="0" algn="ctr" rtl="0">
              <a:lnSpc>
                <a:spcPct val="110000"/>
              </a:lnSpc>
              <a:spcBef>
                <a:spcPts val="0"/>
              </a:spcBef>
              <a:spcAft>
                <a:spcPts val="0"/>
              </a:spcAft>
              <a:buSzPts val="1200"/>
              <a:buNone/>
            </a:pPr>
            <a:r>
              <a:rPr lang="de-DE"/>
              <a:t>Bankkauffrau / Bankkaufmann</a:t>
            </a:r>
            <a:endParaRPr/>
          </a:p>
        </p:txBody>
      </p:sp>
      <p:sp>
        <p:nvSpPr>
          <p:cNvPr id="211" name="Google Shape;211;p9"/>
          <p:cNvSpPr txBox="1"/>
          <p:nvPr/>
        </p:nvSpPr>
        <p:spPr>
          <a:xfrm>
            <a:off x="4572000" y="4859999"/>
            <a:ext cx="1809841" cy="2880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de-DE" sz="1000" b="0" i="0" u="none" strike="noStrike" cap="none">
                <a:solidFill>
                  <a:srgbClr val="000000"/>
                </a:solidFill>
                <a:latin typeface="Arial"/>
                <a:ea typeface="Arial"/>
                <a:cs typeface="Arial"/>
                <a:sym typeface="Arial"/>
              </a:rPr>
              <a:t>Quelle: BUND</a:t>
            </a:r>
            <a:endParaRPr sz="1400" b="0" i="0" u="none" strike="noStrike" cap="none">
              <a:solidFill>
                <a:srgbClr val="000000"/>
              </a:solidFill>
              <a:latin typeface="Arial"/>
              <a:ea typeface="Arial"/>
              <a:cs typeface="Arial"/>
              <a:sym typeface="Arial"/>
            </a:endParaRPr>
          </a:p>
        </p:txBody>
      </p:sp>
      <p:sp>
        <p:nvSpPr>
          <p:cNvPr id="212" name="Google Shape;212;p9"/>
          <p:cNvSpPr txBox="1"/>
          <p:nvPr/>
        </p:nvSpPr>
        <p:spPr>
          <a:xfrm>
            <a:off x="6444000" y="4860000"/>
            <a:ext cx="2460762" cy="2880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de-DE" sz="1000" b="0" i="0" u="none" strike="noStrike" cap="none">
                <a:solidFill>
                  <a:srgbClr val="000000"/>
                </a:solidFill>
                <a:latin typeface="Arial"/>
                <a:ea typeface="Arial"/>
                <a:cs typeface="Arial"/>
                <a:sym typeface="Arial"/>
              </a:rPr>
              <a:t>Quelle: Norbert Pralow </a:t>
            </a:r>
            <a:endParaRPr sz="1400" b="0" i="0" u="none" strike="noStrike" cap="none">
              <a:solidFill>
                <a:srgbClr val="000000"/>
              </a:solidFill>
              <a:latin typeface="Arial"/>
              <a:ea typeface="Arial"/>
              <a:cs typeface="Arial"/>
              <a:sym typeface="Arial"/>
            </a:endParaRPr>
          </a:p>
        </p:txBody>
      </p:sp>
      <p:pic>
        <p:nvPicPr>
          <p:cNvPr id="213" name="Google Shape;213;p9" descr="Sauerstoffloch"/>
          <p:cNvPicPr preferRelativeResize="0"/>
          <p:nvPr/>
        </p:nvPicPr>
        <p:blipFill rotWithShape="1">
          <a:blip r:embed="rId4">
            <a:alphaModFix/>
          </a:blip>
          <a:srcRect/>
          <a:stretch/>
        </p:blipFill>
        <p:spPr>
          <a:xfrm>
            <a:off x="3563344" y="2099422"/>
            <a:ext cx="2821679" cy="2833278"/>
          </a:xfrm>
          <a:prstGeom prst="rect">
            <a:avLst/>
          </a:prstGeom>
          <a:noFill/>
          <a:ln>
            <a:noFill/>
          </a:ln>
        </p:spPr>
      </p:pic>
      <p:grpSp>
        <p:nvGrpSpPr>
          <p:cNvPr id="214" name="Google Shape;214;p9"/>
          <p:cNvGrpSpPr/>
          <p:nvPr/>
        </p:nvGrpSpPr>
        <p:grpSpPr>
          <a:xfrm>
            <a:off x="360001" y="2099422"/>
            <a:ext cx="3203343" cy="2992278"/>
            <a:chOff x="360001" y="2099422"/>
            <a:chExt cx="3203343" cy="2992278"/>
          </a:xfrm>
        </p:grpSpPr>
        <p:pic>
          <p:nvPicPr>
            <p:cNvPr id="215" name="Google Shape;215;p9"/>
            <p:cNvPicPr preferRelativeResize="0"/>
            <p:nvPr/>
          </p:nvPicPr>
          <p:blipFill rotWithShape="1">
            <a:blip r:embed="rId5">
              <a:alphaModFix/>
            </a:blip>
            <a:srcRect/>
            <a:stretch/>
          </p:blipFill>
          <p:spPr>
            <a:xfrm>
              <a:off x="360001" y="2099422"/>
              <a:ext cx="3193128" cy="2992278"/>
            </a:xfrm>
            <a:prstGeom prst="rect">
              <a:avLst/>
            </a:prstGeom>
            <a:noFill/>
            <a:ln>
              <a:noFill/>
            </a:ln>
          </p:spPr>
        </p:pic>
        <p:sp>
          <p:nvSpPr>
            <p:cNvPr id="216" name="Google Shape;216;p9"/>
            <p:cNvSpPr txBox="1"/>
            <p:nvPr/>
          </p:nvSpPr>
          <p:spPr>
            <a:xfrm>
              <a:off x="463296" y="2099422"/>
              <a:ext cx="3100048"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000000"/>
                  </a:solidFill>
                  <a:latin typeface="Arial"/>
                  <a:ea typeface="Arial"/>
                  <a:cs typeface="Arial"/>
                  <a:sym typeface="Arial"/>
                </a:rPr>
                <a:t>Container-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000000"/>
                  </a:solidFill>
                  <a:latin typeface="Arial"/>
                  <a:ea typeface="Arial"/>
                  <a:cs typeface="Arial"/>
                  <a:sym typeface="Arial"/>
                </a:rPr>
                <a:t>Aufkommen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000000"/>
                  </a:solidFill>
                  <a:latin typeface="Arial"/>
                  <a:ea typeface="Arial"/>
                  <a:cs typeface="Arial"/>
                  <a:sym typeface="Arial"/>
                </a:rPr>
                <a:t>1991 – 2021</a:t>
              </a:r>
              <a:endParaRPr sz="1400" b="0" i="0" u="none" strike="noStrike" cap="none">
                <a:solidFill>
                  <a:srgbClr val="000000"/>
                </a:solidFill>
                <a:latin typeface="Arial"/>
                <a:ea typeface="Arial"/>
                <a:cs typeface="Arial"/>
                <a:sym typeface="Arial"/>
              </a:endParaRPr>
            </a:p>
          </p:txBody>
        </p:sp>
      </p:grpSp>
      <p:sp>
        <p:nvSpPr>
          <p:cNvPr id="217" name="Google Shape;217;p9"/>
          <p:cNvSpPr txBox="1"/>
          <p:nvPr/>
        </p:nvSpPr>
        <p:spPr>
          <a:xfrm>
            <a:off x="1743287" y="4859269"/>
            <a:ext cx="1809841"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de-DE" sz="1000" b="0" i="0" u="none" strike="noStrike" cap="none">
                <a:solidFill>
                  <a:srgbClr val="000000"/>
                </a:solidFill>
                <a:latin typeface="Arial"/>
                <a:ea typeface="Arial"/>
                <a:cs typeface="Arial"/>
                <a:sym typeface="Arial"/>
              </a:rPr>
              <a:t>Quelle: Hafen-Hamburg</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4321</Words>
  <Application>Microsoft Macintosh PowerPoint</Application>
  <PresentationFormat>Breitbild</PresentationFormat>
  <Paragraphs>442</Paragraphs>
  <Slides>12</Slides>
  <Notes>12</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12</vt:i4>
      </vt:variant>
    </vt:vector>
  </HeadingPairs>
  <TitlesOfParts>
    <vt:vector size="16" baseType="lpstr">
      <vt:lpstr>Arial</vt:lpstr>
      <vt:lpstr>Trebuchet MS</vt:lpstr>
      <vt:lpstr>Calibri</vt:lpstr>
      <vt:lpstr>Office</vt:lpstr>
      <vt:lpstr>Bankkauffrau/ Bankkaufmann</vt:lpstr>
      <vt:lpstr>Nachhaltigkeit in der Kreditwirtschaft: Strategische Ausrichtung des Kreditinstituts</vt:lpstr>
      <vt:lpstr>Nachhaltigkeit in der Kreditwirtschaft: SDG-Anwendung des Kreditinstituts</vt:lpstr>
      <vt:lpstr>Nachhaltigkeit in der Kreditwirtschaft: Entwicklung von THG-Emissionen</vt:lpstr>
      <vt:lpstr>Nachhaltigkeit in der Kreditwirtschaft:  Perspektive klimaneutrale Geschäftsreisen</vt:lpstr>
      <vt:lpstr>Nachhaltigkeit in der Kreditwirtschaft: Zielkonflikt SDG 7 versus SDG 2</vt:lpstr>
      <vt:lpstr>Nachhaltigkeit und Kreditwirtschaft: Zielharmonie  SDG 7, 9, 11 und 13</vt:lpstr>
      <vt:lpstr>Nachhaltigkeit in der Kreditwirtschaft: Zielkonflikt SDG 8 versus SDG 13</vt:lpstr>
      <vt:lpstr>Nachhaltigkeit und Kreditwirtschaft: Zielkonflikt SDG 8 und 9 versus SDG 14 und 15</vt:lpstr>
      <vt:lpstr>Nachhaltigkeit in der Kreditwirtschaft Ganzheitliche Unternehmensführung</vt:lpstr>
      <vt:lpstr>Nachhaltigkeit in der Kreditwirtschaft: Fazit</vt:lpstr>
      <vt:lpstr>Nachhaltigkeit als gemeinsames Projekt Ganzheitliche Unternehmensführung</vt:lpstr>
    </vt:vector>
  </TitlesOfParts>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Bankkauffrau/ Bankkaufmann</dc:title>
  <dc:creator>Microsoft Office User</dc:creator>
  <cp:lastModifiedBy>Michael Scharp</cp:lastModifiedBy>
  <cp:revision>2</cp:revision>
  <cp:lastPrinted>2023-09-26T03:06:46Z</cp:lastPrinted>
  <dcterms:created xsi:type="dcterms:W3CDTF">2021-10-18T14:46:33Z</dcterms:created>
  <dcterms:modified xsi:type="dcterms:W3CDTF">2023-09-26T03:06:51Z</dcterms:modified>
</cp:coreProperties>
</file>