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tHX3Z6GzqV/Q5vLiJuLWLHKyP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499E64-6091-4AF2-A1C0-3A98C1E146FF}">
  <a:tblStyle styleId="{EF499E64-6091-4AF2-A1C0-3A98C1E146F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F384E71-16CC-4C81-BC13-6A4A3314783E}"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p:restoredTop sz="60111" autoAdjust="0"/>
  </p:normalViewPr>
  <p:slideViewPr>
    <p:cSldViewPr snapToGrid="0">
      <p:cViewPr varScale="1">
        <p:scale>
          <a:sx n="129" d="100"/>
          <a:sy n="129" d="100"/>
        </p:scale>
        <p:origin x="744" y="184"/>
      </p:cViewPr>
      <p:guideLst>
        <p:guide orient="horz" pos="2183"/>
        <p:guide pos="3840"/>
      </p:guideLst>
    </p:cSldViewPr>
  </p:slideViewPr>
  <p:notesTextViewPr>
    <p:cViewPr>
      <p:scale>
        <a:sx n="1" d="1"/>
        <a:sy n="1" d="1"/>
      </p:scale>
      <p:origin x="0" y="0"/>
    </p:cViewPr>
  </p:notesTextViewPr>
  <p:sorterViewPr>
    <p:cViewPr>
      <p:scale>
        <a:sx n="100" d="100"/>
        <a:sy n="100" d="100"/>
      </p:scale>
      <p:origin x="0" y="-9630"/>
    </p:cViewPr>
  </p:sorterViewPr>
  <p:notesViewPr>
    <p:cSldViewPr snapToGrid="0">
      <p:cViewPr varScale="1">
        <p:scale>
          <a:sx n="83" d="100"/>
          <a:sy n="83" d="100"/>
        </p:scale>
        <p:origin x="4176"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39" Type="http://customschemas.google.com/relationships/presentationmetadata" Target="metadata"/><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3"/>
            <a:ext cx="3078428" cy="513509"/>
          </a:xfrm>
          <a:prstGeom prst="rect">
            <a:avLst/>
          </a:prstGeom>
          <a:noFill/>
          <a:ln>
            <a:noFill/>
          </a:ln>
        </p:spPr>
        <p:txBody>
          <a:bodyPr spcFirstLastPara="1" wrap="square" lIns="94825" tIns="47400" rIns="94825" bIns="474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1" y="3"/>
            <a:ext cx="3078428" cy="513509"/>
          </a:xfrm>
          <a:prstGeom prst="rect">
            <a:avLst/>
          </a:prstGeom>
          <a:noFill/>
          <a:ln>
            <a:noFill/>
          </a:ln>
        </p:spPr>
        <p:txBody>
          <a:bodyPr spcFirstLastPara="1" wrap="square" lIns="94825" tIns="47400" rIns="94825" bIns="474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606660"/>
          </a:xfrm>
          <a:prstGeom prst="rect">
            <a:avLst/>
          </a:prstGeom>
          <a:noFill/>
          <a:ln>
            <a:noFill/>
          </a:ln>
        </p:spPr>
        <p:txBody>
          <a:bodyPr spcFirstLastPara="1" wrap="square" lIns="94825" tIns="47400" rIns="94825" bIns="474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8" cy="513506"/>
          </a:xfrm>
          <a:prstGeom prst="rect">
            <a:avLst/>
          </a:prstGeom>
          <a:noFill/>
          <a:ln>
            <a:noFill/>
          </a:ln>
        </p:spPr>
        <p:txBody>
          <a:bodyPr spcFirstLastPara="1" wrap="square" lIns="94825" tIns="47400" rIns="94825" bIns="474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ustoffwissen.de/baustoffe/baustoffknowhow/garten-landschaftsbau-tiefbau/wasserdurchlaessige-pflaster-entwaesserung-fugenversickerung-haufwerksporiges-betonsteinpflaster-filtersteine-porensteine-rasengittersteine/" TargetMode="External"/><Relationship Id="rId4" Type="http://schemas.openxmlformats.org/officeDocument/2006/relationships/hyperlink" Target="https://plasticroad.com/en/"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ieker.de/fachinformationen/umgang-mit-regenwasser/article/das-konzept-der-schwammstadt-sponge-city-577.html" TargetMode="External"/><Relationship Id="rId4" Type="http://schemas.openxmlformats.org/officeDocument/2006/relationships/hyperlink" Target="https://www.umweltbundesamt.de/daten/flaeche-boden-land-oekosysteme/boden/bodenversiegelung#was-ist-bodenversiegelung"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higgs.ch/recycling-asphalt-schont-die-umwelt/14567/"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4.0/legalcode.de" TargetMode="External"/><Relationship Id="rId4" Type="http://schemas.openxmlformats.org/officeDocument/2006/relationships/hyperlink" Target="http://www.umweltbundesamt.de/sites/default/files/medien/1410/publikationen/2020_heizen_mit_holz_bf.pdf"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mweltbewusst-bauen.de/nachhaltigkeit-von-daemmstoffen/" TargetMode="External"/><Relationship Id="rId4" Type="http://schemas.openxmlformats.org/officeDocument/2006/relationships/hyperlink" Target="https://creativecommons.org/licenses/by/4.0/legalcode.de"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lauer-engel.de/de/produktwelt/schmierstoffe-hydraulikfluessigkeiten-bis-12-2022" TargetMode="External"/><Relationship Id="rId4" Type="http://schemas.openxmlformats.org/officeDocument/2006/relationships/hyperlink" Target="https://www.tuvsud.com/de-de/dienstleistungen/auditierung-und-zertifizierung/energiemanagementsysteme/iso-50001" TargetMode="External"/><Relationship Id="rId5" Type="http://schemas.openxmlformats.org/officeDocument/2006/relationships/hyperlink" Target="https://worldsteel.org/steel-by-topic/sustainability/steel-recognitions/"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amr.tv/de/blog/7-unterschatzte-vorteile-der-digitalisierung-im-unternehmen/" TargetMode="External"/><Relationship Id="rId4" Type="http://schemas.openxmlformats.org/officeDocument/2006/relationships/hyperlink" Target="https://www.flixcheck.de/vor-und-nachteile-digitalisierung/"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sr.bund.de/BBSR/DE/veroeffentlichungen/bbsr-online/2020/bbsr-online-17-2020-dl.pdf?__blob=publicationFile&amp;v=3" TargetMode="External"/><Relationship Id="rId4" Type="http://schemas.openxmlformats.org/officeDocument/2006/relationships/hyperlink" Target="http://dpaq.de/fO8Dt" TargetMode="External"/><Relationship Id="rId5" Type="http://schemas.openxmlformats.org/officeDocument/2006/relationships/hyperlink" Target="https://www.destatis.de/DE/Themen/Gesellschaft-Umwelt/Umwelt/Abfallwirtschaft/_inhalt.html"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statis.de/DE/Themen/Gesellschaft-Umwelt/Umwelt/Abfallwirtschaft/Publikationen/Downloads-Abfallwirtschaft/abfallbilanz-pdf-5321001.pdf?__blob=publicationFile" TargetMode="External"/><Relationship Id="rId4" Type="http://schemas.openxmlformats.org/officeDocument/2006/relationships/hyperlink" Target="https://www.umweltbundesamt.de/sites/default/files/medien/publikation/long/4040.pdf" TargetMode="External"/><Relationship Id="rId5" Type="http://schemas.openxmlformats.org/officeDocument/2006/relationships/hyperlink" Target="https://kreislaufwirtschaft-bau.de/Download/Bericht-12.pdf"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statis.de/DE/Themen/Gesellschaft-Umwelt/Umwelt/Abfallwirtschaft/Publikationen/Downloads-Abfallwirtschaft/abfallbilanz-pdf-5321001.pdf?__blob=publicationFile" TargetMode="External"/><Relationship Id="rId4" Type="http://schemas.openxmlformats.org/officeDocument/2006/relationships/hyperlink" Target="https://www.umweltbundesamt.de/sites/default/files/medien/publikation/long/4040.pdf" TargetMode="External"/><Relationship Id="rId5" Type="http://schemas.openxmlformats.org/officeDocument/2006/relationships/hyperlink" Target="https://kreislaufwirtschaft-bau.de/Download/Bericht-12.pdf"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mweltbundesamt.de/umweltatlas/bauen-wohnen/wirkungen-bauen/energieverbrauch-bauen/wie-viel-energie-wird-fuer-bauen-benoetigt" TargetMode="External"/><Relationship Id="rId4" Type="http://schemas.openxmlformats.org/officeDocument/2006/relationships/hyperlink" Target="https://www.umweltbundesamt.de/sites/default/files/medien/1968/publikationen/co2-emissionsfaktoren_fur_fossile_brennstoffe_korrektur.pdf"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8: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38:notes"/>
          <p:cNvSpPr txBox="1">
            <a:spLocks noGrp="1"/>
          </p:cNvSpPr>
          <p:nvPr>
            <p:ph type="body" idx="1"/>
          </p:nvPr>
        </p:nvSpPr>
        <p:spPr>
          <a:xfrm>
            <a:off x="479425" y="4100645"/>
            <a:ext cx="6145213" cy="5135952"/>
          </a:xfrm>
          <a:prstGeom prst="rect">
            <a:avLst/>
          </a:prstGeom>
          <a:noFill/>
          <a:ln>
            <a:noFill/>
          </a:ln>
        </p:spPr>
        <p:txBody>
          <a:bodyPr spcFirstLastPara="1" wrap="square" lIns="94825" tIns="47400" rIns="94825" bIns="47400" anchor="t" anchorCtr="0">
            <a:noAutofit/>
          </a:bodyPr>
          <a:lstStyle/>
          <a:p>
            <a:pPr marL="171450" lvl="0" indent="-158750" algn="l" rtl="0">
              <a:lnSpc>
                <a:spcPct val="100000"/>
              </a:lnSpc>
              <a:spcBef>
                <a:spcPts val="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Ziel des Projektes ist die Gründung einer </a:t>
            </a:r>
            <a:r>
              <a:rPr lang="de-DE" sz="1050" b="0" i="1" u="none" strike="noStrike" cap="none" dirty="0">
                <a:solidFill>
                  <a:schemeClr val="dk1"/>
                </a:solidFill>
                <a:latin typeface="Calibri"/>
                <a:ea typeface="Calibri"/>
                <a:cs typeface="Calibri"/>
                <a:sym typeface="Calibri"/>
              </a:rPr>
              <a:t>Projektagentur Berufliche Bildung für Nachhaltige Entwicklung (PA-BBNE) des Partnernetzwerkes Berufliche Bildung am IZT. </a:t>
            </a:r>
            <a:r>
              <a:rPr lang="de-DE" sz="1050" b="0" i="0" u="none" strike="noStrike" cap="none" dirty="0">
                <a:solidFill>
                  <a:schemeClr val="dk1"/>
                </a:solidFill>
                <a:latin typeface="Calibri"/>
                <a:ea typeface="Calibri"/>
                <a:cs typeface="Calibri"/>
                <a:sym typeface="Calibri"/>
              </a:rPr>
              <a:t>Für eine Vielzahl von Ausbildungsberufen erstellt die Projektagentur Begleitmaterialien zur </a:t>
            </a:r>
            <a:r>
              <a:rPr lang="de-DE" sz="1050" b="0" i="1" u="none" strike="noStrike" cap="none" dirty="0">
                <a:solidFill>
                  <a:schemeClr val="dk1"/>
                </a:solidFill>
                <a:latin typeface="Calibri"/>
                <a:ea typeface="Calibri"/>
                <a:cs typeface="Calibri"/>
                <a:sym typeface="Calibri"/>
              </a:rPr>
              <a:t>Beruflichen Bildung für Nachhaltige Entwicklung </a:t>
            </a:r>
            <a:r>
              <a:rPr lang="de-DE" sz="1050" b="0" i="0" u="none" strike="noStrike" cap="none" dirty="0">
                <a:solidFill>
                  <a:schemeClr val="dk1"/>
                </a:solidFill>
                <a:latin typeface="Calibri"/>
                <a:ea typeface="Calibri"/>
                <a:cs typeface="Calibri"/>
                <a:sym typeface="Calibri"/>
              </a:rPr>
              <a:t>(BBNE). Dabei werden alle für die Berufsausbildung relevanten Dimensionen der Nachhaltigkeit berücksichtigt. Diese Impulspapiere und Weiterbildungsmaterialien sollen Anregungen für mehr Nachhaltigkeit in der beruflichen Bildung geben. </a:t>
            </a:r>
            <a:endParaRPr sz="1050" dirty="0"/>
          </a:p>
          <a:p>
            <a:pPr marL="171450" lvl="0"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Primäre Zielgruppen sind Lehrkräfte an Berufsschulen, sowie deren Berufsschüler*innen, aber auch Ausbildende und ihre Auszubildenden in Betrieben. Sekundäre Zielgruppen sind Umweltbildner*innen, Wissenschaftler*innen der Berufsbildung, </a:t>
            </a:r>
            <a:r>
              <a:rPr lang="de-DE" sz="1050" b="0" i="0" u="none" strike="noStrike" cap="none" dirty="0" err="1">
                <a:solidFill>
                  <a:schemeClr val="dk1"/>
                </a:solidFill>
                <a:latin typeface="Calibri"/>
                <a:ea typeface="Calibri"/>
                <a:cs typeface="Calibri"/>
                <a:sym typeface="Calibri"/>
              </a:rPr>
              <a:t>Pädagog</a:t>
            </a:r>
            <a:r>
              <a:rPr lang="de-DE" sz="1050" b="0" i="0" u="none" strike="noStrike" cap="none" dirty="0">
                <a:solidFill>
                  <a:schemeClr val="dk1"/>
                </a:solidFill>
                <a:latin typeface="Calibri"/>
                <a:ea typeface="Calibri"/>
                <a:cs typeface="Calibri"/>
                <a:sym typeface="Calibri"/>
              </a:rPr>
              <a:t>*innen sowie Institutionen der beruflichen Bildung. </a:t>
            </a:r>
            <a:endParaRPr sz="1050" dirty="0"/>
          </a:p>
          <a:p>
            <a:pPr marL="171450" lvl="0"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Die Intention dieses Projektes ist es, kompakt und schnell den Zielgruppen Anregungen zum Thema “Nachhaltigkeit” durch eine integrative Darstellung der Nachhaltigkeitsthemen in der Bildung und der Ausbildung zu geben. Weiterhin wird durch einen sehr umfangreichen Materialpool der Stand des Wissens zu den Nachhaltigkeitszielen (SDG Sustainable Development Goals, Ziele für die nachhaltige Entwicklung) gegeben und so die Bildung gemäß SDG 4 “Hochwertige Bildung” unterstützt. </a:t>
            </a:r>
            <a:endParaRPr sz="1050" dirty="0"/>
          </a:p>
          <a:p>
            <a:pPr marL="171450" lvl="0"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Im Mittelpunkt steht die neue Standardberufsbildposition "Umweltschutz und Nachhaltigkeit" unter der Annahme, dass diese auch zeitnah in allen Berufsbildern verankert wird. In dem Projekt wird herausgearbeitet, was "Nachhaltigkeit" aus wissenschaftlicher Perspektive für diese Position sowie </a:t>
            </a:r>
            <a:r>
              <a:rPr lang="de-DE" sz="1050" b="0" i="0" u="none" strike="noStrike" cap="none" dirty="0" err="1">
                <a:solidFill>
                  <a:schemeClr val="dk1"/>
                </a:solidFill>
                <a:latin typeface="Calibri"/>
                <a:ea typeface="Calibri"/>
                <a:cs typeface="Calibri"/>
                <a:sym typeface="Calibri"/>
              </a:rPr>
              <a:t>für</a:t>
            </a:r>
            <a:r>
              <a:rPr lang="de-DE" sz="1050" b="0" i="0" u="none" strike="noStrike" cap="none" dirty="0">
                <a:solidFill>
                  <a:schemeClr val="dk1"/>
                </a:solidFill>
                <a:latin typeface="Calibri"/>
                <a:ea typeface="Calibri"/>
                <a:cs typeface="Calibri"/>
                <a:sym typeface="Calibri"/>
              </a:rPr>
              <a:t> die berufsprofilgebenden Fertigkeiten, Kenntnisse und Fähigkeiten bedeutet. Im Kern sollen deshalb folgende drei Materialien je Berufsbild entwickelt werden: </a:t>
            </a:r>
            <a:endParaRPr sz="1050" dirty="0"/>
          </a:p>
          <a:p>
            <a:pPr marL="628650" lvl="1"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die tabellarische didaktische Einordnung (Didaktisches Impulspapier, IP), </a:t>
            </a:r>
            <a:endParaRPr sz="1050" dirty="0"/>
          </a:p>
          <a:p>
            <a:pPr marL="628650" lvl="1"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ein Dokument zur Weiterbildung für Lehrende und Unterrichtende zu den Nachhaltigkeitszielen mit dem Bezug auf die spezifische Berufsausbildung (Hintergrundmaterial, HGM) </a:t>
            </a:r>
            <a:endParaRPr sz="1050" dirty="0"/>
          </a:p>
          <a:p>
            <a:pPr marL="628650" lvl="1"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Ein Handout (FS) z. B. mit der Darstellung von Zielkonflikten oder weiteren Aufgabenstellungen. </a:t>
            </a:r>
            <a:endParaRPr sz="1050" dirty="0"/>
          </a:p>
          <a:p>
            <a:pPr marL="171450" lvl="0" indent="-158750" algn="l" rtl="0">
              <a:lnSpc>
                <a:spcPct val="100000"/>
              </a:lnSpc>
              <a:spcBef>
                <a:spcPts val="600"/>
              </a:spcBef>
              <a:spcAft>
                <a:spcPts val="0"/>
              </a:spcAft>
              <a:buSzPts val="1200"/>
              <a:buFont typeface="Arial"/>
              <a:buChar char="•"/>
            </a:pPr>
            <a:r>
              <a:rPr lang="de-DE" sz="1050" b="0" i="0" u="none" strike="noStrike" cap="none" dirty="0">
                <a:solidFill>
                  <a:schemeClr val="dk1"/>
                </a:solidFill>
                <a:latin typeface="Calibri"/>
                <a:ea typeface="Calibri"/>
                <a:cs typeface="Calibri"/>
                <a:sym typeface="Calibri"/>
              </a:rPr>
              <a:t>Die Materialien sollen Impulse und Orientierung geben, wie Nachhaltigkeit in die verschiedenen Berufsbilder integriert werden kann. Alle Materialien werden als Open Educational </a:t>
            </a:r>
            <a:r>
              <a:rPr lang="de-DE" sz="1050" b="0" i="0" u="none" strike="noStrike" cap="none" dirty="0" err="1">
                <a:solidFill>
                  <a:schemeClr val="dk1"/>
                </a:solidFill>
                <a:latin typeface="Calibri"/>
                <a:ea typeface="Calibri"/>
                <a:cs typeface="Calibri"/>
                <a:sym typeface="Calibri"/>
              </a:rPr>
              <a:t>Ressources</a:t>
            </a:r>
            <a:r>
              <a:rPr lang="de-DE" sz="1050" b="0" i="0" u="none" strike="noStrike" cap="none" dirty="0">
                <a:solidFill>
                  <a:schemeClr val="dk1"/>
                </a:solidFill>
                <a:latin typeface="Calibri"/>
                <a:ea typeface="Calibri"/>
                <a:cs typeface="Calibri"/>
                <a:sym typeface="Calibri"/>
              </a:rPr>
              <a:t> (OER-Materialien) im PDF-Format und als </a:t>
            </a:r>
            <a:r>
              <a:rPr lang="de-DE" sz="1050" b="0" i="0" u="none" strike="noStrike" cap="none" dirty="0" err="1">
                <a:solidFill>
                  <a:schemeClr val="dk1"/>
                </a:solidFill>
                <a:latin typeface="Calibri"/>
                <a:ea typeface="Calibri"/>
                <a:cs typeface="Calibri"/>
                <a:sym typeface="Calibri"/>
              </a:rPr>
              <a:t>Oce</a:t>
            </a:r>
            <a:r>
              <a:rPr lang="de-DE" sz="1050" b="0" i="0" u="none" strike="noStrike" cap="none" dirty="0">
                <a:solidFill>
                  <a:schemeClr val="dk1"/>
                </a:solidFill>
                <a:latin typeface="Calibri"/>
                <a:ea typeface="Calibri"/>
                <a:cs typeface="Calibri"/>
                <a:sym typeface="Calibri"/>
              </a:rPr>
              <a:t>-Dokumente (Word und PowerPoint) zur weiteren Verwendung veröffentlicht, d. h. sie können von den Nutzer*innen kopiert, ergänzt oder umstrukturiert werden. </a:t>
            </a:r>
            <a:endParaRPr sz="1050" dirty="0"/>
          </a:p>
        </p:txBody>
      </p:sp>
      <p:sp>
        <p:nvSpPr>
          <p:cNvPr id="142" name="Google Shape;142;p38:notes"/>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4b98f2b690_0_2: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4b98f2b690_0_2:notes"/>
          <p:cNvSpPr txBox="1">
            <a:spLocks noGrp="1"/>
          </p:cNvSpPr>
          <p:nvPr>
            <p:ph type="body" idx="1"/>
          </p:nvPr>
        </p:nvSpPr>
        <p:spPr>
          <a:xfrm>
            <a:off x="479424" y="3924000"/>
            <a:ext cx="6145213" cy="5330597"/>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sz="1200" b="1" dirty="0"/>
              <a:t>Beschreibung</a:t>
            </a:r>
            <a:endParaRPr dirty="0"/>
          </a:p>
          <a:p>
            <a:pPr marL="0" lvl="0" indent="0" algn="l" rtl="0">
              <a:lnSpc>
                <a:spcPct val="100000"/>
              </a:lnSpc>
              <a:spcBef>
                <a:spcPts val="0"/>
              </a:spcBef>
              <a:spcAft>
                <a:spcPts val="0"/>
              </a:spcAft>
              <a:buClr>
                <a:schemeClr val="dk1"/>
              </a:buClr>
              <a:buSzPts val="1800"/>
              <a:buFont typeface="Arial"/>
              <a:buNone/>
            </a:pPr>
            <a:r>
              <a:rPr lang="de-DE" dirty="0"/>
              <a:t>Klima- und Umweltwirkung Verkehr: Atmosphärische Emissionen LKW-Verkehr</a:t>
            </a:r>
          </a:p>
          <a:p>
            <a:pPr marL="0" indent="0">
              <a:buClr>
                <a:schemeClr val="dk1"/>
              </a:buClr>
              <a:buSzPts val="1800"/>
            </a:pPr>
            <a:r>
              <a:rPr lang="de-DE" dirty="0">
                <a:solidFill>
                  <a:srgbClr val="404040"/>
                </a:solidFill>
              </a:rPr>
              <a:t>Bei der Grafik wurden die Größeneinheiten der Schadstoffe auf einen Index normiert, bei dem die Emissionen des Jahres 1995 jeweils auf 100% normiert wurden. Auffällig an den Ergebnissen ist, dass die herkömmlichen Luftschafstoffe, insbesondere Schwefeldioxid, flüchtige organische Verbindungen (NMVOC) und Partikel (Stäube) in den letzten 25 Jahren wie auch beim PKW-Verkehr erheblich reduziert werden konnten. Im Gegensatz zum PKW-Verkehr (Folie 9) ist das das klimaschädliche Kohlendioxid zumindest um gut 30 % verringert worden. </a:t>
            </a:r>
            <a:endParaRPr dirty="0">
              <a:solidFill>
                <a:srgbClr val="404040"/>
              </a:solidFill>
            </a:endParaRPr>
          </a:p>
          <a:p>
            <a:pPr marL="171450" lvl="0" indent="-10160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de-DE" sz="1200" b="1" dirty="0"/>
              <a:t>Aufgaben</a:t>
            </a:r>
            <a:endParaRPr dirty="0"/>
          </a:p>
          <a:p>
            <a:pPr marL="171450" lvl="0" indent="-171450" algn="l" rtl="0">
              <a:lnSpc>
                <a:spcPct val="100000"/>
              </a:lnSpc>
              <a:spcBef>
                <a:spcPts val="0"/>
              </a:spcBef>
              <a:spcAft>
                <a:spcPts val="0"/>
              </a:spcAft>
              <a:buSzPts val="1100"/>
              <a:buFont typeface="Arial"/>
              <a:buChar char="•"/>
            </a:pPr>
            <a:r>
              <a:rPr lang="de-DE" sz="1200" dirty="0"/>
              <a:t>Welchen Beitrag leistet Ihr Betrieb im Mobilitätsbereich zum Klimawandel?</a:t>
            </a:r>
            <a:endParaRPr dirty="0"/>
          </a:p>
          <a:p>
            <a:pPr marL="171450" lvl="0" indent="-171450" algn="l" rtl="0">
              <a:lnSpc>
                <a:spcPct val="100000"/>
              </a:lnSpc>
              <a:spcBef>
                <a:spcPts val="0"/>
              </a:spcBef>
              <a:spcAft>
                <a:spcPts val="0"/>
              </a:spcAft>
              <a:buSzPts val="1100"/>
              <a:buFont typeface="Arial"/>
              <a:buChar char="•"/>
            </a:pPr>
            <a:r>
              <a:rPr lang="de-DE" sz="1200" dirty="0"/>
              <a:t>Was unternehmen Sie in Ihrem Betrieb, um CO</a:t>
            </a:r>
            <a:r>
              <a:rPr lang="de-DE" sz="1200" baseline="-25000" dirty="0"/>
              <a:t>2</a:t>
            </a:r>
            <a:r>
              <a:rPr lang="de-DE" sz="1200" dirty="0"/>
              <a:t>-Emissionen a</a:t>
            </a:r>
            <a:r>
              <a:rPr lang="de-DE" dirty="0"/>
              <a:t>us der betriebseigenen PKW-Flotte </a:t>
            </a:r>
            <a:r>
              <a:rPr lang="de-DE" sz="1200" dirty="0"/>
              <a:t>zu verringern?</a:t>
            </a:r>
            <a:endParaRPr dirty="0"/>
          </a:p>
          <a:p>
            <a:pPr marL="0" lvl="0" indent="0" algn="l" rtl="0">
              <a:lnSpc>
                <a:spcPct val="100000"/>
              </a:lnSpc>
              <a:spcBef>
                <a:spcPts val="0"/>
              </a:spcBef>
              <a:spcAft>
                <a:spcPts val="0"/>
              </a:spcAft>
              <a:buClr>
                <a:schemeClr val="dk1"/>
              </a:buClr>
              <a:buSzPts val="1100"/>
              <a:buNone/>
            </a:pPr>
            <a:endParaRPr sz="1200" dirty="0"/>
          </a:p>
          <a:p>
            <a:pPr marL="0" lvl="0" indent="0" algn="l" rtl="0">
              <a:lnSpc>
                <a:spcPct val="100000"/>
              </a:lnSpc>
              <a:spcBef>
                <a:spcPts val="0"/>
              </a:spcBef>
              <a:spcAft>
                <a:spcPts val="0"/>
              </a:spcAft>
              <a:buSzPts val="1400"/>
              <a:buNone/>
            </a:pPr>
            <a:r>
              <a:rPr lang="de-DE" sz="1200" b="1" dirty="0"/>
              <a:t>Quelle</a:t>
            </a:r>
            <a:endParaRPr sz="1200" b="1" dirty="0"/>
          </a:p>
          <a:p>
            <a:pPr marL="171450" lvl="0" indent="-171450" algn="l" rtl="0">
              <a:lnSpc>
                <a:spcPct val="100000"/>
              </a:lnSpc>
              <a:spcBef>
                <a:spcPts val="0"/>
              </a:spcBef>
              <a:spcAft>
                <a:spcPts val="0"/>
              </a:spcAft>
              <a:buSzPct val="100000"/>
              <a:buFont typeface="Arial" panose="020B0604020202020204" pitchFamily="34" charset="0"/>
              <a:buChar char="•"/>
            </a:pPr>
            <a:r>
              <a:rPr lang="de-DE" dirty="0"/>
              <a:t>Umweltbundesamt (2022)Spezifische Emissionen PKW</a:t>
            </a:r>
            <a:r>
              <a:rPr lang="de-DE" sz="1200" dirty="0"/>
              <a:t>. Online: </a:t>
            </a:r>
            <a:r>
              <a:rPr lang="de-DE" dirty="0"/>
              <a:t>https://www.umweltbundesamt.de/sites/default/files/medien/384/bilder/dateien/2_abb_spezifische-emissionen-pkw_2022-04-22.pdf</a:t>
            </a:r>
            <a:endParaRPr sz="1200" dirty="0"/>
          </a:p>
        </p:txBody>
      </p:sp>
      <p:sp>
        <p:nvSpPr>
          <p:cNvPr id="288" name="Google Shape;288;g14b98f2b690_0_2: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6da63f9b3d_1_721: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182;g26da99438ff_0_830:notes">
            <a:extLst>
              <a:ext uri="{FF2B5EF4-FFF2-40B4-BE49-F238E27FC236}">
                <a16:creationId xmlns:a16="http://schemas.microsoft.com/office/drawing/2014/main" xmlns="" id="{F0BB7E43-CF01-45D6-9829-E35753ECD1D6}"/>
              </a:ext>
            </a:extLst>
          </p:cNvPr>
          <p:cNvSpPr txBox="1">
            <a:spLocks noGrp="1"/>
          </p:cNvSpPr>
          <p:nvPr>
            <p:ph type="body" idx="1"/>
          </p:nvPr>
        </p:nvSpPr>
        <p:spPr>
          <a:xfrm>
            <a:off x="479425" y="3924000"/>
            <a:ext cx="6145213" cy="48876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Clr>
                <a:schemeClr val="dk1"/>
              </a:buClr>
              <a:buSzPts val="1100"/>
              <a:buFont typeface="Arial"/>
              <a:buNone/>
            </a:pPr>
            <a:r>
              <a:rPr lang="de-DE" b="1" dirty="0"/>
              <a:t>Beschreibung </a:t>
            </a:r>
            <a:endParaRPr dirty="0"/>
          </a:p>
          <a:p>
            <a:pPr marL="0" lvl="0" indent="0" algn="l" rtl="0">
              <a:lnSpc>
                <a:spcPct val="100000"/>
              </a:lnSpc>
              <a:spcBef>
                <a:spcPts val="0"/>
              </a:spcBef>
              <a:spcAft>
                <a:spcPts val="0"/>
              </a:spcAft>
              <a:buClr>
                <a:schemeClr val="dk1"/>
              </a:buClr>
              <a:buSzPts val="1100"/>
              <a:buFont typeface="Arial"/>
              <a:buNone/>
            </a:pPr>
            <a:r>
              <a:rPr lang="de-DE" dirty="0"/>
              <a:t>Nachhaltige Ressourcennutzung. Earth Overshoot Day. Der Earth Overshoot Day markiert den Tag, an dem die Menschheit alle natürlichen Ressourcen, die die Erde innerhalb eines Jahres zur Verfügung stellen kann, aufgebraucht hat.</a:t>
            </a:r>
            <a:endParaRPr dirty="0"/>
          </a:p>
          <a:p>
            <a:pPr marL="0" lvl="0" indent="0" algn="l" rtl="0">
              <a:lnSpc>
                <a:spcPct val="100000"/>
              </a:lnSpc>
              <a:spcBef>
                <a:spcPts val="0"/>
              </a:spcBef>
              <a:spcAft>
                <a:spcPts val="0"/>
              </a:spcAft>
              <a:buSzPts val="1400"/>
              <a:buNone/>
            </a:pPr>
            <a:r>
              <a:rPr lang="de-DE" dirty="0"/>
              <a:t>Am 2. August 2023 wird es leider wieder soweit sein. Die natürlichen Ressourcen der Erde sind für das Kalenderjahr 2023 erschöpft. Das bedeutet, dass wir in den ersten sieben Monaten des Jahres mehr Kohlenstoff in Umlauf gebracht haben als Wälder und Ozeane in einem Jahr absorbieren können. Wir haben weltweit mehr Fische gefangen, mehr Bäume gefällt, mehr geerntet und mehr Wasser verbraucht als die Erde in derselben Zeit reproduzieren konnte. Alle zusammen nutzen wir so in einem Jahr mehr als wir eigentlich zur Verfügung hätten.</a:t>
            </a:r>
            <a:endParaRPr dirty="0"/>
          </a:p>
          <a:p>
            <a:pPr marL="0" lvl="0" indent="0" algn="l" rtl="0">
              <a:lnSpc>
                <a:spcPct val="100000"/>
              </a:lnSpc>
              <a:spcBef>
                <a:spcPts val="0"/>
              </a:spcBef>
              <a:spcAft>
                <a:spcPts val="0"/>
              </a:spcAft>
              <a:buSzPts val="1400"/>
              <a:buNone/>
            </a:pPr>
            <a:r>
              <a:rPr lang="de-DE" dirty="0"/>
              <a:t>German Overshoot Day</a:t>
            </a:r>
            <a:endParaRPr dirty="0"/>
          </a:p>
          <a:p>
            <a:pPr marL="0" lvl="0" indent="0" algn="l" rtl="0">
              <a:lnSpc>
                <a:spcPct val="100000"/>
              </a:lnSpc>
              <a:spcBef>
                <a:spcPts val="0"/>
              </a:spcBef>
              <a:spcAft>
                <a:spcPts val="0"/>
              </a:spcAft>
              <a:buSzPts val="1400"/>
              <a:buNone/>
            </a:pPr>
            <a:r>
              <a:rPr lang="de-DE" dirty="0"/>
              <a:t>Lebten alle wie die Menschen in Deutschland, bräuchte es drei Erden. Damit ist Deutschland schlecht auf die vorhersehbare Zukunft des Klimawandels und der Ressourcenknappheit vorbereitet, obwohl es viele Möglichkeiten gäbe, sich vorzubereiten. Die Footprint- und Biokapazitätstrends zeigen, dass Deutschland nicht bereit ist, seinen eigenen Wohlstand zu sichern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de-DE" b="1" dirty="0"/>
              <a:t>Aufgabe</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de-DE" dirty="0"/>
              <a:t>Erklären Sie was der Earth Overshoot </a:t>
            </a:r>
            <a:r>
              <a:rPr lang="de-DE" dirty="0" err="1"/>
              <a:t>day</a:t>
            </a:r>
            <a:r>
              <a:rPr lang="de-DE" dirty="0"/>
              <a:t> ist.</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de-DE" dirty="0"/>
              <a:t>Auf welches Datum fällt der Earth Overshoot Day im Jahr 2023?</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de-DE" dirty="0"/>
              <a:t>Auf welches Datum fällt der German  Overshoot Day im Jahr 2023?</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de-DE" b="1" dirty="0"/>
              <a:t>Quelle</a:t>
            </a:r>
            <a:endParaRPr b="1" dirty="0"/>
          </a:p>
          <a:p>
            <a:pPr marL="171450" lvl="0" indent="-171450" algn="l" rtl="0">
              <a:lnSpc>
                <a:spcPct val="100000"/>
              </a:lnSpc>
              <a:spcBef>
                <a:spcPts val="0"/>
              </a:spcBef>
              <a:spcAft>
                <a:spcPts val="0"/>
              </a:spcAft>
              <a:buSzPts val="1400"/>
              <a:buFont typeface="Arial" panose="020B0604020202020204" pitchFamily="34" charset="0"/>
              <a:buChar char="•"/>
            </a:pPr>
            <a:r>
              <a:rPr lang="de-DE" dirty="0"/>
              <a:t>Quelle: Earth </a:t>
            </a:r>
            <a:r>
              <a:rPr lang="de-DE" dirty="0" err="1"/>
              <a:t>overshoot</a:t>
            </a:r>
            <a:r>
              <a:rPr lang="de-DE" dirty="0"/>
              <a:t> </a:t>
            </a:r>
            <a:r>
              <a:rPr lang="de-DE" dirty="0" err="1"/>
              <a:t>day</a:t>
            </a:r>
            <a:r>
              <a:rPr lang="de-DE" dirty="0"/>
              <a:t> (2023): Earth Overshoot Day (Hrsg.): Country Overshoot Days. Global Footprint Network. CH-Geneva. Online: https://www.overshootday.org/newsroom/press-release-german-overshoot-day-2023-de/</a:t>
            </a:r>
            <a:endParaRPr dirty="0"/>
          </a:p>
        </p:txBody>
      </p:sp>
      <p:sp>
        <p:nvSpPr>
          <p:cNvPr id="2" name="Google Shape;142;p38:notes">
            <a:extLst>
              <a:ext uri="{FF2B5EF4-FFF2-40B4-BE49-F238E27FC236}">
                <a16:creationId xmlns:a16="http://schemas.microsoft.com/office/drawing/2014/main" xmlns="" id="{BB5614F5-C03F-2D8D-7082-D7016D217AF6}"/>
              </a:ext>
            </a:extLst>
          </p:cNvPr>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6da63f9b3d_1_731: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259;g26805bd2549_0_495:notes">
            <a:extLst>
              <a:ext uri="{FF2B5EF4-FFF2-40B4-BE49-F238E27FC236}">
                <a16:creationId xmlns:a16="http://schemas.microsoft.com/office/drawing/2014/main" xmlns="" id="{D4CA31CD-DF98-4ED5-8B08-7E292BF909E2}"/>
              </a:ext>
            </a:extLst>
          </p:cNvPr>
          <p:cNvSpPr txBox="1">
            <a:spLocks noGrp="1"/>
          </p:cNvSpPr>
          <p:nvPr>
            <p:ph type="body" idx="1"/>
          </p:nvPr>
        </p:nvSpPr>
        <p:spPr>
          <a:xfrm>
            <a:off x="479412" y="3924000"/>
            <a:ext cx="6145213" cy="47958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Clr>
                <a:schemeClr val="dk1"/>
              </a:buClr>
              <a:buSzPts val="1100"/>
              <a:buFont typeface="Arial"/>
              <a:buNone/>
            </a:pPr>
            <a:r>
              <a:rPr lang="de-DE" b="1" dirty="0"/>
              <a:t>Beschreibung</a:t>
            </a:r>
            <a:endParaRPr dirty="0"/>
          </a:p>
          <a:p>
            <a:pPr marL="0" lvl="0" indent="0" algn="l" rtl="0">
              <a:lnSpc>
                <a:spcPct val="100000"/>
              </a:lnSpc>
              <a:spcBef>
                <a:spcPts val="0"/>
              </a:spcBef>
              <a:spcAft>
                <a:spcPts val="0"/>
              </a:spcAft>
              <a:buSzPts val="1400"/>
              <a:buNone/>
            </a:pPr>
            <a:r>
              <a:rPr lang="de-DE" dirty="0"/>
              <a:t>Nachhaltige Ressourcennutzung. Earth Overshoot Day. </a:t>
            </a:r>
          </a:p>
          <a:p>
            <a:pPr marL="0" lvl="0" indent="0" algn="l" rtl="0">
              <a:lnSpc>
                <a:spcPct val="100000"/>
              </a:lnSpc>
              <a:spcBef>
                <a:spcPts val="0"/>
              </a:spcBef>
              <a:spcAft>
                <a:spcPts val="0"/>
              </a:spcAft>
              <a:buSzPts val="1400"/>
              <a:buNone/>
            </a:pPr>
            <a:r>
              <a:rPr lang="de-DE" dirty="0"/>
              <a:t>Laut Global Footprint Network (GFN) nutzt die Weltbevölkerung derzeit pro Jahr 1,7 mal die verfügbaren natürlichen Rohstoffe, die nachhaltig entnommen werden könnten. Der Earth Overshoot Day (Welterschöpfungstag) ist somit auch eine Ermahnung, weiter dafür zu kämpfen, dass das Bewusstsein für eine achtsame Ressourcenverwendung steigt.</a:t>
            </a:r>
            <a:endParaRPr dirty="0"/>
          </a:p>
          <a:p>
            <a:pPr marL="0" lvl="0" indent="0" algn="l" rtl="0">
              <a:lnSpc>
                <a:spcPct val="100000"/>
              </a:lnSpc>
              <a:spcBef>
                <a:spcPts val="0"/>
              </a:spcBef>
              <a:spcAft>
                <a:spcPts val="0"/>
              </a:spcAft>
              <a:buSzPts val="1400"/>
              <a:buNone/>
            </a:pPr>
            <a:r>
              <a:rPr lang="de-DE" dirty="0"/>
              <a:t>Der weltweite CO₂ Fußabdruck macht ca. 60% des gesamten ökologischen Fußabdrucks der Menschheit aus. Dabei sind die CO₂ Emissionen weitaus mehr als Abgase und Flugzugkerosin. Auch die Verbrennung fossiler Brennstoffe und die Abholzung vieler Waldflächen weltweit haben großen Einfluss darauf. Dadurch wird die Fähigkeit der Natur Kohlendioxid aus der Atmosphäre zu absorbieren genauso geschwächt wie durch intensive Landwirtschaft und die Überfischung der Ozeane. Eine Veränderung des CO₂ Ausstoßes hat somit weitreichende Ausmaße. Durch gezielte Veränderung der CO₂ Emissionen im täglichen Leben ist somit auch eine Verbesserung des ökologischen Fußabdrucks machbar. Hierin liegt vielleicht eine der größten Herausforderungen unserer Zeit. Denn wer nicht weiß wieviel er verbraucht, kann auch nicht wissen wieviel er vermeiden oder kompensieren könnte.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None/>
            </a:pPr>
            <a:r>
              <a:rPr lang="de-DE" b="1" dirty="0"/>
              <a:t>Aufgabe</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de-DE" dirty="0"/>
              <a:t>Erklären Sie warum fällt der Earth Overshoot Day auf ein immer früheres Datum im Jahr fällt?</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r>
              <a:rPr lang="de-DE" b="1" dirty="0"/>
              <a:t>Quelle</a:t>
            </a:r>
            <a:endParaRPr b="1" dirty="0"/>
          </a:p>
          <a:p>
            <a:pPr marL="171450" lvl="0" indent="-171450" algn="l" rtl="0">
              <a:lnSpc>
                <a:spcPct val="100000"/>
              </a:lnSpc>
              <a:spcBef>
                <a:spcPts val="0"/>
              </a:spcBef>
              <a:spcAft>
                <a:spcPts val="0"/>
              </a:spcAft>
              <a:buClr>
                <a:schemeClr val="dk1"/>
              </a:buClr>
              <a:buSzPct val="100000"/>
              <a:buFont typeface="Arial" panose="020B0604020202020204" pitchFamily="34" charset="0"/>
              <a:buChar char="•"/>
            </a:pPr>
            <a:r>
              <a:rPr lang="de-DE" dirty="0"/>
              <a:t>Klima ohne Grenzen (2023):  Earth Overshoot Day 2023 Ressourcen für dieses Jahr am 2. August aufgebraucht. Klima ohne Grenzen gemeinnützige GmbH (Hrsg.) Online: https://klimaohnegrenzen.de/artikel/2022/10/19/earth-overshoot-day-2022-ressourcen-fuer-dieses-jahr-am-28-juli-aufgebraucht</a:t>
            </a:r>
            <a:endParaRPr dirty="0"/>
          </a:p>
        </p:txBody>
      </p:sp>
      <p:sp>
        <p:nvSpPr>
          <p:cNvPr id="2" name="Google Shape;142;p38:notes">
            <a:extLst>
              <a:ext uri="{FF2B5EF4-FFF2-40B4-BE49-F238E27FC236}">
                <a16:creationId xmlns:a16="http://schemas.microsoft.com/office/drawing/2014/main" xmlns="" id="{D2EB523C-E2D2-63CB-C2ED-8C78D03DC381}"/>
              </a:ext>
            </a:extLst>
          </p:cNvPr>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6da63f9b3d_1_0:notes"/>
          <p:cNvSpPr>
            <a:spLocks noGrp="1" noRot="1" noChangeAspect="1"/>
          </p:cNvSpPr>
          <p:nvPr>
            <p:ph type="sldImg" idx="2"/>
          </p:nvPr>
        </p:nvSpPr>
        <p:spPr>
          <a:xfrm>
            <a:off x="479425" y="374650"/>
            <a:ext cx="6142038"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26da63f9b3d_1_0:notes"/>
          <p:cNvSpPr txBox="1">
            <a:spLocks noGrp="1"/>
          </p:cNvSpPr>
          <p:nvPr>
            <p:ph type="body" idx="1"/>
          </p:nvPr>
        </p:nvSpPr>
        <p:spPr>
          <a:xfrm>
            <a:off x="479424" y="3924000"/>
            <a:ext cx="6142039" cy="57789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b="1" dirty="0">
                <a:latin typeface="Calibri"/>
                <a:ea typeface="Calibri"/>
                <a:cs typeface="Calibri"/>
                <a:sym typeface="Calibri"/>
              </a:rPr>
              <a:t>Beschreibung</a:t>
            </a: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de-DE" dirty="0">
                <a:latin typeface="Calibri"/>
                <a:ea typeface="Calibri"/>
                <a:cs typeface="Calibri"/>
                <a:sym typeface="Calibri"/>
              </a:rPr>
              <a:t>Sie sollen über den Oberflächenbelag eines Gehwegs (BK 0,3) entscheiden. Der Auftraggeber wünscht sich einen nachhaltigen Oberflächenbelag. Zur Auswahl stehen Asphaltdecke, gebundene Betonplatten, ungebundenes Betonpflaster, ungebundenes Natursteinpflaster aus regionaler Produktion und versickerungsfähiges Großplatten aus Recyclingkunststoff. In unmittelbarer Nähe gibt es keine stark belasteten Verkehrsflächen. </a:t>
            </a:r>
            <a:endParaRPr dirty="0">
              <a:latin typeface="Calibri"/>
              <a:ea typeface="Calibri"/>
              <a:cs typeface="Calibri"/>
              <a:sym typeface="Calibri"/>
            </a:endParaRPr>
          </a:p>
          <a:p>
            <a:pPr marL="177800" lvl="0" indent="-177800" algn="l" rtl="0">
              <a:lnSpc>
                <a:spcPct val="100000"/>
              </a:lnSpc>
              <a:spcBef>
                <a:spcPts val="0"/>
              </a:spcBef>
              <a:spcAft>
                <a:spcPts val="0"/>
              </a:spcAft>
              <a:buClr>
                <a:schemeClr val="dk1"/>
              </a:buClr>
              <a:buSzPct val="100000"/>
              <a:buChar char="•"/>
            </a:pPr>
            <a:r>
              <a:rPr lang="de-DE" dirty="0">
                <a:latin typeface="Calibri"/>
                <a:ea typeface="Calibri"/>
                <a:cs typeface="Calibri"/>
                <a:sym typeface="Calibri"/>
              </a:rPr>
              <a:t>Für welchen Oberflächenbelag entscheiden Sie sich?</a:t>
            </a:r>
            <a:endParaRPr dirty="0">
              <a:latin typeface="Calibri"/>
              <a:ea typeface="Calibri"/>
              <a:cs typeface="Calibri"/>
              <a:sym typeface="Calibri"/>
            </a:endParaRPr>
          </a:p>
          <a:p>
            <a:pPr marL="177800" lvl="0" indent="-177800" algn="l" rtl="0">
              <a:lnSpc>
                <a:spcPct val="100000"/>
              </a:lnSpc>
              <a:spcBef>
                <a:spcPts val="0"/>
              </a:spcBef>
              <a:spcAft>
                <a:spcPts val="0"/>
              </a:spcAft>
              <a:buClr>
                <a:schemeClr val="dk1"/>
              </a:buClr>
              <a:buSzPct val="100000"/>
              <a:buChar char="•"/>
            </a:pPr>
            <a:r>
              <a:rPr lang="de-DE" dirty="0">
                <a:latin typeface="Calibri"/>
                <a:ea typeface="Calibri"/>
                <a:cs typeface="Calibri"/>
                <a:sym typeface="Calibri"/>
              </a:rPr>
              <a:t>Begründen Sie Ihre Entscheidung aus Sicht der Nachhaltigkeit und gehen Sie dabei auf die Kriterien Rohstoffbasis, Energiebedarf für die Herstellung und Versickerung ein.</a:t>
            </a: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Arial"/>
              <a:buNone/>
            </a:pPr>
            <a:r>
              <a:rPr lang="de-DE" dirty="0">
                <a:latin typeface="Calibri"/>
                <a:ea typeface="Calibri"/>
                <a:cs typeface="Calibri"/>
                <a:sym typeface="Calibri"/>
              </a:rPr>
              <a:t>Aufgaben</a:t>
            </a:r>
            <a:endParaRPr dirty="0">
              <a:latin typeface="Calibri"/>
              <a:ea typeface="Calibri"/>
              <a:cs typeface="Calibri"/>
              <a:sym typeface="Calibri"/>
            </a:endParaRPr>
          </a:p>
          <a:p>
            <a:pPr marL="171450" lvl="0" indent="-171450" algn="l" rtl="0">
              <a:lnSpc>
                <a:spcPct val="100000"/>
              </a:lnSpc>
              <a:spcBef>
                <a:spcPts val="0"/>
              </a:spcBef>
              <a:spcAft>
                <a:spcPts val="0"/>
              </a:spcAft>
              <a:buSzPct val="99000"/>
              <a:buFont typeface="Calibri"/>
              <a:buChar char="•"/>
            </a:pPr>
            <a:r>
              <a:rPr lang="de-DE" dirty="0">
                <a:latin typeface="Calibri"/>
                <a:ea typeface="Calibri"/>
                <a:cs typeface="Calibri"/>
                <a:sym typeface="Calibri"/>
              </a:rPr>
              <a:t>Entscheiden Sie sich im Sinne der Nachhaltigkeit für einen der zur Auswahl stehenden Oberflächenbelag </a:t>
            </a:r>
            <a:endParaRPr dirty="0">
              <a:latin typeface="Calibri"/>
              <a:ea typeface="Calibri"/>
              <a:cs typeface="Calibri"/>
              <a:sym typeface="Calibri"/>
            </a:endParaRPr>
          </a:p>
          <a:p>
            <a:pPr marL="171450" lvl="0" indent="-171450" algn="l" rtl="0">
              <a:lnSpc>
                <a:spcPct val="100000"/>
              </a:lnSpc>
              <a:spcBef>
                <a:spcPts val="0"/>
              </a:spcBef>
              <a:spcAft>
                <a:spcPts val="0"/>
              </a:spcAft>
              <a:buSzPct val="99000"/>
              <a:buFont typeface="Calibri"/>
              <a:buChar char="•"/>
            </a:pPr>
            <a:r>
              <a:rPr lang="de-DE" dirty="0">
                <a:latin typeface="Calibri"/>
                <a:ea typeface="Calibri"/>
                <a:cs typeface="Calibri"/>
                <a:sym typeface="Calibri"/>
              </a:rPr>
              <a:t>Begründen Sie Ihre Entscheidung aus Sicht der Nachhaltigkeit und gehen Sie dabei auf die Kriterien Rohstoffbasis, Energiebedarf für die Herstellung und Versickerung ein.</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de-DE" b="1" dirty="0">
              <a:latin typeface="Calibri"/>
              <a:ea typeface="Calibri"/>
              <a:cs typeface="Calibri"/>
              <a:sym typeface="Calibri"/>
            </a:endParaRPr>
          </a:p>
          <a:p>
            <a:pPr marL="0" lvl="0" indent="0" algn="l" rtl="0">
              <a:lnSpc>
                <a:spcPct val="100000"/>
              </a:lnSpc>
              <a:spcBef>
                <a:spcPts val="0"/>
              </a:spcBef>
              <a:spcAft>
                <a:spcPts val="0"/>
              </a:spcAft>
              <a:buSzPts val="1400"/>
              <a:buNone/>
            </a:pPr>
            <a:r>
              <a:rPr lang="de-DE" b="1" dirty="0">
                <a:latin typeface="Calibri"/>
                <a:ea typeface="Calibri"/>
                <a:cs typeface="Calibri"/>
                <a:sym typeface="Calibri"/>
              </a:rPr>
              <a:t>Quelle</a:t>
            </a:r>
            <a:endParaRPr b="1" dirty="0">
              <a:latin typeface="Calibri"/>
              <a:ea typeface="Calibri"/>
              <a:cs typeface="Calibri"/>
              <a:sym typeface="Calibri"/>
            </a:endParaRPr>
          </a:p>
          <a:p>
            <a:pPr marL="171450" lvl="0" indent="-171450" algn="l" rtl="0">
              <a:lnSpc>
                <a:spcPct val="100000"/>
              </a:lnSpc>
              <a:spcBef>
                <a:spcPts val="0"/>
              </a:spcBef>
              <a:spcAft>
                <a:spcPts val="0"/>
              </a:spcAft>
              <a:buClr>
                <a:schemeClr val="dk1"/>
              </a:buClr>
              <a:buSzPct val="120000"/>
              <a:buFont typeface="Arial" panose="020B0604020202020204" pitchFamily="34" charset="0"/>
              <a:buChar char="•"/>
            </a:pPr>
            <a:r>
              <a:rPr lang="de-DE" sz="1100" dirty="0">
                <a:latin typeface="Calibri"/>
                <a:ea typeface="Calibri"/>
                <a:cs typeface="Calibri"/>
                <a:sym typeface="Calibri"/>
              </a:rPr>
              <a:t>Grimm, Roland (2018):  Entwässerung: Wasserdurchlässige Pflasterflächen. </a:t>
            </a:r>
            <a:r>
              <a:rPr lang="de-DE" sz="1100" dirty="0" err="1">
                <a:latin typeface="Calibri"/>
                <a:ea typeface="Calibri"/>
                <a:cs typeface="Calibri"/>
                <a:sym typeface="Calibri"/>
              </a:rPr>
              <a:t>BaustoffWissen</a:t>
            </a:r>
            <a:r>
              <a:rPr lang="de-DE" sz="1100" dirty="0">
                <a:latin typeface="Calibri"/>
                <a:ea typeface="Calibri"/>
                <a:cs typeface="Calibri"/>
                <a:sym typeface="Calibri"/>
              </a:rPr>
              <a:t>. Köln: Rudolf Müller Mediengruppe.24. Juli 2018. Online: </a:t>
            </a:r>
            <a:r>
              <a:rPr lang="de-DE" sz="1100"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https://www.baustoffwissen.de/baustoffe/baustoffknowhow/garten-landschaftsbau-tiefbau/wasserdurchlaessige-pflaster-entwaesserung-fugenversickerung-haufwerksporiges-betonsteinpflaster-filtersteine-porensteine-rasengittersteine/</a:t>
            </a:r>
            <a:endParaRPr sz="1100" u="sng" dirty="0">
              <a:solidFill>
                <a:srgbClr val="1155CC"/>
              </a:solidFill>
              <a:latin typeface="Calibri"/>
              <a:ea typeface="Calibri"/>
              <a:cs typeface="Calibri"/>
              <a:sym typeface="Calibri"/>
            </a:endParaRPr>
          </a:p>
          <a:p>
            <a:pPr marL="0" lvl="0" indent="0" algn="l" rtl="0">
              <a:lnSpc>
                <a:spcPct val="100000"/>
              </a:lnSpc>
              <a:spcBef>
                <a:spcPts val="0"/>
              </a:spcBef>
              <a:spcAft>
                <a:spcPts val="0"/>
              </a:spcAft>
              <a:buSzPts val="1400"/>
            </a:pPr>
            <a:endParaRPr lang="de-DE" dirty="0">
              <a:latin typeface="Calibri"/>
              <a:ea typeface="Calibri"/>
              <a:cs typeface="Calibri"/>
              <a:sym typeface="Calibri"/>
            </a:endParaRPr>
          </a:p>
          <a:p>
            <a:pPr marL="0" lvl="0" indent="0" algn="l" rtl="0">
              <a:lnSpc>
                <a:spcPct val="100000"/>
              </a:lnSpc>
              <a:spcBef>
                <a:spcPts val="0"/>
              </a:spcBef>
              <a:spcAft>
                <a:spcPts val="0"/>
              </a:spcAft>
              <a:buSzPts val="1400"/>
            </a:pPr>
            <a:r>
              <a:rPr lang="de-DE" b="1" dirty="0">
                <a:latin typeface="Calibri"/>
                <a:ea typeface="Calibri"/>
                <a:cs typeface="Calibri"/>
                <a:sym typeface="Calibri"/>
              </a:rPr>
              <a:t>Bildnachweise</a:t>
            </a:r>
            <a:endParaRPr b="1" dirty="0"/>
          </a:p>
          <a:p>
            <a:pPr marL="171450" lvl="0" indent="-171450" algn="l" rtl="0">
              <a:lnSpc>
                <a:spcPct val="100000"/>
              </a:lnSpc>
              <a:spcBef>
                <a:spcPts val="0"/>
              </a:spcBef>
              <a:spcAft>
                <a:spcPts val="0"/>
              </a:spcAft>
              <a:buClr>
                <a:schemeClr val="dk1"/>
              </a:buClr>
              <a:buSzPts val="1000"/>
              <a:buFont typeface="Arial" panose="020B0604020202020204" pitchFamily="34" charset="0"/>
              <a:buChar char="•"/>
            </a:pPr>
            <a:r>
              <a:rPr lang="de-DE" sz="1100" dirty="0">
                <a:latin typeface="Calibri"/>
                <a:ea typeface="Calibri"/>
                <a:cs typeface="Calibri"/>
                <a:sym typeface="Calibri"/>
              </a:rPr>
              <a:t>Asphaltdecke: privat</a:t>
            </a:r>
            <a:endParaRPr sz="1100" dirty="0"/>
          </a:p>
          <a:p>
            <a:pPr marL="171450" lvl="0" indent="-171450" algn="l" rtl="0">
              <a:lnSpc>
                <a:spcPct val="100000"/>
              </a:lnSpc>
              <a:spcBef>
                <a:spcPts val="0"/>
              </a:spcBef>
              <a:spcAft>
                <a:spcPts val="0"/>
              </a:spcAft>
              <a:buClr>
                <a:schemeClr val="dk1"/>
              </a:buClr>
              <a:buSzPts val="1000"/>
              <a:buFont typeface="Arial" panose="020B0604020202020204" pitchFamily="34" charset="0"/>
              <a:buChar char="•"/>
            </a:pPr>
            <a:r>
              <a:rPr lang="de-DE" sz="1100" dirty="0">
                <a:latin typeface="Calibri"/>
                <a:ea typeface="Calibri"/>
                <a:cs typeface="Calibri"/>
                <a:sym typeface="Calibri"/>
              </a:rPr>
              <a:t>Gebundene Betonplatten: privat</a:t>
            </a:r>
            <a:endParaRPr sz="1100" dirty="0"/>
          </a:p>
          <a:p>
            <a:pPr marL="171450" lvl="0" indent="-171450" algn="l" rtl="0">
              <a:lnSpc>
                <a:spcPct val="100000"/>
              </a:lnSpc>
              <a:spcBef>
                <a:spcPts val="0"/>
              </a:spcBef>
              <a:spcAft>
                <a:spcPts val="0"/>
              </a:spcAft>
              <a:buClr>
                <a:schemeClr val="dk1"/>
              </a:buClr>
              <a:buSzPts val="1000"/>
              <a:buFont typeface="Arial" panose="020B0604020202020204" pitchFamily="34" charset="0"/>
              <a:buChar char="•"/>
            </a:pPr>
            <a:r>
              <a:rPr lang="de-DE" sz="1100" dirty="0">
                <a:latin typeface="Calibri"/>
                <a:ea typeface="Calibri"/>
                <a:cs typeface="Calibri"/>
                <a:sym typeface="Calibri"/>
              </a:rPr>
              <a:t>Ungebundenes Betonpflaster: privat </a:t>
            </a:r>
            <a:endParaRPr sz="1100" dirty="0"/>
          </a:p>
          <a:p>
            <a:pPr marL="171450" lvl="0" indent="-171450" algn="l" rtl="0">
              <a:lnSpc>
                <a:spcPct val="100000"/>
              </a:lnSpc>
              <a:spcBef>
                <a:spcPts val="0"/>
              </a:spcBef>
              <a:spcAft>
                <a:spcPts val="0"/>
              </a:spcAft>
              <a:buClr>
                <a:schemeClr val="dk1"/>
              </a:buClr>
              <a:buSzPts val="1000"/>
              <a:buFont typeface="Arial" panose="020B0604020202020204" pitchFamily="34" charset="0"/>
              <a:buChar char="•"/>
            </a:pPr>
            <a:r>
              <a:rPr lang="de-DE" sz="1100" dirty="0">
                <a:latin typeface="Calibri"/>
                <a:ea typeface="Calibri"/>
                <a:cs typeface="Calibri"/>
                <a:sym typeface="Calibri"/>
              </a:rPr>
              <a:t>Ungebundenes Natursteinpflaster: privat</a:t>
            </a:r>
            <a:endParaRPr sz="1100" dirty="0"/>
          </a:p>
          <a:p>
            <a:pPr marL="171450" lvl="0" indent="-171450" algn="l" rtl="0">
              <a:lnSpc>
                <a:spcPct val="100000"/>
              </a:lnSpc>
              <a:spcBef>
                <a:spcPts val="0"/>
              </a:spcBef>
              <a:spcAft>
                <a:spcPts val="0"/>
              </a:spcAft>
              <a:buClr>
                <a:schemeClr val="dk1"/>
              </a:buClr>
              <a:buSzPts val="1000"/>
              <a:buFont typeface="Arial" panose="020B0604020202020204" pitchFamily="34" charset="0"/>
              <a:buChar char="•"/>
            </a:pPr>
            <a:r>
              <a:rPr lang="de-DE" sz="1100" dirty="0">
                <a:latin typeface="Calibri"/>
                <a:ea typeface="Calibri"/>
                <a:cs typeface="Calibri"/>
                <a:sym typeface="Calibri"/>
              </a:rPr>
              <a:t>Versickerungsfähiges Großplatten aus Recyclingkunststoff: </a:t>
            </a:r>
            <a:r>
              <a:rPr lang="de-DE" sz="1100" u="sng" dirty="0">
                <a:solidFill>
                  <a:schemeClr val="hlink"/>
                </a:solidFill>
                <a:latin typeface="Calibri"/>
                <a:ea typeface="Calibri"/>
                <a:cs typeface="Calibri"/>
                <a:sym typeface="Calibri"/>
                <a:hlinkClick r:id="rId4"/>
              </a:rPr>
              <a:t>https://plasticroad.com/en/</a:t>
            </a:r>
            <a:endParaRPr sz="1100" dirty="0">
              <a:latin typeface="Calibri"/>
              <a:ea typeface="Calibri"/>
              <a:cs typeface="Calibri"/>
              <a:sym typeface="Calibri"/>
            </a:endParaRPr>
          </a:p>
        </p:txBody>
      </p:sp>
      <p:sp>
        <p:nvSpPr>
          <p:cNvPr id="325" name="Google Shape;325;g26da63f9b3d_1_0: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6da63f9b3d_1_807: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6da63f9b3d_1_807: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
        <p:nvSpPr>
          <p:cNvPr id="7" name="Google Shape;460;g26805bd2549_0_1770:notes">
            <a:extLst>
              <a:ext uri="{FF2B5EF4-FFF2-40B4-BE49-F238E27FC236}">
                <a16:creationId xmlns:a16="http://schemas.microsoft.com/office/drawing/2014/main" xmlns="" id="{70557D8F-B2A3-40B7-9E9A-0099CA5CA174}"/>
              </a:ext>
            </a:extLst>
          </p:cNvPr>
          <p:cNvSpPr txBox="1">
            <a:spLocks noGrp="1"/>
          </p:cNvSpPr>
          <p:nvPr>
            <p:ph type="body" idx="1"/>
          </p:nvPr>
        </p:nvSpPr>
        <p:spPr>
          <a:xfrm>
            <a:off x="479425" y="3923999"/>
            <a:ext cx="6145212" cy="6310613"/>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255"/>
              <a:buNone/>
            </a:pPr>
            <a:r>
              <a:rPr lang="de-DE" b="1" dirty="0"/>
              <a:t>Beschreibung: </a:t>
            </a:r>
            <a:endParaRPr dirty="0"/>
          </a:p>
          <a:p>
            <a:pPr marL="0" lvl="0" indent="0" algn="l" rtl="0">
              <a:lnSpc>
                <a:spcPct val="100000"/>
              </a:lnSpc>
              <a:spcBef>
                <a:spcPts val="200"/>
              </a:spcBef>
              <a:spcAft>
                <a:spcPts val="0"/>
              </a:spcAft>
              <a:buSzPts val="255"/>
              <a:buNone/>
            </a:pPr>
            <a:r>
              <a:rPr lang="de-DE" dirty="0"/>
              <a:t>Ein wesentliches Ziel nachhaltiger (Stadt)Entwicklung ist die Reduzierung von versiegelten Flächen. In Deutschland sind etwa 45 Prozent der Siedlungs- und Verkehrsflächen versiegelt. Auf diesen Flächen kann Regenwasser nicht versickern und damit gehen wichtige Bodenfunktionen verloren.  In Stadtgebieten sind auch unbebaute Flächen häufig mit Beton, Asphalt, Pflastersteinen oder wassergebundenen Deckschichten befestigt und versiegelt.  Das hat zur Folge, dass Grundwasser zu wenig mit Regenwasser aufgefüllt werden kann. Auf der anderen Seite steigt und das Risiko von Überschwemmungen, denn die Kanalisation kann bei Starkregenereignissen die Wassermengen nicht mehr abtransportieren (UBA 2023).</a:t>
            </a:r>
            <a:endParaRPr dirty="0"/>
          </a:p>
          <a:p>
            <a:pPr marL="0" lvl="0" indent="0" algn="l" rtl="0">
              <a:lnSpc>
                <a:spcPct val="100000"/>
              </a:lnSpc>
              <a:spcBef>
                <a:spcPts val="200"/>
              </a:spcBef>
              <a:spcAft>
                <a:spcPts val="0"/>
              </a:spcAft>
              <a:buSzPts val="255"/>
              <a:buNone/>
            </a:pPr>
            <a:r>
              <a:rPr lang="de-DE" dirty="0"/>
              <a:t>Verfahren zur Entsiegelung  und Abkopplung von Flächen werden mit dem Prinzip „Schwammstadt“ vermehrt umgesetzt, um Niederschlagswasser zwischenspeichern zu können oder über Mulden, und Rigolen vor Ort versickern  zu können. Gründächer, und begrünte Fassaden sorgen für Verdunstung. Diese Verfahren reduzieren den Abfluss von Regenwasser über die Kanalisation erheblich (</a:t>
            </a:r>
            <a:r>
              <a:rPr lang="de-DE" dirty="0" err="1"/>
              <a:t>Sieker</a:t>
            </a:r>
            <a:r>
              <a:rPr lang="de-DE" dirty="0"/>
              <a:t> 2023). Die Abwasserrohre in der Trennkanalisation sind vom Durchmesser her kleiner als die Abwasserkanäle für die Mischwasserkanalisation. Bei Trockenheit müssen die Rohre und Kanäle mit Frischwasser (Trinkwasser) gespült werden, damit es nicht zu Ablagerungen und starker Gasbildung kommt, was erhebliche Geruchsbelästigungen zur Folge hat.</a:t>
            </a:r>
            <a:endParaRPr dirty="0"/>
          </a:p>
          <a:p>
            <a:pPr marL="0" lvl="0" indent="0" algn="l" rtl="0">
              <a:lnSpc>
                <a:spcPct val="100000"/>
              </a:lnSpc>
              <a:spcBef>
                <a:spcPts val="200"/>
              </a:spcBef>
              <a:spcAft>
                <a:spcPts val="0"/>
              </a:spcAft>
              <a:buSzPts val="255"/>
              <a:buNone/>
            </a:pPr>
            <a:endParaRPr b="1" dirty="0"/>
          </a:p>
          <a:p>
            <a:pPr marL="0" lvl="0" indent="0" algn="l" rtl="0">
              <a:lnSpc>
                <a:spcPct val="100000"/>
              </a:lnSpc>
              <a:spcBef>
                <a:spcPts val="200"/>
              </a:spcBef>
              <a:spcAft>
                <a:spcPts val="0"/>
              </a:spcAft>
              <a:buSzPts val="255"/>
              <a:buNone/>
            </a:pPr>
            <a:r>
              <a:rPr lang="de-DE" b="1" dirty="0"/>
              <a:t>Aufgaben</a:t>
            </a:r>
            <a:r>
              <a:rPr lang="de-DE" dirty="0"/>
              <a:t>: </a:t>
            </a:r>
            <a:endParaRPr dirty="0"/>
          </a:p>
          <a:p>
            <a:pPr marL="171450" lvl="0" indent="-171450" algn="l" rtl="0">
              <a:lnSpc>
                <a:spcPct val="100000"/>
              </a:lnSpc>
              <a:spcBef>
                <a:spcPts val="200"/>
              </a:spcBef>
              <a:spcAft>
                <a:spcPts val="0"/>
              </a:spcAft>
              <a:buSzPts val="1440"/>
              <a:buFont typeface="Arial"/>
              <a:buChar char="•"/>
            </a:pPr>
            <a:r>
              <a:rPr lang="de-DE" dirty="0"/>
              <a:t>Beschreiben Sie die Vorteile der Regenwasserversickerung insbesondere im Hinblick auf die derzeit zu beobachtenden Folgen des Klimawandels.</a:t>
            </a:r>
            <a:endParaRPr dirty="0"/>
          </a:p>
          <a:p>
            <a:pPr marL="171450" lvl="0" indent="-171450" algn="l" rtl="0">
              <a:lnSpc>
                <a:spcPct val="100000"/>
              </a:lnSpc>
              <a:spcBef>
                <a:spcPts val="200"/>
              </a:spcBef>
              <a:spcAft>
                <a:spcPts val="0"/>
              </a:spcAft>
              <a:buSzPts val="1440"/>
              <a:buFont typeface="Arial"/>
              <a:buChar char="•"/>
            </a:pPr>
            <a:r>
              <a:rPr lang="de-DE" dirty="0"/>
              <a:t>Recherchieren Sie weitere Verfahren zur Regenwasserbewirtschaftung </a:t>
            </a:r>
            <a:endParaRPr dirty="0"/>
          </a:p>
          <a:p>
            <a:pPr marL="0" lvl="0" indent="0" algn="l" rtl="0">
              <a:lnSpc>
                <a:spcPct val="100000"/>
              </a:lnSpc>
              <a:spcBef>
                <a:spcPts val="200"/>
              </a:spcBef>
              <a:spcAft>
                <a:spcPts val="0"/>
              </a:spcAft>
              <a:buSzPts val="255"/>
              <a:buNone/>
            </a:pPr>
            <a:endParaRPr b="1" dirty="0"/>
          </a:p>
          <a:p>
            <a:pPr marL="0" lvl="0" indent="0" algn="l" rtl="0">
              <a:lnSpc>
                <a:spcPct val="100000"/>
              </a:lnSpc>
              <a:spcBef>
                <a:spcPts val="200"/>
              </a:spcBef>
              <a:spcAft>
                <a:spcPts val="0"/>
              </a:spcAft>
              <a:buSzPts val="255"/>
              <a:buNone/>
            </a:pPr>
            <a:r>
              <a:rPr lang="de-DE" b="1" dirty="0"/>
              <a:t>Quellen</a:t>
            </a:r>
            <a:r>
              <a:rPr lang="de-DE" dirty="0"/>
              <a:t>: </a:t>
            </a:r>
            <a:endParaRPr dirty="0"/>
          </a:p>
          <a:p>
            <a:pPr marL="177800" lvl="0" indent="-177800" algn="l" rtl="0">
              <a:spcBef>
                <a:spcPts val="200"/>
              </a:spcBef>
              <a:spcAft>
                <a:spcPts val="0"/>
              </a:spcAft>
              <a:buSzPts val="1100"/>
              <a:buFont typeface="Arial" panose="020B0604020202020204" pitchFamily="34" charset="0"/>
              <a:buChar char="•"/>
            </a:pPr>
            <a:r>
              <a:rPr lang="de-DE" sz="1100" dirty="0"/>
              <a:t>Berliner Regenwasseragentur (o.J.). Senatsverwaltung für Mobilität, Verkehr, Klimaschutz und Umwelt (Hrsg.):  Versickerung. Online: https://regenwasseragentur.berlin/massnahmen/regenwasser-versickern/ </a:t>
            </a:r>
            <a:endParaRPr sz="1100" dirty="0"/>
          </a:p>
          <a:p>
            <a:pPr marL="177800" lvl="0" indent="-177800" algn="l" rtl="0">
              <a:spcBef>
                <a:spcPts val="0"/>
              </a:spcBef>
              <a:spcAft>
                <a:spcPts val="0"/>
              </a:spcAft>
              <a:buSzPts val="1100"/>
              <a:buFont typeface="Arial" panose="020B0604020202020204" pitchFamily="34" charset="0"/>
              <a:buChar char="•"/>
            </a:pPr>
            <a:r>
              <a:rPr lang="de-DE" sz="1100" dirty="0" err="1"/>
              <a:t>Sieker</a:t>
            </a:r>
            <a:r>
              <a:rPr lang="de-DE" sz="1100" dirty="0"/>
              <a:t> (2023): Das Konzept der Schwammstadt. Online: </a:t>
            </a:r>
            <a:r>
              <a:rPr lang="de-DE" sz="1100" u="sng" dirty="0">
                <a:solidFill>
                  <a:schemeClr val="hlink"/>
                </a:solidFill>
                <a:hlinkClick r:id="rId3"/>
              </a:rPr>
              <a:t>https://www.sieker.de/fachinformationen/umgang-mit-regenwasser/article/das-konzept-der-schwammstadt-sponge-city-577.html</a:t>
            </a:r>
            <a:r>
              <a:rPr lang="de-DE" sz="1100" dirty="0"/>
              <a:t> </a:t>
            </a:r>
            <a:endParaRPr sz="1100" dirty="0"/>
          </a:p>
          <a:p>
            <a:pPr marL="177800" lvl="0" indent="-177800" algn="l" rtl="0">
              <a:lnSpc>
                <a:spcPct val="100000"/>
              </a:lnSpc>
              <a:spcBef>
                <a:spcPts val="0"/>
              </a:spcBef>
              <a:spcAft>
                <a:spcPts val="0"/>
              </a:spcAft>
              <a:buSzPts val="1100"/>
              <a:buFont typeface="Arial" panose="020B0604020202020204" pitchFamily="34" charset="0"/>
              <a:buChar char="•"/>
            </a:pPr>
            <a:r>
              <a:rPr lang="de-DE" sz="1100" dirty="0"/>
              <a:t>UBA 2023: Bodenversiegelung. Online: </a:t>
            </a:r>
            <a:r>
              <a:rPr lang="de-DE" sz="1100" u="sng" dirty="0">
                <a:solidFill>
                  <a:schemeClr val="hlink"/>
                </a:solidFill>
                <a:hlinkClick r:id="rId4"/>
              </a:rPr>
              <a:t>https://www.umweltbundesamt.de/daten/flaeche-boden-land-oekosysteme/boden/bodenversiegelung#was-ist-bodenversiegelung</a:t>
            </a:r>
            <a:endParaRPr sz="11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6da63f9b3d_1_884: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6da63f9b3d_1_884:notes"/>
          <p:cNvSpPr txBox="1">
            <a:spLocks noGrp="1"/>
          </p:cNvSpPr>
          <p:nvPr>
            <p:ph type="body" idx="1"/>
          </p:nvPr>
        </p:nvSpPr>
        <p:spPr>
          <a:xfrm>
            <a:off x="479431" y="3924000"/>
            <a:ext cx="6145200" cy="5721278"/>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b="1" dirty="0"/>
              <a:t>Beschreibung</a:t>
            </a:r>
            <a:endParaRPr b="1" dirty="0"/>
          </a:p>
          <a:p>
            <a:pPr marL="0" lvl="0" indent="0" algn="l" rtl="0">
              <a:lnSpc>
                <a:spcPct val="100000"/>
              </a:lnSpc>
              <a:spcBef>
                <a:spcPts val="0"/>
              </a:spcBef>
              <a:spcAft>
                <a:spcPts val="0"/>
              </a:spcAft>
              <a:buSzPts val="1400"/>
              <a:buNone/>
            </a:pPr>
            <a:r>
              <a:rPr lang="de-DE" dirty="0"/>
              <a:t>Nachhaltiger Asphalt - Ökologischer Vergleich verschiedener Asphaltmischungen:</a:t>
            </a:r>
            <a:endParaRPr dirty="0"/>
          </a:p>
          <a:p>
            <a:pPr marL="0" lvl="0" indent="0" algn="l" rtl="0">
              <a:lnSpc>
                <a:spcPct val="100000"/>
              </a:lnSpc>
              <a:spcBef>
                <a:spcPts val="0"/>
              </a:spcBef>
              <a:spcAft>
                <a:spcPts val="0"/>
              </a:spcAft>
              <a:buSzPts val="1400"/>
              <a:buNone/>
            </a:pPr>
            <a:r>
              <a:rPr lang="de-DE" dirty="0"/>
              <a:t>Der abgebildete Vergleich der sechs untersuchten Varianten zeigt: Je höher, der Anteil an Sekundär-Rohstoffen, desto geringer die Umweltbelastung im Lebensweg von Asphaltbelägen. Den stärksten Einfluss hat das Bindemittel Bitumen, ein Rückstand aus der Erdölherstellung. Direkt dahinter folgen die Umweltbelastungen, die durch die Herstellung und den Transport der Kiessande, also Splitt und Brechsand, entstehen. Die anlagenspezifischen Luftemissionen hingegen sind von untergeordneter Bedeutung.</a:t>
            </a:r>
            <a:endParaRPr dirty="0"/>
          </a:p>
          <a:p>
            <a:pPr marL="0" lvl="0" indent="0" algn="l" rtl="0">
              <a:lnSpc>
                <a:spcPct val="100000"/>
              </a:lnSpc>
              <a:spcBef>
                <a:spcPts val="0"/>
              </a:spcBef>
              <a:spcAft>
                <a:spcPts val="0"/>
              </a:spcAft>
              <a:buSzPts val="1400"/>
              <a:buNone/>
            </a:pPr>
            <a:r>
              <a:rPr lang="de-DE" dirty="0"/>
              <a:t>Unter dem Strich lässt sich also festhalten: Obwohl bei der Produktion von Recycling-Asphalt am Werkstandort mehr Schadstoffe an die Luft abgegeben werden, sprechen die Gesamt-Ökobilanzen deutlich für das Recycling. Bei der Produktion von Asphalt aus frischen Rohstoffen wäre nur schon die Umweltbelastung durch die Herstellung und den Transport von Bitumen etwa dreimal höher, als beim Asphalt, der zu 60 Prozent aus Sekundärrohstoffen aus dem Straßenbau besteht.</a:t>
            </a:r>
            <a:endParaRPr dirty="0"/>
          </a:p>
          <a:p>
            <a:pPr marL="0" lvl="0" indent="0" algn="l" rtl="0">
              <a:lnSpc>
                <a:spcPct val="100000"/>
              </a:lnSpc>
              <a:spcBef>
                <a:spcPts val="0"/>
              </a:spcBef>
              <a:spcAft>
                <a:spcPts val="0"/>
              </a:spcAft>
              <a:buSzPts val="1400"/>
              <a:buNone/>
            </a:pPr>
            <a:r>
              <a:rPr lang="de-DE" dirty="0"/>
              <a:t>Teerhaltiger Straßenaufbruch gilt europaweit seit 2002 aufgrund seines hohen PAK-Gehalts als gefährlicher Abfall und ist als besonders überwachungsbedürftig eingestuft.</a:t>
            </a:r>
            <a:endParaRPr dirty="0"/>
          </a:p>
          <a:p>
            <a:pPr marL="0" lvl="0" indent="0" algn="l" rtl="0">
              <a:lnSpc>
                <a:spcPct val="100000"/>
              </a:lnSpc>
              <a:spcBef>
                <a:spcPts val="0"/>
              </a:spcBef>
              <a:spcAft>
                <a:spcPts val="0"/>
              </a:spcAft>
              <a:buSzPts val="1400"/>
              <a:buNone/>
            </a:pPr>
            <a:endParaRPr lang="de-DE" b="1" dirty="0"/>
          </a:p>
          <a:p>
            <a:pPr marL="0" lvl="0" indent="0" algn="l" rtl="0">
              <a:lnSpc>
                <a:spcPct val="100000"/>
              </a:lnSpc>
              <a:spcBef>
                <a:spcPts val="0"/>
              </a:spcBef>
              <a:spcAft>
                <a:spcPts val="0"/>
              </a:spcAft>
              <a:buSzPts val="1400"/>
              <a:buNone/>
            </a:pPr>
            <a:r>
              <a:rPr lang="de-DE" b="1" dirty="0"/>
              <a:t>Aufgabe</a:t>
            </a:r>
            <a:endParaRPr b="1" dirty="0"/>
          </a:p>
          <a:p>
            <a:pPr marL="171450" lvl="0" indent="-171450" algn="l" rtl="0">
              <a:lnSpc>
                <a:spcPct val="100000"/>
              </a:lnSpc>
              <a:spcBef>
                <a:spcPts val="0"/>
              </a:spcBef>
              <a:spcAft>
                <a:spcPts val="0"/>
              </a:spcAft>
              <a:buSzPts val="1400"/>
              <a:buFont typeface="Arial" panose="020B0604020202020204" pitchFamily="34" charset="0"/>
              <a:buChar char="•"/>
            </a:pPr>
            <a:r>
              <a:rPr lang="de-DE" dirty="0"/>
              <a:t>Eine alte Asphaltstraße erhält eine neue Verschleißdecke. Beschreiben Sie Ihr Vorgehen und gehen Sie dabei auf die Aspekte: Ausbauasphalt, Recyclingasphalt, Teerhaltigen Straßenaufbruch, Energieeinsatz und Umweltbelastung ein.  </a:t>
            </a:r>
            <a:endParaRPr dirty="0"/>
          </a:p>
          <a:p>
            <a:pPr marL="0" lvl="0" indent="0" algn="l" rtl="0">
              <a:lnSpc>
                <a:spcPct val="100000"/>
              </a:lnSpc>
              <a:spcBef>
                <a:spcPts val="0"/>
              </a:spcBef>
              <a:spcAft>
                <a:spcPts val="0"/>
              </a:spcAft>
              <a:buSzPts val="1400"/>
              <a:buNone/>
            </a:pPr>
            <a:endParaRPr lang="de-DE" b="1" dirty="0"/>
          </a:p>
          <a:p>
            <a:pPr marL="0" lvl="0" indent="0" algn="l" rtl="0">
              <a:lnSpc>
                <a:spcPct val="100000"/>
              </a:lnSpc>
              <a:spcBef>
                <a:spcPts val="0"/>
              </a:spcBef>
              <a:spcAft>
                <a:spcPts val="0"/>
              </a:spcAft>
              <a:buSzPts val="1400"/>
              <a:buNone/>
            </a:pPr>
            <a:r>
              <a:rPr lang="de-DE" b="1" dirty="0"/>
              <a:t>Quellen</a:t>
            </a:r>
            <a:endParaRPr b="1" dirty="0"/>
          </a:p>
          <a:p>
            <a:pPr marL="171450" lvl="0" indent="-171450" algn="l" rtl="0">
              <a:lnSpc>
                <a:spcPct val="100000"/>
              </a:lnSpc>
              <a:spcBef>
                <a:spcPts val="0"/>
              </a:spcBef>
              <a:spcAft>
                <a:spcPts val="0"/>
              </a:spcAft>
              <a:buSzPts val="1400"/>
              <a:buFont typeface="Arial"/>
              <a:buChar char="•"/>
            </a:pPr>
            <a:r>
              <a:rPr lang="de-DE" sz="1100" dirty="0"/>
              <a:t>Meissner, Willi (2018): Recycling-Asphalt schont die Umwelt. </a:t>
            </a:r>
            <a:r>
              <a:rPr lang="de-DE" sz="1100" dirty="0" err="1"/>
              <a:t>Kytzia</a:t>
            </a:r>
            <a:r>
              <a:rPr lang="de-DE" sz="1100" dirty="0"/>
              <a:t> Susanne HSR Hochschule für Technik Rapperswil. </a:t>
            </a:r>
            <a:r>
              <a:rPr lang="de-DE" sz="1100" dirty="0" err="1"/>
              <a:t>higgs</a:t>
            </a:r>
            <a:r>
              <a:rPr lang="de-DE" sz="1100" dirty="0"/>
              <a:t> </a:t>
            </a:r>
            <a:r>
              <a:rPr lang="de-DE" sz="1100" dirty="0" err="1"/>
              <a:t>Wissenschafts</a:t>
            </a:r>
            <a:r>
              <a:rPr lang="de-DE" sz="1100" dirty="0"/>
              <a:t> (Hrsg.) </a:t>
            </a:r>
            <a:r>
              <a:rPr lang="de-DE" sz="1100" dirty="0" err="1"/>
              <a:t>Scitec</a:t>
            </a:r>
            <a:r>
              <a:rPr lang="de-DE" sz="1100" dirty="0"/>
              <a:t>-Media GmbH, </a:t>
            </a:r>
            <a:r>
              <a:rPr lang="de-DE" sz="1100" dirty="0" err="1"/>
              <a:t>Winterhur</a:t>
            </a:r>
            <a:r>
              <a:rPr lang="de-DE" sz="1100" dirty="0"/>
              <a:t> (CH). Online: </a:t>
            </a:r>
            <a:r>
              <a:rPr lang="de-DE" sz="1100" u="sng" dirty="0">
                <a:solidFill>
                  <a:schemeClr val="hlink"/>
                </a:solidFill>
                <a:hlinkClick r:id="rId3"/>
              </a:rPr>
              <a:t>https://www.higgs.ch/recycling-asphalt-schont-die-umwelt/14567/</a:t>
            </a:r>
            <a:endParaRPr sz="1100" dirty="0"/>
          </a:p>
          <a:p>
            <a:pPr marL="171450" lvl="0" indent="-171450" algn="l" rtl="0">
              <a:lnSpc>
                <a:spcPct val="100000"/>
              </a:lnSpc>
              <a:spcBef>
                <a:spcPts val="0"/>
              </a:spcBef>
              <a:spcAft>
                <a:spcPts val="0"/>
              </a:spcAft>
              <a:buSzPts val="1400"/>
              <a:buFont typeface="Arial"/>
              <a:buChar char="•"/>
            </a:pPr>
            <a:r>
              <a:rPr lang="de-DE" sz="1100" dirty="0"/>
              <a:t>REMEX (2021): Straßenaufbruch ökologisch entsorgen - Entsorgungsoptionen für teer¬/pechhaltigen Straßenaufbruch unter ökologischen Gesichtspunkten. REMEX GmbH. Düsseldorf 01.2021. Online: https://remex-solutions.de/fileadmin/user_upload/pdf/de/ts-verwertung_bro_Strassenaufbruch_de_web.pdf</a:t>
            </a:r>
            <a:endParaRPr sz="1100" dirty="0"/>
          </a:p>
        </p:txBody>
      </p:sp>
      <p:sp>
        <p:nvSpPr>
          <p:cNvPr id="2" name="Google Shape;142;p38:notes">
            <a:extLst>
              <a:ext uri="{FF2B5EF4-FFF2-40B4-BE49-F238E27FC236}">
                <a16:creationId xmlns:a16="http://schemas.microsoft.com/office/drawing/2014/main" xmlns="" id="{479778EC-AEBB-12A1-3935-E4E061CEBF83}"/>
              </a:ext>
            </a:extLst>
          </p:cNvPr>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be34df3b4_0_941:notes"/>
          <p:cNvSpPr>
            <a:spLocks noGrp="1" noRot="1" noChangeAspect="1"/>
          </p:cNvSpPr>
          <p:nvPr>
            <p:ph type="sldImg" idx="2"/>
          </p:nvPr>
        </p:nvSpPr>
        <p:spPr>
          <a:xfrm>
            <a:off x="481013" y="3746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5be34df3b4_0_941: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
        <p:nvSpPr>
          <p:cNvPr id="7" name="Google Shape;373;g267c8fec44e_0_0:notes">
            <a:extLst>
              <a:ext uri="{FF2B5EF4-FFF2-40B4-BE49-F238E27FC236}">
                <a16:creationId xmlns:a16="http://schemas.microsoft.com/office/drawing/2014/main" xmlns="" id="{AB7741EF-82AD-45BB-9283-551DF9D103BC}"/>
              </a:ext>
            </a:extLst>
          </p:cNvPr>
          <p:cNvSpPr txBox="1">
            <a:spLocks noGrp="1"/>
          </p:cNvSpPr>
          <p:nvPr>
            <p:ph type="body" idx="1"/>
          </p:nvPr>
        </p:nvSpPr>
        <p:spPr>
          <a:xfrm>
            <a:off x="481012" y="3924000"/>
            <a:ext cx="6142037" cy="46389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b="1" dirty="0">
                <a:latin typeface="Calibri" panose="020F0502020204030204" pitchFamily="34" charset="0"/>
                <a:cs typeface="Calibri" panose="020F0502020204030204" pitchFamily="34" charset="0"/>
              </a:rPr>
              <a:t>Beschreibung</a:t>
            </a:r>
            <a:endParaRPr dirty="0">
              <a:latin typeface="Calibri" panose="020F0502020204030204" pitchFamily="34" charset="0"/>
              <a:cs typeface="Calibri" panose="020F0502020204030204" pitchFamily="34" charset="0"/>
            </a:endParaRPr>
          </a:p>
          <a:p>
            <a:pPr marL="0" lvl="0" indent="0" algn="l" rtl="0">
              <a:lnSpc>
                <a:spcPct val="100000"/>
              </a:lnSpc>
              <a:spcBef>
                <a:spcPts val="200"/>
              </a:spcBef>
              <a:spcAft>
                <a:spcPts val="0"/>
              </a:spcAft>
              <a:buSzPts val="1400"/>
              <a:buNone/>
            </a:pPr>
            <a:r>
              <a:rPr lang="de-DE" dirty="0">
                <a:latin typeface="Calibri" panose="020F0502020204030204" pitchFamily="34" charset="0"/>
                <a:cs typeface="Calibri" panose="020F0502020204030204" pitchFamily="34" charset="0"/>
              </a:rPr>
              <a:t>Die Klimakrise wird zum größten Teil direkt durch die Verbrennung fossiler Energieträger wie Kohle, Öl und Gas hervorgebracht. Wenn wir einen Blick auf unser Leben werfen und bilanzieren, welche Teilbereiche für die Emissionen von Treibhausgas-Äquivalenten (CO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-Äq) verantwortlich sind, so zeigen sich mehrere Bereiche: Die Energiewirtschaft, die Strom zur Verfügung stellt, der Verkehr, die Industrie, Hauswärme, Landwirtschaft, Bodennutzung und Abfälle. </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Font typeface="Arial"/>
              <a:buNone/>
            </a:pPr>
            <a:endParaRPr lang="de-DE" b="1"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Font typeface="Arial"/>
              <a:buNone/>
            </a:pPr>
            <a:r>
              <a:rPr lang="de-DE" b="1" dirty="0">
                <a:latin typeface="Calibri" panose="020F0502020204030204" pitchFamily="34" charset="0"/>
                <a:cs typeface="Calibri" panose="020F0502020204030204" pitchFamily="34" charset="0"/>
              </a:rPr>
              <a:t>Aufgabe </a:t>
            </a:r>
          </a:p>
          <a:p>
            <a:pPr marL="171450" lvl="0" indent="-171450" algn="l" rtl="0">
              <a:lnSpc>
                <a:spcPct val="100000"/>
              </a:lnSpc>
              <a:spcBef>
                <a:spcPts val="0"/>
              </a:spcBef>
              <a:spcAft>
                <a:spcPts val="0"/>
              </a:spcAft>
              <a:buSzPts val="1100"/>
              <a:buFont typeface="Arial" panose="020B0604020202020204" pitchFamily="34" charset="0"/>
              <a:buChar char="•"/>
            </a:pPr>
            <a:r>
              <a:rPr lang="de-DE" dirty="0">
                <a:solidFill>
                  <a:schemeClr val="dk1"/>
                </a:solidFill>
                <a:latin typeface="Calibri" panose="020F0502020204030204" pitchFamily="34" charset="0"/>
                <a:ea typeface="Trebuchet MS"/>
                <a:cs typeface="Calibri" panose="020F0502020204030204" pitchFamily="34" charset="0"/>
                <a:sym typeface="Trebuchet MS"/>
              </a:rPr>
              <a:t>In welchen Bereichen benötigt Ihr Betrieb Energie?</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de-DE" b="1"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de-DE" b="1" dirty="0">
                <a:latin typeface="Calibri" panose="020F0502020204030204" pitchFamily="34" charset="0"/>
                <a:cs typeface="Calibri" panose="020F0502020204030204" pitchFamily="34" charset="0"/>
              </a:rPr>
              <a:t>Quelle </a:t>
            </a:r>
          </a:p>
          <a:p>
            <a:pPr marL="171450" lvl="0" indent="-171450" algn="l" rtl="0">
              <a:lnSpc>
                <a:spcPct val="100000"/>
              </a:lnSpc>
              <a:spcBef>
                <a:spcPts val="0"/>
              </a:spcBef>
              <a:spcAft>
                <a:spcPts val="0"/>
              </a:spcAft>
              <a:buSzPct val="100000"/>
              <a:buFont typeface="Arial" panose="020B0604020202020204" pitchFamily="34" charset="0"/>
              <a:buChar char="•"/>
            </a:pPr>
            <a:r>
              <a:rPr lang="de-DE" dirty="0">
                <a:latin typeface="Calibri" panose="020F0502020204030204" pitchFamily="34" charset="0"/>
                <a:ea typeface="Trebuchet MS"/>
                <a:cs typeface="Calibri" panose="020F0502020204030204" pitchFamily="34" charset="0"/>
                <a:sym typeface="Trebuchet MS"/>
              </a:rPr>
              <a:t>Henschel, Karl - Martin 2020: Handbuch Klimaschutz. Basiswissen, Fakten Maßnahmen. </a:t>
            </a:r>
            <a:r>
              <a:rPr lang="de-DE" dirty="0" err="1">
                <a:latin typeface="Calibri" panose="020F0502020204030204" pitchFamily="34" charset="0"/>
                <a:ea typeface="Trebuchet MS"/>
                <a:cs typeface="Calibri" panose="020F0502020204030204" pitchFamily="34" charset="0"/>
                <a:sym typeface="Trebuchet MS"/>
              </a:rPr>
              <a:t>Oekom</a:t>
            </a:r>
            <a:r>
              <a:rPr lang="de-DE" dirty="0">
                <a:latin typeface="Calibri" panose="020F0502020204030204" pitchFamily="34" charset="0"/>
                <a:ea typeface="Trebuchet MS"/>
                <a:cs typeface="Calibri" panose="020F0502020204030204" pitchFamily="34" charset="0"/>
                <a:sym typeface="Trebuchet MS"/>
              </a:rPr>
              <a:t> Verlag München 2020, S. 24-25</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sz="105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6da63f9b3d_1_963:notes"/>
          <p:cNvSpPr>
            <a:spLocks noGrp="1" noRot="1" noChangeAspect="1"/>
          </p:cNvSpPr>
          <p:nvPr>
            <p:ph type="sldImg" idx="2"/>
          </p:nvPr>
        </p:nvSpPr>
        <p:spPr>
          <a:xfrm>
            <a:off x="479425" y="374650"/>
            <a:ext cx="6143625"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6da63f9b3d_1_963:notes"/>
          <p:cNvSpPr txBox="1"/>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
        <p:nvSpPr>
          <p:cNvPr id="8" name="Google Shape;388;g26805bd2549_0_1116:notes">
            <a:extLst>
              <a:ext uri="{FF2B5EF4-FFF2-40B4-BE49-F238E27FC236}">
                <a16:creationId xmlns:a16="http://schemas.microsoft.com/office/drawing/2014/main" xmlns="" id="{0B444BDC-911B-44F1-AE31-045BAF4AE1AA}"/>
              </a:ext>
            </a:extLst>
          </p:cNvPr>
          <p:cNvSpPr txBox="1">
            <a:spLocks noGrp="1"/>
          </p:cNvSpPr>
          <p:nvPr>
            <p:ph type="body" idx="1"/>
          </p:nvPr>
        </p:nvSpPr>
        <p:spPr>
          <a:xfrm>
            <a:off x="478803" y="3923999"/>
            <a:ext cx="6143700" cy="6310613"/>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400"/>
              <a:buNone/>
            </a:pPr>
            <a:r>
              <a:rPr lang="de-DE" sz="1100" b="1" dirty="0">
                <a:solidFill>
                  <a:schemeClr val="dk1"/>
                </a:solidFill>
                <a:latin typeface="Calibri"/>
                <a:ea typeface="Calibri"/>
                <a:cs typeface="Calibri"/>
                <a:sym typeface="Calibri"/>
              </a:rPr>
              <a:t>Beschreibung</a:t>
            </a:r>
            <a:endParaRPr sz="1100" dirty="0"/>
          </a:p>
          <a:p>
            <a:pPr marL="0" marR="0" lvl="0" indent="0" algn="l" rtl="0">
              <a:lnSpc>
                <a:spcPct val="100000"/>
              </a:lnSpc>
              <a:spcBef>
                <a:spcPts val="0"/>
              </a:spcBef>
              <a:spcAft>
                <a:spcPts val="0"/>
              </a:spcAft>
              <a:buClr>
                <a:srgbClr val="000000"/>
              </a:buClr>
              <a:buSzPts val="1600"/>
              <a:buFont typeface="Arial"/>
              <a:buNone/>
            </a:pPr>
            <a:r>
              <a:rPr lang="de-DE" sz="1100" b="0" i="0" u="none" strike="noStrike" cap="none" dirty="0">
                <a:solidFill>
                  <a:schemeClr val="dk1"/>
                </a:solidFill>
                <a:latin typeface="Calibri"/>
                <a:ea typeface="Calibri"/>
                <a:cs typeface="Calibri"/>
                <a:sym typeface="Calibri"/>
              </a:rPr>
              <a:t>Mehr als 70 % aller Treibhausgasemissionen entstehen durch die Nutzung von Kohle, Erdöl und Erdgas, v.a. um den Energiebedarf zu decken. </a:t>
            </a:r>
            <a:endParaRPr sz="1100" dirty="0"/>
          </a:p>
          <a:p>
            <a:pPr marL="0" marR="0" lvl="0" indent="0" algn="l" rtl="0">
              <a:lnSpc>
                <a:spcPct val="100000"/>
              </a:lnSpc>
              <a:spcBef>
                <a:spcPts val="0"/>
              </a:spcBef>
              <a:spcAft>
                <a:spcPts val="0"/>
              </a:spcAft>
              <a:buClr>
                <a:srgbClr val="000000"/>
              </a:buClr>
              <a:buSzPts val="1600"/>
              <a:buFont typeface="Arial"/>
              <a:buNone/>
            </a:pPr>
            <a:r>
              <a:rPr lang="de-DE" sz="1100" b="0" i="0" u="none" strike="noStrike" cap="none" dirty="0">
                <a:solidFill>
                  <a:schemeClr val="dk1"/>
                </a:solidFill>
                <a:latin typeface="Calibri"/>
                <a:ea typeface="Calibri"/>
                <a:cs typeface="Calibri"/>
                <a:sym typeface="Calibri"/>
              </a:rPr>
              <a:t>Rund 20 % aller Emissionen entstehen durch Landwirtschaft und Landnutzung, v.a. durch Konsum tierischer Produkte.</a:t>
            </a:r>
            <a:endParaRPr sz="1100" dirty="0"/>
          </a:p>
          <a:p>
            <a:pPr marL="0" lvl="0" indent="0" algn="l" rtl="0">
              <a:lnSpc>
                <a:spcPct val="100000"/>
              </a:lnSpc>
              <a:spcBef>
                <a:spcPts val="0"/>
              </a:spcBef>
              <a:spcAft>
                <a:spcPts val="0"/>
              </a:spcAft>
              <a:buSzPts val="1400"/>
              <a:buNone/>
            </a:pPr>
            <a:r>
              <a:rPr lang="de-DE" sz="1100" dirty="0">
                <a:solidFill>
                  <a:schemeClr val="dk1"/>
                </a:solidFill>
                <a:latin typeface="Calibri"/>
                <a:ea typeface="Calibri"/>
                <a:cs typeface="Calibri"/>
                <a:sym typeface="Calibri"/>
              </a:rPr>
              <a:t>Der Gebäudesektor (Wohngebäude, öffentliche und geschäftliche Gebäude insgesamt) ist für 17,1% der Emissionen verantwortlich und übersteigt damit die Emissionen, die im Verkehrssektor entstehen.</a:t>
            </a:r>
            <a:endParaRPr sz="1100" dirty="0"/>
          </a:p>
          <a:p>
            <a:pPr marL="0" marR="0" lvl="0" indent="0" algn="l" rtl="0">
              <a:lnSpc>
                <a:spcPct val="100000"/>
              </a:lnSpc>
              <a:spcBef>
                <a:spcPts val="0"/>
              </a:spcBef>
              <a:spcAft>
                <a:spcPts val="0"/>
              </a:spcAft>
              <a:buClr>
                <a:srgbClr val="000000"/>
              </a:buClr>
              <a:buSzPts val="1400"/>
              <a:buFont typeface="Arial"/>
              <a:buNone/>
            </a:pPr>
            <a:endParaRPr lang="de-DE" sz="11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de-DE" sz="1100" b="1" dirty="0">
                <a:solidFill>
                  <a:schemeClr val="dk1"/>
                </a:solidFill>
                <a:latin typeface="Calibri"/>
                <a:ea typeface="Calibri"/>
                <a:cs typeface="Calibri"/>
                <a:sym typeface="Calibri"/>
              </a:rPr>
              <a:t>Aufgabe</a:t>
            </a:r>
            <a:endParaRPr sz="1100" dirty="0"/>
          </a:p>
          <a:p>
            <a:pPr marL="171450" marR="0" lvl="0" indent="-171450" algn="l" rtl="0">
              <a:lnSpc>
                <a:spcPct val="100000"/>
              </a:lnSpc>
              <a:spcBef>
                <a:spcPts val="0"/>
              </a:spcBef>
              <a:spcAft>
                <a:spcPts val="0"/>
              </a:spcAft>
              <a:buClr>
                <a:srgbClr val="000000"/>
              </a:buClr>
              <a:buSzPts val="1400"/>
              <a:buFont typeface="Arial"/>
              <a:buChar char="•"/>
            </a:pPr>
            <a:r>
              <a:rPr lang="de-DE" sz="1100" dirty="0">
                <a:solidFill>
                  <a:schemeClr val="dk1"/>
                </a:solidFill>
                <a:latin typeface="Calibri"/>
                <a:ea typeface="Calibri"/>
                <a:cs typeface="Calibri"/>
                <a:sym typeface="Calibri"/>
              </a:rPr>
              <a:t>Wie können Sie als Schornsteinfeger oder Schornsteinfegerin dazu beitragen, dass CO</a:t>
            </a:r>
            <a:r>
              <a:rPr lang="de-DE" sz="1100" baseline="-25000" dirty="0">
                <a:solidFill>
                  <a:schemeClr val="dk1"/>
                </a:solidFill>
                <a:latin typeface="Calibri"/>
                <a:ea typeface="Calibri"/>
                <a:cs typeface="Calibri"/>
                <a:sym typeface="Calibri"/>
              </a:rPr>
              <a:t>2</a:t>
            </a:r>
            <a:r>
              <a:rPr lang="de-DE" sz="1100" dirty="0">
                <a:solidFill>
                  <a:schemeClr val="dk1"/>
                </a:solidFill>
                <a:latin typeface="Calibri"/>
                <a:ea typeface="Calibri"/>
                <a:cs typeface="Calibri"/>
                <a:sym typeface="Calibri"/>
              </a:rPr>
              <a:t>-Emissionen verringert oder vermieden werden?</a:t>
            </a:r>
          </a:p>
          <a:p>
            <a:pPr marL="0" marR="0" lvl="0" indent="0" algn="l" rtl="0">
              <a:lnSpc>
                <a:spcPct val="100000"/>
              </a:lnSpc>
              <a:spcBef>
                <a:spcPts val="0"/>
              </a:spcBef>
              <a:spcAft>
                <a:spcPts val="0"/>
              </a:spcAft>
              <a:buClr>
                <a:srgbClr val="000000"/>
              </a:buClr>
              <a:buSzPts val="1400"/>
            </a:pPr>
            <a:endParaRPr sz="11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de-DE" sz="1100" b="0" i="0" u="none" strike="noStrike" cap="none" dirty="0">
                <a:solidFill>
                  <a:schemeClr val="dk1"/>
                </a:solidFill>
                <a:latin typeface="Calibri"/>
                <a:ea typeface="Calibri"/>
                <a:cs typeface="Calibri"/>
                <a:sym typeface="Calibri"/>
              </a:rPr>
              <a:t>Schornsteinfegerinnen und Schornsteinfegern haben v.a. im Gebäudesektor Einfluss auf die Reduktion von Treibhausgasen. Einerseits, indem sie Heizungsanlagen regelmäßig kontrollieren und warten, Schadstoffgrenzen und auf Einhaltung gesetzlicher Vorgaben kontrollieren, bestehende Anlagen optimieren, neue Anlagen richtig dimensionieren und alte Anlagen nachrüsten oder außer Betrieb nehmen. Andererseits kommt Schornsteinfegerinnen und Schornsteinfegern zunehmend die Rolle von Energieberatern und Energieberaterinnen zu. Sie können beraten zu:</a:t>
            </a:r>
            <a:endParaRPr sz="1100" dirty="0"/>
          </a:p>
          <a:p>
            <a:pPr marL="171450" marR="0" lvl="1"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Dämmung der Gebäudehülle, um den Energiebedarf zu reduzieren</a:t>
            </a:r>
            <a:endParaRPr sz="1100" dirty="0"/>
          </a:p>
          <a:p>
            <a:pPr marL="171450" marR="0" lvl="1"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Austausch alter Heizsysteme durch energieeffizientere Geräte</a:t>
            </a:r>
            <a:endParaRPr sz="1100" dirty="0"/>
          </a:p>
          <a:p>
            <a:pPr marL="171450" marR="0" lvl="1"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Austausch von Öl- und Gasheizungen durch emissionsfreie bzw. –arme Heizsysteme aus Wärmepumpe, Photovoltaik, BHKW, ggf. Fernwärme etc.</a:t>
            </a:r>
            <a:endParaRPr sz="1100" dirty="0"/>
          </a:p>
          <a:p>
            <a:pPr marL="171450" marR="0" lvl="1"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Förderprogrammen</a:t>
            </a:r>
            <a:endParaRPr sz="1100" dirty="0"/>
          </a:p>
          <a:p>
            <a:pPr marL="171450" marR="0" lvl="1" indent="-171450" algn="l" rtl="0">
              <a:lnSpc>
                <a:spcPct val="100000"/>
              </a:lnSpc>
              <a:spcBef>
                <a:spcPts val="0"/>
              </a:spcBef>
              <a:spcAft>
                <a:spcPts val="0"/>
              </a:spcAft>
              <a:buClr>
                <a:srgbClr val="000000"/>
              </a:buClr>
              <a:buSzPts val="1400"/>
              <a:buFont typeface="Arial"/>
              <a:buChar char="•"/>
            </a:pPr>
            <a:r>
              <a:rPr lang="de-DE" sz="1100" b="0" i="0" u="none" strike="noStrike" cap="none" dirty="0">
                <a:solidFill>
                  <a:schemeClr val="dk1"/>
                </a:solidFill>
                <a:latin typeface="Calibri"/>
                <a:ea typeface="Calibri"/>
                <a:cs typeface="Calibri"/>
                <a:sym typeface="Calibri"/>
              </a:rPr>
              <a:t>Ressourcenschonenden Heizungseinstellungen (z.B. Nachtabsenkung) und Emissionsarmen </a:t>
            </a:r>
            <a:r>
              <a:rPr lang="de-DE" sz="1100" b="0" i="0" u="none" strike="noStrike" cap="none" dirty="0" err="1">
                <a:solidFill>
                  <a:schemeClr val="dk1"/>
                </a:solidFill>
                <a:latin typeface="Calibri"/>
                <a:ea typeface="Calibri"/>
                <a:cs typeface="Calibri"/>
                <a:sym typeface="Calibri"/>
              </a:rPr>
              <a:t>Anheizmethoden</a:t>
            </a:r>
            <a:r>
              <a:rPr lang="de-DE" sz="1100" b="0" i="0" u="none" strike="noStrike" cap="none" dirty="0">
                <a:solidFill>
                  <a:schemeClr val="dk1"/>
                </a:solidFill>
                <a:latin typeface="Calibri"/>
                <a:ea typeface="Calibri"/>
                <a:cs typeface="Calibri"/>
                <a:sym typeface="Calibri"/>
              </a:rPr>
              <a:t> (Holzheizung)</a:t>
            </a:r>
            <a:endParaRPr sz="11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de-DE" sz="11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de-DE" sz="1100" b="1" dirty="0">
                <a:solidFill>
                  <a:schemeClr val="dk1"/>
                </a:solidFill>
                <a:latin typeface="Calibri"/>
                <a:ea typeface="Calibri"/>
                <a:cs typeface="Calibri"/>
                <a:sym typeface="Calibri"/>
              </a:rPr>
              <a:t>Quellen und Abbildung</a:t>
            </a:r>
            <a:endParaRPr sz="1100" dirty="0"/>
          </a:p>
          <a:p>
            <a:pPr marL="171450" lvl="0" indent="-171450" algn="l" rtl="0">
              <a:lnSpc>
                <a:spcPct val="100000"/>
              </a:lnSpc>
              <a:spcBef>
                <a:spcPts val="0"/>
              </a:spcBef>
              <a:spcAft>
                <a:spcPts val="0"/>
              </a:spcAft>
              <a:buSzPts val="1400"/>
              <a:buFont typeface="Arial"/>
              <a:buChar char="•"/>
            </a:pPr>
            <a:r>
              <a:rPr lang="de-DE" sz="1100" dirty="0"/>
              <a:t>Verursacher der weltweiten menschengemachten Treibhausgasemissionen im Jahr 2018 in Prozent von </a:t>
            </a:r>
            <a:r>
              <a:rPr lang="de-DE" sz="1100" dirty="0">
                <a:solidFill>
                  <a:schemeClr val="dk1"/>
                </a:solidFill>
                <a:latin typeface="Calibri"/>
                <a:ea typeface="Calibri"/>
                <a:cs typeface="Calibri"/>
                <a:sym typeface="Calibri"/>
              </a:rPr>
              <a:t>David Nelles und Christian </a:t>
            </a:r>
            <a:r>
              <a:rPr lang="de-DE" sz="1100" dirty="0" err="1">
                <a:solidFill>
                  <a:schemeClr val="dk1"/>
                </a:solidFill>
                <a:latin typeface="Calibri"/>
                <a:ea typeface="Calibri"/>
                <a:cs typeface="Calibri"/>
                <a:sym typeface="Calibri"/>
              </a:rPr>
              <a:t>Serrer</a:t>
            </a:r>
            <a:r>
              <a:rPr lang="de-DE" sz="1100" dirty="0">
                <a:solidFill>
                  <a:schemeClr val="dk1"/>
                </a:solidFill>
                <a:latin typeface="Calibri"/>
                <a:ea typeface="Calibri"/>
                <a:cs typeface="Calibri"/>
                <a:sym typeface="Calibri"/>
              </a:rPr>
              <a:t>, eigene Darstellung durch Stephan Arnold, lizenziert unter </a:t>
            </a:r>
            <a:r>
              <a:rPr lang="de-DE" sz="11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CC BY 4.0</a:t>
            </a:r>
            <a:r>
              <a:rPr lang="de-DE" sz="1100" dirty="0">
                <a:solidFill>
                  <a:schemeClr val="dk1"/>
                </a:solidFill>
                <a:latin typeface="Calibri"/>
                <a:ea typeface="Calibri"/>
                <a:cs typeface="Calibri"/>
                <a:sym typeface="Calibri"/>
              </a:rPr>
              <a:t>.</a:t>
            </a:r>
            <a:endParaRPr sz="1100" dirty="0"/>
          </a:p>
          <a:p>
            <a:pPr marL="171450" marR="0" lvl="0" indent="-171450" algn="l" rtl="0">
              <a:lnSpc>
                <a:spcPct val="100000"/>
              </a:lnSpc>
              <a:spcBef>
                <a:spcPts val="0"/>
              </a:spcBef>
              <a:spcAft>
                <a:spcPts val="0"/>
              </a:spcAft>
              <a:buClr>
                <a:srgbClr val="000000"/>
              </a:buClr>
              <a:buSzPts val="1400"/>
              <a:buFont typeface="Arial"/>
              <a:buChar char="•"/>
            </a:pPr>
            <a:r>
              <a:rPr lang="de-DE" sz="1100" b="0" i="0" strike="noStrike" cap="none" dirty="0">
                <a:solidFill>
                  <a:schemeClr val="dk1"/>
                </a:solidFill>
                <a:latin typeface="Calibri"/>
                <a:ea typeface="Calibri"/>
                <a:cs typeface="Calibri"/>
                <a:sym typeface="Calibri"/>
              </a:rPr>
              <a:t>Umweltbundesamt (Hrsg. 2020): Heizen mit Holz. Ein Ratgeber zum richtigen und sauberen Heizen. Online:</a:t>
            </a:r>
            <a:r>
              <a:rPr lang="de-DE" sz="11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www.umweltbundesamt.de/sites/default/files/medien/1410/publikationen/2020_heizen_mit_holz_bf.pdf</a:t>
            </a:r>
            <a:endParaRPr sz="1100" b="0" i="0"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a:buChar char="•"/>
            </a:pPr>
            <a:r>
              <a:rPr lang="de-DE" sz="1100" b="0" i="0" strike="noStrike" cap="none" dirty="0">
                <a:solidFill>
                  <a:schemeClr val="dk1"/>
                </a:solidFill>
                <a:latin typeface="Calibri"/>
                <a:ea typeface="Calibri"/>
                <a:cs typeface="Calibri"/>
                <a:sym typeface="Calibri"/>
              </a:rPr>
              <a:t>Hentschel, Karl-Martin et al. (2020): Handbuch Klimaschutz. Wie Deutschland das 1,5-Grad-Ziel einhalten kann. </a:t>
            </a:r>
            <a:endParaRPr sz="1100" dirty="0">
              <a:solidFill>
                <a:schemeClr val="lt1"/>
              </a:solidFill>
            </a:endParaRPr>
          </a:p>
          <a:p>
            <a:pPr marL="171450" lvl="0" indent="-82550" algn="l" rtl="0">
              <a:lnSpc>
                <a:spcPct val="100000"/>
              </a:lnSpc>
              <a:spcBef>
                <a:spcPts val="0"/>
              </a:spcBef>
              <a:spcAft>
                <a:spcPts val="0"/>
              </a:spcAft>
              <a:buSzPts val="1400"/>
              <a:buFont typeface="Arial"/>
              <a:buNone/>
            </a:pPr>
            <a:endParaRPr sz="1100"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6da63f9b3d_1_1040:notes"/>
          <p:cNvSpPr>
            <a:spLocks noGrp="1" noRot="1" noChangeAspect="1"/>
          </p:cNvSpPr>
          <p:nvPr>
            <p:ph type="sldImg" idx="2"/>
          </p:nvPr>
        </p:nvSpPr>
        <p:spPr>
          <a:xfrm>
            <a:off x="479425" y="374650"/>
            <a:ext cx="6143625"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26da63f9b3d_1_1040:notes"/>
          <p:cNvSpPr txBox="1"/>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
        <p:nvSpPr>
          <p:cNvPr id="8" name="Google Shape;418;g26805bd2549_0_1347:notes">
            <a:extLst>
              <a:ext uri="{FF2B5EF4-FFF2-40B4-BE49-F238E27FC236}">
                <a16:creationId xmlns:a16="http://schemas.microsoft.com/office/drawing/2014/main" xmlns="" id="{74950984-EBCE-4330-99F0-EB042F22006B}"/>
              </a:ext>
            </a:extLst>
          </p:cNvPr>
          <p:cNvSpPr txBox="1">
            <a:spLocks noGrp="1"/>
          </p:cNvSpPr>
          <p:nvPr>
            <p:ph type="body" idx="1"/>
          </p:nvPr>
        </p:nvSpPr>
        <p:spPr>
          <a:xfrm>
            <a:off x="478803" y="3924000"/>
            <a:ext cx="6143700" cy="5961000"/>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400"/>
              <a:buNone/>
            </a:pPr>
            <a:r>
              <a:rPr lang="de-DE" b="1" dirty="0">
                <a:latin typeface="Calibri"/>
                <a:ea typeface="Calibri"/>
                <a:cs typeface="Calibri"/>
                <a:sym typeface="Calibri"/>
              </a:rPr>
              <a:t>Beschreibung</a:t>
            </a:r>
            <a:endParaRPr dirty="0"/>
          </a:p>
          <a:p>
            <a:pPr marL="0" marR="0" lvl="0" indent="0" algn="l" rtl="0">
              <a:lnSpc>
                <a:spcPct val="100000"/>
              </a:lnSpc>
              <a:spcBef>
                <a:spcPts val="0"/>
              </a:spcBef>
              <a:spcAft>
                <a:spcPts val="0"/>
              </a:spcAft>
              <a:buClr>
                <a:srgbClr val="000000"/>
              </a:buClr>
              <a:buSzPts val="1400"/>
              <a:buFont typeface="Arial"/>
              <a:buNone/>
            </a:pPr>
            <a:r>
              <a:rPr lang="de-DE" dirty="0">
                <a:latin typeface="Calibri"/>
                <a:ea typeface="Calibri"/>
                <a:cs typeface="Calibri"/>
                <a:sym typeface="Calibri"/>
              </a:rPr>
              <a:t>Die Abbildung zeigt den </a:t>
            </a:r>
            <a:r>
              <a:rPr lang="de-DE" b="0" i="0" u="none" strike="noStrike" cap="none" dirty="0">
                <a:solidFill>
                  <a:schemeClr val="dk1"/>
                </a:solidFill>
                <a:latin typeface="Calibri"/>
                <a:ea typeface="Calibri"/>
                <a:cs typeface="Calibri"/>
                <a:sym typeface="Calibri"/>
              </a:rPr>
              <a:t>Primärenergieeinsatz, bezogen auf den Materialverbrauch, der erforderlich ist, um einen R-Wert (Wärmedurchgangskoeffizienten) von 4.2 K*m²/W zu erreichen. Bei diesem R-Wert strömt bei einer Temperaturdifferenz (innen/außen) von 4,2 K pro m²´Fläche ein Wärmestrom von 1 W.</a:t>
            </a:r>
            <a:br>
              <a:rPr lang="de-DE" b="0" i="0" u="none" strike="noStrike" cap="none" dirty="0">
                <a:solidFill>
                  <a:schemeClr val="dk1"/>
                </a:solidFill>
                <a:latin typeface="Calibri"/>
                <a:ea typeface="Calibri"/>
                <a:cs typeface="Calibri"/>
                <a:sym typeface="Calibri"/>
              </a:rPr>
            </a:br>
            <a:endParaRPr lang="de-DE"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de-DE" b="0" i="0" u="none" strike="noStrike" cap="none" dirty="0">
                <a:solidFill>
                  <a:schemeClr val="accent6">
                    <a:lumMod val="75000"/>
                  </a:schemeClr>
                </a:solidFill>
                <a:latin typeface="Calibri"/>
                <a:ea typeface="Calibri"/>
                <a:cs typeface="Calibri"/>
                <a:sym typeface="Calibri"/>
              </a:rPr>
              <a:t>GRÜN: </a:t>
            </a:r>
            <a:r>
              <a:rPr lang="de-DE" b="0" i="0" u="none" strike="noStrike" cap="none" dirty="0">
                <a:solidFill>
                  <a:schemeClr val="dk1"/>
                </a:solidFill>
                <a:latin typeface="Calibri"/>
                <a:ea typeface="Calibri"/>
                <a:cs typeface="Calibri"/>
                <a:sym typeface="Calibri"/>
              </a:rPr>
              <a:t>häufig als ökologisch klassifizierte Dämmstoffe</a:t>
            </a:r>
            <a:br>
              <a:rPr lang="de-DE" b="0" i="0" u="none" strike="noStrike" cap="none" dirty="0">
                <a:solidFill>
                  <a:schemeClr val="dk1"/>
                </a:solidFill>
                <a:latin typeface="Calibri"/>
                <a:ea typeface="Calibri"/>
                <a:cs typeface="Calibri"/>
                <a:sym typeface="Calibri"/>
              </a:rPr>
            </a:br>
            <a:r>
              <a:rPr lang="de-DE" b="0" i="0" u="none" strike="noStrike" cap="none" dirty="0">
                <a:solidFill>
                  <a:schemeClr val="tx1">
                    <a:lumMod val="65000"/>
                    <a:lumOff val="35000"/>
                  </a:schemeClr>
                </a:solidFill>
                <a:latin typeface="Calibri"/>
                <a:ea typeface="Calibri"/>
                <a:cs typeface="Calibri"/>
                <a:sym typeface="Calibri"/>
              </a:rPr>
              <a:t>GRAU: </a:t>
            </a:r>
            <a:r>
              <a:rPr lang="de-DE" b="0" i="0" u="none" strike="noStrike" cap="none" dirty="0">
                <a:solidFill>
                  <a:schemeClr val="dk1"/>
                </a:solidFill>
                <a:latin typeface="Calibri"/>
                <a:ea typeface="Calibri"/>
                <a:cs typeface="Calibri"/>
                <a:sym typeface="Calibri"/>
              </a:rPr>
              <a:t>konventionelle Schaum- und Mineralfaser-Dämmstoffe</a:t>
            </a:r>
            <a:endParaRPr dirty="0"/>
          </a:p>
          <a:p>
            <a:pPr marL="0" marR="0" lvl="0" indent="0" algn="l" rtl="0">
              <a:lnSpc>
                <a:spcPct val="100000"/>
              </a:lnSpc>
              <a:spcBef>
                <a:spcPts val="0"/>
              </a:spcBef>
              <a:spcAft>
                <a:spcPts val="0"/>
              </a:spcAft>
              <a:buClr>
                <a:srgbClr val="000000"/>
              </a:buClr>
              <a:buSzPts val="1400"/>
              <a:buFont typeface="Arial"/>
              <a:buNone/>
            </a:pPr>
            <a:endParaRPr lang="de-DE"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de-DE" b="0" i="0" u="none" strike="noStrike" cap="none" dirty="0">
                <a:solidFill>
                  <a:schemeClr val="dk1"/>
                </a:solidFill>
                <a:latin typeface="Calibri"/>
                <a:ea typeface="Calibri"/>
                <a:cs typeface="Calibri"/>
                <a:sym typeface="Calibri"/>
              </a:rPr>
              <a:t>Die Abbildung verdeutlicht, dass einige Dämmstoffe (Blähton, Calciumsilikat), die als ökologisch bezeichnet werden, deutlich mehr Energie bei der Herstellung benötigen, als die konventionellen Materialien. Vorzuziehen sind ökologische Dämmstoffe mit geringem Energiebedarf bei der Herstellung wie Zellulose, Stroh-Einblasdämmung und Holzfaser-Einblasdämmung.</a:t>
            </a:r>
            <a:endParaRPr dirty="0"/>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de-DE" b="1" dirty="0">
                <a:solidFill>
                  <a:schemeClr val="dk1"/>
                </a:solidFill>
                <a:latin typeface="Calibri"/>
                <a:ea typeface="Calibri"/>
                <a:cs typeface="Calibri"/>
                <a:sym typeface="Calibri"/>
              </a:rPr>
              <a:t>Aufgaben</a:t>
            </a:r>
            <a:endParaRPr dirty="0"/>
          </a:p>
          <a:p>
            <a:pPr marL="171450" lvl="0" indent="-171450" algn="l" rtl="0">
              <a:lnSpc>
                <a:spcPct val="100000"/>
              </a:lnSpc>
              <a:spcBef>
                <a:spcPts val="0"/>
              </a:spcBef>
              <a:spcAft>
                <a:spcPts val="0"/>
              </a:spcAft>
              <a:buClrTx/>
              <a:buSzPct val="101000"/>
              <a:buFont typeface="Arial" panose="020B0604020202020204" pitchFamily="34" charset="0"/>
              <a:buChar char="•"/>
            </a:pPr>
            <a:r>
              <a:rPr lang="de-DE" dirty="0">
                <a:solidFill>
                  <a:schemeClr val="dk1"/>
                </a:solidFill>
                <a:latin typeface="Calibri"/>
                <a:ea typeface="Calibri"/>
                <a:cs typeface="Calibri"/>
                <a:sym typeface="Calibri"/>
              </a:rPr>
              <a:t>Was fällt auf?</a:t>
            </a:r>
            <a:endParaRPr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Tx/>
              <a:buSzPct val="101000"/>
              <a:buFont typeface="Arial" panose="020B0604020202020204" pitchFamily="34" charset="0"/>
              <a:buChar char="•"/>
            </a:pPr>
            <a:r>
              <a:rPr lang="de-DE" b="0" i="0" u="none" strike="noStrike" cap="none" dirty="0">
                <a:solidFill>
                  <a:schemeClr val="dk1"/>
                </a:solidFill>
                <a:latin typeface="Calibri"/>
                <a:ea typeface="Calibri"/>
                <a:cs typeface="Calibri"/>
                <a:sym typeface="Calibri"/>
              </a:rPr>
              <a:t>Welche der Dämmstoffe sind unter dem Aspekt des Klimaschutzes empfehlenswert? </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de-DE" b="1" dirty="0">
                <a:solidFill>
                  <a:schemeClr val="dk1"/>
                </a:solidFill>
                <a:latin typeface="Calibri"/>
                <a:ea typeface="Calibri"/>
                <a:cs typeface="Calibri"/>
                <a:sym typeface="Calibri"/>
              </a:rPr>
              <a:t>Quellen </a:t>
            </a:r>
            <a:endParaRPr dirty="0"/>
          </a:p>
          <a:p>
            <a:pPr marL="171450" lvl="0" indent="-171450" algn="l" rtl="0">
              <a:lnSpc>
                <a:spcPct val="100000"/>
              </a:lnSpc>
              <a:spcBef>
                <a:spcPts val="0"/>
              </a:spcBef>
              <a:spcAft>
                <a:spcPts val="0"/>
              </a:spcAft>
              <a:buSzPct val="101000"/>
              <a:buFont typeface="Arial" panose="020B0604020202020204" pitchFamily="34" charset="0"/>
              <a:buChar char="•"/>
            </a:pPr>
            <a:r>
              <a:rPr lang="de-DE" sz="11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Nachhaltigkeit von Dämmstoffen</a:t>
            </a:r>
            <a:r>
              <a:rPr lang="de-DE" sz="1100" dirty="0">
                <a:solidFill>
                  <a:schemeClr val="dk1"/>
                </a:solidFill>
                <a:latin typeface="Calibri"/>
                <a:ea typeface="Calibri"/>
                <a:cs typeface="Calibri"/>
                <a:sym typeface="Calibri"/>
              </a:rPr>
              <a:t> von K. </a:t>
            </a:r>
            <a:r>
              <a:rPr lang="de-DE" sz="1100" dirty="0" err="1">
                <a:solidFill>
                  <a:schemeClr val="dk1"/>
                </a:solidFill>
                <a:latin typeface="Calibri"/>
                <a:ea typeface="Calibri"/>
                <a:cs typeface="Calibri"/>
                <a:sym typeface="Calibri"/>
              </a:rPr>
              <a:t>Paschko</a:t>
            </a:r>
            <a:r>
              <a:rPr lang="de-DE" sz="1100" dirty="0">
                <a:solidFill>
                  <a:schemeClr val="dk1"/>
                </a:solidFill>
                <a:latin typeface="Calibri"/>
                <a:ea typeface="Calibri"/>
                <a:cs typeface="Calibri"/>
                <a:sym typeface="Calibri"/>
              </a:rPr>
              <a:t>, 2020, grafisch bearbeitet durch Stephan Arnold, lizenziert unter </a:t>
            </a:r>
            <a:r>
              <a:rPr lang="de-DE" sz="11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CC BY 4.0</a:t>
            </a:r>
            <a:r>
              <a:rPr lang="de-DE" sz="1100" dirty="0">
                <a:solidFill>
                  <a:schemeClr val="dk1"/>
                </a:solidFill>
                <a:latin typeface="Calibri"/>
                <a:ea typeface="Calibri"/>
                <a:cs typeface="Calibri"/>
                <a:sym typeface="Calibri"/>
              </a:rPr>
              <a:t>. </a:t>
            </a:r>
            <a:endParaRPr sz="1100" b="1" dirty="0">
              <a:solidFill>
                <a:schemeClr val="dk1"/>
              </a:solidFill>
              <a:latin typeface="Calibri"/>
              <a:ea typeface="Calibri"/>
              <a:cs typeface="Calibri"/>
              <a:sym typeface="Calibri"/>
            </a:endParaRPr>
          </a:p>
          <a:p>
            <a:pPr marL="176212" lvl="0" indent="-171450" algn="l" rtl="0">
              <a:lnSpc>
                <a:spcPct val="100000"/>
              </a:lnSpc>
              <a:spcBef>
                <a:spcPts val="0"/>
              </a:spcBef>
              <a:spcAft>
                <a:spcPts val="0"/>
              </a:spcAft>
              <a:buClr>
                <a:schemeClr val="dk1"/>
              </a:buClr>
              <a:buSzPct val="101000"/>
              <a:buFont typeface="Arial" panose="020B0604020202020204" pitchFamily="34" charset="0"/>
              <a:buChar char="•"/>
            </a:pPr>
            <a:r>
              <a:rPr lang="de-DE" sz="1100" b="0" i="0" u="none" strike="noStrike" cap="none" dirty="0">
                <a:solidFill>
                  <a:schemeClr val="dk1"/>
                </a:solidFill>
                <a:latin typeface="Calibri"/>
                <a:ea typeface="Calibri"/>
                <a:cs typeface="Calibri"/>
                <a:sym typeface="Calibri"/>
              </a:rPr>
              <a:t>UfU (</a:t>
            </a:r>
            <a:r>
              <a:rPr lang="de-DE" sz="1100" b="0" i="0" u="none" strike="noStrike" cap="none" dirty="0" err="1">
                <a:solidFill>
                  <a:schemeClr val="dk1"/>
                </a:solidFill>
                <a:latin typeface="Calibri"/>
                <a:ea typeface="Calibri"/>
                <a:cs typeface="Calibri"/>
                <a:sym typeface="Calibri"/>
              </a:rPr>
              <a:t>Hg</a:t>
            </a:r>
            <a:r>
              <a:rPr lang="de-DE" sz="1100" b="0" i="0" u="none" strike="noStrike" cap="none" dirty="0">
                <a:solidFill>
                  <a:schemeClr val="dk1"/>
                </a:solidFill>
                <a:latin typeface="Calibri"/>
                <a:ea typeface="Calibri"/>
                <a:cs typeface="Calibri"/>
                <a:sym typeface="Calibri"/>
              </a:rPr>
              <a:t>.), Dorothea Carl und Marlies Bock (2017): Passivhausschulen werden aktiv. Online: https://www.ufu.de/wp-content/uploads/2017/01/UFU_Broschuere_Passivhaus-Schulen_digitale-Ausgabe.pdf </a:t>
            </a:r>
            <a:endParaRPr sz="1100" dirty="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5be34df3b4_0_322:notes"/>
          <p:cNvSpPr>
            <a:spLocks noGrp="1" noRot="1" noChangeAspect="1"/>
          </p:cNvSpPr>
          <p:nvPr>
            <p:ph type="sldImg" idx="2"/>
          </p:nvPr>
        </p:nvSpPr>
        <p:spPr>
          <a:xfrm>
            <a:off x="479425" y="374650"/>
            <a:ext cx="6142038"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25be34df3b4_0_322:notes"/>
          <p:cNvSpPr txBox="1"/>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
        <p:nvSpPr>
          <p:cNvPr id="8" name="Google Shape;429;g26805bd2549_0_1423:notes">
            <a:extLst>
              <a:ext uri="{FF2B5EF4-FFF2-40B4-BE49-F238E27FC236}">
                <a16:creationId xmlns:a16="http://schemas.microsoft.com/office/drawing/2014/main" xmlns="" id="{D36621CE-B4A7-4356-811B-30B2AD70AEE6}"/>
              </a:ext>
            </a:extLst>
          </p:cNvPr>
          <p:cNvSpPr txBox="1">
            <a:spLocks noGrp="1"/>
          </p:cNvSpPr>
          <p:nvPr>
            <p:ph type="body" idx="1"/>
          </p:nvPr>
        </p:nvSpPr>
        <p:spPr>
          <a:xfrm>
            <a:off x="481012" y="3924000"/>
            <a:ext cx="6141900" cy="5764500"/>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Aft>
                <a:spcPts val="0"/>
              </a:spcAft>
              <a:buClr>
                <a:schemeClr val="dk1"/>
              </a:buClr>
              <a:buSzPts val="1050"/>
              <a:buNone/>
            </a:pPr>
            <a:r>
              <a:rPr lang="de-DE" b="1" dirty="0"/>
              <a:t>Beschreibung</a:t>
            </a:r>
            <a:r>
              <a:rPr lang="de-DE" dirty="0"/>
              <a:t>: </a:t>
            </a:r>
            <a:endParaRPr dirty="0"/>
          </a:p>
          <a:p>
            <a:pPr marL="0" lvl="0" indent="0" algn="l" rtl="0">
              <a:lnSpc>
                <a:spcPct val="100000"/>
              </a:lnSpc>
              <a:spcAft>
                <a:spcPts val="0"/>
              </a:spcAft>
              <a:buClr>
                <a:schemeClr val="dk1"/>
              </a:buClr>
              <a:buSzPts val="1050"/>
              <a:buNone/>
            </a:pPr>
            <a:r>
              <a:rPr lang="de-DE" dirty="0"/>
              <a:t>Wenn bei Stark-Regenereignissen die Regenwasser-Wehre überlaufen, kommt es durch die starken Belastung der Oberflächengewässer, in die das mit Fäkalien gemischte Abwasser direkt und ungeklärt einfließt, zu massivem Fischsterben. Das ist z.B. in Berlin im Bereich der Innenstadt häufig zu beobachten. Das nährstoffhaltige Abwasser führt zu einer starken Zehrung des Sauerstoffs bis hin zu völlig sauerstofffreien Zonen. Dadurch sterben viele Lebewesen sehr schnell und tote Fische treiben auf der Spree. Derzeit (2020/2021) gibt es im Durchschnitt 30 Mischwasserüberläufe im Jahr in Berlin.  Die Ableitung von Regenwasser über die Trennkanalisation belastet die Oberflächengewässer vor allem mit diffusen Einträgen von Schwermetallen  wie Cadmium, Zink, Blei und Kupfer, was sich im Sediment ablagern kann und die Organismen in den Gewässern belasten kann.</a:t>
            </a:r>
            <a:endParaRPr dirty="0"/>
          </a:p>
          <a:p>
            <a:pPr marL="0" lvl="0" indent="0" algn="l" rtl="0">
              <a:lnSpc>
                <a:spcPct val="100000"/>
              </a:lnSpc>
              <a:spcAft>
                <a:spcPts val="0"/>
              </a:spcAft>
              <a:buClr>
                <a:schemeClr val="dk1"/>
              </a:buClr>
              <a:buSzPts val="1050"/>
              <a:buNone/>
            </a:pPr>
            <a:endParaRPr dirty="0"/>
          </a:p>
          <a:p>
            <a:pPr marL="0" lvl="0" indent="0" algn="l" rtl="0">
              <a:lnSpc>
                <a:spcPct val="100000"/>
              </a:lnSpc>
              <a:spcAft>
                <a:spcPts val="0"/>
              </a:spcAft>
              <a:buClr>
                <a:schemeClr val="dk1"/>
              </a:buClr>
              <a:buSzPts val="1050"/>
              <a:buNone/>
            </a:pPr>
            <a:r>
              <a:rPr lang="de-DE" b="1" dirty="0"/>
              <a:t>Aufgabe</a:t>
            </a:r>
            <a:r>
              <a:rPr lang="de-DE" dirty="0"/>
              <a:t>:</a:t>
            </a:r>
            <a:endParaRPr dirty="0"/>
          </a:p>
          <a:p>
            <a:pPr marL="0" lvl="0" indent="0" algn="l" rtl="0">
              <a:lnSpc>
                <a:spcPct val="100000"/>
              </a:lnSpc>
              <a:spcAft>
                <a:spcPts val="0"/>
              </a:spcAft>
              <a:buClr>
                <a:schemeClr val="dk1"/>
              </a:buClr>
              <a:buSzPts val="1050"/>
              <a:buNone/>
            </a:pPr>
            <a:r>
              <a:rPr lang="de-DE" dirty="0"/>
              <a:t>Beschreiben Sie die Folgen von Regenwassereinleitungen für die Oberflächengewässer</a:t>
            </a:r>
            <a:endParaRPr dirty="0"/>
          </a:p>
          <a:p>
            <a:pPr marL="228600" lvl="0" indent="-228600" algn="l" rtl="0">
              <a:lnSpc>
                <a:spcPct val="100000"/>
              </a:lnSpc>
              <a:spcAft>
                <a:spcPts val="0"/>
              </a:spcAft>
              <a:buClr>
                <a:schemeClr val="dk1"/>
              </a:buClr>
              <a:buSzPts val="1050"/>
              <a:buFont typeface="Arial"/>
              <a:buChar char="•"/>
            </a:pPr>
            <a:r>
              <a:rPr lang="de-DE" dirty="0"/>
              <a:t>Bei durchschnittlichen Mengen Regenwasser</a:t>
            </a:r>
            <a:endParaRPr dirty="0"/>
          </a:p>
          <a:p>
            <a:pPr marL="228600" lvl="0" indent="-228600" algn="l" rtl="0">
              <a:lnSpc>
                <a:spcPct val="100000"/>
              </a:lnSpc>
              <a:spcAft>
                <a:spcPts val="0"/>
              </a:spcAft>
              <a:buClr>
                <a:schemeClr val="dk1"/>
              </a:buClr>
              <a:buSzPts val="1050"/>
              <a:buFont typeface="Arial"/>
              <a:buChar char="•"/>
            </a:pPr>
            <a:r>
              <a:rPr lang="de-DE" dirty="0"/>
              <a:t>bei Starkregenereignissen</a:t>
            </a:r>
            <a:endParaRPr dirty="0"/>
          </a:p>
          <a:p>
            <a:pPr marL="228600" lvl="0" indent="-228600" algn="l" rtl="0">
              <a:lnSpc>
                <a:spcPct val="100000"/>
              </a:lnSpc>
              <a:spcAft>
                <a:spcPts val="0"/>
              </a:spcAft>
              <a:buClr>
                <a:schemeClr val="dk1"/>
              </a:buClr>
              <a:buSzPts val="1050"/>
              <a:buFont typeface="Arial"/>
              <a:buChar char="•"/>
            </a:pPr>
            <a:r>
              <a:rPr lang="de-DE" dirty="0"/>
              <a:t>Jeweils für die Mischwasserkanalisation und für die Trennkanalisation</a:t>
            </a:r>
            <a:endParaRPr dirty="0"/>
          </a:p>
          <a:p>
            <a:pPr marL="0" lvl="0" indent="0" algn="l" rtl="0">
              <a:lnSpc>
                <a:spcPct val="100000"/>
              </a:lnSpc>
              <a:spcAft>
                <a:spcPts val="0"/>
              </a:spcAft>
              <a:buClr>
                <a:schemeClr val="dk1"/>
              </a:buClr>
              <a:buSzPts val="1050"/>
              <a:buNone/>
            </a:pPr>
            <a:endParaRPr dirty="0"/>
          </a:p>
          <a:p>
            <a:pPr marL="0" lvl="0" indent="0" algn="l" rtl="0">
              <a:lnSpc>
                <a:spcPct val="100000"/>
              </a:lnSpc>
              <a:spcAft>
                <a:spcPts val="0"/>
              </a:spcAft>
              <a:buClr>
                <a:schemeClr val="dk1"/>
              </a:buClr>
              <a:buSzPts val="1050"/>
              <a:buNone/>
            </a:pPr>
            <a:r>
              <a:rPr lang="de-DE" b="1" dirty="0"/>
              <a:t>Quelle</a:t>
            </a:r>
            <a:r>
              <a:rPr lang="de-DE" dirty="0"/>
              <a:t>:</a:t>
            </a:r>
            <a:endParaRPr dirty="0"/>
          </a:p>
          <a:p>
            <a:pPr marL="171450" lvl="0" indent="-171450" algn="l" rtl="0">
              <a:lnSpc>
                <a:spcPct val="100000"/>
              </a:lnSpc>
              <a:spcAft>
                <a:spcPts val="0"/>
              </a:spcAft>
              <a:buClr>
                <a:schemeClr val="dk1"/>
              </a:buClr>
              <a:buSzPts val="1050"/>
              <a:buFont typeface="Arial"/>
              <a:buChar char="•"/>
            </a:pPr>
            <a:r>
              <a:rPr lang="de-DE" dirty="0"/>
              <a:t>Paust-Lassen, Jungen-Kalisch, IGBAU , Sozialpartner der Bauwirtschaft (2010): Ökologisches Bauen im Bereich Wasser – Sanierungsbedarf und Beschäftigungspotentiale für die Investitionsbereiche Abwasserentsorgung und Trinkwasserversorgung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6da63f9b3d_1_84: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6da63f9b3d_1_84: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
        <p:nvSpPr>
          <p:cNvPr id="7" name="Google Shape;88;g26da99438ff_0_496:notes">
            <a:extLst>
              <a:ext uri="{FF2B5EF4-FFF2-40B4-BE49-F238E27FC236}">
                <a16:creationId xmlns:a16="http://schemas.microsoft.com/office/drawing/2014/main" xmlns="" id="{A727B826-D208-4EA4-9065-C775A7AC8936}"/>
              </a:ext>
            </a:extLst>
          </p:cNvPr>
          <p:cNvSpPr txBox="1">
            <a:spLocks noGrp="1"/>
          </p:cNvSpPr>
          <p:nvPr>
            <p:ph type="body" idx="1"/>
          </p:nvPr>
        </p:nvSpPr>
        <p:spPr>
          <a:xfrm>
            <a:off x="479425" y="3924000"/>
            <a:ext cx="6145213" cy="5687291"/>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sz="1200" b="1" dirty="0"/>
              <a:t>Beschreibung</a:t>
            </a:r>
            <a:endParaRPr dirty="0"/>
          </a:p>
          <a:p>
            <a:pPr marL="0" lvl="0" indent="0" algn="l" rtl="0">
              <a:lnSpc>
                <a:spcPct val="100000"/>
              </a:lnSpc>
              <a:spcBef>
                <a:spcPts val="0"/>
              </a:spcBef>
              <a:spcAft>
                <a:spcPts val="0"/>
              </a:spcAft>
              <a:buSzPts val="1400"/>
              <a:buNone/>
            </a:pPr>
            <a:r>
              <a:rPr lang="de-DE" sz="1200" dirty="0"/>
              <a:t>Der Klimawandel wird zum größten Teil direkt durch die Verbrennung fossiler Energieträger wie Kohle, Öl und Gas hervorgebracht. Wenn wir einen Blick auf unser Leben werfen und bilanzieren, welche Teilbereiche für die Emissionen von Treibhausgas-Äquivalenten (CO</a:t>
            </a:r>
            <a:r>
              <a:rPr lang="de-DE" sz="1200" baseline="-25000" dirty="0"/>
              <a:t>2</a:t>
            </a:r>
            <a:r>
              <a:rPr lang="de-DE" sz="1200" dirty="0"/>
              <a:t>-Äq) verantwortlich sind, so zeigen sich 5 Bereiche: Das Wohnen, die Stromnutzung, die Mobilität, die Ernährung, die öffentliche Infrastruktur und der Konsum. Am meisten trägt unser Konsum zum Klimawandel bei. Bei den ersten 4 Bereichen kann man leicht einen Beitrag leisten, um die Emissionen durch Verhaltensänderungen zu mindern:</a:t>
            </a:r>
            <a:endParaRPr dirty="0"/>
          </a:p>
          <a:p>
            <a:pPr marL="171450" lvl="0" indent="-171450" algn="l" rtl="0">
              <a:lnSpc>
                <a:spcPct val="100000"/>
              </a:lnSpc>
              <a:spcBef>
                <a:spcPts val="0"/>
              </a:spcBef>
              <a:spcAft>
                <a:spcPts val="0"/>
              </a:spcAft>
              <a:buSzPts val="1100"/>
              <a:buFont typeface="Arial"/>
              <a:buChar char="•"/>
            </a:pPr>
            <a:r>
              <a:rPr lang="de-DE" sz="1200" dirty="0"/>
              <a:t>Wohnen mit 18%: Hier kann Heizwärme eingespart werden durch ein Herunterdrehen der Heizung oder durch eine Wärmedämmung des Gebäudes.</a:t>
            </a:r>
            <a:endParaRPr dirty="0"/>
          </a:p>
          <a:p>
            <a:pPr marL="171450" lvl="0" indent="-171450" algn="l" rtl="0">
              <a:lnSpc>
                <a:spcPct val="100000"/>
              </a:lnSpc>
              <a:spcBef>
                <a:spcPts val="0"/>
              </a:spcBef>
              <a:spcAft>
                <a:spcPts val="0"/>
              </a:spcAft>
              <a:buSzPts val="1100"/>
              <a:buFont typeface="Arial"/>
              <a:buChar char="•"/>
            </a:pPr>
            <a:r>
              <a:rPr lang="de-DE" sz="1200" dirty="0"/>
              <a:t>Strom mit 6%: Durch die Nutzung möglichst stromsparender Geräte (hohe Energieeffizienzklassen wie B oder A) kann eine gleiche Leistung erbracht werden, die aber viel weniger Strom verbraucht.</a:t>
            </a:r>
            <a:endParaRPr dirty="0"/>
          </a:p>
          <a:p>
            <a:pPr marL="171450" lvl="0" indent="-171450" algn="l" rtl="0">
              <a:lnSpc>
                <a:spcPct val="100000"/>
              </a:lnSpc>
              <a:spcBef>
                <a:spcPts val="0"/>
              </a:spcBef>
              <a:spcAft>
                <a:spcPts val="0"/>
              </a:spcAft>
              <a:buSzPts val="1100"/>
              <a:buFont typeface="Arial"/>
              <a:buChar char="•"/>
            </a:pPr>
            <a:r>
              <a:rPr lang="de-DE" sz="1200" dirty="0"/>
              <a:t>Mobilität mit 19%: Einfach weniger Autofahren und stattdessen Bahn, Bus oder Fahrrad nutzen oder viele Strecken zu Fuß zurücklegen. Den Urlaub lieber mit der Bahn oder dem Fernbus antreten.</a:t>
            </a:r>
            <a:endParaRPr dirty="0"/>
          </a:p>
          <a:p>
            <a:pPr marL="171450" lvl="0" indent="-171450" algn="l" rtl="0">
              <a:lnSpc>
                <a:spcPct val="100000"/>
              </a:lnSpc>
              <a:spcBef>
                <a:spcPts val="0"/>
              </a:spcBef>
              <a:spcAft>
                <a:spcPts val="0"/>
              </a:spcAft>
              <a:buSzPts val="1100"/>
              <a:buFont typeface="Arial"/>
              <a:buChar char="•"/>
            </a:pPr>
            <a:r>
              <a:rPr lang="de-DE" sz="1200" dirty="0"/>
              <a:t>Ernährung mit 15%: Man muss nicht Veganer werden, es bringt schon viel wenn man den Konsum von Rindfleisch reduziert,  insgesamt weniger Fleisch und Reis isst sowie den Anteil an hochfetthaltigen Milchprodukten (vor allem Käse und Butter) verringert.</a:t>
            </a:r>
            <a:endParaRPr dirty="0"/>
          </a:p>
          <a:p>
            <a:pPr marL="0" lvl="0" indent="0" algn="l" rtl="0">
              <a:lnSpc>
                <a:spcPct val="100000"/>
              </a:lnSpc>
              <a:spcBef>
                <a:spcPts val="0"/>
              </a:spcBef>
              <a:spcAft>
                <a:spcPts val="0"/>
              </a:spcAft>
              <a:buSzPts val="1100"/>
              <a:buFont typeface="Arial"/>
              <a:buNone/>
            </a:pPr>
            <a:endParaRPr lang="de-DE" sz="1200" b="1" dirty="0"/>
          </a:p>
          <a:p>
            <a:pPr marL="0" lvl="0" indent="0" algn="l" rtl="0">
              <a:lnSpc>
                <a:spcPct val="100000"/>
              </a:lnSpc>
              <a:spcBef>
                <a:spcPts val="0"/>
              </a:spcBef>
              <a:spcAft>
                <a:spcPts val="0"/>
              </a:spcAft>
              <a:buSzPts val="1100"/>
              <a:buFont typeface="Arial"/>
              <a:buNone/>
            </a:pPr>
            <a:r>
              <a:rPr lang="de-DE" sz="1200" b="1" dirty="0"/>
              <a:t>Aufgabe</a:t>
            </a:r>
            <a:endParaRPr dirty="0"/>
          </a:p>
          <a:p>
            <a:pPr marL="171450" lvl="0" indent="-171450" algn="l" rtl="0">
              <a:lnSpc>
                <a:spcPct val="100000"/>
              </a:lnSpc>
              <a:spcBef>
                <a:spcPts val="0"/>
              </a:spcBef>
              <a:spcAft>
                <a:spcPts val="0"/>
              </a:spcAft>
              <a:buSzPts val="1100"/>
              <a:buFont typeface="Arial"/>
              <a:buChar char="•"/>
            </a:pPr>
            <a:r>
              <a:rPr lang="de-DE" sz="1200" dirty="0"/>
              <a:t>Welchen Beitrag leistet Ihr Betrieb zum Klimawandel?</a:t>
            </a:r>
            <a:endParaRPr dirty="0"/>
          </a:p>
          <a:p>
            <a:pPr marL="171450" lvl="0" indent="-171450" algn="l" rtl="0">
              <a:lnSpc>
                <a:spcPct val="100000"/>
              </a:lnSpc>
              <a:spcBef>
                <a:spcPts val="0"/>
              </a:spcBef>
              <a:spcAft>
                <a:spcPts val="0"/>
              </a:spcAft>
              <a:buSzPts val="1100"/>
              <a:buFont typeface="Arial"/>
              <a:buChar char="•"/>
            </a:pPr>
            <a:r>
              <a:rPr lang="de-DE" sz="1200" dirty="0"/>
              <a:t>Was unternehmen Sie in Ihrem Betrieb, um CO</a:t>
            </a:r>
            <a:r>
              <a:rPr lang="de-DE" sz="1200" baseline="-25000" dirty="0"/>
              <a:t>2</a:t>
            </a:r>
            <a:r>
              <a:rPr lang="de-DE" sz="1200" dirty="0"/>
              <a:t>-Emissionen zu verringern?</a:t>
            </a:r>
            <a:endParaRPr dirty="0"/>
          </a:p>
          <a:p>
            <a:pPr marL="0" lvl="0" indent="0" algn="l" rtl="0">
              <a:lnSpc>
                <a:spcPct val="100000"/>
              </a:lnSpc>
              <a:spcBef>
                <a:spcPts val="0"/>
              </a:spcBef>
              <a:spcAft>
                <a:spcPts val="0"/>
              </a:spcAft>
              <a:buSzPts val="1400"/>
              <a:buNone/>
            </a:pPr>
            <a:endParaRPr lang="de-DE" sz="1200" b="1" dirty="0"/>
          </a:p>
          <a:p>
            <a:pPr marL="0" lvl="0" indent="0" algn="l" rtl="0">
              <a:lnSpc>
                <a:spcPct val="100000"/>
              </a:lnSpc>
              <a:spcBef>
                <a:spcPts val="0"/>
              </a:spcBef>
              <a:spcAft>
                <a:spcPts val="0"/>
              </a:spcAft>
              <a:buSzPts val="1400"/>
              <a:buNone/>
            </a:pPr>
            <a:r>
              <a:rPr lang="de-DE" sz="1200" b="1" dirty="0"/>
              <a:t>Quelle</a:t>
            </a:r>
            <a:endParaRPr b="1" dirty="0"/>
          </a:p>
          <a:p>
            <a:pPr marL="171450" lvl="0" indent="-171450" algn="l" rtl="0">
              <a:lnSpc>
                <a:spcPct val="100000"/>
              </a:lnSpc>
              <a:spcBef>
                <a:spcPts val="0"/>
              </a:spcBef>
              <a:spcAft>
                <a:spcPts val="0"/>
              </a:spcAft>
              <a:buSzPts val="1400"/>
              <a:buFont typeface="Arial"/>
              <a:buChar char="•"/>
            </a:pPr>
            <a:r>
              <a:rPr lang="de-DE" sz="1200" dirty="0"/>
              <a:t>Umweltbundesamt 2021: Konsum und Umwelt: Zentrale Handlungsfelder. Online: https://www.umweltbundesamt.de/themen/wirtschaft-konsum/konsum-umwelt-zentrale-handlungsfelder#bedarfsfelder</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be34df3b4_0_1151: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5be34df3b4_0_1151: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
        <p:nvSpPr>
          <p:cNvPr id="7" name="Google Shape;473;g26805bd2549_0_1657:notes">
            <a:extLst>
              <a:ext uri="{FF2B5EF4-FFF2-40B4-BE49-F238E27FC236}">
                <a16:creationId xmlns:a16="http://schemas.microsoft.com/office/drawing/2014/main" xmlns="" id="{2FBD51A8-7FF3-4A09-8A95-6C05B00C81C5}"/>
              </a:ext>
            </a:extLst>
          </p:cNvPr>
          <p:cNvSpPr txBox="1">
            <a:spLocks noGrp="1"/>
          </p:cNvSpPr>
          <p:nvPr>
            <p:ph type="body" idx="1"/>
          </p:nvPr>
        </p:nvSpPr>
        <p:spPr>
          <a:xfrm>
            <a:off x="479425" y="3924000"/>
            <a:ext cx="6145200" cy="5027692"/>
          </a:xfrm>
          <a:prstGeom prst="rect">
            <a:avLst/>
          </a:prstGeom>
          <a:noFill/>
          <a:ln>
            <a:noFill/>
          </a:ln>
        </p:spPr>
        <p:txBody>
          <a:bodyPr spcFirstLastPara="1" wrap="square" lIns="94825" tIns="47400" rIns="94825" bIns="47400" anchor="t" anchorCtr="0">
            <a:noAutofit/>
          </a:bodyPr>
          <a:lstStyle/>
          <a:p>
            <a:pPr marL="0" lvl="0" indent="0"/>
            <a:r>
              <a:rPr lang="de-DE" b="1" dirty="0"/>
              <a:t>Beschreibung </a:t>
            </a:r>
            <a:endParaRPr lang="de-DE" dirty="0"/>
          </a:p>
          <a:p>
            <a:pPr marL="0" lvl="0" indent="0"/>
            <a:r>
              <a:rPr lang="de-DE" dirty="0"/>
              <a:t>Auf der Folie sind wichtige Siegel aufgeführt und erläutert, die für die Metallindustrie einen. Rolle spielen.</a:t>
            </a:r>
          </a:p>
          <a:p>
            <a:pPr marL="0" lvl="0" indent="0" algn="l" rtl="0">
              <a:lnSpc>
                <a:spcPct val="100000"/>
              </a:lnSpc>
              <a:spcBef>
                <a:spcPts val="0"/>
              </a:spcBef>
              <a:spcAft>
                <a:spcPts val="0"/>
              </a:spcAft>
              <a:buSzPts val="1400"/>
              <a:buNone/>
            </a:pPr>
            <a:r>
              <a:rPr lang="de-DE" dirty="0">
                <a:solidFill>
                  <a:schemeClr val="dk1"/>
                </a:solidFill>
                <a:latin typeface="Calibri"/>
                <a:ea typeface="Calibri"/>
                <a:cs typeface="Calibri"/>
                <a:sym typeface="Calibri"/>
              </a:rPr>
              <a:t>Die Orientierung auf Nachhaltigkeit beim Einkauf und / oder bei der Nutzung von Rohstoffen und Materialien bedeutet (zunächst) einen höheren Aufwand bei der Beschaffung entsprechender Informationen bzw. bei der Erlangung entsprechender Normen oder Siegel. Andererseits kann der Nachweis einen Nachhaltigkeitsorientierung zunehmend einen Wettbewerbsvorteil darstellen, bspw. bei Kreditanträgen bei der Bank, oder Fördermittelgebern, bzw. gegenüber der Versicherung, wenn es darum geht Risiken zu versichern, bzw. den aktiven Beitrag zum Klimaschutz nachzuweisen. </a:t>
            </a: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de-DE" b="1" dirty="0">
                <a:solidFill>
                  <a:schemeClr val="dk1"/>
                </a:solidFill>
                <a:latin typeface="Calibri"/>
                <a:ea typeface="Calibri"/>
                <a:cs typeface="Calibri"/>
                <a:sym typeface="Calibri"/>
              </a:rPr>
              <a:t>Aufgabenstellung</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de-DE" dirty="0">
                <a:solidFill>
                  <a:schemeClr val="dk1"/>
                </a:solidFill>
                <a:latin typeface="Calibri"/>
                <a:ea typeface="Calibri"/>
                <a:cs typeface="Calibri"/>
                <a:sym typeface="Calibri"/>
              </a:rPr>
              <a:t>Wie bewerten Sie die Siegel?</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de-DE" dirty="0">
                <a:solidFill>
                  <a:schemeClr val="dk1"/>
                </a:solidFill>
                <a:latin typeface="Calibri"/>
                <a:ea typeface="Calibri"/>
                <a:cs typeface="Calibri"/>
                <a:sym typeface="Calibri"/>
              </a:rPr>
              <a:t>Wie zeigen die Siegel, dass Unternehmen Nachhaltigkeitsansätze verfolgen können?</a:t>
            </a:r>
            <a:endParaRPr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de-DE" dirty="0">
                <a:solidFill>
                  <a:schemeClr val="dk1"/>
                </a:solidFill>
                <a:latin typeface="Calibri"/>
                <a:ea typeface="Calibri"/>
                <a:cs typeface="Calibri"/>
                <a:sym typeface="Calibri"/>
              </a:rPr>
              <a:t>Welche Siegel spielen bei Ihnen im Unternehmen ein Rolle bei der Beschaffung von Rohstoffen und Materialien?</a:t>
            </a:r>
            <a:endParaRPr dirty="0">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de-DE" b="1" dirty="0">
                <a:solidFill>
                  <a:schemeClr val="dk1"/>
                </a:solidFill>
                <a:latin typeface="Calibri"/>
                <a:ea typeface="Calibri"/>
                <a:cs typeface="Calibri"/>
                <a:sym typeface="Calibri"/>
              </a:rPr>
              <a:t>Quellen für die Siegel</a:t>
            </a:r>
            <a:endParaRPr dirty="0">
              <a:latin typeface="Calibri"/>
              <a:ea typeface="Calibri"/>
              <a:cs typeface="Calibri"/>
              <a:sym typeface="Calibri"/>
            </a:endParaRPr>
          </a:p>
          <a:p>
            <a:pPr marL="171450" marR="0" lvl="0" indent="-171450" algn="l" rtl="0">
              <a:lnSpc>
                <a:spcPct val="100000"/>
              </a:lnSpc>
              <a:spcAft>
                <a:spcPts val="0"/>
              </a:spcAft>
              <a:buClr>
                <a:srgbClr val="000000"/>
              </a:buClr>
              <a:buSzPct val="100000"/>
              <a:buFont typeface="Arial" panose="020B0604020202020204" pitchFamily="34" charset="0"/>
              <a:buChar char="•"/>
            </a:pPr>
            <a:r>
              <a:rPr lang="de-DE" dirty="0">
                <a:solidFill>
                  <a:schemeClr val="dk1"/>
                </a:solidFill>
                <a:latin typeface="Calibri"/>
                <a:ea typeface="Calibri"/>
                <a:cs typeface="Calibri"/>
                <a:sym typeface="Calibri"/>
              </a:rPr>
              <a:t>Blauer Engel: </a:t>
            </a:r>
            <a:r>
              <a:rPr lang="de-DE"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https://www.blauer-engel.de/de/produktwelt/schmierstoffe-hydraulikfluessigkeiten-bis-12-2022</a:t>
            </a:r>
            <a:endParaRPr dirty="0">
              <a:solidFill>
                <a:schemeClr val="dk1"/>
              </a:solidFill>
              <a:latin typeface="Calibri"/>
              <a:ea typeface="Calibri"/>
              <a:cs typeface="Calibri"/>
              <a:sym typeface="Calibri"/>
            </a:endParaRPr>
          </a:p>
          <a:p>
            <a:pPr marL="171450" marR="0" lvl="0" indent="-171450" algn="l" rtl="0">
              <a:lnSpc>
                <a:spcPct val="100000"/>
              </a:lnSpc>
              <a:spcAft>
                <a:spcPts val="0"/>
              </a:spcAft>
              <a:buClr>
                <a:srgbClr val="000000"/>
              </a:buClr>
              <a:buSzPct val="100000"/>
              <a:buFont typeface="Arial" panose="020B0604020202020204" pitchFamily="34" charset="0"/>
              <a:buChar char="•"/>
            </a:pPr>
            <a:r>
              <a:rPr lang="de-DE" dirty="0" err="1">
                <a:solidFill>
                  <a:schemeClr val="dk1"/>
                </a:solidFill>
                <a:latin typeface="Calibri"/>
                <a:ea typeface="Calibri"/>
                <a:cs typeface="Calibri"/>
                <a:sym typeface="Calibri"/>
              </a:rPr>
              <a:t>Cradle-to-Cradle</a:t>
            </a:r>
            <a:r>
              <a:rPr lang="de-DE" dirty="0">
                <a:solidFill>
                  <a:schemeClr val="dk1"/>
                </a:solidFill>
                <a:latin typeface="Calibri"/>
                <a:ea typeface="Calibri"/>
                <a:cs typeface="Calibri"/>
                <a:sym typeface="Calibri"/>
              </a:rPr>
              <a:t>: https://c2ccertified.org/</a:t>
            </a:r>
            <a:endParaRPr dirty="0">
              <a:latin typeface="Calibri"/>
              <a:ea typeface="Calibri"/>
              <a:cs typeface="Calibri"/>
              <a:sym typeface="Calibri"/>
            </a:endParaRPr>
          </a:p>
          <a:p>
            <a:pPr marL="171450" marR="0" lvl="0" indent="-171450" algn="l" rtl="0">
              <a:lnSpc>
                <a:spcPct val="100000"/>
              </a:lnSpc>
              <a:spcAft>
                <a:spcPts val="0"/>
              </a:spcAft>
              <a:buClr>
                <a:srgbClr val="000000"/>
              </a:buClr>
              <a:buSzPct val="100000"/>
              <a:buFont typeface="Arial" panose="020B0604020202020204" pitchFamily="34" charset="0"/>
              <a:buChar char="•"/>
            </a:pPr>
            <a:r>
              <a:rPr lang="de-DE" dirty="0">
                <a:solidFill>
                  <a:schemeClr val="dk1"/>
                </a:solidFill>
                <a:latin typeface="Calibri"/>
                <a:ea typeface="Calibri"/>
                <a:cs typeface="Calibri"/>
                <a:sym typeface="Calibri"/>
              </a:rPr>
              <a:t>Zertifiziertes Energiemanagementsystem ISO 5001: </a:t>
            </a:r>
            <a:r>
              <a:rPr lang="de-DE"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https://www.tuvsud.com/de-de/dienstleistungen/auditierung-und-zertifizierung/energiemanagementsysteme/iso-50001</a:t>
            </a:r>
            <a:endParaRPr dirty="0">
              <a:solidFill>
                <a:schemeClr val="dk1"/>
              </a:solidFill>
              <a:latin typeface="Calibri"/>
              <a:ea typeface="Calibri"/>
              <a:cs typeface="Calibri"/>
              <a:sym typeface="Calibri"/>
            </a:endParaRPr>
          </a:p>
          <a:p>
            <a:pPr marL="171450" marR="0" lvl="0" indent="-171450" algn="l" rtl="0">
              <a:lnSpc>
                <a:spcPct val="100000"/>
              </a:lnSpc>
              <a:spcAft>
                <a:spcPts val="0"/>
              </a:spcAft>
              <a:buClr>
                <a:srgbClr val="000000"/>
              </a:buClr>
              <a:buSzPct val="100000"/>
              <a:buFont typeface="Arial" panose="020B0604020202020204" pitchFamily="34" charset="0"/>
              <a:buChar char="•"/>
            </a:pPr>
            <a:r>
              <a:rPr lang="de-DE" dirty="0">
                <a:solidFill>
                  <a:schemeClr val="dk1"/>
                </a:solidFill>
                <a:latin typeface="Calibri"/>
                <a:ea typeface="Calibri"/>
                <a:cs typeface="Calibri"/>
                <a:sym typeface="Calibri"/>
              </a:rPr>
              <a:t>Siegel Steel Sustainable Champion: </a:t>
            </a:r>
            <a:r>
              <a:rPr lang="de-DE"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https://worldsteel.org/steel-by-topic/sustainability/steel-recognitions/</a:t>
            </a:r>
            <a:r>
              <a:rPr lang="de-DE" dirty="0">
                <a:solidFill>
                  <a:schemeClr val="dk1"/>
                </a:solidFill>
                <a:latin typeface="Calibri"/>
                <a:ea typeface="Calibri"/>
                <a:cs typeface="Calibri"/>
                <a:sym typeface="Calibri"/>
              </a:rPr>
              <a:t/>
            </a:r>
            <a:br>
              <a:rPr lang="de-DE" dirty="0">
                <a:solidFill>
                  <a:schemeClr val="dk1"/>
                </a:solidFill>
                <a:latin typeface="Calibri"/>
                <a:ea typeface="Calibri"/>
                <a:cs typeface="Calibri"/>
                <a:sym typeface="Calibri"/>
              </a:rPr>
            </a:br>
            <a:endParaRPr dirty="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5ef7a2605e_3_5: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5ef7a2605e_3_5: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
        <p:nvSpPr>
          <p:cNvPr id="7" name="Google Shape;492;g26805bd2549_0_1674:notes">
            <a:extLst>
              <a:ext uri="{FF2B5EF4-FFF2-40B4-BE49-F238E27FC236}">
                <a16:creationId xmlns:a16="http://schemas.microsoft.com/office/drawing/2014/main" xmlns="" id="{89AB3DAC-7512-4E32-AF91-123C5FCAD9D1}"/>
              </a:ext>
            </a:extLst>
          </p:cNvPr>
          <p:cNvSpPr txBox="1">
            <a:spLocks noGrp="1"/>
          </p:cNvSpPr>
          <p:nvPr>
            <p:ph type="body" idx="1"/>
          </p:nvPr>
        </p:nvSpPr>
        <p:spPr>
          <a:xfrm>
            <a:off x="479424" y="3924000"/>
            <a:ext cx="6145213" cy="5651583"/>
          </a:xfrm>
          <a:prstGeom prst="rect">
            <a:avLst/>
          </a:prstGeom>
          <a:noFill/>
          <a:ln>
            <a:noFill/>
          </a:ln>
        </p:spPr>
        <p:txBody>
          <a:bodyPr spcFirstLastPara="1" wrap="square" lIns="94825" tIns="47400" rIns="94825" bIns="474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b="1" dirty="0"/>
              <a:t>Beschreibung</a:t>
            </a:r>
            <a:endParaRPr b="1" dirty="0"/>
          </a:p>
          <a:p>
            <a:pPr marL="0" marR="0" lvl="0" indent="0" algn="l" rtl="0">
              <a:lnSpc>
                <a:spcPct val="100000"/>
              </a:lnSpc>
              <a:spcBef>
                <a:spcPts val="0"/>
              </a:spcBef>
              <a:spcAft>
                <a:spcPts val="0"/>
              </a:spcAft>
              <a:buClr>
                <a:srgbClr val="000000"/>
              </a:buClr>
              <a:buSzPts val="1400"/>
              <a:buFont typeface="Arial"/>
              <a:buNone/>
            </a:pPr>
            <a:r>
              <a:rPr lang="de-DE" dirty="0"/>
              <a:t>Die Effekte der Einführung neuer Technologien oder Abläufe können in Unternehmen verpuffen, wenn diese auf den Widerstand der Belegschaft stoßen bzw. Konflikte verursachen. Angst vor Veränderungen und damit Widerstand entsteht, wenn die Ziele der Veränderungen nicht klar kommuniziert werden oder wenn die Betroffen nicht oder zu wenig einbezogen sind, sie keine Perspektiven der Verbesserung für sich und ihrer Arbeitssituation erkennen. Veränderte Prozesse oder Arbeitsplätze können z.B. auch veränderte Kompetenzanforderungen mit sich bringen. Werden die Beschäftigten nicht darauf vorbereitet, dafür qualifiziert, ist der Widerstand vorprogrammiert. Deshalb ist bei allen Digitalisierungsprojekten schon mit Beginn der Planung, noch vor der Umsetzung, an eine Partizipation betroffener Gruppen, von Betriebsräten und anderen Stakeholdern angeraten.</a:t>
            </a:r>
          </a:p>
          <a:p>
            <a:pPr marL="64800" marR="0" lvl="0" indent="-14400" algn="l" rtl="0">
              <a:lnSpc>
                <a:spcPct val="100000"/>
              </a:lnSpc>
              <a:spcBef>
                <a:spcPts val="0"/>
              </a:spcBef>
              <a:spcAft>
                <a:spcPts val="0"/>
              </a:spcAft>
              <a:buClr>
                <a:srgbClr val="000000"/>
              </a:buClr>
              <a:buSzPts val="1400"/>
              <a:buFont typeface="Arial"/>
              <a:buNone/>
            </a:pPr>
            <a:endParaRPr dirty="0"/>
          </a:p>
          <a:p>
            <a:pPr marL="0" marR="0" lvl="0" indent="-3600" algn="l" rtl="0">
              <a:lnSpc>
                <a:spcPct val="100000"/>
              </a:lnSpc>
              <a:spcBef>
                <a:spcPts val="0"/>
              </a:spcBef>
              <a:spcAft>
                <a:spcPts val="0"/>
              </a:spcAft>
              <a:buClr>
                <a:srgbClr val="000000"/>
              </a:buClr>
              <a:buSzPts val="1400"/>
              <a:buFont typeface="Arial"/>
              <a:buNone/>
            </a:pPr>
            <a:r>
              <a:rPr lang="de-DE" b="1" dirty="0"/>
              <a:t>Arbeitsaufgaben:</a:t>
            </a:r>
            <a:endParaRPr dirty="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de-DE" dirty="0">
                <a:solidFill>
                  <a:schemeClr val="dk1"/>
                </a:solidFill>
                <a:latin typeface="Calibri"/>
                <a:ea typeface="Calibri"/>
                <a:cs typeface="Calibri"/>
                <a:sym typeface="Calibri"/>
              </a:rPr>
              <a:t>Welche Vorteile der Digitalisierung werden bei Ihnen genutzt? Welche Veränderungen sind noch geplant?</a:t>
            </a:r>
            <a:endParaRPr dirty="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de-DE" dirty="0">
                <a:solidFill>
                  <a:schemeClr val="dk1"/>
                </a:solidFill>
                <a:latin typeface="Calibri"/>
                <a:ea typeface="Calibri"/>
                <a:cs typeface="Calibri"/>
                <a:sym typeface="Calibri"/>
              </a:rPr>
              <a:t>Wie gehen Sie im Unternehmen bei der Einführung neuer Technologien und Abläufe vor? </a:t>
            </a:r>
            <a:endParaRPr dirty="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de-DE" dirty="0">
                <a:solidFill>
                  <a:schemeClr val="dk1"/>
                </a:solidFill>
                <a:latin typeface="Calibri"/>
                <a:ea typeface="Calibri"/>
                <a:cs typeface="Calibri"/>
                <a:sym typeface="Calibri"/>
              </a:rPr>
              <a:t>Wer ist in die Vorbereitung einbezogen?</a:t>
            </a:r>
            <a:endParaRPr dirty="0"/>
          </a:p>
          <a:p>
            <a:pPr marL="457200" marR="0" lvl="0" indent="-228600" algn="l" rtl="0">
              <a:lnSpc>
                <a:spcPct val="100000"/>
              </a:lnSpc>
              <a:spcBef>
                <a:spcPts val="0"/>
              </a:spcBef>
              <a:spcAft>
                <a:spcPts val="0"/>
              </a:spcAft>
              <a:buClr>
                <a:srgbClr val="000000"/>
              </a:buClr>
              <a:buSzPts val="1400"/>
              <a:buFont typeface="Arial"/>
              <a:buNone/>
            </a:pPr>
            <a:endParaRPr b="1" dirty="0">
              <a:solidFill>
                <a:schemeClr val="dk1"/>
              </a:solidFill>
              <a:latin typeface="Calibri"/>
              <a:ea typeface="Calibri"/>
              <a:cs typeface="Calibri"/>
              <a:sym typeface="Calibri"/>
            </a:endParaRPr>
          </a:p>
          <a:p>
            <a:pPr marL="172800" marR="0" lvl="0" indent="-230399" algn="l" rtl="0">
              <a:lnSpc>
                <a:spcPct val="100000"/>
              </a:lnSpc>
              <a:spcBef>
                <a:spcPts val="0"/>
              </a:spcBef>
              <a:spcAft>
                <a:spcPts val="0"/>
              </a:spcAft>
              <a:buClr>
                <a:srgbClr val="000000"/>
              </a:buClr>
              <a:buSzPts val="1400"/>
              <a:buFont typeface="Arial"/>
              <a:buNone/>
            </a:pPr>
            <a:r>
              <a:rPr lang="de-DE" b="1" dirty="0">
                <a:solidFill>
                  <a:schemeClr val="dk1"/>
                </a:solidFill>
                <a:latin typeface="Calibri"/>
                <a:ea typeface="Calibri"/>
                <a:cs typeface="Calibri"/>
                <a:sym typeface="Calibri"/>
              </a:rPr>
              <a:t>Quellen:</a:t>
            </a:r>
            <a:endParaRPr dirty="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de-DE" dirty="0">
                <a:solidFill>
                  <a:schemeClr val="dk1"/>
                </a:solidFill>
                <a:latin typeface="Calibri"/>
                <a:ea typeface="Calibri"/>
                <a:cs typeface="Calibri"/>
                <a:sym typeface="Calibri"/>
              </a:rPr>
              <a:t>Lucas (2022) 7 Vorteile der Digitalisierung: </a:t>
            </a:r>
            <a:r>
              <a:rPr lang="de-DE"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https://framr.tv/de/blog/7-unterschatzte-vorteile-der-digitalisierung-im-unternehmen/</a:t>
            </a:r>
            <a:endParaRPr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de-DE" dirty="0" err="1">
                <a:solidFill>
                  <a:schemeClr val="dk1"/>
                </a:solidFill>
                <a:latin typeface="Calibri"/>
                <a:ea typeface="Calibri"/>
                <a:cs typeface="Calibri"/>
                <a:sym typeface="Calibri"/>
              </a:rPr>
              <a:t>Flixcheck</a:t>
            </a:r>
            <a:r>
              <a:rPr lang="de-DE" dirty="0">
                <a:solidFill>
                  <a:schemeClr val="dk1"/>
                </a:solidFill>
                <a:latin typeface="Calibri"/>
                <a:ea typeface="Calibri"/>
                <a:cs typeface="Calibri"/>
                <a:sym typeface="Calibri"/>
              </a:rPr>
              <a:t> (2022) Die Vor- und Nachteile der Digitalisierung. </a:t>
            </a:r>
            <a:r>
              <a:rPr lang="de-DE"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https://www.flixcheck.de/vor-und-nachteile-digitalisierung/</a:t>
            </a:r>
            <a:endParaRPr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5be34df3b4_0_0:notes"/>
          <p:cNvSpPr>
            <a:spLocks noGrp="1" noRot="1" noChangeAspect="1"/>
          </p:cNvSpPr>
          <p:nvPr>
            <p:ph type="sldImg" idx="2"/>
          </p:nvPr>
        </p:nvSpPr>
        <p:spPr>
          <a:xfrm>
            <a:off x="479425" y="374650"/>
            <a:ext cx="6143625"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25be34df3b4_0_0:notes"/>
          <p:cNvSpPr txBox="1">
            <a:spLocks noGrp="1"/>
          </p:cNvSpPr>
          <p:nvPr>
            <p:ph type="body" idx="1"/>
          </p:nvPr>
        </p:nvSpPr>
        <p:spPr>
          <a:xfrm>
            <a:off x="479425" y="3924000"/>
            <a:ext cx="6143700" cy="62535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Aft>
                <a:spcPts val="0"/>
              </a:spcAft>
              <a:buSzPts val="1400"/>
              <a:buFont typeface="Arial"/>
              <a:buNone/>
            </a:pPr>
            <a:r>
              <a:rPr lang="de-DE" sz="1000" b="1" i="0" u="none" strike="noStrike" dirty="0">
                <a:solidFill>
                  <a:schemeClr val="dk1"/>
                </a:solidFill>
                <a:latin typeface="Calibri"/>
                <a:ea typeface="Calibri"/>
                <a:cs typeface="Calibri"/>
                <a:sym typeface="Calibri"/>
              </a:rPr>
              <a:t>Beschreibung</a:t>
            </a:r>
            <a:endParaRPr sz="1000" dirty="0">
              <a:latin typeface="Calibri"/>
              <a:ea typeface="Calibri"/>
              <a:cs typeface="Calibri"/>
              <a:sym typeface="Calibri"/>
            </a:endParaRPr>
          </a:p>
          <a:p>
            <a:pPr marL="0" lvl="0" indent="0" algn="l" rtl="0">
              <a:lnSpc>
                <a:spcPct val="100000"/>
              </a:lnSpc>
              <a:spcAft>
                <a:spcPts val="0"/>
              </a:spcAft>
              <a:buSzPts val="1400"/>
              <a:buNone/>
            </a:pPr>
            <a:r>
              <a:rPr lang="de-DE" sz="1000" dirty="0"/>
              <a:t>Aufgrund des Klimawandels ist eine Auseinandersetzung mit dem Thema der Nachhaltigkeit heute in allen Bereichen unumgänglich. Die </a:t>
            </a:r>
            <a:r>
              <a:rPr lang="de-DE" sz="1000" dirty="0">
                <a:latin typeface="Calibri"/>
                <a:ea typeface="Calibri"/>
                <a:cs typeface="Calibri"/>
                <a:sym typeface="Calibri"/>
              </a:rPr>
              <a:t>Gesellschaft kann ohne eine intakte Umwelt nicht überleben, weswegen auf die Nutzung der natürlichen Ressourcen und den Erhalt von Lebensraum besonders geachtet werden muss. Unsere Gesellschaft und unsere Wirtschaft sind in die </a:t>
            </a:r>
            <a:r>
              <a:rPr lang="de-DE" sz="1000" b="0" i="0" u="none" strike="noStrike" cap="none" dirty="0">
                <a:solidFill>
                  <a:schemeClr val="dk1"/>
                </a:solidFill>
                <a:latin typeface="Calibri"/>
                <a:ea typeface="Calibri"/>
                <a:cs typeface="Calibri"/>
                <a:sym typeface="Calibri"/>
              </a:rPr>
              <a:t>Biosphäre eingebettet, sie ist die Basis für alles. Das Cake-Prinzip bedeutet „</a:t>
            </a:r>
            <a:r>
              <a:rPr lang="de-DE" sz="1000" b="0" i="1" u="none" strike="noStrike" cap="none" dirty="0">
                <a:solidFill>
                  <a:schemeClr val="dk1"/>
                </a:solidFill>
                <a:latin typeface="Calibri"/>
                <a:ea typeface="Calibri"/>
                <a:cs typeface="Calibri"/>
                <a:sym typeface="Calibri"/>
              </a:rPr>
              <a:t>eine Verschiebung weg vom aktuellen sektoralen Ansatz, bei dem soziale, wirtschaftliche und ökologische Entwicklung als separate Teile angesehen werden</a:t>
            </a:r>
            <a:r>
              <a:rPr lang="de-DE" sz="1000" b="0" i="0" u="none" strike="noStrike" cap="none" dirty="0">
                <a:solidFill>
                  <a:schemeClr val="dk1"/>
                </a:solidFill>
                <a:latin typeface="Calibri"/>
                <a:ea typeface="Calibri"/>
                <a:cs typeface="Calibri"/>
                <a:sym typeface="Calibri"/>
              </a:rPr>
              <a:t>“</a:t>
            </a:r>
            <a:r>
              <a:rPr lang="de-DE" sz="1000" b="0" i="1" u="none" strike="noStrike" cap="none" dirty="0">
                <a:solidFill>
                  <a:schemeClr val="dk1"/>
                </a:solidFill>
                <a:latin typeface="Calibri"/>
                <a:ea typeface="Calibri"/>
                <a:cs typeface="Calibri"/>
                <a:sym typeface="Calibri"/>
              </a:rPr>
              <a:t> </a:t>
            </a:r>
            <a:r>
              <a:rPr lang="de-DE" sz="1000" b="0" i="0" u="none" strike="noStrike" cap="none" dirty="0">
                <a:solidFill>
                  <a:schemeClr val="dk1"/>
                </a:solidFill>
                <a:latin typeface="Calibri"/>
                <a:ea typeface="Calibri"/>
                <a:cs typeface="Calibri"/>
                <a:sym typeface="Calibri"/>
              </a:rPr>
              <a:t>(</a:t>
            </a:r>
            <a:r>
              <a:rPr lang="de-DE" sz="1000" b="0" i="0" dirty="0">
                <a:latin typeface="Calibri"/>
                <a:ea typeface="Calibri"/>
                <a:cs typeface="Calibri"/>
                <a:sym typeface="Calibri"/>
              </a:rPr>
              <a:t>Stockholm </a:t>
            </a:r>
            <a:r>
              <a:rPr lang="de-DE" sz="1000" b="0" i="0" dirty="0" err="1">
                <a:latin typeface="Calibri"/>
                <a:ea typeface="Calibri"/>
                <a:cs typeface="Calibri"/>
                <a:sym typeface="Calibri"/>
              </a:rPr>
              <a:t>Resilience</a:t>
            </a:r>
            <a:r>
              <a:rPr lang="de-DE" sz="1000" b="0" i="0" dirty="0">
                <a:latin typeface="Calibri"/>
                <a:ea typeface="Calibri"/>
                <a:cs typeface="Calibri"/>
                <a:sym typeface="Calibri"/>
              </a:rPr>
              <a:t> </a:t>
            </a:r>
            <a:r>
              <a:rPr lang="de-DE" sz="1000" b="0" i="0" dirty="0" err="1">
                <a:latin typeface="Calibri"/>
                <a:ea typeface="Calibri"/>
                <a:cs typeface="Calibri"/>
                <a:sym typeface="Calibri"/>
              </a:rPr>
              <a:t>Centre</a:t>
            </a:r>
            <a:r>
              <a:rPr lang="de-DE" sz="1000" b="0" i="0" dirty="0">
                <a:latin typeface="Calibri"/>
                <a:ea typeface="Calibri"/>
                <a:cs typeface="Calibri"/>
                <a:sym typeface="Calibri"/>
              </a:rPr>
              <a:t> o.J.). Auf der Basis der Biosphäre werden </a:t>
            </a:r>
            <a:r>
              <a:rPr lang="de-DE" sz="1000" dirty="0">
                <a:latin typeface="Calibri"/>
                <a:ea typeface="Calibri"/>
                <a:cs typeface="Calibri"/>
                <a:sym typeface="Calibri"/>
              </a:rPr>
              <a:t>alle anderen SDGs eingeordnet werden müssen. Die nächste Ebene nach der Biosphäre bildet die Gesellschaft mit den jeweiligen SDG 1 bis 4, 7, 11 und 16. Die dritte Ebene bildet die Wirtschaft, denn diese ist abhängig von einer funktionierenden Gesellschaft. Diese Schichtung ist wohlbegründet, denn gesunde (3 Gesundheit und Wohlergehen) und wohlhabende (SDG 1 Keine Armut) Kund*innen sind auch die Konsument*innen der Unternehmen ohne die sie nicht existieren würden. Die dritte Ebene – die Wirtschaft – umfasst die SDG 8 Menschwürdige Arbeit und Wirtschaftswachstum, 9 Industrie, Innovation und Infrastruktur, 10 Ungleichheit sowie 12 Nachhaltige/r Konsum und Produktion – also alles, was eine nachhaltige Wirtschaft ausmacht. “On </a:t>
            </a:r>
            <a:r>
              <a:rPr lang="de-DE" sz="1000" dirty="0" err="1">
                <a:latin typeface="Calibri"/>
                <a:ea typeface="Calibri"/>
                <a:cs typeface="Calibri"/>
                <a:sym typeface="Calibri"/>
              </a:rPr>
              <a:t>the</a:t>
            </a:r>
            <a:r>
              <a:rPr lang="de-DE" sz="1000" dirty="0">
                <a:latin typeface="Calibri"/>
                <a:ea typeface="Calibri"/>
                <a:cs typeface="Calibri"/>
                <a:sym typeface="Calibri"/>
              </a:rPr>
              <a:t> Top“ steht das SDG 17 „Partnerschaften zur Erreichung der Ziele, das in diesem Modell als Dreh- und Angelpunkt zwischen allen Ebenen der Interaktion funktioniert. Ohne das Zusammenwirken von mehreren Stakeholdern, Gemeinschaften und Staaten, wird es nur sehr schwer sein, die 17 SDGs bis 2030 umzusetzen. </a:t>
            </a:r>
            <a:endParaRPr sz="1000" dirty="0"/>
          </a:p>
          <a:p>
            <a:pPr marL="0" lvl="0" indent="0" algn="l" rtl="0">
              <a:lnSpc>
                <a:spcPct val="100000"/>
              </a:lnSpc>
              <a:spcAft>
                <a:spcPts val="0"/>
              </a:spcAft>
              <a:buSzPts val="1400"/>
              <a:buNone/>
            </a:pPr>
            <a:r>
              <a:rPr lang="de-DE" sz="1000" dirty="0">
                <a:latin typeface="Calibri"/>
                <a:ea typeface="Calibri"/>
                <a:cs typeface="Calibri"/>
                <a:sym typeface="Calibri"/>
              </a:rPr>
              <a:t>Auch wenn das SDG 4 Hochwertige Bildung keine besondere Rolle in diesem Modell hat (und nur eingereiht ist zwischen allen anderen) – so kann nur Bildung den Teufelskreis der Armut durchbrechen, Krisen vermeiden und dysfunktionale Gesellschaften (Korruption, Rechtsunsicherheit, Umweltzerstörung, Verletzung der Menschenrechte) verändern. Aber auch in demokratischen Gesellschaften mit einer Wirtschaftsstruktur, die schon in vielen Teilen im Sinne der Nachhaltigkeit reguliert ist, werden die Ziele der nachhaltigen Entwicklung noch bei weitem nicht erreicht, zu groß sind die Defizite der SDG wie selbst die Bundesregierung in den jeweiligen Nachhaltigkeitsberichten der Ministerium bestätigen (Bundesregierung o.J.). </a:t>
            </a:r>
            <a:endParaRPr sz="1000" dirty="0"/>
          </a:p>
          <a:p>
            <a:pPr marL="0" lvl="0" indent="0" algn="l" rtl="0">
              <a:lnSpc>
                <a:spcPct val="100000"/>
              </a:lnSpc>
              <a:spcAft>
                <a:spcPts val="0"/>
              </a:spcAft>
              <a:buSzPts val="1400"/>
              <a:buNone/>
            </a:pPr>
            <a:r>
              <a:rPr lang="de-DE" sz="1000" b="1" dirty="0">
                <a:latin typeface="Calibri"/>
                <a:ea typeface="Calibri"/>
                <a:cs typeface="Calibri"/>
                <a:sym typeface="Calibri"/>
              </a:rPr>
              <a:t>Aufgabe</a:t>
            </a:r>
            <a:endParaRPr sz="1000" dirty="0"/>
          </a:p>
          <a:p>
            <a:pPr marL="0" lvl="0" indent="0" algn="l" rtl="0">
              <a:lnSpc>
                <a:spcPct val="100000"/>
              </a:lnSpc>
              <a:spcAft>
                <a:spcPts val="0"/>
              </a:spcAft>
              <a:buSzPts val="1400"/>
              <a:buNone/>
            </a:pPr>
            <a:r>
              <a:rPr lang="de-DE" sz="1000" dirty="0">
                <a:latin typeface="Calibri"/>
                <a:ea typeface="Calibri"/>
                <a:cs typeface="Calibri"/>
                <a:sym typeface="Calibri"/>
              </a:rPr>
              <a:t>Die SDG können auch nur erreicht werden, wenn alle betroffenen Akteure gemeinsam an der Umsetzung arbeiten. Deshalb stellt sich die Frage für jedes einzelne Unternehmen, für die Geschäftsführung, die Eigentümer*innen und für alle Mitarbeiter*innen:</a:t>
            </a:r>
            <a:endParaRPr sz="1000" dirty="0"/>
          </a:p>
          <a:p>
            <a:pPr marL="171450" marR="0" lvl="0" indent="-171450" algn="l" rtl="0">
              <a:lnSpc>
                <a:spcPct val="100000"/>
              </a:lnSpc>
              <a:spcAft>
                <a:spcPts val="0"/>
              </a:spcAft>
              <a:buClr>
                <a:srgbClr val="000000"/>
              </a:buClr>
              <a:buSzPct val="117000"/>
              <a:buFont typeface="Arial"/>
              <a:buChar char="•"/>
            </a:pPr>
            <a:r>
              <a:rPr lang="de-DE" sz="1000" dirty="0">
                <a:solidFill>
                  <a:schemeClr val="dk1"/>
                </a:solidFill>
                <a:latin typeface="Calibri"/>
                <a:ea typeface="Calibri"/>
                <a:cs typeface="Calibri"/>
                <a:sym typeface="Calibri"/>
              </a:rPr>
              <a:t>Welche Rolle spielen die SDG für Ihr Unternehmen</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Aft>
                <a:spcPts val="0"/>
              </a:spcAft>
              <a:buClr>
                <a:srgbClr val="000000"/>
              </a:buClr>
              <a:buSzPct val="117000"/>
              <a:buFont typeface="Arial"/>
              <a:buChar char="•"/>
            </a:pPr>
            <a:r>
              <a:rPr lang="de-DE" sz="1000" b="0" i="0" u="none" strike="noStrike" cap="none" dirty="0">
                <a:solidFill>
                  <a:schemeClr val="dk1"/>
                </a:solidFill>
                <a:latin typeface="Calibri"/>
                <a:ea typeface="Calibri"/>
                <a:cs typeface="Calibri"/>
                <a:sym typeface="Calibri"/>
              </a:rPr>
              <a:t>Wie stellen Sie Ihr Unternehmen für die Zukunft auf?</a:t>
            </a:r>
            <a:endParaRPr sz="1000" dirty="0">
              <a:latin typeface="Calibri"/>
              <a:ea typeface="Calibri"/>
              <a:cs typeface="Calibri"/>
              <a:sym typeface="Calibri"/>
            </a:endParaRPr>
          </a:p>
          <a:p>
            <a:pPr marL="0" lvl="0" indent="0" algn="l" rtl="0">
              <a:lnSpc>
                <a:spcPct val="100000"/>
              </a:lnSpc>
              <a:spcAft>
                <a:spcPts val="0"/>
              </a:spcAft>
              <a:buClr>
                <a:schemeClr val="dk1"/>
              </a:buClr>
              <a:buSzPts val="1100"/>
              <a:buFont typeface="Arial"/>
              <a:buNone/>
            </a:pPr>
            <a:r>
              <a:rPr lang="de-DE" sz="1000" b="1" dirty="0">
                <a:latin typeface="Calibri"/>
                <a:ea typeface="Calibri"/>
                <a:cs typeface="Calibri"/>
                <a:sym typeface="Calibri"/>
              </a:rPr>
              <a:t>Quellen und Abbildung</a:t>
            </a:r>
            <a:endParaRPr sz="1000" dirty="0"/>
          </a:p>
          <a:p>
            <a:pPr marL="171450" marR="0" lvl="0" indent="-171450" algn="l" rtl="0">
              <a:lnSpc>
                <a:spcPct val="100000"/>
              </a:lnSpc>
              <a:spcAft>
                <a:spcPts val="0"/>
              </a:spcAft>
              <a:buClr>
                <a:schemeClr val="dk1"/>
              </a:buClr>
              <a:buSzPct val="117000"/>
              <a:buFont typeface="Arial"/>
              <a:buChar char="•"/>
            </a:pPr>
            <a:r>
              <a:rPr lang="de-DE" sz="1000" b="0" dirty="0">
                <a:latin typeface="Calibri"/>
                <a:ea typeface="Calibri"/>
                <a:cs typeface="Calibri"/>
                <a:sym typeface="Calibri"/>
              </a:rPr>
              <a:t>Cake: Stockholm </a:t>
            </a:r>
            <a:r>
              <a:rPr lang="de-DE" sz="1000" b="0" dirty="0" err="1">
                <a:latin typeface="Calibri"/>
                <a:ea typeface="Calibri"/>
                <a:cs typeface="Calibri"/>
                <a:sym typeface="Calibri"/>
              </a:rPr>
              <a:t>Resilience</a:t>
            </a:r>
            <a:r>
              <a:rPr lang="de-DE" sz="1000" b="0" dirty="0">
                <a:latin typeface="Calibri"/>
                <a:ea typeface="Calibri"/>
                <a:cs typeface="Calibri"/>
                <a:sym typeface="Calibri"/>
              </a:rPr>
              <a:t> </a:t>
            </a:r>
            <a:r>
              <a:rPr lang="de-DE" sz="1000" b="0" dirty="0" err="1">
                <a:latin typeface="Calibri"/>
                <a:ea typeface="Calibri"/>
                <a:cs typeface="Calibri"/>
                <a:sym typeface="Calibri"/>
              </a:rPr>
              <a:t>Centre</a:t>
            </a:r>
            <a:r>
              <a:rPr lang="de-DE" sz="1000" b="0" dirty="0">
                <a:latin typeface="Calibri"/>
                <a:ea typeface="Calibri"/>
                <a:cs typeface="Calibri"/>
                <a:sym typeface="Calibri"/>
              </a:rPr>
              <a:t> (o.J.): </a:t>
            </a:r>
            <a:r>
              <a:rPr lang="de-DE" sz="1000" b="0" i="0" u="none" strike="noStrike" cap="none" dirty="0">
                <a:solidFill>
                  <a:schemeClr val="dk1"/>
                </a:solidFill>
                <a:latin typeface="Calibri"/>
                <a:ea typeface="Calibri"/>
                <a:cs typeface="Calibri"/>
                <a:sym typeface="Calibri"/>
              </a:rPr>
              <a:t>Eine neue Art, die Ziele für nachhaltige Entwicklung zu sehen und wie sie alle mit Lebensmitteln verbunden sind. Online: https://www.stockholmresilience.org/research/research-news/2016-06-14-the-sdgs-wedding-cake.html. </a:t>
            </a:r>
            <a:r>
              <a:rPr lang="de-DE" sz="1000" dirty="0">
                <a:latin typeface="Calibri"/>
                <a:ea typeface="Calibri"/>
                <a:cs typeface="Calibri"/>
                <a:sym typeface="Calibri"/>
              </a:rPr>
              <a:t>(Lizenz: </a:t>
            </a:r>
            <a:r>
              <a:rPr lang="de-DE" sz="1000" b="0" i="0" u="none" strike="noStrike" cap="none" dirty="0">
                <a:solidFill>
                  <a:schemeClr val="dk1"/>
                </a:solidFill>
                <a:latin typeface="Calibri"/>
                <a:ea typeface="Calibri"/>
                <a:cs typeface="Calibri"/>
                <a:sym typeface="Calibri"/>
              </a:rPr>
              <a:t>CC BY-ND 3.0)</a:t>
            </a:r>
            <a:endParaRPr sz="1000" dirty="0"/>
          </a:p>
          <a:p>
            <a:pPr marL="171450" marR="0" lvl="0" indent="-171450" algn="l" rtl="0">
              <a:lnSpc>
                <a:spcPct val="100000"/>
              </a:lnSpc>
              <a:spcAft>
                <a:spcPts val="0"/>
              </a:spcAft>
              <a:buClr>
                <a:schemeClr val="dk1"/>
              </a:buClr>
              <a:buSzPct val="117000"/>
              <a:buFont typeface="Arial"/>
              <a:buChar char="•"/>
            </a:pPr>
            <a:r>
              <a:rPr lang="de-DE" sz="1000" b="0" i="0" u="none" strike="noStrike" cap="none" dirty="0">
                <a:solidFill>
                  <a:schemeClr val="dk1"/>
                </a:solidFill>
                <a:latin typeface="Calibri"/>
                <a:ea typeface="Calibri"/>
                <a:cs typeface="Calibri"/>
                <a:sym typeface="Calibri"/>
              </a:rPr>
              <a:t>Nachhaltigkeitsstrategie - eigene Darstellung in </a:t>
            </a:r>
            <a:r>
              <a:rPr lang="de-DE" sz="1000" b="0" i="0" u="none" strike="noStrike" cap="none" dirty="0" err="1">
                <a:solidFill>
                  <a:schemeClr val="dk1"/>
                </a:solidFill>
                <a:latin typeface="Calibri"/>
                <a:ea typeface="Calibri"/>
                <a:cs typeface="Calibri"/>
                <a:sym typeface="Calibri"/>
              </a:rPr>
              <a:t>Anlehung</a:t>
            </a:r>
            <a:r>
              <a:rPr lang="de-DE" sz="1000" b="0" i="0" u="none" strike="noStrike" cap="none" dirty="0">
                <a:solidFill>
                  <a:schemeClr val="dk1"/>
                </a:solidFill>
                <a:latin typeface="Calibri"/>
                <a:ea typeface="Calibri"/>
                <a:cs typeface="Calibri"/>
                <a:sym typeface="Calibri"/>
              </a:rPr>
              <a:t> an: </a:t>
            </a:r>
            <a:r>
              <a:rPr lang="de-DE" sz="1000" b="0" i="0" u="none" strike="noStrike" cap="none" dirty="0" err="1">
                <a:solidFill>
                  <a:schemeClr val="dk1"/>
                </a:solidFill>
                <a:latin typeface="Calibri"/>
                <a:ea typeface="Calibri"/>
                <a:cs typeface="Calibri"/>
                <a:sym typeface="Calibri"/>
              </a:rPr>
              <a:t>sph</a:t>
            </a:r>
            <a:r>
              <a:rPr lang="de-DE" sz="1000" b="0" i="0" u="none" strike="noStrike" cap="none" dirty="0">
                <a:solidFill>
                  <a:schemeClr val="dk1"/>
                </a:solidFill>
                <a:latin typeface="Calibri"/>
                <a:ea typeface="Calibri"/>
                <a:cs typeface="Calibri"/>
                <a:sym typeface="Calibri"/>
              </a:rPr>
              <a:t> (o.J.): Strategische Ausrichtung. Online: https://sph-nachhaltig-wirtschaften.de/nachhaltige-strategische-ausrichtung-unternehmen/</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Aft>
                <a:spcPts val="0"/>
              </a:spcAft>
              <a:buClr>
                <a:schemeClr val="dk1"/>
              </a:buClr>
              <a:buSzPct val="117000"/>
              <a:buFont typeface="Arial"/>
              <a:buChar char="•"/>
            </a:pPr>
            <a:r>
              <a:rPr lang="de-DE" sz="1000" b="0" i="0" u="none" strike="noStrike" cap="none" dirty="0">
                <a:solidFill>
                  <a:schemeClr val="dk1"/>
                </a:solidFill>
                <a:latin typeface="Calibri"/>
                <a:ea typeface="Calibri"/>
                <a:cs typeface="Calibri"/>
                <a:sym typeface="Calibri"/>
              </a:rPr>
              <a:t>Bundesregierung (o.J.): Berichte aus den Ministerien. Online: https://www.bundesregierung.de/breg-de/themen/nachhaltigkeitspolitik/berichte-und-reden-nachhaltigkeit/berichte-aus-den-ministerien-429902</a:t>
            </a:r>
            <a:endParaRPr sz="1000" dirty="0">
              <a:latin typeface="Calibri"/>
              <a:ea typeface="Calibri"/>
              <a:cs typeface="Calibri"/>
              <a:sym typeface="Calibri"/>
            </a:endParaRPr>
          </a:p>
        </p:txBody>
      </p:sp>
      <p:sp>
        <p:nvSpPr>
          <p:cNvPr id="2" name="Google Shape;142;p38:notes">
            <a:extLst>
              <a:ext uri="{FF2B5EF4-FFF2-40B4-BE49-F238E27FC236}">
                <a16:creationId xmlns:a16="http://schemas.microsoft.com/office/drawing/2014/main" xmlns="" id="{1085AD06-6C78-63F8-D93F-6DFFE3360E37}"/>
              </a:ext>
            </a:extLst>
          </p:cNvPr>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6805bd2549_0_1687:notes"/>
          <p:cNvSpPr>
            <a:spLocks noGrp="1" noRot="1" noChangeAspect="1"/>
          </p:cNvSpPr>
          <p:nvPr>
            <p:ph type="sldImg" idx="2"/>
          </p:nvPr>
        </p:nvSpPr>
        <p:spPr>
          <a:xfrm>
            <a:off x="479425" y="331788"/>
            <a:ext cx="6143625"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6805bd2549_0_1687:notes"/>
          <p:cNvSpPr txBox="1">
            <a:spLocks noGrp="1"/>
          </p:cNvSpPr>
          <p:nvPr>
            <p:ph type="body" idx="1"/>
          </p:nvPr>
        </p:nvSpPr>
        <p:spPr>
          <a:xfrm>
            <a:off x="479425" y="3888000"/>
            <a:ext cx="6143625" cy="62535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Font typeface="Arial"/>
              <a:buNone/>
            </a:pPr>
            <a:r>
              <a:rPr lang="de-DE" sz="1000" b="1" i="0" u="none" strike="noStrike" dirty="0">
                <a:solidFill>
                  <a:schemeClr val="dk1"/>
                </a:solidFill>
                <a:latin typeface="Calibri"/>
                <a:ea typeface="Calibri"/>
                <a:cs typeface="Calibri"/>
                <a:sym typeface="Calibri"/>
              </a:rPr>
              <a:t>Beschreibung</a:t>
            </a:r>
            <a:endParaRPr sz="1000" dirty="0">
              <a:latin typeface="Calibri"/>
              <a:ea typeface="Calibri"/>
              <a:cs typeface="Calibri"/>
              <a:sym typeface="Calibri"/>
            </a:endParaRPr>
          </a:p>
          <a:p>
            <a:pPr marL="0" lvl="0" indent="0" algn="l" rtl="0">
              <a:lnSpc>
                <a:spcPct val="100000"/>
              </a:lnSpc>
              <a:spcBef>
                <a:spcPts val="200"/>
              </a:spcBef>
              <a:spcAft>
                <a:spcPts val="0"/>
              </a:spcAft>
              <a:buSzPts val="1400"/>
              <a:buNone/>
            </a:pPr>
            <a:r>
              <a:rPr lang="de-DE" sz="1000" dirty="0"/>
              <a:t>Aufgrund des Klimawandels ist eine Auseinandersetzung mit dem Thema der Nachhaltigkeit heute in allen Bereichen unumgänglich. Die </a:t>
            </a:r>
            <a:r>
              <a:rPr lang="de-DE" sz="1000" dirty="0">
                <a:latin typeface="Calibri"/>
                <a:ea typeface="Calibri"/>
                <a:cs typeface="Calibri"/>
                <a:sym typeface="Calibri"/>
              </a:rPr>
              <a:t>Gesellschaft kann ohne eine intakte Umwelt nicht überleben, weswegen auf die Nutzung der natürlichen Ressourcen und den Erhalt von Lebensraum besonders geachtet werden muss. Unsere Gesellschaft und unsere Wirtschaft sind in die </a:t>
            </a:r>
            <a:r>
              <a:rPr lang="de-DE" sz="1000" b="0" i="0" u="none" strike="noStrike" cap="none" dirty="0">
                <a:solidFill>
                  <a:schemeClr val="dk1"/>
                </a:solidFill>
                <a:latin typeface="Calibri"/>
                <a:ea typeface="Calibri"/>
                <a:cs typeface="Calibri"/>
                <a:sym typeface="Calibri"/>
              </a:rPr>
              <a:t>Biosphäre eingebettet, sie ist die Basis für alles. Das Cake-Prinzip bedeutet „</a:t>
            </a:r>
            <a:r>
              <a:rPr lang="de-DE" sz="1000" b="0" i="1" u="none" strike="noStrike" cap="none" dirty="0">
                <a:solidFill>
                  <a:schemeClr val="dk1"/>
                </a:solidFill>
                <a:latin typeface="Calibri"/>
                <a:ea typeface="Calibri"/>
                <a:cs typeface="Calibri"/>
                <a:sym typeface="Calibri"/>
              </a:rPr>
              <a:t>eine Verschiebung weg vom aktuellen sektoralen Ansatz, bei dem soziale, wirtschaftliche und ökologische Entwicklung als separate Teile angesehen werden</a:t>
            </a:r>
            <a:r>
              <a:rPr lang="de-DE" sz="1000" b="0" i="0" u="none" strike="noStrike" cap="none" dirty="0">
                <a:solidFill>
                  <a:schemeClr val="dk1"/>
                </a:solidFill>
                <a:latin typeface="Calibri"/>
                <a:ea typeface="Calibri"/>
                <a:cs typeface="Calibri"/>
                <a:sym typeface="Calibri"/>
              </a:rPr>
              <a:t>“</a:t>
            </a:r>
            <a:r>
              <a:rPr lang="de-DE" sz="1000" b="0" i="1" u="none" strike="noStrike" cap="none" dirty="0">
                <a:solidFill>
                  <a:schemeClr val="dk1"/>
                </a:solidFill>
                <a:latin typeface="Calibri"/>
                <a:ea typeface="Calibri"/>
                <a:cs typeface="Calibri"/>
                <a:sym typeface="Calibri"/>
              </a:rPr>
              <a:t> </a:t>
            </a:r>
            <a:r>
              <a:rPr lang="de-DE" sz="1000" b="0" i="0" u="none" strike="noStrike" cap="none" dirty="0">
                <a:solidFill>
                  <a:schemeClr val="dk1"/>
                </a:solidFill>
                <a:latin typeface="Calibri"/>
                <a:ea typeface="Calibri"/>
                <a:cs typeface="Calibri"/>
                <a:sym typeface="Calibri"/>
              </a:rPr>
              <a:t>(</a:t>
            </a:r>
            <a:r>
              <a:rPr lang="de-DE" sz="1000" b="0" i="0" dirty="0">
                <a:latin typeface="Calibri"/>
                <a:ea typeface="Calibri"/>
                <a:cs typeface="Calibri"/>
                <a:sym typeface="Calibri"/>
              </a:rPr>
              <a:t>Stockholm </a:t>
            </a:r>
            <a:r>
              <a:rPr lang="de-DE" sz="1000" b="0" i="0" dirty="0" err="1">
                <a:latin typeface="Calibri"/>
                <a:ea typeface="Calibri"/>
                <a:cs typeface="Calibri"/>
                <a:sym typeface="Calibri"/>
              </a:rPr>
              <a:t>Resilience</a:t>
            </a:r>
            <a:r>
              <a:rPr lang="de-DE" sz="1000" b="0" i="0" dirty="0">
                <a:latin typeface="Calibri"/>
                <a:ea typeface="Calibri"/>
                <a:cs typeface="Calibri"/>
                <a:sym typeface="Calibri"/>
              </a:rPr>
              <a:t> </a:t>
            </a:r>
            <a:r>
              <a:rPr lang="de-DE" sz="1000" b="0" i="0" dirty="0" err="1">
                <a:latin typeface="Calibri"/>
                <a:ea typeface="Calibri"/>
                <a:cs typeface="Calibri"/>
                <a:sym typeface="Calibri"/>
              </a:rPr>
              <a:t>Centre</a:t>
            </a:r>
            <a:r>
              <a:rPr lang="de-DE" sz="1000" b="0" i="0" dirty="0">
                <a:latin typeface="Calibri"/>
                <a:ea typeface="Calibri"/>
                <a:cs typeface="Calibri"/>
                <a:sym typeface="Calibri"/>
              </a:rPr>
              <a:t> o.J.). Auf der Basis der Biosphäre werden </a:t>
            </a:r>
            <a:r>
              <a:rPr lang="de-DE" sz="1000" dirty="0">
                <a:latin typeface="Calibri"/>
                <a:ea typeface="Calibri"/>
                <a:cs typeface="Calibri"/>
                <a:sym typeface="Calibri"/>
              </a:rPr>
              <a:t>alle anderen SDGs eingeordnet werden müssen. Die nächste Ebene nach der Biosphäre bildet die Gesellschaft mit den jeweiligen SDG 1 bis 4, 7, 11 und 16. Die dritte Ebene bildet die Wirtschaft, denn diese ist abhängig von einer funktionierenden Gesellschaft. Diese Schichtung ist wohlbegründet, denn gesunde (3 Gesundheit und Wohlergehen) und wohlhabende (SDG 1 Keine Armut) Kund*innen sind auch die Konsument*innen der Unternehmen ohne die sie nicht existieren würden. Die dritte Ebene – die Wirtschaft – umfasst die SDG 8 Menschwürdige Arbeit und Wirtschaftswachstum, 9 Industrie, Innovation und Infrastruktur, 10 Ungleichheit sowie 12 Nachhaltige/r Konsum und Produktion – also alles, was eine nachhaltige Wirtschaft ausmacht. “On </a:t>
            </a:r>
            <a:r>
              <a:rPr lang="de-DE" sz="1000" dirty="0" err="1">
                <a:latin typeface="Calibri"/>
                <a:ea typeface="Calibri"/>
                <a:cs typeface="Calibri"/>
                <a:sym typeface="Calibri"/>
              </a:rPr>
              <a:t>the</a:t>
            </a:r>
            <a:r>
              <a:rPr lang="de-DE" sz="1000" dirty="0">
                <a:latin typeface="Calibri"/>
                <a:ea typeface="Calibri"/>
                <a:cs typeface="Calibri"/>
                <a:sym typeface="Calibri"/>
              </a:rPr>
              <a:t> Top“ steht das SDG 17 „Partnerschaften zur Erreichung der Ziele, das in diesem Modell als Dreh- und Angelpunkt zwischen allen Ebenen der Interaktion funktioniert. Ohne das Zusammenwirken von mehreren Stakeholdern, Gemeinschaften und Staaten, wird es nur sehr schwer sein, die 17 SDGs bis 2030 umzusetzen. </a:t>
            </a:r>
            <a:endParaRPr dirty="0"/>
          </a:p>
          <a:p>
            <a:pPr marL="0" lvl="0" indent="0" algn="l" rtl="0">
              <a:lnSpc>
                <a:spcPct val="100000"/>
              </a:lnSpc>
              <a:spcBef>
                <a:spcPts val="200"/>
              </a:spcBef>
              <a:spcAft>
                <a:spcPts val="0"/>
              </a:spcAft>
              <a:buSzPts val="1400"/>
              <a:buNone/>
            </a:pPr>
            <a:r>
              <a:rPr lang="de-DE" sz="1000" dirty="0">
                <a:latin typeface="Calibri"/>
                <a:ea typeface="Calibri"/>
                <a:cs typeface="Calibri"/>
                <a:sym typeface="Calibri"/>
              </a:rPr>
              <a:t>Auch wenn das SDG 4 Hochwertige Bildung keine besondere Rolle in diesem Modell hat (und nur eingereiht ist zwischen allen anderen) – so kann nur Bildung den Teufelskreis der Armut durchbrechen, Krisen vermeiden und dysfunktionale Gesellschaften (Korruption, Rechtsunsicherheit, Umweltzerstörung, Verletzung der Menschenrechte) verändern. Aber auch in demokratischen Gesellschaften mit einer Wirtschaftsstruktur, die schon in vielen Teilen im Sinne der Nachhaltigkeit reguliert ist, werden die Ziele der nachhaltigen Entwicklung noch bei weitem nicht erreicht, zu groß sind die Defizite der SDG wie selbst die Bundesregierung in den jeweiligen Nachhaltigkeitsberichten der Ministerium bestätigen (Bundesregierung o.J.). </a:t>
            </a:r>
            <a:endParaRPr dirty="0"/>
          </a:p>
          <a:p>
            <a:pPr marL="0" lvl="0" indent="0" algn="l" rtl="0">
              <a:lnSpc>
                <a:spcPct val="100000"/>
              </a:lnSpc>
              <a:spcBef>
                <a:spcPts val="200"/>
              </a:spcBef>
              <a:spcAft>
                <a:spcPts val="0"/>
              </a:spcAft>
              <a:buSzPts val="1400"/>
              <a:buNone/>
            </a:pPr>
            <a:r>
              <a:rPr lang="de-DE" sz="1000" b="1" dirty="0">
                <a:latin typeface="Calibri"/>
                <a:ea typeface="Calibri"/>
                <a:cs typeface="Calibri"/>
                <a:sym typeface="Calibri"/>
              </a:rPr>
              <a:t>Aufgabe</a:t>
            </a:r>
            <a:endParaRPr dirty="0"/>
          </a:p>
          <a:p>
            <a:pPr marL="0" lvl="0" indent="0" algn="l" rtl="0">
              <a:lnSpc>
                <a:spcPct val="100000"/>
              </a:lnSpc>
              <a:spcBef>
                <a:spcPts val="200"/>
              </a:spcBef>
              <a:spcAft>
                <a:spcPts val="0"/>
              </a:spcAft>
              <a:buSzPts val="1400"/>
              <a:buNone/>
            </a:pPr>
            <a:r>
              <a:rPr lang="de-DE" sz="1000" dirty="0">
                <a:latin typeface="Calibri"/>
                <a:ea typeface="Calibri"/>
                <a:cs typeface="Calibri"/>
                <a:sym typeface="Calibri"/>
              </a:rPr>
              <a:t>Die SDG können auch nur erreicht werden, wenn alle betroffenen Akteure gemeinsam an der Umsetzung arbeiten. Deshalb stellt sich die Frage für jedes einzelne Unternehmen, für die Geschäftsführung, die Eigentümer*innen und für alle Mitarbeiter*innen:</a:t>
            </a:r>
            <a:endParaRPr dirty="0"/>
          </a:p>
          <a:p>
            <a:pPr marL="171450" marR="0" lvl="0" indent="-171450" algn="l" rtl="0">
              <a:lnSpc>
                <a:spcPct val="100000"/>
              </a:lnSpc>
              <a:spcBef>
                <a:spcPts val="200"/>
              </a:spcBef>
              <a:spcAft>
                <a:spcPts val="0"/>
              </a:spcAft>
              <a:buClr>
                <a:srgbClr val="000000"/>
              </a:buClr>
              <a:buSzPts val="1000"/>
              <a:buFont typeface="Arial"/>
              <a:buChar char="•"/>
            </a:pPr>
            <a:r>
              <a:rPr lang="de-DE" sz="1000" dirty="0">
                <a:solidFill>
                  <a:schemeClr val="dk1"/>
                </a:solidFill>
                <a:latin typeface="Calibri"/>
                <a:ea typeface="Calibri"/>
                <a:cs typeface="Calibri"/>
                <a:sym typeface="Calibri"/>
              </a:rPr>
              <a:t>Welche Rolle spielen die SDG für Ihr Unternehmen</a:t>
            </a:r>
            <a:endParaRPr sz="10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200"/>
              </a:spcBef>
              <a:spcAft>
                <a:spcPts val="0"/>
              </a:spcAft>
              <a:buClr>
                <a:srgbClr val="000000"/>
              </a:buClr>
              <a:buSzPts val="1000"/>
              <a:buFont typeface="Arial"/>
              <a:buChar char="•"/>
            </a:pPr>
            <a:r>
              <a:rPr lang="de-DE" sz="1000" b="0" i="0" u="none" strike="noStrike" cap="none" dirty="0">
                <a:solidFill>
                  <a:schemeClr val="dk1"/>
                </a:solidFill>
                <a:latin typeface="Calibri"/>
                <a:ea typeface="Calibri"/>
                <a:cs typeface="Calibri"/>
                <a:sym typeface="Calibri"/>
              </a:rPr>
              <a:t>Wie stellen Sie Ihr Unternehmen für die Zukunft auf?</a:t>
            </a:r>
            <a:endParaRPr sz="1000" dirty="0">
              <a:latin typeface="Calibri"/>
              <a:ea typeface="Calibri"/>
              <a:cs typeface="Calibri"/>
              <a:sym typeface="Calibri"/>
            </a:endParaRPr>
          </a:p>
          <a:p>
            <a:pPr marL="0" lvl="0" indent="0" algn="l" rtl="0">
              <a:lnSpc>
                <a:spcPct val="100000"/>
              </a:lnSpc>
              <a:spcBef>
                <a:spcPts val="200"/>
              </a:spcBef>
              <a:spcAft>
                <a:spcPts val="0"/>
              </a:spcAft>
              <a:buClr>
                <a:schemeClr val="dk1"/>
              </a:buClr>
              <a:buSzPts val="1100"/>
              <a:buFont typeface="Arial"/>
              <a:buNone/>
            </a:pPr>
            <a:r>
              <a:rPr lang="de-DE" sz="1000" b="1" dirty="0">
                <a:latin typeface="Calibri"/>
                <a:ea typeface="Calibri"/>
                <a:cs typeface="Calibri"/>
                <a:sym typeface="Calibri"/>
              </a:rPr>
              <a:t>Quellen und Abbildung</a:t>
            </a:r>
            <a:endParaRPr dirty="0"/>
          </a:p>
          <a:p>
            <a:pPr marL="171450" marR="0" lvl="0" indent="-171450" algn="l" rtl="0">
              <a:lnSpc>
                <a:spcPct val="100000"/>
              </a:lnSpc>
              <a:spcBef>
                <a:spcPts val="0"/>
              </a:spcBef>
              <a:spcAft>
                <a:spcPts val="0"/>
              </a:spcAft>
              <a:buClr>
                <a:schemeClr val="dk1"/>
              </a:buClr>
              <a:buSzPts val="1200"/>
              <a:buFont typeface="Arial"/>
              <a:buChar char="•"/>
            </a:pPr>
            <a:r>
              <a:rPr lang="de-DE" sz="900" b="0" dirty="0">
                <a:latin typeface="Calibri"/>
                <a:ea typeface="Calibri"/>
                <a:cs typeface="Calibri"/>
                <a:sym typeface="Calibri"/>
              </a:rPr>
              <a:t>Cake: Stockholm </a:t>
            </a:r>
            <a:r>
              <a:rPr lang="de-DE" sz="900" b="0" dirty="0" err="1">
                <a:latin typeface="Calibri"/>
                <a:ea typeface="Calibri"/>
                <a:cs typeface="Calibri"/>
                <a:sym typeface="Calibri"/>
              </a:rPr>
              <a:t>Resilience</a:t>
            </a:r>
            <a:r>
              <a:rPr lang="de-DE" sz="900" b="0" dirty="0">
                <a:latin typeface="Calibri"/>
                <a:ea typeface="Calibri"/>
                <a:cs typeface="Calibri"/>
                <a:sym typeface="Calibri"/>
              </a:rPr>
              <a:t> </a:t>
            </a:r>
            <a:r>
              <a:rPr lang="de-DE" sz="900" b="0" dirty="0" err="1">
                <a:latin typeface="Calibri"/>
                <a:ea typeface="Calibri"/>
                <a:cs typeface="Calibri"/>
                <a:sym typeface="Calibri"/>
              </a:rPr>
              <a:t>Centre</a:t>
            </a:r>
            <a:r>
              <a:rPr lang="de-DE" sz="900" b="0" dirty="0">
                <a:latin typeface="Calibri"/>
                <a:ea typeface="Calibri"/>
                <a:cs typeface="Calibri"/>
                <a:sym typeface="Calibri"/>
              </a:rPr>
              <a:t> (o.J.): </a:t>
            </a:r>
            <a:r>
              <a:rPr lang="de-DE" sz="900" b="0" i="0" u="none" strike="noStrike" cap="none" dirty="0">
                <a:solidFill>
                  <a:schemeClr val="dk1"/>
                </a:solidFill>
                <a:latin typeface="Calibri"/>
                <a:ea typeface="Calibri"/>
                <a:cs typeface="Calibri"/>
                <a:sym typeface="Calibri"/>
              </a:rPr>
              <a:t>Eine neue Art, die Ziele für nachhaltige Entwicklung zu sehen und wie sie alle mit Lebensmitteln verbunden sind. Online: https://www.stockholmresilience.org/research/research-news/2016-06-14-the-sdgs-wedding-cake.html. </a:t>
            </a:r>
            <a:r>
              <a:rPr lang="de-DE" sz="900" dirty="0">
                <a:latin typeface="Calibri"/>
                <a:ea typeface="Calibri"/>
                <a:cs typeface="Calibri"/>
                <a:sym typeface="Calibri"/>
              </a:rPr>
              <a:t>(Lizenz: </a:t>
            </a:r>
            <a:r>
              <a:rPr lang="de-DE" sz="900" b="0" i="0" u="none" strike="noStrike" cap="none" dirty="0">
                <a:solidFill>
                  <a:schemeClr val="dk1"/>
                </a:solidFill>
                <a:latin typeface="Calibri"/>
                <a:ea typeface="Calibri"/>
                <a:cs typeface="Calibri"/>
                <a:sym typeface="Calibri"/>
              </a:rPr>
              <a:t>CC BY-ND 3.0)</a:t>
            </a:r>
            <a:endParaRPr sz="900" dirty="0"/>
          </a:p>
          <a:p>
            <a:pPr marL="171450" marR="0" lvl="0" indent="-171450" algn="l" rtl="0">
              <a:lnSpc>
                <a:spcPct val="100000"/>
              </a:lnSpc>
              <a:spcBef>
                <a:spcPts val="0"/>
              </a:spcBef>
              <a:spcAft>
                <a:spcPts val="0"/>
              </a:spcAft>
              <a:buClr>
                <a:schemeClr val="dk1"/>
              </a:buClr>
              <a:buSzPts val="1200"/>
              <a:buFont typeface="Arial"/>
              <a:buChar char="•"/>
            </a:pPr>
            <a:r>
              <a:rPr lang="de-DE" sz="900" b="0" i="0" u="none" strike="noStrike" cap="none" dirty="0">
                <a:solidFill>
                  <a:schemeClr val="dk1"/>
                </a:solidFill>
                <a:latin typeface="Calibri"/>
                <a:ea typeface="Calibri"/>
                <a:cs typeface="Calibri"/>
                <a:sym typeface="Calibri"/>
              </a:rPr>
              <a:t>Nachhaltigkeitsstrategie - eigene Darstellung in </a:t>
            </a:r>
            <a:r>
              <a:rPr lang="de-DE" sz="900" b="0" i="0" u="none" strike="noStrike" cap="none" dirty="0" err="1">
                <a:solidFill>
                  <a:schemeClr val="dk1"/>
                </a:solidFill>
                <a:latin typeface="Calibri"/>
                <a:ea typeface="Calibri"/>
                <a:cs typeface="Calibri"/>
                <a:sym typeface="Calibri"/>
              </a:rPr>
              <a:t>Anlehung</a:t>
            </a:r>
            <a:r>
              <a:rPr lang="de-DE" sz="900" b="0" i="0" u="none" strike="noStrike" cap="none" dirty="0">
                <a:solidFill>
                  <a:schemeClr val="dk1"/>
                </a:solidFill>
                <a:latin typeface="Calibri"/>
                <a:ea typeface="Calibri"/>
                <a:cs typeface="Calibri"/>
                <a:sym typeface="Calibri"/>
              </a:rPr>
              <a:t> an: </a:t>
            </a:r>
            <a:r>
              <a:rPr lang="de-DE" sz="900" b="0" i="0" u="none" strike="noStrike" cap="none" dirty="0" err="1">
                <a:solidFill>
                  <a:schemeClr val="dk1"/>
                </a:solidFill>
                <a:latin typeface="Calibri"/>
                <a:ea typeface="Calibri"/>
                <a:cs typeface="Calibri"/>
                <a:sym typeface="Calibri"/>
              </a:rPr>
              <a:t>sph</a:t>
            </a:r>
            <a:r>
              <a:rPr lang="de-DE" sz="900" b="0" i="0" u="none" strike="noStrike" cap="none" dirty="0">
                <a:solidFill>
                  <a:schemeClr val="dk1"/>
                </a:solidFill>
                <a:latin typeface="Calibri"/>
                <a:ea typeface="Calibri"/>
                <a:cs typeface="Calibri"/>
                <a:sym typeface="Calibri"/>
              </a:rPr>
              <a:t> (o.J.): Strategische Ausrichtung. Online: https://sph-nachhaltig-wirtschaften.de/nachhaltige-strategische-ausrichtung-unternehmen/</a:t>
            </a:r>
            <a:endParaRPr sz="9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de-DE" sz="900" b="0" i="0" u="none" strike="noStrike" cap="none" dirty="0">
                <a:solidFill>
                  <a:schemeClr val="dk1"/>
                </a:solidFill>
                <a:latin typeface="Calibri"/>
                <a:ea typeface="Calibri"/>
                <a:cs typeface="Calibri"/>
                <a:sym typeface="Calibri"/>
              </a:rPr>
              <a:t>Bundesregierung (o.J.): Berichte aus den Ministerien. Online: https://www.bundesregierung.de/breg-de/themen/nachhaltigkeitspolitik/berichte-und-reden-nachhaltigkeit/berichte-aus-den-ministerien-429902</a:t>
            </a:r>
            <a:endParaRPr sz="900" dirty="0">
              <a:latin typeface="Calibri"/>
              <a:ea typeface="Calibri"/>
              <a:cs typeface="Calibri"/>
              <a:sym typeface="Calibri"/>
            </a:endParaRPr>
          </a:p>
        </p:txBody>
      </p:sp>
      <p:sp>
        <p:nvSpPr>
          <p:cNvPr id="2" name="Google Shape;154;g26805bd2549_0_0:notes">
            <a:extLst>
              <a:ext uri="{FF2B5EF4-FFF2-40B4-BE49-F238E27FC236}">
                <a16:creationId xmlns:a16="http://schemas.microsoft.com/office/drawing/2014/main" xmlns="" id="{1F2D34FA-FE4F-54E9-DD05-D185E08EAABC}"/>
              </a:ext>
            </a:extLst>
          </p:cNvPr>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23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40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da63f9b3d_1_637: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185;g26805bd2549_0_95:notes">
            <a:extLst>
              <a:ext uri="{FF2B5EF4-FFF2-40B4-BE49-F238E27FC236}">
                <a16:creationId xmlns:a16="http://schemas.microsoft.com/office/drawing/2014/main" xmlns="" id="{A6D7C045-BF90-4735-A899-D1F7465D37A7}"/>
              </a:ext>
            </a:extLst>
          </p:cNvPr>
          <p:cNvSpPr txBox="1">
            <a:spLocks noGrp="1"/>
          </p:cNvSpPr>
          <p:nvPr>
            <p:ph type="body" idx="1"/>
          </p:nvPr>
        </p:nvSpPr>
        <p:spPr>
          <a:xfrm>
            <a:off x="479425" y="3924000"/>
            <a:ext cx="6145213" cy="578205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Clr>
                <a:schemeClr val="dk1"/>
              </a:buClr>
              <a:buSzPts val="1400"/>
              <a:buFont typeface="Arial"/>
              <a:buNone/>
            </a:pPr>
            <a:r>
              <a:rPr lang="de-DE" b="1" dirty="0"/>
              <a:t>Beschreibung</a:t>
            </a:r>
            <a:endParaRPr dirty="0"/>
          </a:p>
          <a:p>
            <a:pPr marL="0" lvl="0" indent="0" algn="l" rtl="0">
              <a:lnSpc>
                <a:spcPct val="100000"/>
              </a:lnSpc>
              <a:spcBef>
                <a:spcPts val="0"/>
              </a:spcBef>
              <a:spcAft>
                <a:spcPts val="0"/>
              </a:spcAft>
              <a:buClr>
                <a:schemeClr val="dk1"/>
              </a:buClr>
              <a:buSzPts val="1800"/>
              <a:buNone/>
            </a:pPr>
            <a:r>
              <a:rPr lang="de-DE" dirty="0"/>
              <a:t>Ökologische Nachhaltigkeit des Bau- und Immobiliensektors. Zentrale Indikatoren des ökologischen Fußabdrucks des Bau- und Immobiliensektors</a:t>
            </a:r>
          </a:p>
          <a:p>
            <a:pPr marL="0" lvl="0" indent="0" algn="l" rtl="0">
              <a:lnSpc>
                <a:spcPct val="100000"/>
              </a:lnSpc>
              <a:spcBef>
                <a:spcPts val="0"/>
              </a:spcBef>
              <a:spcAft>
                <a:spcPts val="0"/>
              </a:spcAft>
              <a:buClr>
                <a:schemeClr val="dk1"/>
              </a:buClr>
              <a:buSzPts val="1800"/>
              <a:buNone/>
            </a:pPr>
            <a:endParaRPr dirty="0"/>
          </a:p>
          <a:p>
            <a:pPr marL="0" lvl="0" indent="0" algn="l" rtl="0">
              <a:lnSpc>
                <a:spcPct val="100000"/>
              </a:lnSpc>
              <a:spcBef>
                <a:spcPts val="0"/>
              </a:spcBef>
              <a:spcAft>
                <a:spcPts val="0"/>
              </a:spcAft>
              <a:buClr>
                <a:schemeClr val="dk1"/>
              </a:buClr>
              <a:buSzPts val="1100"/>
              <a:buFont typeface="Arial"/>
              <a:buNone/>
            </a:pPr>
            <a:r>
              <a:rPr lang="de-DE" b="1" dirty="0"/>
              <a:t>Aufgabe</a:t>
            </a:r>
            <a:endParaRPr dirty="0"/>
          </a:p>
          <a:p>
            <a:pPr marL="171450" lvl="0" indent="-171450" algn="l" rtl="0">
              <a:lnSpc>
                <a:spcPct val="100000"/>
              </a:lnSpc>
              <a:spcBef>
                <a:spcPts val="0"/>
              </a:spcBef>
              <a:spcAft>
                <a:spcPts val="0"/>
              </a:spcAft>
              <a:buClr>
                <a:schemeClr val="dk1"/>
              </a:buClr>
              <a:buSzPct val="101000"/>
              <a:buFont typeface="Arial" panose="020B0604020202020204" pitchFamily="34" charset="0"/>
              <a:buChar char="•"/>
            </a:pPr>
            <a:r>
              <a:rPr lang="de-DE" dirty="0"/>
              <a:t>Für wieviel % der Treibhausgas-Emissionen ist die Baubranche verantwortlich?</a:t>
            </a:r>
            <a:endParaRPr dirty="0"/>
          </a:p>
          <a:p>
            <a:pPr marL="171450" lvl="0" indent="-171450" algn="l" rtl="0">
              <a:lnSpc>
                <a:spcPct val="100000"/>
              </a:lnSpc>
              <a:spcBef>
                <a:spcPts val="0"/>
              </a:spcBef>
              <a:spcAft>
                <a:spcPts val="0"/>
              </a:spcAft>
              <a:buClr>
                <a:schemeClr val="dk1"/>
              </a:buClr>
              <a:buSzPct val="101000"/>
              <a:buFont typeface="Arial" panose="020B0604020202020204" pitchFamily="34" charset="0"/>
              <a:buChar char="•"/>
            </a:pPr>
            <a:r>
              <a:rPr lang="de-DE" dirty="0"/>
              <a:t>Wieviel % der globalen Ressourcen werden durch die gebaute Umwelt verbraucht?</a:t>
            </a:r>
            <a:endParaRPr dirty="0"/>
          </a:p>
          <a:p>
            <a:pPr marL="171450" lvl="0" indent="-171450" algn="l" rtl="0">
              <a:lnSpc>
                <a:spcPct val="100000"/>
              </a:lnSpc>
              <a:spcBef>
                <a:spcPts val="0"/>
              </a:spcBef>
              <a:spcAft>
                <a:spcPts val="0"/>
              </a:spcAft>
              <a:buClr>
                <a:schemeClr val="dk1"/>
              </a:buClr>
              <a:buSzPct val="101000"/>
              <a:buFont typeface="Arial" panose="020B0604020202020204" pitchFamily="34" charset="0"/>
              <a:buChar char="•"/>
            </a:pPr>
            <a:r>
              <a:rPr lang="de-DE" dirty="0"/>
              <a:t>Wieviel % der Flächenveränderungen in Deutschland  entstehen durch die Baubranche?</a:t>
            </a:r>
            <a:endParaRPr dirty="0"/>
          </a:p>
          <a:p>
            <a:pPr marL="171450" lvl="0" indent="-171450" algn="l" rtl="0">
              <a:lnSpc>
                <a:spcPct val="100000"/>
              </a:lnSpc>
              <a:spcBef>
                <a:spcPts val="0"/>
              </a:spcBef>
              <a:spcAft>
                <a:spcPts val="0"/>
              </a:spcAft>
              <a:buClr>
                <a:schemeClr val="dk1"/>
              </a:buClr>
              <a:buSzPct val="101000"/>
              <a:buFont typeface="Arial" panose="020B0604020202020204" pitchFamily="34" charset="0"/>
              <a:buChar char="•"/>
            </a:pPr>
            <a:r>
              <a:rPr lang="de-DE" dirty="0"/>
              <a:t>Wieviel % des Abfallaufkommens in Deutschland sind Bau- und Abbruchabfälle?</a:t>
            </a:r>
            <a:endParaRPr dirty="0"/>
          </a:p>
          <a:p>
            <a:pPr marL="0" lvl="0" indent="0" algn="l" rtl="0">
              <a:lnSpc>
                <a:spcPct val="100000"/>
              </a:lnSpc>
              <a:spcBef>
                <a:spcPts val="0"/>
              </a:spcBef>
              <a:spcAft>
                <a:spcPts val="0"/>
              </a:spcAft>
              <a:buSzPts val="1400"/>
              <a:buNone/>
            </a:pPr>
            <a:r>
              <a:rPr lang="de-DE" dirty="0"/>
              <a:t>=&gt; 40% der Treibhausgase in Deutschland werden direkt oder indirekt durch die Baubrache freigesetzt (BBSR 2020)</a:t>
            </a:r>
            <a:endParaRPr dirty="0"/>
          </a:p>
          <a:p>
            <a:pPr marL="0" lvl="0" indent="0" algn="l" rtl="0">
              <a:lnSpc>
                <a:spcPct val="100000"/>
              </a:lnSpc>
              <a:spcBef>
                <a:spcPts val="0"/>
              </a:spcBef>
              <a:spcAft>
                <a:spcPts val="0"/>
              </a:spcAft>
              <a:buSzPts val="1400"/>
              <a:buNone/>
            </a:pPr>
            <a:r>
              <a:rPr lang="de-DE" dirty="0"/>
              <a:t>=&gt; 70% der Flächenveränderungen in Deutschland entstehen durch die Baubranche (DtST2021)</a:t>
            </a:r>
            <a:endParaRPr dirty="0"/>
          </a:p>
          <a:p>
            <a:pPr marL="0" lvl="0" indent="0" algn="l" rtl="0">
              <a:lnSpc>
                <a:spcPct val="100000"/>
              </a:lnSpc>
              <a:spcBef>
                <a:spcPts val="0"/>
              </a:spcBef>
              <a:spcAft>
                <a:spcPts val="0"/>
              </a:spcAft>
              <a:buClr>
                <a:schemeClr val="dk1"/>
              </a:buClr>
              <a:buSzPts val="1100"/>
              <a:buFont typeface="Arial"/>
              <a:buNone/>
            </a:pPr>
            <a:r>
              <a:rPr lang="de-DE" dirty="0"/>
              <a:t>=&gt; 1/3 der globalen Ressourcen werden durch die gebaute Umwelt verbraucht (GAfBC2019)</a:t>
            </a:r>
            <a:endParaRPr dirty="0"/>
          </a:p>
          <a:p>
            <a:pPr marL="0" lvl="0" indent="0" algn="l" rtl="0">
              <a:lnSpc>
                <a:spcPct val="100000"/>
              </a:lnSpc>
              <a:spcBef>
                <a:spcPts val="0"/>
              </a:spcBef>
              <a:spcAft>
                <a:spcPts val="0"/>
              </a:spcAft>
              <a:buSzPts val="1400"/>
              <a:buNone/>
            </a:pPr>
            <a:r>
              <a:rPr lang="de-DE" dirty="0"/>
              <a:t>=&gt; 55% des Abfallaufkommens in Deutschland wird durch Bau- und Abbruchabfälle verursacht  (</a:t>
            </a:r>
            <a:r>
              <a:rPr lang="de-DE" dirty="0" err="1"/>
              <a:t>Desatis</a:t>
            </a:r>
            <a:r>
              <a:rPr lang="de-DE" dirty="0"/>
              <a:t> 2022) </a:t>
            </a:r>
            <a:endParaRPr dirty="0"/>
          </a:p>
          <a:p>
            <a:pPr marL="0" lvl="0" indent="0" algn="l" rtl="0">
              <a:lnSpc>
                <a:spcPct val="100000"/>
              </a:lnSpc>
              <a:spcBef>
                <a:spcPts val="0"/>
              </a:spcBef>
              <a:spcAft>
                <a:spcPts val="0"/>
              </a:spcAft>
              <a:buSzPts val="1400"/>
              <a:buNone/>
            </a:pPr>
            <a:endParaRPr lang="de-DE" b="1" dirty="0"/>
          </a:p>
          <a:p>
            <a:pPr marL="0" lvl="0" indent="0" algn="l" rtl="0">
              <a:lnSpc>
                <a:spcPct val="100000"/>
              </a:lnSpc>
              <a:spcBef>
                <a:spcPts val="0"/>
              </a:spcBef>
              <a:spcAft>
                <a:spcPts val="0"/>
              </a:spcAft>
              <a:buSzPts val="1400"/>
              <a:buNone/>
            </a:pPr>
            <a:r>
              <a:rPr lang="de-DE" b="1" dirty="0"/>
              <a:t>Quellen</a:t>
            </a:r>
            <a:endParaRPr b="1" dirty="0"/>
          </a:p>
          <a:p>
            <a:pPr marL="177800" lvl="0" indent="-177800" algn="l" rtl="0">
              <a:lnSpc>
                <a:spcPct val="100000"/>
              </a:lnSpc>
              <a:spcBef>
                <a:spcPts val="0"/>
              </a:spcBef>
              <a:spcAft>
                <a:spcPts val="0"/>
              </a:spcAft>
              <a:buSzPct val="109000"/>
              <a:buFont typeface="Arial" panose="020B0604020202020204" pitchFamily="34" charset="0"/>
              <a:buChar char="•"/>
            </a:pPr>
            <a:r>
              <a:rPr lang="de-DE" sz="1100" dirty="0"/>
              <a:t>BBSR 2020: BBSR- Bundesinstitut für Bau-, Stadt- und Raumforschung (2020) (Hrsg.): Umweltfußabdruck von Gebäuden in Deutschland– Kurzstudie zu sektorübergreifenden Wirkungen des Handlungsfelds „Errichtung und Nutzung von Hochbauten“ auf Klima und Umwelt. Online: </a:t>
            </a:r>
            <a:r>
              <a:rPr lang="de-DE" sz="1100" u="sng" dirty="0">
                <a:solidFill>
                  <a:schemeClr val="hlink"/>
                </a:solidFill>
                <a:hlinkClick r:id="rId3"/>
              </a:rPr>
              <a:t>https://www.bbsr.bund.de/BBSR/DE/veroeffentlichungen/bbsr-online/2020/bbsr-online-17-2020-dl.pdf?__blob=publicationFile&amp;v=3</a:t>
            </a:r>
            <a:endParaRPr sz="1100" dirty="0"/>
          </a:p>
          <a:p>
            <a:pPr marL="177800" lvl="0" indent="-177800" algn="l" rtl="0">
              <a:lnSpc>
                <a:spcPct val="100000"/>
              </a:lnSpc>
              <a:spcBef>
                <a:spcPts val="0"/>
              </a:spcBef>
              <a:spcAft>
                <a:spcPts val="0"/>
              </a:spcAft>
              <a:buSzPct val="109000"/>
              <a:buFont typeface="Arial" panose="020B0604020202020204" pitchFamily="34" charset="0"/>
              <a:buChar char="•"/>
            </a:pPr>
            <a:r>
              <a:rPr lang="de-DE" sz="1100" dirty="0" err="1"/>
              <a:t>DtST</a:t>
            </a:r>
            <a:r>
              <a:rPr lang="de-DE" sz="1100" dirty="0"/>
              <a:t> 2021: Deutscher Städtetag, 2021 (Hrsg.): Nachhaltiges und suffizientes Bauen in den Städten. Online: </a:t>
            </a:r>
            <a:r>
              <a:rPr lang="de-DE" sz="1100" u="sng" dirty="0">
                <a:solidFill>
                  <a:schemeClr val="hlink"/>
                </a:solidFill>
                <a:hlinkClick r:id="rId4"/>
              </a:rPr>
              <a:t>http://dpaq.de/fO8Dt</a:t>
            </a:r>
            <a:endParaRPr sz="1100" dirty="0"/>
          </a:p>
          <a:p>
            <a:pPr marL="177800" lvl="0" indent="-177800" algn="l" rtl="0">
              <a:lnSpc>
                <a:spcPct val="100000"/>
              </a:lnSpc>
              <a:spcBef>
                <a:spcPts val="0"/>
              </a:spcBef>
              <a:spcAft>
                <a:spcPts val="0"/>
              </a:spcAft>
              <a:buSzPct val="109000"/>
              <a:buFont typeface="Arial" panose="020B0604020202020204" pitchFamily="34" charset="0"/>
              <a:buChar char="•"/>
            </a:pPr>
            <a:r>
              <a:rPr lang="de-DE" sz="1100" dirty="0" err="1"/>
              <a:t>Desatis</a:t>
            </a:r>
            <a:r>
              <a:rPr lang="de-DE" sz="1100" dirty="0"/>
              <a:t> 2022:  Statistisches Bundesamt (Hrsg.): Abfallaufkommen 2019. Online: </a:t>
            </a:r>
            <a:r>
              <a:rPr lang="de-DE" sz="1100" u="sng" dirty="0">
                <a:solidFill>
                  <a:schemeClr val="hlink"/>
                </a:solidFill>
                <a:hlinkClick r:id="rId5"/>
              </a:rPr>
              <a:t>https://www.destatis.de/DE/Themen/Gesellschaft-Umwelt/Umwelt/Abfallwirtschaft/_inhalt.html</a:t>
            </a:r>
            <a:endParaRPr sz="1100" dirty="0"/>
          </a:p>
          <a:p>
            <a:pPr marL="177800" lvl="0" indent="-177800" algn="l" rtl="0">
              <a:lnSpc>
                <a:spcPct val="100000"/>
              </a:lnSpc>
              <a:spcBef>
                <a:spcPts val="0"/>
              </a:spcBef>
              <a:spcAft>
                <a:spcPts val="0"/>
              </a:spcAft>
              <a:buSzPct val="109000"/>
              <a:buFont typeface="Arial" panose="020B0604020202020204" pitchFamily="34" charset="0"/>
              <a:buChar char="•"/>
            </a:pPr>
            <a:r>
              <a:rPr lang="de-DE" sz="1100" dirty="0" err="1"/>
              <a:t>GAfBC</a:t>
            </a:r>
            <a:r>
              <a:rPr lang="de-DE" sz="1100" dirty="0"/>
              <a:t> 2019: Global Alliance </a:t>
            </a:r>
            <a:r>
              <a:rPr lang="de-DE" sz="1100" dirty="0" err="1"/>
              <a:t>for</a:t>
            </a:r>
            <a:r>
              <a:rPr lang="de-DE" sz="1100" dirty="0"/>
              <a:t> Buildings and Construction (2019): Global Status Report </a:t>
            </a:r>
            <a:r>
              <a:rPr lang="de-DE" sz="1100" dirty="0" err="1"/>
              <a:t>for</a:t>
            </a:r>
            <a:r>
              <a:rPr lang="de-DE" sz="1100" dirty="0"/>
              <a:t> Buildings and Construction. Online: https://globalabc.org/sites/default/files/2020-03/GSR2019.pdf</a:t>
            </a:r>
            <a:endParaRPr sz="1100" dirty="0"/>
          </a:p>
        </p:txBody>
      </p:sp>
      <p:sp>
        <p:nvSpPr>
          <p:cNvPr id="2" name="Google Shape;142;p38:notes">
            <a:extLst>
              <a:ext uri="{FF2B5EF4-FFF2-40B4-BE49-F238E27FC236}">
                <a16:creationId xmlns:a16="http://schemas.microsoft.com/office/drawing/2014/main" xmlns="" id="{D56FB4D2-CB2E-7554-3B04-D2AA2E379BC8}"/>
              </a:ext>
            </a:extLst>
          </p:cNvPr>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5be34df3b4_0_1225: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5be34df3b4_0_1225: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
        <p:nvSpPr>
          <p:cNvPr id="7" name="Google Shape;402;g26805bd2549_0_1270:notes">
            <a:extLst>
              <a:ext uri="{FF2B5EF4-FFF2-40B4-BE49-F238E27FC236}">
                <a16:creationId xmlns:a16="http://schemas.microsoft.com/office/drawing/2014/main" xmlns="" id="{CFBB202C-14CA-45E5-AD84-7ECAAD669915}"/>
              </a:ext>
            </a:extLst>
          </p:cNvPr>
          <p:cNvSpPr txBox="1">
            <a:spLocks noGrp="1"/>
          </p:cNvSpPr>
          <p:nvPr>
            <p:ph type="body" idx="1"/>
          </p:nvPr>
        </p:nvSpPr>
        <p:spPr>
          <a:xfrm>
            <a:off x="479425" y="3924000"/>
            <a:ext cx="6145200" cy="5418462"/>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SzPts val="1400"/>
              <a:buNone/>
            </a:pPr>
            <a:r>
              <a:rPr lang="de-DE" b="1" dirty="0">
                <a:solidFill>
                  <a:schemeClr val="dk1"/>
                </a:solidFill>
                <a:latin typeface="Calibri"/>
                <a:ea typeface="Calibri"/>
                <a:cs typeface="Calibri"/>
                <a:sym typeface="Calibri"/>
              </a:rPr>
              <a:t>Beschreibung</a:t>
            </a:r>
            <a:endParaRPr dirty="0"/>
          </a:p>
          <a:p>
            <a:pPr marL="0" lvl="0" indent="0" algn="l" rtl="0">
              <a:lnSpc>
                <a:spcPct val="100000"/>
              </a:lnSpc>
              <a:spcBef>
                <a:spcPts val="0"/>
              </a:spcBef>
              <a:spcAft>
                <a:spcPts val="0"/>
              </a:spcAft>
              <a:buSzPts val="1400"/>
              <a:buNone/>
            </a:pPr>
            <a:r>
              <a:rPr lang="de-DE" b="0" dirty="0">
                <a:solidFill>
                  <a:schemeClr val="dk1"/>
                </a:solidFill>
                <a:latin typeface="Calibri"/>
                <a:ea typeface="Calibri"/>
                <a:cs typeface="Calibri"/>
                <a:sym typeface="Calibri"/>
              </a:rPr>
              <a:t>Inländische Rohstoffentnahme</a:t>
            </a:r>
          </a:p>
          <a:p>
            <a:pPr marL="0" lvl="0" indent="0" algn="l" rtl="0">
              <a:lnSpc>
                <a:spcPct val="100000"/>
              </a:lnSpc>
              <a:spcBef>
                <a:spcPts val="0"/>
              </a:spcBef>
              <a:spcAft>
                <a:spcPts val="0"/>
              </a:spcAft>
              <a:buSzPts val="1400"/>
              <a:buNone/>
            </a:pPr>
            <a:r>
              <a:rPr lang="de-DE" b="0" dirty="0">
                <a:solidFill>
                  <a:schemeClr val="dk1"/>
                </a:solidFill>
                <a:latin typeface="Calibri"/>
                <a:ea typeface="Calibri"/>
                <a:cs typeface="Calibri"/>
                <a:sym typeface="Calibri"/>
              </a:rPr>
              <a:t>Nach Angaben der Bundesanstalt für Geowissenschaften und Rohstoffe wurden 2020 insgesamt 689,88 Millionen Tonnen abiotische Rohstoffe im Tagebau abgebaut. Das sind fossile Energierohstoffe wie Braunkohle, Baumineralien wie Sande, Kiese oder Steine sowie mineralische Industrierohstoffe wie Salze oder feuerfeste Tone. Statistisch gesehen wird Torf auch zu den abiotischen Rohstoffen gerechnet (siehe Abb. „Inländische Entnahme von Rohstoffen im Tagebau“).</a:t>
            </a:r>
            <a:endParaRPr dirty="0"/>
          </a:p>
          <a:p>
            <a:pPr marL="0" lvl="0" indent="0" algn="l" rtl="0">
              <a:lnSpc>
                <a:spcPct val="100000"/>
              </a:lnSpc>
              <a:spcBef>
                <a:spcPts val="0"/>
              </a:spcBef>
              <a:spcAft>
                <a:spcPts val="0"/>
              </a:spcAft>
              <a:buSzPts val="1400"/>
              <a:buNone/>
            </a:pPr>
            <a:r>
              <a:rPr lang="de-DE" b="0" dirty="0">
                <a:solidFill>
                  <a:schemeClr val="dk1"/>
                </a:solidFill>
                <a:latin typeface="Calibri"/>
                <a:ea typeface="Calibri"/>
                <a:cs typeface="Calibri"/>
                <a:sym typeface="Calibri"/>
              </a:rPr>
              <a:t>Zwischen den Jahren 1994 und 2009 ging die Masse der im Tagebau entnommenen Rohstoffe um über ein Viertel oder 28,8 % zurück. Seit 2009 verharrt der Abbau von Baumineralien mit kleinen Schwankungen allerdings auf nahezu gleichem Niveau.</a:t>
            </a:r>
            <a:endParaRPr dirty="0"/>
          </a:p>
          <a:p>
            <a:pPr marL="0" lvl="0" indent="0" algn="l" rtl="0">
              <a:lnSpc>
                <a:spcPct val="100000"/>
              </a:lnSpc>
              <a:spcBef>
                <a:spcPts val="0"/>
              </a:spcBef>
              <a:spcAft>
                <a:spcPts val="0"/>
              </a:spcAft>
              <a:buSzPts val="1400"/>
              <a:buNone/>
            </a:pPr>
            <a:endParaRPr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de-DE" b="0" dirty="0">
                <a:solidFill>
                  <a:schemeClr val="dk1"/>
                </a:solidFill>
                <a:latin typeface="Calibri"/>
                <a:ea typeface="Calibri"/>
                <a:cs typeface="Calibri"/>
                <a:sym typeface="Calibri"/>
              </a:rPr>
              <a:t>Neu in Anspruch genommene Fläche durch Rohstoffabbau im Tagebau</a:t>
            </a:r>
            <a:endParaRPr dirty="0"/>
          </a:p>
          <a:p>
            <a:pPr marL="0" lvl="0" indent="0" algn="l" rtl="0">
              <a:lnSpc>
                <a:spcPct val="100000"/>
              </a:lnSpc>
              <a:spcBef>
                <a:spcPts val="0"/>
              </a:spcBef>
              <a:spcAft>
                <a:spcPts val="0"/>
              </a:spcAft>
              <a:buSzPts val="1400"/>
              <a:buNone/>
            </a:pPr>
            <a:r>
              <a:rPr lang="de-DE" b="0" dirty="0">
                <a:solidFill>
                  <a:schemeClr val="dk1"/>
                </a:solidFill>
                <a:latin typeface="Calibri"/>
                <a:ea typeface="Calibri"/>
                <a:cs typeface="Calibri"/>
                <a:sym typeface="Calibri"/>
              </a:rPr>
              <a:t>Der Abbau von Rohstoffen im Tagebau ist mit einem unwiderruflichen Eingriff in Landschaften und Böden verbunden. Nach Berechnungen des Umweltbundesamtes (⁠UBA⁠) auf Basis aktueller Daten der Bundesanstalt für Geowissenschaften und Rohstoffe (BGR) und des Statistischen Bundesamtes wurde 2021 eine Fläche von 2.963 Hektar (ha) neu vom Tagebau in Anspruch genommen. Das entspricht einer täglichen Flächenneuinanspruchnahme von rund 8,1 ha oder mehr als 10 Fußballfeldern.</a:t>
            </a:r>
            <a:endParaRPr dirty="0"/>
          </a:p>
          <a:p>
            <a:pPr marL="0" marR="0" lvl="0" indent="0" algn="l" rtl="0">
              <a:lnSpc>
                <a:spcPct val="100000"/>
              </a:lnSpc>
              <a:spcBef>
                <a:spcPts val="0"/>
              </a:spcBef>
              <a:spcAft>
                <a:spcPts val="0"/>
              </a:spcAft>
              <a:buClr>
                <a:srgbClr val="000000"/>
              </a:buClr>
              <a:buSzPts val="1400"/>
              <a:buFont typeface="Arial"/>
              <a:buNone/>
            </a:pPr>
            <a:r>
              <a:rPr lang="de-DE" b="0" dirty="0">
                <a:latin typeface="Calibri"/>
                <a:ea typeface="Calibri"/>
                <a:cs typeface="Calibri"/>
                <a:sym typeface="Calibri"/>
              </a:rPr>
              <a:t> </a:t>
            </a:r>
            <a:endParaRPr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de-DE" b="1" dirty="0">
                <a:solidFill>
                  <a:schemeClr val="dk1"/>
                </a:solidFill>
                <a:latin typeface="Calibri"/>
                <a:ea typeface="Calibri"/>
                <a:cs typeface="Calibri"/>
                <a:sym typeface="Calibri"/>
              </a:rPr>
              <a:t>Aufgaben</a:t>
            </a:r>
            <a:endParaRPr dirty="0">
              <a:latin typeface="Calibri"/>
              <a:ea typeface="Calibri"/>
              <a:cs typeface="Calibri"/>
              <a:sym typeface="Calibri"/>
            </a:endParaRPr>
          </a:p>
          <a:p>
            <a:pPr marL="171450" marR="0" lvl="0" indent="-171450" algn="l" rtl="0">
              <a:lnSpc>
                <a:spcPct val="100000"/>
              </a:lnSpc>
              <a:spcBef>
                <a:spcPts val="0"/>
              </a:spcBef>
              <a:spcAft>
                <a:spcPts val="0"/>
              </a:spcAft>
              <a:buSzPts val="1400"/>
              <a:buFont typeface="Arial" panose="020B0604020202020204" pitchFamily="34" charset="0"/>
              <a:buChar char="•"/>
            </a:pPr>
            <a:r>
              <a:rPr lang="de-DE" b="0" i="0" u="none" strike="noStrike" cap="none" dirty="0">
                <a:solidFill>
                  <a:schemeClr val="dk1"/>
                </a:solidFill>
                <a:latin typeface="Calibri"/>
                <a:ea typeface="Calibri"/>
                <a:cs typeface="Calibri"/>
                <a:sym typeface="Calibri"/>
              </a:rPr>
              <a:t>Woher stammen die </a:t>
            </a:r>
            <a:r>
              <a:rPr lang="de-DE" dirty="0">
                <a:solidFill>
                  <a:schemeClr val="dk1"/>
                </a:solidFill>
                <a:latin typeface="Calibri"/>
                <a:ea typeface="Calibri"/>
                <a:cs typeface="Calibri"/>
                <a:sym typeface="Calibri"/>
              </a:rPr>
              <a:t>Rohstoffe und Baumaterialien die in ihrem Betrieb verwendet werden</a:t>
            </a:r>
            <a:r>
              <a:rPr lang="de-DE" b="0" i="0" u="none" strike="noStrike" cap="none" dirty="0">
                <a:solidFill>
                  <a:schemeClr val="dk1"/>
                </a:solidFill>
                <a:latin typeface="Calibri"/>
                <a:ea typeface="Calibri"/>
                <a:cs typeface="Calibri"/>
                <a:sym typeface="Calibri"/>
              </a:rPr>
              <a:t>? </a:t>
            </a:r>
            <a:endParaRPr dirty="0"/>
          </a:p>
          <a:p>
            <a:pPr marL="171450" marR="0" lvl="0" indent="-171450" algn="l" rtl="0">
              <a:lnSpc>
                <a:spcPct val="100000"/>
              </a:lnSpc>
              <a:spcBef>
                <a:spcPts val="0"/>
              </a:spcBef>
              <a:spcAft>
                <a:spcPts val="0"/>
              </a:spcAft>
              <a:buSzPts val="1400"/>
              <a:buFont typeface="Arial" panose="020B0604020202020204" pitchFamily="34" charset="0"/>
              <a:buChar char="•"/>
            </a:pPr>
            <a:r>
              <a:rPr lang="de-DE" b="0" i="0" u="none" strike="noStrike" cap="none" dirty="0">
                <a:solidFill>
                  <a:schemeClr val="dk1"/>
                </a:solidFill>
                <a:latin typeface="Calibri"/>
                <a:ea typeface="Calibri"/>
                <a:cs typeface="Calibri"/>
                <a:sym typeface="Calibri"/>
              </a:rPr>
              <a:t>Welche Informationen hat Ihr Ausbildungsbetrieb über die Lieferkette? </a:t>
            </a:r>
            <a:endParaRPr dirty="0"/>
          </a:p>
          <a:p>
            <a:pPr marL="171450" marR="0" lvl="0" indent="-171450" algn="l" rtl="0">
              <a:lnSpc>
                <a:spcPct val="100000"/>
              </a:lnSpc>
              <a:spcBef>
                <a:spcPts val="0"/>
              </a:spcBef>
              <a:spcAft>
                <a:spcPts val="0"/>
              </a:spcAft>
              <a:buSzPts val="1400"/>
              <a:buFont typeface="Arial" panose="020B0604020202020204" pitchFamily="34" charset="0"/>
              <a:buChar char="•"/>
            </a:pPr>
            <a:r>
              <a:rPr lang="de-DE" b="0" i="0" u="none" strike="noStrike" cap="none" dirty="0">
                <a:solidFill>
                  <a:schemeClr val="dk1"/>
                </a:solidFill>
                <a:latin typeface="Calibri"/>
                <a:ea typeface="Calibri"/>
                <a:cs typeface="Calibri"/>
                <a:sym typeface="Calibri"/>
              </a:rPr>
              <a:t>Worauf wird beim Einkauf geachtet?</a:t>
            </a:r>
            <a:endParaRPr dirty="0"/>
          </a:p>
          <a:p>
            <a:pPr marL="0" marR="0" lvl="0" indent="0" algn="l" rtl="0">
              <a:lnSpc>
                <a:spcPct val="100000"/>
              </a:lnSpc>
              <a:spcBef>
                <a:spcPts val="0"/>
              </a:spcBef>
              <a:spcAft>
                <a:spcPts val="0"/>
              </a:spcAft>
              <a:buSzPts val="1400"/>
              <a:buNone/>
            </a:pPr>
            <a:endParaRPr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de-DE" b="1" i="0" u="none" strike="noStrike" cap="none" dirty="0">
                <a:solidFill>
                  <a:schemeClr val="dk1"/>
                </a:solidFill>
                <a:latin typeface="Calibri"/>
                <a:ea typeface="Calibri"/>
                <a:cs typeface="Calibri"/>
                <a:sym typeface="Calibri"/>
              </a:rPr>
              <a:t>Quelle</a:t>
            </a:r>
            <a:endParaRPr b="1" i="0" u="none" strike="noStrike" cap="none" dirty="0">
              <a:latin typeface="Calibri"/>
              <a:ea typeface="Calibri"/>
              <a:cs typeface="Calibri"/>
              <a:sym typeface="Calibri"/>
            </a:endParaRPr>
          </a:p>
          <a:p>
            <a:pPr marL="171450" marR="0" lvl="0" indent="-171450" algn="l" rtl="0">
              <a:lnSpc>
                <a:spcPct val="100000"/>
              </a:lnSpc>
              <a:spcBef>
                <a:spcPts val="0"/>
              </a:spcBef>
              <a:spcAft>
                <a:spcPts val="0"/>
              </a:spcAft>
              <a:buSzPts val="1400"/>
              <a:buFont typeface="Arial" panose="020B0604020202020204" pitchFamily="34" charset="0"/>
              <a:buChar char="•"/>
            </a:pPr>
            <a:r>
              <a:rPr lang="de-DE" sz="1100" b="0" dirty="0">
                <a:solidFill>
                  <a:schemeClr val="dk1"/>
                </a:solidFill>
                <a:latin typeface="Calibri"/>
                <a:ea typeface="Calibri"/>
                <a:cs typeface="Calibri"/>
                <a:sym typeface="Calibri"/>
              </a:rPr>
              <a:t>Umweltbundesamt (</a:t>
            </a:r>
            <a:r>
              <a:rPr lang="de-DE" sz="1100" b="0" dirty="0" err="1">
                <a:solidFill>
                  <a:schemeClr val="dk1"/>
                </a:solidFill>
                <a:latin typeface="Calibri"/>
                <a:ea typeface="Calibri"/>
                <a:cs typeface="Calibri"/>
                <a:sym typeface="Calibri"/>
              </a:rPr>
              <a:t>Hrsg</a:t>
            </a:r>
            <a:r>
              <a:rPr lang="de-DE" sz="1100" b="0" dirty="0">
                <a:solidFill>
                  <a:schemeClr val="dk1"/>
                </a:solidFill>
                <a:latin typeface="Calibri"/>
                <a:ea typeface="Calibri"/>
                <a:cs typeface="Calibri"/>
                <a:sym typeface="Calibri"/>
              </a:rPr>
              <a:t>) (2023): </a:t>
            </a:r>
            <a:r>
              <a:rPr lang="de-DE" sz="1100" b="0" i="0" u="none" strike="noStrike" cap="none" dirty="0">
                <a:solidFill>
                  <a:schemeClr val="dk1"/>
                </a:solidFill>
                <a:latin typeface="Calibri"/>
                <a:ea typeface="Calibri"/>
                <a:cs typeface="Calibri"/>
                <a:sym typeface="Calibri"/>
              </a:rPr>
              <a:t>Inländische Rohstoffentnahme. Dessau-Roßlau 23.01.2023 . O</a:t>
            </a:r>
            <a:r>
              <a:rPr lang="de-DE" sz="1100" b="0" dirty="0">
                <a:solidFill>
                  <a:schemeClr val="dk1"/>
                </a:solidFill>
                <a:latin typeface="Calibri"/>
                <a:ea typeface="Calibri"/>
                <a:cs typeface="Calibri"/>
                <a:sym typeface="Calibri"/>
              </a:rPr>
              <a:t>nline: https://www.umweltbundesamt.de/daten/flaeche-boden-land-oekosysteme/flaeche/flaechenverbrauch-fuer-rohstoffabbau#inlandische-rohstoffentnahme</a:t>
            </a:r>
            <a:endParaRPr sz="1100" b="0"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6da63f9b3d_1_255:notes"/>
          <p:cNvSpPr>
            <a:spLocks noGrp="1" noRot="1" noChangeAspect="1"/>
          </p:cNvSpPr>
          <p:nvPr>
            <p:ph type="sldImg" idx="2"/>
          </p:nvPr>
        </p:nvSpPr>
        <p:spPr>
          <a:xfrm>
            <a:off x="479425" y="374650"/>
            <a:ext cx="6142038"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6da63f9b3d_1_255: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
        <p:nvSpPr>
          <p:cNvPr id="7" name="Google Shape;141;g26da99438ff_0_179:notes">
            <a:extLst>
              <a:ext uri="{FF2B5EF4-FFF2-40B4-BE49-F238E27FC236}">
                <a16:creationId xmlns:a16="http://schemas.microsoft.com/office/drawing/2014/main" xmlns="" id="{7E353D8E-AC68-4B9B-9E1E-F0540A050CA5}"/>
              </a:ext>
            </a:extLst>
          </p:cNvPr>
          <p:cNvSpPr txBox="1">
            <a:spLocks noGrp="1"/>
          </p:cNvSpPr>
          <p:nvPr>
            <p:ph type="body" idx="1"/>
          </p:nvPr>
        </p:nvSpPr>
        <p:spPr>
          <a:xfrm>
            <a:off x="479424" y="3924000"/>
            <a:ext cx="6142039" cy="6013157"/>
          </a:xfrm>
          <a:prstGeom prst="rect">
            <a:avLst/>
          </a:prstGeom>
          <a:noFill/>
          <a:ln>
            <a:noFill/>
          </a:ln>
        </p:spPr>
        <p:txBody>
          <a:bodyPr spcFirstLastPara="1" wrap="square" lIns="94825" tIns="47400" rIns="94825" bIns="47400" anchor="t" anchorCtr="0">
            <a:noAutofit/>
          </a:bodyPr>
          <a:lstStyle/>
          <a:p>
            <a:pPr marL="0" lvl="0" indent="0" algn="l" rtl="0">
              <a:spcBef>
                <a:spcPts val="0"/>
              </a:spcBef>
              <a:spcAft>
                <a:spcPts val="0"/>
              </a:spcAft>
              <a:buSzPts val="1400"/>
              <a:buNone/>
            </a:pPr>
            <a:r>
              <a:rPr lang="de-DE" sz="1000" b="1" dirty="0"/>
              <a:t>Beschreibung</a:t>
            </a:r>
            <a:endParaRPr sz="1000" dirty="0"/>
          </a:p>
          <a:p>
            <a:pPr marL="0" lvl="0" indent="0" algn="l" rtl="0">
              <a:spcBef>
                <a:spcPts val="0"/>
              </a:spcBef>
              <a:spcAft>
                <a:spcPts val="0"/>
              </a:spcAft>
              <a:buClr>
                <a:schemeClr val="dk1"/>
              </a:buClr>
              <a:buSzPts val="1100"/>
              <a:buFont typeface="Arial"/>
              <a:buNone/>
            </a:pPr>
            <a:r>
              <a:rPr lang="de-DE" sz="1000" dirty="0"/>
              <a:t>Bau- und Abbruchabfälle machen über die Hälfte des gesamten Abfallaufkommens aus (DESTATIS 2022b). Jährlich sind es über 80 Millionen Tonnen, die einer Verwertung oder einer Beseitigung zugeführt werden müssen. Im Wesentlichen handelt es sich dabei um Bauschutt, Straßenaufbruch, Baustellenabfällen sowie die Fraktion Boden und Steine. Im Straßenbau sind größere Mengen an Aushubmaterial, wie Boden und Steine, typisch. Abbruchabfälle hingegen sind inhomogene Gemische, die aus einer Vielzahl von Materialien, wie Boden, Sand, Natursteinen, Betonstücken, Ziegel, Fliesen, Holz, Metallteilen oder Asphalt zusammengesetzt sein können. Die Verwertungsmöglichkeiten für Bau- und Abbruchabfälle sind vielfältig. Bei gesicherter Qualität können Gesteinskörnungen aus Beton- und Mauerwerksbruch für die Herstellung von Beton eingesetzt werden. Ansonsten stellen landschaftsbauliche Maßnahmen, Unterbau- und Tragschichtherstellung im Straßenbau sowie der Bau von Sicht- und Lärmschutzanlagen gängige Verwertungswege dar (</a:t>
            </a:r>
            <a:r>
              <a:rPr lang="de-DE" sz="1000" dirty="0" err="1"/>
              <a:t>bbs</a:t>
            </a:r>
            <a:r>
              <a:rPr lang="de-DE" sz="1000" dirty="0"/>
              <a:t> 2021b). Trotz dieser guten Verwertungsmöglichkeiten wird eine hochwertige Kreislaufführung der mineralischen Fraktionen selten praktiziert. Nur ein Bruchteil wird als Betonzuschlagstoff eingesetzt. Der überwiegende Teil wird wenig hochwertig eingesetzt, wie im Landschaftsbau oder als Verfüllungsmaterial von Aushebungen oder im stillgelegten Bergbau. Eine hochwertige Verwertung von Baurestmassen erfordert Verfahren zur Gewinnung gütegesicherter mineralischer Rezyklate. Daher sind selektive Rückbau- und Abbruchverfahren, bei denen die Baustofffraktionen bereits an der Abbruchstelle getrennt und Schadstoffe ausgeschleust werden, von zentraler Bedeutung. (UBA 2010). </a:t>
            </a:r>
            <a:endParaRPr sz="1000" dirty="0"/>
          </a:p>
          <a:p>
            <a:pPr marL="0" lvl="0" indent="0" algn="l" rtl="0">
              <a:spcBef>
                <a:spcPts val="0"/>
              </a:spcBef>
              <a:spcAft>
                <a:spcPts val="0"/>
              </a:spcAft>
              <a:buClr>
                <a:schemeClr val="dk1"/>
              </a:buClr>
              <a:buSzPts val="1100"/>
              <a:buFont typeface="Arial"/>
              <a:buNone/>
            </a:pPr>
            <a:r>
              <a:rPr lang="de-DE" sz="1000" dirty="0"/>
              <a:t>Mit der vorliegenden Aufgabe sollen die Auszubildenden einen Einblick in die Dominanz der Bau- und Abbruchabfälle im gesamten Abfallaufkommen erhalten sowie die unterschiedlichen Arten von Bau- und Abbruchabfällen kennenlernen. Zudem sollen sie Kenntnisse über die Arten und Mengen an Abfällen erlangen, die auf der Baustelle anfallen. Die Aufgabe dient auch ihrer Sensibilisierung hinsichtlich des Verbleibs der auf ihrer Baustelle anfallenden Abfällen. Um den Nachhaltigkeitsbezug zum eigenen beruflichen Handeln im Ausbildungsbetrieb herzustellen, sollen die Auszubildenden den Umgang mit den anfallenden Bau- und Abbruchabfällen reflektieren und hinsichtlich des selektiven Rückbaus sowie der damit einhergehenden getrennten Erfassung und sortenreinen Lagerung von Bauabfällen sensibilisiert werden. </a:t>
            </a:r>
            <a:endParaRPr sz="1000" dirty="0"/>
          </a:p>
          <a:p>
            <a:pPr marL="0" lvl="0" indent="0" algn="l" rtl="0">
              <a:spcBef>
                <a:spcPts val="0"/>
              </a:spcBef>
              <a:spcAft>
                <a:spcPts val="0"/>
              </a:spcAft>
              <a:buClr>
                <a:schemeClr val="dk1"/>
              </a:buClr>
              <a:buSzPts val="1800"/>
              <a:buFont typeface="Arial"/>
              <a:buNone/>
            </a:pPr>
            <a:r>
              <a:rPr lang="de-DE" sz="1000" b="1" dirty="0"/>
              <a:t>Aufgaben</a:t>
            </a:r>
            <a:endParaRPr sz="1000" dirty="0"/>
          </a:p>
          <a:p>
            <a:pPr marL="171450" lvl="0" indent="-171450" algn="l" rtl="0">
              <a:spcBef>
                <a:spcPts val="0"/>
              </a:spcBef>
              <a:spcAft>
                <a:spcPts val="0"/>
              </a:spcAft>
              <a:buSzPts val="1200"/>
              <a:buFont typeface="Calibri"/>
              <a:buChar char="•"/>
            </a:pPr>
            <a:r>
              <a:rPr lang="de-DE" sz="1000" dirty="0"/>
              <a:t>Erfassen Sie Art und die Mengen an Abfällen die an einem typischen Tag auf Ihrer Baustelle anfallen</a:t>
            </a:r>
            <a:endParaRPr sz="1000" dirty="0"/>
          </a:p>
          <a:p>
            <a:pPr marL="171450" lvl="0" indent="-171450" algn="l" rtl="0">
              <a:spcBef>
                <a:spcPts val="0"/>
              </a:spcBef>
              <a:spcAft>
                <a:spcPts val="0"/>
              </a:spcAft>
              <a:buSzPts val="1200"/>
              <a:buFont typeface="Calibri"/>
              <a:buChar char="•"/>
            </a:pPr>
            <a:r>
              <a:rPr lang="de-DE" sz="1000" dirty="0"/>
              <a:t>Ermitteln Sie den Verbleib der auf Ihrer Baustelle anfallenden Bau- und Abbruchabfälle</a:t>
            </a:r>
            <a:endParaRPr sz="1000" dirty="0"/>
          </a:p>
          <a:p>
            <a:pPr marL="0" lvl="0" indent="0" algn="l" rtl="0">
              <a:spcBef>
                <a:spcPts val="0"/>
              </a:spcBef>
              <a:spcAft>
                <a:spcPts val="0"/>
              </a:spcAft>
              <a:buSzPts val="1400"/>
              <a:buNone/>
            </a:pPr>
            <a:r>
              <a:rPr lang="de-DE" sz="1000" b="1" dirty="0"/>
              <a:t>Quellen</a:t>
            </a:r>
            <a:endParaRPr sz="1000" b="1" dirty="0"/>
          </a:p>
          <a:p>
            <a:pPr marL="180975" lvl="0" indent="-180975" algn="l" rtl="0">
              <a:spcBef>
                <a:spcPts val="0"/>
              </a:spcBef>
              <a:spcAft>
                <a:spcPts val="0"/>
              </a:spcAft>
              <a:buClr>
                <a:schemeClr val="dk1"/>
              </a:buClr>
              <a:buSzPts val="880"/>
              <a:buFont typeface="Calibri"/>
              <a:buChar char="●"/>
            </a:pPr>
            <a:r>
              <a:rPr lang="de-DE" sz="1000" dirty="0">
                <a:solidFill>
                  <a:srgbClr val="404040"/>
                </a:solidFill>
              </a:rPr>
              <a:t>DESTATIS-</a:t>
            </a:r>
            <a:r>
              <a:rPr lang="de-DE" sz="1000" dirty="0"/>
              <a:t>Statistisches Bundesamt (2022b): Abfallbilanz 2020. Online: </a:t>
            </a:r>
            <a:r>
              <a:rPr lang="de-DE" sz="900" u="sng" dirty="0">
                <a:solidFill>
                  <a:schemeClr val="hlink"/>
                </a:solidFill>
                <a:hlinkClick r:id="rId3"/>
              </a:rPr>
              <a:t>https://www.destatis.de/DE/Themen/Gesellschaft-Umwelt/Umwelt/Abfallwirtschaft/Publikationen/Downloads-Abfallwirtschaft/abfallbilanz-pdf-5321001.pdf?__blob=publicationFile</a:t>
            </a:r>
            <a:endParaRPr sz="900" u="sng" dirty="0">
              <a:solidFill>
                <a:srgbClr val="1155CC"/>
              </a:solidFill>
            </a:endParaRPr>
          </a:p>
          <a:p>
            <a:pPr marL="180975" lvl="0" indent="-180975" algn="l" rtl="0">
              <a:spcBef>
                <a:spcPts val="0"/>
              </a:spcBef>
              <a:spcAft>
                <a:spcPts val="0"/>
              </a:spcAft>
              <a:buClr>
                <a:schemeClr val="dk1"/>
              </a:buClr>
              <a:buSzPts val="880"/>
              <a:buFont typeface="Calibri"/>
              <a:buChar char="●"/>
            </a:pPr>
            <a:r>
              <a:rPr lang="de-DE" sz="900" dirty="0"/>
              <a:t>UBA (2010): Georg Schiller, Clemens Deilmann, Karin </a:t>
            </a:r>
            <a:r>
              <a:rPr lang="de-DE" sz="900" dirty="0" err="1"/>
              <a:t>Gruhler</a:t>
            </a:r>
            <a:r>
              <a:rPr lang="de-DE" sz="900" dirty="0"/>
              <a:t>, Patric Röhm, Jan Reichenbach, Janett Baumann, Marko Günther (2010): Ermittlung von Ressourcenschonungspotenzialen bei der Verwertung von Bauabfällen und Erarbeitung von Empfehlungen zu deren Nutzung. Umweltbundesamt (Hrsg.) Dessau-Roßlau, November 2010. Texte | 56/2010. Online: </a:t>
            </a:r>
            <a:r>
              <a:rPr lang="de-DE" sz="900" u="sng" dirty="0">
                <a:solidFill>
                  <a:schemeClr val="hlink"/>
                </a:solidFill>
                <a:hlinkClick r:id="rId4"/>
              </a:rPr>
              <a:t>https://www.umweltbundesamt.de/sites/default/files/medien/publikation/long/4040.pdf</a:t>
            </a:r>
            <a:endParaRPr sz="900" dirty="0"/>
          </a:p>
          <a:p>
            <a:pPr marL="180975" lvl="0" indent="-180975" algn="l" rtl="0">
              <a:spcBef>
                <a:spcPts val="0"/>
              </a:spcBef>
              <a:spcAft>
                <a:spcPts val="0"/>
              </a:spcAft>
              <a:buClr>
                <a:schemeClr val="dk1"/>
              </a:buClr>
              <a:buSzPts val="880"/>
              <a:buFont typeface="Calibri"/>
              <a:buChar char="●"/>
            </a:pPr>
            <a:r>
              <a:rPr lang="de-DE" sz="900" dirty="0" err="1"/>
              <a:t>bbs</a:t>
            </a:r>
            <a:r>
              <a:rPr lang="de-DE" sz="900" dirty="0"/>
              <a:t> (2021b): Initiative Kreislaufwirtschaft Bau Bundesverband Baustoffe–Steine und Erden (Hrsg.)(2021): Mineralische Bauabfälle. Monitoring 2018 - Bericht zum Aufkommen und zum Verbleib mineralischer Bauabfälle. Online: </a:t>
            </a:r>
            <a:r>
              <a:rPr lang="de-DE" sz="900" u="sng" dirty="0">
                <a:solidFill>
                  <a:schemeClr val="hlink"/>
                </a:solidFill>
                <a:hlinkClick r:id="rId5"/>
              </a:rPr>
              <a:t>https://kreislaufwirtschaft-bau.de/Download/Bericht-12.pdf</a:t>
            </a:r>
            <a:endParaRPr sz="900" dirty="0"/>
          </a:p>
          <a:p>
            <a:pPr marL="0" lvl="0" indent="0" algn="l" rtl="0">
              <a:spcBef>
                <a:spcPts val="0"/>
              </a:spcBef>
              <a:spcAft>
                <a:spcPts val="0"/>
              </a:spcAft>
              <a:buSzPts val="1400"/>
              <a:buNone/>
            </a:pPr>
            <a:endParaRPr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6da63f9b3d_1_331:notes"/>
          <p:cNvSpPr>
            <a:spLocks noGrp="1" noRot="1" noChangeAspect="1"/>
          </p:cNvSpPr>
          <p:nvPr>
            <p:ph type="sldImg" idx="2"/>
          </p:nvPr>
        </p:nvSpPr>
        <p:spPr>
          <a:xfrm>
            <a:off x="479425" y="374650"/>
            <a:ext cx="6143625"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141;g26da99438ff_0_179:notes">
            <a:extLst>
              <a:ext uri="{FF2B5EF4-FFF2-40B4-BE49-F238E27FC236}">
                <a16:creationId xmlns:a16="http://schemas.microsoft.com/office/drawing/2014/main" xmlns="" id="{71B59314-0EF0-4A11-98E9-319D87776498}"/>
              </a:ext>
            </a:extLst>
          </p:cNvPr>
          <p:cNvSpPr txBox="1">
            <a:spLocks noGrp="1"/>
          </p:cNvSpPr>
          <p:nvPr>
            <p:ph type="body" idx="1"/>
          </p:nvPr>
        </p:nvSpPr>
        <p:spPr>
          <a:xfrm>
            <a:off x="479425" y="3924000"/>
            <a:ext cx="6143626" cy="6044418"/>
          </a:xfrm>
          <a:prstGeom prst="rect">
            <a:avLst/>
          </a:prstGeom>
          <a:noFill/>
          <a:ln>
            <a:noFill/>
          </a:ln>
        </p:spPr>
        <p:txBody>
          <a:bodyPr spcFirstLastPara="1" wrap="square" lIns="94825" tIns="47400" rIns="94825" bIns="47400" anchor="t" anchorCtr="0">
            <a:noAutofit/>
          </a:bodyPr>
          <a:lstStyle/>
          <a:p>
            <a:pPr marL="0" lvl="0" indent="0" algn="l" rtl="0">
              <a:spcBef>
                <a:spcPts val="0"/>
              </a:spcBef>
              <a:spcAft>
                <a:spcPts val="0"/>
              </a:spcAft>
              <a:buSzPts val="1400"/>
              <a:buNone/>
            </a:pPr>
            <a:r>
              <a:rPr lang="de-DE" sz="1000" b="1" dirty="0"/>
              <a:t>Beschreibung</a:t>
            </a:r>
            <a:endParaRPr sz="1000" dirty="0"/>
          </a:p>
          <a:p>
            <a:pPr marL="0" lvl="0" indent="0" algn="l" rtl="0">
              <a:spcBef>
                <a:spcPts val="0"/>
              </a:spcBef>
              <a:spcAft>
                <a:spcPts val="0"/>
              </a:spcAft>
              <a:buClr>
                <a:schemeClr val="dk1"/>
              </a:buClr>
              <a:buSzPts val="1100"/>
              <a:buFont typeface="Arial"/>
              <a:buNone/>
            </a:pPr>
            <a:r>
              <a:rPr lang="de-DE" sz="1000" dirty="0"/>
              <a:t>Bau- und Abbruchabfälle machen über die Hälfte des gesamten Abfallaufkommens aus (DESTATIS 2022b). Jährlich sind es über 80 Millionen Tonnen, die einer Verwertung oder einer Beseitigung zugeführt werden müssen. Im Wesentlichen handelt es sich dabei um Bauschutt, Straßenaufbruch, Baustellenabfällen sowie die Fraktion Boden und Steine. Im Straßenbau sind größere Mengen an Aushubmaterial, wie Boden und Steine, typisch. Abbruchabfälle hingegen sind inhomogene Gemische, die aus einer Vielzahl von Materialien, wie Boden, Sand, Natursteinen, Betonstücken, Ziegel, Fliesen, Holz, Metallteilen oder Asphalt zusammengesetzt sein können. Die Verwertungsmöglichkeiten für Bau- und Abbruchabfälle sind vielfältig. Bei gesicherter Qualität können Gesteinskörnungen aus Beton- und Mauerwerksbruch für die Herstellung von Beton eingesetzt werden. Ansonsten stellen landschaftsbauliche Maßnahmen, Unterbau- und Tragschichtherstellung im Straßenbau sowie der Bau von Sicht- und Lärmschutzanlagen gängige Verwertungswege dar (</a:t>
            </a:r>
            <a:r>
              <a:rPr lang="de-DE" sz="1000" dirty="0" err="1"/>
              <a:t>bbs</a:t>
            </a:r>
            <a:r>
              <a:rPr lang="de-DE" sz="1000" dirty="0"/>
              <a:t> 2021b). Trotz dieser guten Verwertungsmöglichkeiten wird eine hochwertige Kreislaufführung der mineralischen Fraktionen selten praktiziert. Nur ein Bruchteil wird als Betonzuschlagstoff eingesetzt. Der überwiegende Teil wird wenig hochwertig eingesetzt, wie im Landschaftsbau oder als Verfüllungsmaterial von Aushebungen oder im stillgelegten Bergbau. Eine hochwertige Verwertung von Baurestmassen erfordert Verfahren zur Gewinnung gütegesicherter mineralischer Rezyklate. Daher sind selektive Rückbau- und Abbruchverfahren, bei denen die Baustofffraktionen bereits an der Abbruchstelle getrennt und Schadstoffe ausgeschleust werden, von zentraler Bedeutung. (UBA 2010). </a:t>
            </a:r>
            <a:endParaRPr sz="1000" dirty="0"/>
          </a:p>
          <a:p>
            <a:pPr marL="0" lvl="0" indent="0" algn="l" rtl="0">
              <a:spcBef>
                <a:spcPts val="0"/>
              </a:spcBef>
              <a:spcAft>
                <a:spcPts val="0"/>
              </a:spcAft>
              <a:buClr>
                <a:schemeClr val="dk1"/>
              </a:buClr>
              <a:buSzPts val="1100"/>
              <a:buFont typeface="Arial"/>
              <a:buNone/>
            </a:pPr>
            <a:r>
              <a:rPr lang="de-DE" sz="1000" dirty="0"/>
              <a:t>Mit der vorliegenden Aufgabe sollen die Auszubildenden einen Einblick in die Dominanz der Bau- und Abbruchabfälle im gesamten Abfallaufkommen erhalten sowie die unterschiedlichen Arten von Bau- und Abbruchabfällen kennenlernen. Zudem sollen sie Kenntnisse über die Arten und Mengen an Abfällen erlangen, die auf der Baustelle anfallen. Die Aufgabe dient auch ihrer Sensibilisierung hinsichtlich des Verbleibs der auf ihrer Baustelle anfallenden Abfällen. Um den Nachhaltigkeitsbezug zum eigenen beruflichen Handeln im Ausbildungsbetrieb herzustellen, sollen die Auszubildenden den Umgang mit den anfallenden Bau- und Abbruchabfällen reflektieren und hinsichtlich des selektiven Rückbaus sowie der damit einhergehenden getrennten Erfassung und sortenreinen Lagerung von Bauabfällen sensibilisiert werden. </a:t>
            </a:r>
            <a:endParaRPr sz="1000" dirty="0"/>
          </a:p>
          <a:p>
            <a:pPr marL="0" lvl="0" indent="0" algn="l" rtl="0">
              <a:spcBef>
                <a:spcPts val="0"/>
              </a:spcBef>
              <a:spcAft>
                <a:spcPts val="0"/>
              </a:spcAft>
              <a:buClr>
                <a:schemeClr val="dk1"/>
              </a:buClr>
              <a:buSzPts val="1800"/>
              <a:buFont typeface="Arial"/>
              <a:buNone/>
            </a:pPr>
            <a:r>
              <a:rPr lang="de-DE" sz="1000" b="1" dirty="0"/>
              <a:t>Aufgabe</a:t>
            </a:r>
            <a:endParaRPr sz="1000" dirty="0"/>
          </a:p>
          <a:p>
            <a:pPr marL="171450" lvl="0" indent="-171450" algn="l" rtl="0">
              <a:spcBef>
                <a:spcPts val="0"/>
              </a:spcBef>
              <a:spcAft>
                <a:spcPts val="0"/>
              </a:spcAft>
              <a:buSzPts val="1200"/>
              <a:buFont typeface="Calibri"/>
              <a:buChar char="•"/>
            </a:pPr>
            <a:r>
              <a:rPr lang="de-DE" sz="1000" dirty="0"/>
              <a:t>Erfassen Sie Art und die Mengen an Abfällen die an einem typischen Tag auf Ihrer Baustelle anfallen</a:t>
            </a:r>
            <a:endParaRPr sz="1000" dirty="0"/>
          </a:p>
          <a:p>
            <a:pPr marL="171450" lvl="0" indent="-171450" algn="l" rtl="0">
              <a:spcBef>
                <a:spcPts val="0"/>
              </a:spcBef>
              <a:spcAft>
                <a:spcPts val="0"/>
              </a:spcAft>
              <a:buSzPts val="1200"/>
              <a:buFont typeface="Calibri"/>
              <a:buChar char="•"/>
            </a:pPr>
            <a:r>
              <a:rPr lang="de-DE" sz="1000" dirty="0"/>
              <a:t>Ermitteln Sie den Verbleib der auf Ihrer Baustelle anfallenden Bau- und Abbruchabfälle</a:t>
            </a:r>
            <a:endParaRPr sz="1000" dirty="0"/>
          </a:p>
          <a:p>
            <a:pPr marL="0" lvl="0" indent="0" algn="l" rtl="0">
              <a:spcBef>
                <a:spcPts val="0"/>
              </a:spcBef>
              <a:spcAft>
                <a:spcPts val="0"/>
              </a:spcAft>
              <a:buSzPts val="1400"/>
              <a:buNone/>
            </a:pPr>
            <a:r>
              <a:rPr lang="de-DE" sz="1000" b="1" dirty="0"/>
              <a:t>Quelle</a:t>
            </a:r>
            <a:endParaRPr sz="1000" b="1" dirty="0"/>
          </a:p>
          <a:p>
            <a:pPr marL="180975" lvl="0" indent="-180975" algn="l" rtl="0">
              <a:spcBef>
                <a:spcPts val="0"/>
              </a:spcBef>
              <a:spcAft>
                <a:spcPts val="0"/>
              </a:spcAft>
              <a:buClr>
                <a:schemeClr val="dk1"/>
              </a:buClr>
              <a:buSzPts val="880"/>
              <a:buFont typeface="Calibri"/>
              <a:buChar char="●"/>
            </a:pPr>
            <a:r>
              <a:rPr lang="de-DE" sz="900" dirty="0">
                <a:solidFill>
                  <a:srgbClr val="404040"/>
                </a:solidFill>
              </a:rPr>
              <a:t>DESTATIS-</a:t>
            </a:r>
            <a:r>
              <a:rPr lang="de-DE" sz="900" dirty="0"/>
              <a:t>Statistisches Bundesamt (2022b): Abfallbilanz 2020. Online: </a:t>
            </a:r>
            <a:r>
              <a:rPr lang="de-DE" sz="900" u="sng" dirty="0">
                <a:solidFill>
                  <a:schemeClr val="hlink"/>
                </a:solidFill>
                <a:hlinkClick r:id="rId3"/>
              </a:rPr>
              <a:t>https://www.destatis.de/DE/Themen/Gesellschaft-Umwelt/Umwelt/Abfallwirtschaft/Publikationen/Downloads-Abfallwirtschaft/abfallbilanz-pdf-5321001.pdf?__blob=publicationFile</a:t>
            </a:r>
            <a:endParaRPr sz="900" u="sng" dirty="0">
              <a:solidFill>
                <a:srgbClr val="1155CC"/>
              </a:solidFill>
            </a:endParaRPr>
          </a:p>
          <a:p>
            <a:pPr marL="180975" lvl="0" indent="-180975" algn="l" rtl="0">
              <a:spcBef>
                <a:spcPts val="0"/>
              </a:spcBef>
              <a:spcAft>
                <a:spcPts val="0"/>
              </a:spcAft>
              <a:buClr>
                <a:schemeClr val="dk1"/>
              </a:buClr>
              <a:buSzPts val="880"/>
              <a:buFont typeface="Calibri"/>
              <a:buChar char="●"/>
            </a:pPr>
            <a:r>
              <a:rPr lang="de-DE" sz="900" dirty="0"/>
              <a:t>UBA (2010): Georg Schiller, Clemens Deilmann, Karin </a:t>
            </a:r>
            <a:r>
              <a:rPr lang="de-DE" sz="900" dirty="0" err="1"/>
              <a:t>Gruhler</a:t>
            </a:r>
            <a:r>
              <a:rPr lang="de-DE" sz="900" dirty="0"/>
              <a:t>, Patric Röhm, Jan Reichenbach, Janett Baumann, Marko Günther (2010): Ermittlung von Ressourcenschonungspotenzialen bei der Verwertung von Bauabfällen und Erarbeitung von Empfehlungen zu deren Nutzung. Umweltbundesamt (Hrsg.) Dessau-Roßlau, November 2010. Texte | 56/2010. Online: </a:t>
            </a:r>
            <a:r>
              <a:rPr lang="de-DE" sz="900" u="sng" dirty="0">
                <a:solidFill>
                  <a:schemeClr val="hlink"/>
                </a:solidFill>
                <a:hlinkClick r:id="rId4"/>
              </a:rPr>
              <a:t>https://www.umweltbundesamt.de/sites/default/files/medien/publikation/long/4040.pdf</a:t>
            </a:r>
            <a:endParaRPr sz="900" dirty="0"/>
          </a:p>
          <a:p>
            <a:pPr marL="180975" lvl="0" indent="-180975" algn="l" rtl="0">
              <a:spcBef>
                <a:spcPts val="0"/>
              </a:spcBef>
              <a:spcAft>
                <a:spcPts val="0"/>
              </a:spcAft>
              <a:buClr>
                <a:schemeClr val="dk1"/>
              </a:buClr>
              <a:buSzPts val="880"/>
              <a:buFont typeface="Calibri"/>
              <a:buChar char="●"/>
            </a:pPr>
            <a:r>
              <a:rPr lang="de-DE" sz="900" dirty="0" err="1"/>
              <a:t>bbs</a:t>
            </a:r>
            <a:r>
              <a:rPr lang="de-DE" sz="900" dirty="0"/>
              <a:t> (2021b): Initiative Kreislaufwirtschaft Bau Bundesverband Baustoffe–Steine und Erden (Hrsg.)(2021): Mineralische Bauabfälle. Monitoring 2018 - Bericht zum Aufkommen und zum Verbleib mineralischer Bauabfälle. Online: </a:t>
            </a:r>
            <a:r>
              <a:rPr lang="de-DE" sz="900" u="sng" dirty="0">
                <a:solidFill>
                  <a:schemeClr val="hlink"/>
                </a:solidFill>
                <a:hlinkClick r:id="rId5"/>
              </a:rPr>
              <a:t>https://kreislaufwirtschaft-bau.de/Download/Bericht-12.pdf</a:t>
            </a:r>
            <a:endParaRPr sz="900" dirty="0"/>
          </a:p>
          <a:p>
            <a:pPr marL="0" lvl="0" indent="0" algn="l" rtl="0">
              <a:spcBef>
                <a:spcPts val="0"/>
              </a:spcBef>
              <a:spcAft>
                <a:spcPts val="0"/>
              </a:spcAft>
              <a:buSzPts val="1400"/>
              <a:buNone/>
            </a:pPr>
            <a:endParaRPr sz="1000" dirty="0"/>
          </a:p>
        </p:txBody>
      </p:sp>
      <p:sp>
        <p:nvSpPr>
          <p:cNvPr id="2" name="Google Shape;142;p38:notes">
            <a:extLst>
              <a:ext uri="{FF2B5EF4-FFF2-40B4-BE49-F238E27FC236}">
                <a16:creationId xmlns:a16="http://schemas.microsoft.com/office/drawing/2014/main" xmlns="" id="{F36EBE36-EA3D-A38A-EA20-B0888E1B0A1F}"/>
              </a:ext>
            </a:extLst>
          </p:cNvPr>
          <p:cNvSpPr txBox="1">
            <a:spLocks noGrp="1"/>
          </p:cNvSpPr>
          <p:nvPr>
            <p:ph type="sldNum" idx="12"/>
          </p:nvPr>
        </p:nvSpPr>
        <p:spPr>
          <a:xfrm>
            <a:off x="4023991" y="9721107"/>
            <a:ext cx="3078428" cy="513506"/>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6da63f9b3d_1_561:notes"/>
          <p:cNvSpPr>
            <a:spLocks noGrp="1" noRot="1" noChangeAspect="1"/>
          </p:cNvSpPr>
          <p:nvPr>
            <p:ph type="sldImg" idx="2"/>
          </p:nvPr>
        </p:nvSpPr>
        <p:spPr>
          <a:xfrm>
            <a:off x="481013" y="3746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6da63f9b3d_1_561: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
        <p:nvSpPr>
          <p:cNvPr id="7" name="Google Shape;154;g26da99438ff_0_676:notes">
            <a:extLst>
              <a:ext uri="{FF2B5EF4-FFF2-40B4-BE49-F238E27FC236}">
                <a16:creationId xmlns:a16="http://schemas.microsoft.com/office/drawing/2014/main" xmlns="" id="{C45717BE-98A3-4E0F-BC1B-AD842ECA3A31}"/>
              </a:ext>
            </a:extLst>
          </p:cNvPr>
          <p:cNvSpPr txBox="1">
            <a:spLocks noGrp="1"/>
          </p:cNvSpPr>
          <p:nvPr>
            <p:ph type="body" idx="1"/>
          </p:nvPr>
        </p:nvSpPr>
        <p:spPr>
          <a:xfrm>
            <a:off x="481012" y="3924000"/>
            <a:ext cx="6142037" cy="6027300"/>
          </a:xfrm>
          <a:prstGeom prst="rect">
            <a:avLst/>
          </a:prstGeom>
          <a:noFill/>
          <a:ln>
            <a:noFill/>
          </a:ln>
        </p:spPr>
        <p:txBody>
          <a:bodyPr spcFirstLastPara="1" wrap="square" lIns="94825" tIns="47400" rIns="94825" bIns="47400" anchor="t" anchorCtr="0">
            <a:noAutofit/>
          </a:bodyPr>
          <a:lstStyle/>
          <a:p>
            <a:pPr marL="0" lvl="0" indent="0" algn="l" rtl="0">
              <a:spcBef>
                <a:spcPts val="0"/>
              </a:spcBef>
              <a:spcAft>
                <a:spcPts val="0"/>
              </a:spcAft>
              <a:buSzPts val="1400"/>
              <a:buNone/>
            </a:pPr>
            <a:r>
              <a:rPr lang="de-DE" sz="1100" b="1" dirty="0">
                <a:latin typeface="Calibri" panose="020F0502020204030204" pitchFamily="34" charset="0"/>
                <a:cs typeface="Calibri" panose="020F0502020204030204" pitchFamily="34" charset="0"/>
              </a:rPr>
              <a:t>Beschreibung</a:t>
            </a:r>
            <a:endParaRPr sz="110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800"/>
              <a:buFont typeface="Arial"/>
              <a:buNone/>
            </a:pPr>
            <a:r>
              <a:rPr lang="de-DE" sz="1100" dirty="0">
                <a:latin typeface="Calibri" panose="020F0502020204030204" pitchFamily="34" charset="0"/>
                <a:cs typeface="Calibri" panose="020F0502020204030204" pitchFamily="34" charset="0"/>
              </a:rPr>
              <a:t>Energieeinsatz im Baugewerbe und ihre Klimawirkung</a:t>
            </a:r>
            <a:endParaRPr sz="110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r>
              <a:rPr lang="de-DE" sz="1100" dirty="0">
                <a:latin typeface="Calibri" panose="020F0502020204030204" pitchFamily="34" charset="0"/>
                <a:cs typeface="Calibri" panose="020F0502020204030204" pitchFamily="34" charset="0"/>
              </a:rPr>
              <a:t>Insgesamt belief sich die Energieverwendung im Baugewerbe im Jahr 2018 auf ca. 200.00 TJ. Mit fast der Hälfte davon war Diesel der überwiegend eingesetzte Energieträger. Es folgen mit gut einem Viertel sonstige Mineralölprodukte. Elektrischer Strom und Gase wurden zu je 7% eingesetzt; leichtes Heizöl zu 4,8 % und Ottokraftstoffe zu 2,4 %. Nur ein geringer Anteil von 2,4% wird aus erneuerbaren Energien in Form von Biokraftstoffen  genutzt (UBA 2022b, Hauptverband der Deutschen Bauindustrie 2022).</a:t>
            </a:r>
            <a:endParaRPr sz="110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r>
              <a:rPr lang="de-DE" sz="1100" dirty="0">
                <a:latin typeface="Calibri" panose="020F0502020204030204" pitchFamily="34" charset="0"/>
                <a:cs typeface="Calibri" panose="020F0502020204030204" pitchFamily="34" charset="0"/>
              </a:rPr>
              <a:t>Mit der vorliegenden Aufgabe sollen die Auszubildenden die verschiedenen Energieträger kennenlernen, die im Baugewerbe zum Einsatz kommen. Um den Nachhaltigkeitsbezug zum eigenen beruflichen Handeln im Ausbildungsbetrieb herzustellen, sollen die Auszubildenden reflektieren, welche Arten von Energieträgern auf der Baustelle eingesetzt werden und in welcher Menge die unterschiedlichen Energieträger zum Einsatz kommen. Um den Beitrag der eingesetzten Energieträger zum Klimawandel sichtbar zu machen, sind auf der Folie die Emissionsfaktoren für CO</a:t>
            </a:r>
            <a:r>
              <a:rPr lang="de-DE" sz="1100" baseline="-25000" dirty="0">
                <a:latin typeface="Calibri" panose="020F0502020204030204" pitchFamily="34" charset="0"/>
                <a:cs typeface="Calibri" panose="020F0502020204030204" pitchFamily="34" charset="0"/>
              </a:rPr>
              <a:t>2</a:t>
            </a:r>
            <a:r>
              <a:rPr lang="de-DE" sz="1100" dirty="0">
                <a:latin typeface="Calibri" panose="020F0502020204030204" pitchFamily="34" charset="0"/>
                <a:cs typeface="Calibri" panose="020F0502020204030204" pitchFamily="34" charset="0"/>
              </a:rPr>
              <a:t> der jeweiligen Energieträger in Form einer Tabelle ergänzt worden. Dies soll den Auszubildenden einen Vergleich der Klimawirksamkeit unterschiedlicher Energieträger ermöglichen. Zudem sind der Tabelle auch die CO</a:t>
            </a:r>
            <a:r>
              <a:rPr lang="de-DE" sz="1100" baseline="-25000" dirty="0">
                <a:latin typeface="Calibri" panose="020F0502020204030204" pitchFamily="34" charset="0"/>
                <a:cs typeface="Calibri" panose="020F0502020204030204" pitchFamily="34" charset="0"/>
              </a:rPr>
              <a:t>2</a:t>
            </a:r>
            <a:r>
              <a:rPr lang="de-DE" sz="1100" dirty="0">
                <a:latin typeface="Calibri" panose="020F0502020204030204" pitchFamily="34" charset="0"/>
                <a:cs typeface="Calibri" panose="020F0502020204030204" pitchFamily="34" charset="0"/>
              </a:rPr>
              <a:t>-Emissionsfaktoren biogener Kraftstoffe zu entnehmen. Mit deren Hilfe soll den Auszubildenden Alternativen zu fossilen Kraftstoffen und deren verminderte Klimawirkung aufgezeigt werden.        </a:t>
            </a:r>
            <a:endParaRPr sz="110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800"/>
              <a:buFont typeface="Arial"/>
              <a:buNone/>
            </a:pPr>
            <a:r>
              <a:rPr lang="de-DE" sz="1100" b="1" dirty="0">
                <a:latin typeface="Calibri" panose="020F0502020204030204" pitchFamily="34" charset="0"/>
                <a:cs typeface="Calibri" panose="020F0502020204030204" pitchFamily="34" charset="0"/>
              </a:rPr>
              <a:t>Aufgaben</a:t>
            </a:r>
            <a:endParaRPr sz="1100" dirty="0">
              <a:latin typeface="Calibri" panose="020F0502020204030204" pitchFamily="34" charset="0"/>
              <a:cs typeface="Calibri" panose="020F0502020204030204" pitchFamily="34" charset="0"/>
            </a:endParaRPr>
          </a:p>
          <a:p>
            <a:pPr marL="171450" lvl="0" indent="-171450" algn="l" rtl="0">
              <a:spcBef>
                <a:spcPts val="0"/>
              </a:spcBef>
              <a:spcAft>
                <a:spcPts val="0"/>
              </a:spcAft>
              <a:buSzPts val="1260"/>
              <a:buFont typeface="Arial"/>
              <a:buChar char="•"/>
            </a:pPr>
            <a:r>
              <a:rPr lang="de-DE" sz="1100" dirty="0">
                <a:latin typeface="Calibri" panose="020F0502020204030204" pitchFamily="34" charset="0"/>
                <a:cs typeface="Calibri" panose="020F0502020204030204" pitchFamily="34" charset="0"/>
              </a:rPr>
              <a:t>Erfassen Sie die Art und die Menge an Energieträger die auf Ihrer  Baustelle an einem typischen Tag eingesetzt werden </a:t>
            </a:r>
            <a:endParaRPr sz="1100" dirty="0">
              <a:latin typeface="Calibri" panose="020F0502020204030204" pitchFamily="34" charset="0"/>
              <a:cs typeface="Calibri" panose="020F0502020204030204" pitchFamily="34" charset="0"/>
            </a:endParaRPr>
          </a:p>
          <a:p>
            <a:pPr marL="171450" lvl="0" indent="-171450" algn="l" rtl="0">
              <a:spcBef>
                <a:spcPts val="0"/>
              </a:spcBef>
              <a:spcAft>
                <a:spcPts val="0"/>
              </a:spcAft>
              <a:buSzPts val="1400"/>
              <a:buChar char="•"/>
            </a:pPr>
            <a:r>
              <a:rPr lang="de-DE" sz="1100" dirty="0">
                <a:latin typeface="Calibri" panose="020F0502020204030204" pitchFamily="34" charset="0"/>
                <a:cs typeface="Calibri" panose="020F0502020204030204" pitchFamily="34" charset="0"/>
              </a:rPr>
              <a:t>Berechnen Sie die THG-Emissionen welche durch die eingesetzte Art und Menge an Energieträger freigesetzt werden</a:t>
            </a:r>
            <a:endParaRPr sz="1100" dirty="0">
              <a:latin typeface="Calibri" panose="020F0502020204030204" pitchFamily="34" charset="0"/>
              <a:cs typeface="Calibri" panose="020F0502020204030204" pitchFamily="34" charset="0"/>
            </a:endParaRPr>
          </a:p>
          <a:p>
            <a:pPr marL="171450" lvl="0" indent="-171450" algn="l" rtl="0">
              <a:spcBef>
                <a:spcPts val="0"/>
              </a:spcBef>
              <a:spcAft>
                <a:spcPts val="0"/>
              </a:spcAft>
              <a:buSzPts val="1400"/>
              <a:buChar char="•"/>
            </a:pPr>
            <a:r>
              <a:rPr lang="de-DE" sz="1100" dirty="0">
                <a:latin typeface="Calibri" panose="020F0502020204030204" pitchFamily="34" charset="0"/>
                <a:cs typeface="Calibri" panose="020F0502020204030204" pitchFamily="34" charset="0"/>
              </a:rPr>
              <a:t>Berechnen Sie wieviel THG -Emissionen sich vermeiden ließen, wenn Biodiesel statt Diesel und Bioethanol anstelle von Ottokraftstoffen eingesetzt würde  </a:t>
            </a:r>
            <a:endParaRPr sz="1100"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r>
              <a:rPr lang="de-DE" sz="1100" b="1" dirty="0">
                <a:latin typeface="Calibri" panose="020F0502020204030204" pitchFamily="34" charset="0"/>
                <a:cs typeface="Calibri" panose="020F0502020204030204" pitchFamily="34" charset="0"/>
              </a:rPr>
              <a:t>Quellen</a:t>
            </a:r>
            <a:endParaRPr sz="1100" b="1" dirty="0">
              <a:latin typeface="Calibri" panose="020F0502020204030204" pitchFamily="34" charset="0"/>
              <a:cs typeface="Calibri" panose="020F0502020204030204" pitchFamily="34" charset="0"/>
            </a:endParaRPr>
          </a:p>
          <a:p>
            <a:pPr marL="177800" lvl="0" indent="-177800" algn="l" rtl="0">
              <a:spcBef>
                <a:spcPts val="0"/>
              </a:spcBef>
              <a:spcAft>
                <a:spcPts val="0"/>
              </a:spcAft>
              <a:buClr>
                <a:schemeClr val="dk1"/>
              </a:buClr>
              <a:buSzPct val="117000"/>
              <a:buFont typeface="Arial" panose="020B0604020202020204" pitchFamily="34" charset="0"/>
              <a:buChar char="•"/>
            </a:pPr>
            <a:r>
              <a:rPr lang="de-DE" sz="1000" dirty="0">
                <a:latin typeface="Calibri" panose="020F0502020204030204" pitchFamily="34" charset="0"/>
                <a:cs typeface="Calibri" panose="020F0502020204030204" pitchFamily="34" charset="0"/>
              </a:rPr>
              <a:t>Hauptverband der Deutschen Bauindustrie e.V. (Hrsg.) (2022) Petra Kraus: Energieverbrauch im Baugewerbe. Berlin, 17.05.2022. Online: </a:t>
            </a:r>
            <a:r>
              <a:rPr lang="de-DE" sz="1000" u="sng" dirty="0">
                <a:solidFill>
                  <a:srgbClr val="1155CC"/>
                </a:solidFill>
                <a:latin typeface="Calibri" panose="020F0502020204030204" pitchFamily="34" charset="0"/>
                <a:cs typeface="Calibri" panose="020F0502020204030204" pitchFamily="34" charset="0"/>
              </a:rPr>
              <a:t>https://www.bauindustrie.de/zahlen-fakten/bauwirtschaft-im-zahlenbild/energieverbrauch-im-baugewerbe </a:t>
            </a:r>
            <a:endParaRPr sz="1000" u="sng" dirty="0">
              <a:solidFill>
                <a:srgbClr val="1155CC"/>
              </a:solidFill>
              <a:latin typeface="Calibri" panose="020F0502020204030204" pitchFamily="34" charset="0"/>
              <a:cs typeface="Calibri" panose="020F0502020204030204" pitchFamily="34" charset="0"/>
            </a:endParaRPr>
          </a:p>
          <a:p>
            <a:pPr marL="177800" lvl="0" indent="-177800" algn="l" rtl="0">
              <a:spcBef>
                <a:spcPts val="0"/>
              </a:spcBef>
              <a:spcAft>
                <a:spcPts val="0"/>
              </a:spcAft>
              <a:buClr>
                <a:schemeClr val="dk1"/>
              </a:buClr>
              <a:buSzPct val="117000"/>
              <a:buFont typeface="Arial" panose="020B0604020202020204" pitchFamily="34" charset="0"/>
              <a:buChar char="•"/>
            </a:pPr>
            <a:r>
              <a:rPr lang="de-DE" sz="1000" dirty="0">
                <a:latin typeface="Calibri" panose="020F0502020204030204" pitchFamily="34" charset="0"/>
                <a:cs typeface="Calibri" panose="020F0502020204030204" pitchFamily="34" charset="0"/>
              </a:rPr>
              <a:t>UBA -Umweltbundesamt (2022b): Wie viel Energie wird für Bauen benötigt? Bauarbeiten - Verwendung Energie nach Energieträgern 2000 - 2018. Online:</a:t>
            </a:r>
            <a:r>
              <a:rPr lang="de-DE" sz="1000" u="sng" dirty="0">
                <a:solidFill>
                  <a:schemeClr val="hlink"/>
                </a:solidFill>
                <a:latin typeface="Calibri" panose="020F0502020204030204" pitchFamily="34" charset="0"/>
                <a:cs typeface="Calibri" panose="020F0502020204030204" pitchFamily="34" charset="0"/>
                <a:hlinkClick r:id="rId3"/>
              </a:rPr>
              <a:t> </a:t>
            </a:r>
            <a:r>
              <a:rPr lang="de-DE" sz="1000" u="sng" dirty="0">
                <a:solidFill>
                  <a:srgbClr val="1155CC"/>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https://www.umweltbundesamt.de/umweltatlas/bauen-wohnen/wirkungen-bauen/energieverbrauch-bauen/wie-viel-energie-wird-fuer-bauen-benoetigt</a:t>
            </a:r>
            <a:endParaRPr sz="1000" dirty="0">
              <a:latin typeface="Calibri" panose="020F0502020204030204" pitchFamily="34" charset="0"/>
              <a:cs typeface="Calibri" panose="020F0502020204030204" pitchFamily="34" charset="0"/>
            </a:endParaRPr>
          </a:p>
          <a:p>
            <a:pPr marL="177800" lvl="0" indent="-177800" algn="l" rtl="0">
              <a:spcBef>
                <a:spcPts val="0"/>
              </a:spcBef>
              <a:spcAft>
                <a:spcPts val="0"/>
              </a:spcAft>
              <a:buClr>
                <a:schemeClr val="dk1"/>
              </a:buClr>
              <a:buSzPct val="117000"/>
              <a:buFont typeface="Arial" panose="020B0604020202020204" pitchFamily="34" charset="0"/>
              <a:buChar char="•"/>
            </a:pPr>
            <a:r>
              <a:rPr lang="de-DE" sz="1000" dirty="0">
                <a:latin typeface="Calibri" panose="020F0502020204030204" pitchFamily="34" charset="0"/>
                <a:cs typeface="Calibri" panose="020F0502020204030204" pitchFamily="34" charset="0"/>
              </a:rPr>
              <a:t>UBA-Umweltbundesamt  (Hrsg.) (2016): </a:t>
            </a:r>
            <a:r>
              <a:rPr lang="de-DE" sz="1000" dirty="0" err="1">
                <a:latin typeface="Calibri" panose="020F0502020204030204" pitchFamily="34" charset="0"/>
                <a:cs typeface="Calibri" panose="020F0502020204030204" pitchFamily="34" charset="0"/>
              </a:rPr>
              <a:t>Juhrich</a:t>
            </a:r>
            <a:r>
              <a:rPr lang="de-DE" sz="1000" dirty="0">
                <a:latin typeface="Calibri" panose="020F0502020204030204" pitchFamily="34" charset="0"/>
                <a:cs typeface="Calibri" panose="020F0502020204030204" pitchFamily="34" charset="0"/>
              </a:rPr>
              <a:t>, Kristina (2016): CO2-Emissionsfaktoren für fossile Brennstoffe Umweltbundesamt. Fachgebiet Emissionssituation (I 2.6) Dessau-Roßlau, Juni 2016. Online: </a:t>
            </a:r>
            <a:r>
              <a:rPr lang="de-DE" sz="1000" u="sng" dirty="0">
                <a:solidFill>
                  <a:schemeClr val="hlink"/>
                </a:solidFill>
                <a:latin typeface="Calibri" panose="020F0502020204030204" pitchFamily="34" charset="0"/>
                <a:cs typeface="Calibri" panose="020F0502020204030204" pitchFamily="34" charset="0"/>
                <a:hlinkClick r:id="rId4"/>
              </a:rPr>
              <a:t>https://www.umweltbundesamt.de/sites/default/files/medien/1968/publikationen/co2-emissionsfaktoren_fur_fossile_brennstoffe_korrektur.pdf</a:t>
            </a:r>
            <a:endParaRPr sz="1000" dirty="0">
              <a:latin typeface="Calibri" panose="020F0502020204030204" pitchFamily="34" charset="0"/>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a:spLocks noGrp="1" noRot="1" noChangeAspect="1"/>
          </p:cNvSpPr>
          <p:nvPr>
            <p:ph type="sldImg" idx="2"/>
          </p:nvPr>
        </p:nvSpPr>
        <p:spPr>
          <a:xfrm>
            <a:off x="479425" y="374650"/>
            <a:ext cx="6143625"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
        <p:nvSpPr>
          <p:cNvPr id="7" name="Google Shape;232;g26805bd2549_0_407:notes">
            <a:extLst>
              <a:ext uri="{FF2B5EF4-FFF2-40B4-BE49-F238E27FC236}">
                <a16:creationId xmlns:a16="http://schemas.microsoft.com/office/drawing/2014/main" xmlns="" id="{A766F6FF-F9E5-468B-BF81-5A6DED62105A}"/>
              </a:ext>
            </a:extLst>
          </p:cNvPr>
          <p:cNvSpPr txBox="1">
            <a:spLocks noGrp="1"/>
          </p:cNvSpPr>
          <p:nvPr>
            <p:ph type="body" idx="1"/>
          </p:nvPr>
        </p:nvSpPr>
        <p:spPr>
          <a:xfrm>
            <a:off x="479425" y="3924000"/>
            <a:ext cx="6143626" cy="6147100"/>
          </a:xfrm>
          <a:prstGeom prst="rect">
            <a:avLst/>
          </a:prstGeom>
          <a:noFill/>
          <a:ln>
            <a:noFill/>
          </a:ln>
        </p:spPr>
        <p:txBody>
          <a:bodyPr spcFirstLastPara="1" wrap="square" lIns="94825" tIns="47400" rIns="94825" bIns="47400" anchor="t" anchorCtr="0">
            <a:noAutofit/>
          </a:bodyPr>
          <a:lstStyle/>
          <a:p>
            <a:pPr marL="0" lvl="0" indent="0" algn="l" rtl="0">
              <a:spcBef>
                <a:spcPts val="0"/>
              </a:spcBef>
              <a:spcAft>
                <a:spcPts val="0"/>
              </a:spcAft>
              <a:buSzPts val="1400"/>
              <a:buNone/>
            </a:pPr>
            <a:r>
              <a:rPr lang="de-DE" sz="1100" b="1" dirty="0"/>
              <a:t>Beschreibung</a:t>
            </a:r>
            <a:r>
              <a:rPr lang="de-DE" sz="1100" dirty="0"/>
              <a:t>:</a:t>
            </a:r>
            <a:endParaRPr sz="1100" dirty="0"/>
          </a:p>
          <a:p>
            <a:pPr marL="0" lvl="0" indent="0" algn="l" rtl="0">
              <a:spcBef>
                <a:spcPts val="0"/>
              </a:spcBef>
              <a:spcAft>
                <a:spcPts val="0"/>
              </a:spcAft>
              <a:buClr>
                <a:schemeClr val="dk1"/>
              </a:buClr>
              <a:buSzPts val="1800"/>
              <a:buFont typeface="Arial"/>
              <a:buNone/>
            </a:pPr>
            <a:r>
              <a:rPr lang="de-DE" sz="1100" dirty="0"/>
              <a:t>Das Bild zeigt Emissionen von Treibhausgasen aus Fahrzeugen und mobilen Maschinen der Bauwirtschaft. </a:t>
            </a:r>
            <a:endParaRPr sz="1100" dirty="0"/>
          </a:p>
          <a:p>
            <a:pPr marL="0" lvl="0" indent="0" algn="l" rtl="0">
              <a:spcBef>
                <a:spcPts val="0"/>
              </a:spcBef>
              <a:spcAft>
                <a:spcPts val="0"/>
              </a:spcAft>
              <a:buClr>
                <a:schemeClr val="dk1"/>
              </a:buClr>
              <a:buSzPts val="1800"/>
              <a:buFont typeface="Arial"/>
              <a:buNone/>
            </a:pPr>
            <a:r>
              <a:rPr lang="de-DE" sz="1100" dirty="0"/>
              <a:t>Weil im Straßenbau häufig schwere Nutzfahrzeuge  wie mehrachsige Sattelschlepper, Pritschen-Lkw, Raupen, Lader, Bagger, aber auch mobile Baumaschinen wie Generatoren, Kompressoren, Flutlicht zum Einsatz kommen, sind die Emissionen von Treibhausgasen aus Fahrzeugen und mobilen Baumaschinen von besonderer Relevanz. Insgesamt betrugen die Treibhausgasemissionen aus Fahrzeugen und mobilen Maschinen der Bauwirtschaft für das Jahr 2019 ca. 3.500 </a:t>
            </a:r>
            <a:r>
              <a:rPr lang="de-DE" sz="1100" dirty="0" err="1"/>
              <a:t>kt</a:t>
            </a:r>
            <a:r>
              <a:rPr lang="de-DE" sz="1100" dirty="0"/>
              <a:t> CO</a:t>
            </a:r>
            <a:r>
              <a:rPr lang="de-DE" sz="1100" baseline="-25000" dirty="0"/>
              <a:t>2</a:t>
            </a:r>
            <a:r>
              <a:rPr lang="de-DE" sz="1100" dirty="0"/>
              <a:t> </a:t>
            </a:r>
            <a:r>
              <a:rPr lang="de-DE" sz="1100" dirty="0" err="1"/>
              <a:t>äq</a:t>
            </a:r>
            <a:r>
              <a:rPr lang="de-DE" sz="1100" dirty="0"/>
              <a:t>. Lagen sie im Jahr 2010 noch bei ca. 3.000 </a:t>
            </a:r>
            <a:r>
              <a:rPr lang="de-DE" sz="1100" dirty="0" err="1"/>
              <a:t>kt</a:t>
            </a:r>
            <a:r>
              <a:rPr lang="de-DE" sz="1100" dirty="0"/>
              <a:t>, stiegen sie im Jahr 2017 auf 3.750 </a:t>
            </a:r>
            <a:r>
              <a:rPr lang="de-DE" sz="1100" dirty="0" err="1"/>
              <a:t>kt</a:t>
            </a:r>
            <a:r>
              <a:rPr lang="de-DE" sz="1100" dirty="0"/>
              <a:t> um danach wieder zurückfallen (NIR 2022). Der THG-relevante fossile CO</a:t>
            </a:r>
            <a:r>
              <a:rPr lang="de-DE" sz="1100" baseline="-25000" dirty="0"/>
              <a:t>2</a:t>
            </a:r>
            <a:r>
              <a:rPr lang="de-DE" sz="1100" dirty="0"/>
              <a:t>-Anteil der Biokraftstoffe bei Fahrzeugen und mobilen Maschinen betrug im Jahr 2019 zusätzliche 230 </a:t>
            </a:r>
            <a:r>
              <a:rPr lang="de-DE" sz="1100" dirty="0" err="1"/>
              <a:t>kt</a:t>
            </a:r>
            <a:r>
              <a:rPr lang="de-DE" sz="1100" dirty="0"/>
              <a:t> CO</a:t>
            </a:r>
            <a:r>
              <a:rPr lang="de-DE" sz="1100" baseline="-25000" dirty="0"/>
              <a:t>2</a:t>
            </a:r>
            <a:r>
              <a:rPr lang="de-DE" sz="1100" dirty="0"/>
              <a:t> </a:t>
            </a:r>
            <a:r>
              <a:rPr lang="de-DE" sz="1100" dirty="0" err="1"/>
              <a:t>äq</a:t>
            </a:r>
            <a:r>
              <a:rPr lang="de-DE" sz="1100" dirty="0"/>
              <a:t>. </a:t>
            </a:r>
            <a:endParaRPr sz="1100" dirty="0"/>
          </a:p>
          <a:p>
            <a:pPr marL="0" lvl="0" indent="0" algn="l" rtl="0">
              <a:spcBef>
                <a:spcPts val="0"/>
              </a:spcBef>
              <a:spcAft>
                <a:spcPts val="0"/>
              </a:spcAft>
              <a:buClr>
                <a:schemeClr val="dk1"/>
              </a:buClr>
              <a:buSzPts val="1800"/>
              <a:buFont typeface="Arial"/>
              <a:buNone/>
            </a:pPr>
            <a:r>
              <a:rPr lang="de-DE" sz="1100" dirty="0"/>
              <a:t>Die vorliegende Aufgabe veranschaulicht den Zielkonflikt von Arbeitserleichterung durch immer vielfältigere Maschinen und deren steigenden negativen Einfluss auf unser Klima. In körperlich anstrengenden Berufsfeldern wie Straßenbau, wo diese Maschinen notwendig sind, bleibt der Ausweg alternativer Kraftstoffe, die CO</a:t>
            </a:r>
            <a:r>
              <a:rPr lang="de-DE" sz="1100" baseline="-25000" dirty="0"/>
              <a:t>2</a:t>
            </a:r>
            <a:r>
              <a:rPr lang="de-DE" sz="1100" dirty="0"/>
              <a:t>-frei oder -arm produziert werden. Mit der vorliegenden Aufgabe sollen die Auszubildenden einen Überblick über die zeitliche Entwicklung der THG-Emissionen von Fahrzeugen und mobilen Maschinen der Bauwirtschaft erhalten. Zudem ist der Grafik der bisher geringe Anteil an biogenen Kraftstoffen in Fahrzeugen und mobilen Maschinen der Bauwirtschaft zu entnehmen. Die Auszubildenden sollen mit der vorliegenden Aufgabe in die Lage versetzt werden, für die Baustelle, auf denen sie tätig sind, die CO</a:t>
            </a:r>
            <a:r>
              <a:rPr lang="de-DE" sz="1100" baseline="-25000" dirty="0"/>
              <a:t>2</a:t>
            </a:r>
            <a:r>
              <a:rPr lang="de-DE" sz="1100" dirty="0"/>
              <a:t>-Menge zu berechnen, die durch den Einsatz von Fahrzeugen und mobilen Maschinen freigesetzt werden. Zudem sollen die Auszubildenden eine Eindruck erhalten, in welcher Höhe sich diese CO</a:t>
            </a:r>
            <a:r>
              <a:rPr lang="de-DE" sz="1100" baseline="-25000" dirty="0"/>
              <a:t>2</a:t>
            </a:r>
            <a:r>
              <a:rPr lang="de-DE" sz="1100" dirty="0"/>
              <a:t>-Emissionen durch den Einsatz biogener Kraftstoffe einsparen lassen.</a:t>
            </a:r>
            <a:endParaRPr sz="1100" dirty="0"/>
          </a:p>
          <a:p>
            <a:pPr marL="0" lvl="0" indent="0" algn="l" rtl="0">
              <a:spcBef>
                <a:spcPts val="0"/>
              </a:spcBef>
              <a:spcAft>
                <a:spcPts val="0"/>
              </a:spcAft>
              <a:buSzPts val="1100"/>
              <a:buFont typeface="Arial"/>
              <a:buNone/>
            </a:pPr>
            <a:endParaRPr lang="de-DE" sz="1100" b="1" dirty="0">
              <a:latin typeface="Calibri"/>
              <a:ea typeface="Calibri"/>
              <a:cs typeface="Calibri"/>
              <a:sym typeface="Calibri"/>
            </a:endParaRPr>
          </a:p>
          <a:p>
            <a:pPr marL="0" lvl="0" indent="0" algn="l" rtl="0">
              <a:spcBef>
                <a:spcPts val="0"/>
              </a:spcBef>
              <a:spcAft>
                <a:spcPts val="0"/>
              </a:spcAft>
              <a:buSzPts val="1100"/>
              <a:buFont typeface="Arial"/>
              <a:buNone/>
            </a:pPr>
            <a:r>
              <a:rPr lang="de-DE" sz="1100" b="1" dirty="0">
                <a:latin typeface="Calibri"/>
                <a:ea typeface="Calibri"/>
                <a:cs typeface="Calibri"/>
                <a:sym typeface="Calibri"/>
              </a:rPr>
              <a:t>Aufgabe</a:t>
            </a:r>
            <a:endParaRPr sz="1100" dirty="0">
              <a:latin typeface="Calibri"/>
              <a:ea typeface="Calibri"/>
              <a:cs typeface="Calibri"/>
              <a:sym typeface="Calibri"/>
            </a:endParaRPr>
          </a:p>
          <a:p>
            <a:pPr marL="180975" lvl="0" indent="-180975" algn="l" rtl="0">
              <a:spcBef>
                <a:spcPts val="0"/>
              </a:spcBef>
              <a:spcAft>
                <a:spcPts val="0"/>
              </a:spcAft>
              <a:buClr>
                <a:schemeClr val="dk1"/>
              </a:buClr>
              <a:buSzPts val="1100"/>
              <a:buFont typeface="Arial" panose="020B0604020202020204" pitchFamily="34" charset="0"/>
              <a:buChar char="•"/>
            </a:pPr>
            <a:r>
              <a:rPr lang="de-DE" sz="1100" dirty="0">
                <a:latin typeface="Calibri"/>
                <a:ea typeface="Calibri"/>
                <a:cs typeface="Calibri"/>
                <a:sym typeface="Calibri"/>
              </a:rPr>
              <a:t>Berechnen Sie anhand der Art und der Menge der für Fahrzeuge und mobile Maschinen eingesetzten Kraftstoffe sowie mit Hilfe der Tabelle mit den CO</a:t>
            </a:r>
            <a:r>
              <a:rPr lang="de-DE" sz="1100" baseline="-25000" dirty="0">
                <a:latin typeface="Calibri"/>
                <a:ea typeface="Calibri"/>
                <a:cs typeface="Calibri"/>
                <a:sym typeface="Calibri"/>
              </a:rPr>
              <a:t>2</a:t>
            </a:r>
            <a:r>
              <a:rPr lang="de-DE" sz="1100" dirty="0">
                <a:latin typeface="Calibri"/>
                <a:ea typeface="Calibri"/>
                <a:cs typeface="Calibri"/>
                <a:sym typeface="Calibri"/>
              </a:rPr>
              <a:t>-Emissionsfaktoren auf Folie 5, </a:t>
            </a:r>
            <a:r>
              <a:rPr lang="de-DE" sz="1100" dirty="0" err="1">
                <a:latin typeface="Calibri"/>
                <a:ea typeface="Calibri"/>
                <a:cs typeface="Calibri"/>
                <a:sym typeface="Calibri"/>
              </a:rPr>
              <a:t>wieviele</a:t>
            </a:r>
            <a:r>
              <a:rPr lang="de-DE" sz="1100" dirty="0">
                <a:latin typeface="Calibri"/>
                <a:ea typeface="Calibri"/>
                <a:cs typeface="Calibri"/>
                <a:sym typeface="Calibri"/>
              </a:rPr>
              <a:t> THG-Emissionen durch Fahrzeuge und mobile Maschinen auf ihrer Baustelle an einem typischen Tag freigesetzt werden.</a:t>
            </a:r>
            <a:endParaRPr sz="1100" dirty="0">
              <a:latin typeface="Calibri"/>
              <a:ea typeface="Calibri"/>
              <a:cs typeface="Calibri"/>
              <a:sym typeface="Calibri"/>
            </a:endParaRPr>
          </a:p>
          <a:p>
            <a:pPr marL="180975" lvl="0" indent="-180975" algn="l" rtl="0">
              <a:spcBef>
                <a:spcPts val="0"/>
              </a:spcBef>
              <a:spcAft>
                <a:spcPts val="0"/>
              </a:spcAft>
              <a:buClr>
                <a:schemeClr val="dk1"/>
              </a:buClr>
              <a:buSzPts val="1100"/>
              <a:buFont typeface="Arial" panose="020B0604020202020204" pitchFamily="34" charset="0"/>
              <a:buChar char="•"/>
            </a:pPr>
            <a:r>
              <a:rPr lang="de-DE" sz="1100" dirty="0">
                <a:latin typeface="Calibri"/>
                <a:ea typeface="Calibri"/>
                <a:cs typeface="Calibri"/>
                <a:sym typeface="Calibri"/>
              </a:rPr>
              <a:t>Berechnen Sie die Menge an THG-Emissionen, die sich einsparen ließe, wenn ausgewählte Fahrzeuge und mobile Maschinen mit fossilfreien Kraftstoffen betrieben würden. </a:t>
            </a:r>
            <a:r>
              <a:rPr lang="de-DE" sz="1100" dirty="0">
                <a:solidFill>
                  <a:srgbClr val="941651"/>
                </a:solidFill>
                <a:latin typeface="Calibri"/>
                <a:ea typeface="Calibri"/>
                <a:cs typeface="Calibri"/>
                <a:sym typeface="Calibri"/>
              </a:rPr>
              <a:t> </a:t>
            </a:r>
            <a:endParaRPr sz="1100" dirty="0">
              <a:latin typeface="Calibri"/>
              <a:ea typeface="Calibri"/>
              <a:cs typeface="Calibri"/>
              <a:sym typeface="Calibri"/>
            </a:endParaRPr>
          </a:p>
          <a:p>
            <a:pPr marL="0" lvl="0" indent="0" algn="l" rtl="0">
              <a:spcBef>
                <a:spcPts val="0"/>
              </a:spcBef>
              <a:spcAft>
                <a:spcPts val="0"/>
              </a:spcAft>
              <a:buSzPts val="1400"/>
              <a:buNone/>
            </a:pPr>
            <a:endParaRPr lang="de-DE" sz="1100" b="1" dirty="0">
              <a:latin typeface="Calibri"/>
              <a:ea typeface="Calibri"/>
              <a:cs typeface="Calibri"/>
              <a:sym typeface="Calibri"/>
            </a:endParaRPr>
          </a:p>
          <a:p>
            <a:pPr marL="0" lvl="0" indent="0" algn="l" rtl="0">
              <a:spcBef>
                <a:spcPts val="0"/>
              </a:spcBef>
              <a:spcAft>
                <a:spcPts val="0"/>
              </a:spcAft>
              <a:buSzPts val="1400"/>
              <a:buNone/>
            </a:pPr>
            <a:r>
              <a:rPr lang="de-DE" sz="1100" b="1" dirty="0">
                <a:latin typeface="Calibri"/>
                <a:ea typeface="Calibri"/>
                <a:cs typeface="Calibri"/>
                <a:sym typeface="Calibri"/>
              </a:rPr>
              <a:t>Quelle</a:t>
            </a:r>
            <a:endParaRPr sz="1100" b="1" dirty="0">
              <a:latin typeface="Calibri"/>
              <a:ea typeface="Calibri"/>
              <a:cs typeface="Calibri"/>
              <a:sym typeface="Calibri"/>
            </a:endParaRPr>
          </a:p>
          <a:p>
            <a:pPr marL="180975" lvl="0" indent="-171450" algn="l" rtl="0">
              <a:spcBef>
                <a:spcPts val="0"/>
              </a:spcBef>
              <a:spcAft>
                <a:spcPts val="0"/>
              </a:spcAft>
              <a:buClr>
                <a:schemeClr val="dk1"/>
              </a:buClr>
              <a:buSzPts val="1100"/>
              <a:buFont typeface="Arial" panose="020B0604020202020204" pitchFamily="34" charset="0"/>
              <a:buChar char="•"/>
            </a:pPr>
            <a:r>
              <a:rPr lang="de-DE" sz="1050" dirty="0">
                <a:latin typeface="Calibri"/>
                <a:ea typeface="Calibri"/>
                <a:cs typeface="Calibri"/>
                <a:sym typeface="Calibri"/>
              </a:rPr>
              <a:t>NIR (2022): Berichterstattung unter der Klimarahmenkonvention der Vereinten Nationen und dem Kyoto-Protokoll 2022 Nationaler Inventarbericht zum Deutschen. Treibhausgasinventar 1990 – 2020. UBA Climate Change 24/2022: Online: https://www.umweltbundesamt.de/publikationen/berichterstattung-unter-der-klimarahmenkonvention-7</a:t>
            </a:r>
            <a:endParaRPr sz="1050"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4a9b7458ce_0_31:notes"/>
          <p:cNvSpPr>
            <a:spLocks noGrp="1" noRot="1" noChangeAspect="1"/>
          </p:cNvSpPr>
          <p:nvPr>
            <p:ph type="sldImg" idx="2"/>
          </p:nvPr>
        </p:nvSpPr>
        <p:spPr>
          <a:xfrm>
            <a:off x="479425" y="374650"/>
            <a:ext cx="6145213"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4a9b7458ce_0_31:notes"/>
          <p:cNvSpPr txBox="1">
            <a:spLocks noGrp="1"/>
          </p:cNvSpPr>
          <p:nvPr>
            <p:ph type="body" idx="1"/>
          </p:nvPr>
        </p:nvSpPr>
        <p:spPr>
          <a:xfrm>
            <a:off x="479425" y="3924000"/>
            <a:ext cx="6145212" cy="4606800"/>
          </a:xfrm>
          <a:prstGeom prst="rect">
            <a:avLst/>
          </a:prstGeom>
          <a:noFill/>
          <a:ln>
            <a:noFill/>
          </a:ln>
        </p:spPr>
        <p:txBody>
          <a:bodyPr spcFirstLastPara="1" wrap="square" lIns="94825" tIns="47400" rIns="94825" bIns="47400" anchor="t" anchorCtr="0">
            <a:noAutofit/>
          </a:bodyPr>
          <a:lstStyle/>
          <a:p>
            <a:pPr marL="0" lvl="0" indent="0" algn="l" rtl="0">
              <a:lnSpc>
                <a:spcPct val="100000"/>
              </a:lnSpc>
              <a:spcBef>
                <a:spcPts val="0"/>
              </a:spcBef>
              <a:spcAft>
                <a:spcPts val="0"/>
              </a:spcAft>
              <a:buClr>
                <a:schemeClr val="dk1"/>
              </a:buClr>
              <a:buSzPts val="1400"/>
              <a:buFont typeface="Arial"/>
              <a:buNone/>
            </a:pPr>
            <a:r>
              <a:rPr lang="de-DE" b="1" dirty="0"/>
              <a:t>Beschreibung</a:t>
            </a:r>
            <a:endParaRPr dirty="0"/>
          </a:p>
          <a:p>
            <a:pPr marL="0" lvl="0" indent="0" algn="l" rtl="0">
              <a:lnSpc>
                <a:spcPct val="100000"/>
              </a:lnSpc>
              <a:spcBef>
                <a:spcPts val="0"/>
              </a:spcBef>
              <a:spcAft>
                <a:spcPts val="0"/>
              </a:spcAft>
              <a:buClr>
                <a:schemeClr val="dk1"/>
              </a:buClr>
              <a:buSzPts val="1800"/>
              <a:buFont typeface="Arial"/>
              <a:buNone/>
            </a:pPr>
            <a:r>
              <a:rPr lang="de-DE" dirty="0"/>
              <a:t>Klima- und Umweltwirkung Verkehr: Atmosphärische Emissionen PKW-Verkehr</a:t>
            </a:r>
          </a:p>
          <a:p>
            <a:pPr marL="0" lvl="0" indent="0" algn="l" rtl="0">
              <a:lnSpc>
                <a:spcPct val="100000"/>
              </a:lnSpc>
              <a:spcBef>
                <a:spcPts val="0"/>
              </a:spcBef>
              <a:spcAft>
                <a:spcPts val="0"/>
              </a:spcAft>
              <a:buClr>
                <a:schemeClr val="dk1"/>
              </a:buClr>
              <a:buSzPts val="1800"/>
              <a:buFont typeface="Arial"/>
              <a:buNone/>
            </a:pPr>
            <a:r>
              <a:rPr lang="de-DE" dirty="0">
                <a:solidFill>
                  <a:srgbClr val="404040"/>
                </a:solidFill>
              </a:rPr>
              <a:t>Bei der Grafik wurden die Größeneinheiten der Schadstoffe auf einen Index normiert, bei dem die Emissionen des Jahres 1995 jeweils auf 100% normiert wurden. Auffällig an den Ergebnissen ist, dass die herkömmlichen Luftschafstoffe, insbesondere Schwefeldioxid, flüchtige organische Verbindungen (NMVOC) und Partikel (Stäube) in den letzten 25 Jahren erheblich reduziert werden konnten, während das klimaschädliche Kohlendioxid fast konstant geblieben ist.   </a:t>
            </a:r>
            <a:endParaRPr dirty="0">
              <a:solidFill>
                <a:srgbClr val="404040"/>
              </a:solidFil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de-DE" b="1" dirty="0"/>
              <a:t>Aufgabe</a:t>
            </a:r>
            <a:endParaRPr dirty="0"/>
          </a:p>
          <a:p>
            <a:pPr marL="171450" lvl="0" indent="-171450" algn="l" rtl="0">
              <a:lnSpc>
                <a:spcPct val="100000"/>
              </a:lnSpc>
              <a:spcBef>
                <a:spcPts val="0"/>
              </a:spcBef>
              <a:spcAft>
                <a:spcPts val="0"/>
              </a:spcAft>
              <a:buClr>
                <a:schemeClr val="dk1"/>
              </a:buClr>
              <a:buSzPts val="1100"/>
              <a:buChar char="•"/>
            </a:pPr>
            <a:r>
              <a:rPr lang="de-DE" dirty="0"/>
              <a:t>Welchen Beitrag leistet Ihr Betrieb im Mobilitätsbereich zum Klimawandel?</a:t>
            </a:r>
            <a:endParaRPr dirty="0"/>
          </a:p>
          <a:p>
            <a:pPr marL="171450" lvl="0" indent="-171450" algn="l" rtl="0">
              <a:lnSpc>
                <a:spcPct val="100000"/>
              </a:lnSpc>
              <a:spcBef>
                <a:spcPts val="0"/>
              </a:spcBef>
              <a:spcAft>
                <a:spcPts val="0"/>
              </a:spcAft>
              <a:buClr>
                <a:schemeClr val="dk1"/>
              </a:buClr>
              <a:buSzPts val="1100"/>
              <a:buChar char="•"/>
            </a:pPr>
            <a:r>
              <a:rPr lang="de-DE" dirty="0"/>
              <a:t>Was unternehmen Sie in Ihrem Betrieb, um CO</a:t>
            </a:r>
            <a:r>
              <a:rPr lang="de-DE" baseline="-25000" dirty="0"/>
              <a:t>2</a:t>
            </a:r>
            <a:r>
              <a:rPr lang="de-DE" dirty="0"/>
              <a:t>-Emissionen aus der betriebseigenen PKW-Flotte zu verringern?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de-DE" b="1" dirty="0"/>
              <a:t>Quelle</a:t>
            </a:r>
            <a:endParaRPr b="1" dirty="0"/>
          </a:p>
          <a:p>
            <a:pPr marL="171450" lvl="0" indent="-171450" algn="l" rtl="0">
              <a:lnSpc>
                <a:spcPct val="100000"/>
              </a:lnSpc>
              <a:spcBef>
                <a:spcPts val="0"/>
              </a:spcBef>
              <a:spcAft>
                <a:spcPts val="0"/>
              </a:spcAft>
              <a:buClr>
                <a:schemeClr val="dk1"/>
              </a:buClr>
              <a:buSzPct val="100000"/>
              <a:buFont typeface="Arial" panose="020B0604020202020204" pitchFamily="34" charset="0"/>
              <a:buChar char="•"/>
            </a:pPr>
            <a:r>
              <a:rPr lang="de-DE" dirty="0"/>
              <a:t>Umweltbundesamt (2022)Spezifische Emissionen PKW. Online: https://www.umweltbundesamt.de/sites/default/files/medien/384/bilder/dateien/2_abb_spezifische-emissionen-pkw_2022-04-22.pdf</a:t>
            </a:r>
            <a:endParaRPr b="1" dirty="0"/>
          </a:p>
        </p:txBody>
      </p:sp>
      <p:sp>
        <p:nvSpPr>
          <p:cNvPr id="276" name="Google Shape;276;g14a9b7458ce_0_31:notes"/>
          <p:cNvSpPr txBox="1">
            <a:spLocks noGrp="1"/>
          </p:cNvSpPr>
          <p:nvPr>
            <p:ph type="sldNum" idx="12"/>
          </p:nvPr>
        </p:nvSpPr>
        <p:spPr>
          <a:xfrm>
            <a:off x="4023991" y="9721107"/>
            <a:ext cx="3078300" cy="513600"/>
          </a:xfrm>
          <a:prstGeom prst="rect">
            <a:avLst/>
          </a:prstGeom>
          <a:noFill/>
          <a:ln>
            <a:noFill/>
          </a:ln>
        </p:spPr>
        <p:txBody>
          <a:bodyPr spcFirstLastPara="1" wrap="square" lIns="94825" tIns="47400" rIns="94825" bIns="47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312928" y="1122363"/>
            <a:ext cx="8278368"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000"/>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312928" y="3602038"/>
            <a:ext cx="827836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3200">
                <a:solidFill>
                  <a:srgbClr val="FF2F92"/>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9" name="Google Shape;19;p27"/>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0" name="Google Shape;20;p27"/>
          <p:cNvSpPr txBox="1">
            <a:spLocks noGrp="1"/>
          </p:cNvSpPr>
          <p:nvPr>
            <p:ph type="sldNum" idx="12"/>
          </p:nvPr>
        </p:nvSpPr>
        <p:spPr>
          <a:xfrm>
            <a:off x="1" y="6258560"/>
            <a:ext cx="619381" cy="563723"/>
          </a:xfrm>
          <a:prstGeom prst="rect">
            <a:avLst/>
          </a:prstGeom>
          <a:noFill/>
          <a:ln>
            <a:noFill/>
          </a:ln>
        </p:spPr>
        <p:txBody>
          <a:bodyPr spcFirstLastPara="1" wrap="square" lIns="0" tIns="45700" rIns="0"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21" name="Google Shape;21;p27"/>
          <p:cNvSpPr>
            <a:spLocks noGrp="1"/>
          </p:cNvSpPr>
          <p:nvPr>
            <p:ph type="pic" idx="2"/>
          </p:nvPr>
        </p:nvSpPr>
        <p:spPr>
          <a:xfrm>
            <a:off x="9091423" y="1418600"/>
            <a:ext cx="2681986" cy="1431290"/>
          </a:xfrm>
          <a:prstGeom prst="rect">
            <a:avLst/>
          </a:prstGeom>
          <a:noFill/>
          <a:ln>
            <a:noFill/>
          </a:ln>
        </p:spPr>
      </p:sp>
      <p:sp>
        <p:nvSpPr>
          <p:cNvPr id="22" name="Google Shape;22;p27"/>
          <p:cNvSpPr>
            <a:spLocks noGrp="1"/>
          </p:cNvSpPr>
          <p:nvPr>
            <p:ph type="pic" idx="3"/>
          </p:nvPr>
        </p:nvSpPr>
        <p:spPr>
          <a:xfrm>
            <a:off x="9091422" y="3009656"/>
            <a:ext cx="2681986" cy="1431290"/>
          </a:xfrm>
          <a:prstGeom prst="rect">
            <a:avLst/>
          </a:prstGeom>
          <a:noFill/>
          <a:ln>
            <a:noFill/>
          </a:ln>
        </p:spPr>
      </p:sp>
      <p:sp>
        <p:nvSpPr>
          <p:cNvPr id="23" name="Google Shape;23;p27"/>
          <p:cNvSpPr txBox="1">
            <a:spLocks noGrp="1"/>
          </p:cNvSpPr>
          <p:nvPr>
            <p:ph type="body" idx="4"/>
          </p:nvPr>
        </p:nvSpPr>
        <p:spPr>
          <a:xfrm>
            <a:off x="9091613" y="4531540"/>
            <a:ext cx="2681287" cy="15231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2800"/>
              <a:buNone/>
              <a:defRPr sz="180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27"/>
          <p:cNvSpPr/>
          <p:nvPr/>
        </p:nvSpPr>
        <p:spPr>
          <a:xfrm>
            <a:off x="309691" y="3548557"/>
            <a:ext cx="8280000" cy="24455"/>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ndardfolie Abbildung">
  <p:cSld name="Abbildung Bild">
    <p:spTree>
      <p:nvGrpSpPr>
        <p:cNvPr id="1" name="Shape 97"/>
        <p:cNvGrpSpPr/>
        <p:nvPr/>
      </p:nvGrpSpPr>
      <p:grpSpPr>
        <a:xfrm>
          <a:off x="0" y="0"/>
          <a:ext cx="0" cy="0"/>
          <a:chOff x="0" y="0"/>
          <a:chExt cx="0" cy="0"/>
        </a:xfrm>
      </p:grpSpPr>
      <p:sp>
        <p:nvSpPr>
          <p:cNvPr id="98" name="Google Shape;98;g26da63f9b3d_1_595"/>
          <p:cNvSpPr txBox="1">
            <a:spLocks noGrp="1"/>
          </p:cNvSpPr>
          <p:nvPr>
            <p:ph type="title"/>
          </p:nvPr>
        </p:nvSpPr>
        <p:spPr>
          <a:xfrm>
            <a:off x="359999" y="180000"/>
            <a:ext cx="9000000" cy="108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g26da63f9b3d_1_595"/>
          <p:cNvSpPr>
            <a:spLocks noGrp="1"/>
          </p:cNvSpPr>
          <p:nvPr>
            <p:ph type="pic" idx="2"/>
          </p:nvPr>
        </p:nvSpPr>
        <p:spPr>
          <a:xfrm>
            <a:off x="360363" y="1368000"/>
            <a:ext cx="11518800" cy="4680000"/>
          </a:xfrm>
          <a:prstGeom prst="rect">
            <a:avLst/>
          </a:prstGeom>
          <a:noFill/>
          <a:ln>
            <a:noFill/>
          </a:ln>
        </p:spPr>
      </p:sp>
      <p:sp>
        <p:nvSpPr>
          <p:cNvPr id="100" name="Google Shape;100;g26da63f9b3d_1_595"/>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01" name="Google Shape;101;g26da63f9b3d_1_595"/>
          <p:cNvSpPr/>
          <p:nvPr/>
        </p:nvSpPr>
        <p:spPr>
          <a:xfrm>
            <a:off x="1" y="1296000"/>
            <a:ext cx="12188700"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g26da63f9b3d_1_595"/>
          <p:cNvSpPr txBox="1">
            <a:spLocks noGrp="1"/>
          </p:cNvSpPr>
          <p:nvPr>
            <p:ph type="body" idx="1"/>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03" name="Google Shape;103;g26da63f9b3d_1_595"/>
          <p:cNvSpPr txBox="1">
            <a:spLocks noGrp="1"/>
          </p:cNvSpPr>
          <p:nvPr>
            <p:ph type="body" idx="3"/>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04" name="Google Shape;104;g26da63f9b3d_1_595"/>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1800"/>
              <a:buFont typeface="Calibri"/>
              <a:buNone/>
              <a:defRPr/>
            </a:lvl2pPr>
            <a:lvl3pPr lvl="2" algn="l" rtl="0">
              <a:lnSpc>
                <a:spcPct val="100000"/>
              </a:lnSpc>
              <a:spcBef>
                <a:spcPts val="0"/>
              </a:spcBef>
              <a:spcAft>
                <a:spcPts val="0"/>
              </a:spcAft>
              <a:buClr>
                <a:srgbClr val="000000"/>
              </a:buClr>
              <a:buSzPts val="1800"/>
              <a:buFont typeface="Calibri"/>
              <a:buNone/>
              <a:defRPr/>
            </a:lvl3pPr>
            <a:lvl4pPr lvl="3" algn="l" rtl="0">
              <a:lnSpc>
                <a:spcPct val="100000"/>
              </a:lnSpc>
              <a:spcBef>
                <a:spcPts val="0"/>
              </a:spcBef>
              <a:spcAft>
                <a:spcPts val="0"/>
              </a:spcAft>
              <a:buClr>
                <a:srgbClr val="000000"/>
              </a:buClr>
              <a:buSzPts val="1800"/>
              <a:buFont typeface="Calibri"/>
              <a:buNone/>
              <a:defRPr/>
            </a:lvl4pPr>
            <a:lvl5pPr lvl="4" algn="l" rtl="0">
              <a:lnSpc>
                <a:spcPct val="100000"/>
              </a:lnSpc>
              <a:spcBef>
                <a:spcPts val="0"/>
              </a:spcBef>
              <a:spcAft>
                <a:spcPts val="0"/>
              </a:spcAft>
              <a:buClr>
                <a:srgbClr val="000000"/>
              </a:buClr>
              <a:buSzPts val="1800"/>
              <a:buFont typeface="Calibri"/>
              <a:buNone/>
              <a:defRPr/>
            </a:lvl5pPr>
            <a:lvl6pPr lvl="5" algn="l" rtl="0">
              <a:lnSpc>
                <a:spcPct val="100000"/>
              </a:lnSpc>
              <a:spcBef>
                <a:spcPts val="0"/>
              </a:spcBef>
              <a:spcAft>
                <a:spcPts val="0"/>
              </a:spcAft>
              <a:buClr>
                <a:srgbClr val="000000"/>
              </a:buClr>
              <a:buSzPts val="1800"/>
              <a:buFont typeface="Calibri"/>
              <a:buNone/>
              <a:defRPr/>
            </a:lvl6pPr>
            <a:lvl7pPr lvl="6" algn="l" rtl="0">
              <a:lnSpc>
                <a:spcPct val="100000"/>
              </a:lnSpc>
              <a:spcBef>
                <a:spcPts val="0"/>
              </a:spcBef>
              <a:spcAft>
                <a:spcPts val="0"/>
              </a:spcAft>
              <a:buClr>
                <a:srgbClr val="000000"/>
              </a:buClr>
              <a:buSzPts val="1800"/>
              <a:buFont typeface="Calibri"/>
              <a:buNone/>
              <a:defRPr/>
            </a:lvl7pPr>
            <a:lvl8pPr lvl="7" algn="l" rtl="0">
              <a:lnSpc>
                <a:spcPct val="100000"/>
              </a:lnSpc>
              <a:spcBef>
                <a:spcPts val="0"/>
              </a:spcBef>
              <a:spcAft>
                <a:spcPts val="0"/>
              </a:spcAft>
              <a:buClr>
                <a:srgbClr val="000000"/>
              </a:buClr>
              <a:buSzPts val="1800"/>
              <a:buFont typeface="Calibri"/>
              <a:buNone/>
              <a:defRPr/>
            </a:lvl8pPr>
            <a:lvl9pPr lvl="8" algn="l" rtl="0">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ndardfolie">
  <p:cSld name="Standart Text - lleer">
    <p:spTree>
      <p:nvGrpSpPr>
        <p:cNvPr id="1" name="Shape 105"/>
        <p:cNvGrpSpPr/>
        <p:nvPr/>
      </p:nvGrpSpPr>
      <p:grpSpPr>
        <a:xfrm>
          <a:off x="0" y="0"/>
          <a:ext cx="0" cy="0"/>
          <a:chOff x="0" y="0"/>
          <a:chExt cx="0" cy="0"/>
        </a:xfrm>
      </p:grpSpPr>
      <p:sp>
        <p:nvSpPr>
          <p:cNvPr id="106" name="Google Shape;106;g26da63f9b3d_1_603"/>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07" name="Google Shape;107;g26da63f9b3d_1_603"/>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26da63f9b3d_1_603"/>
          <p:cNvSpPr/>
          <p:nvPr/>
        </p:nvSpPr>
        <p:spPr>
          <a:xfrm>
            <a:off x="1" y="1296000"/>
            <a:ext cx="12188700"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6da63f9b3d_1_603"/>
          <p:cNvSpPr txBox="1">
            <a:spLocks noGrp="1"/>
          </p:cNvSpPr>
          <p:nvPr>
            <p:ph type="body" idx="1"/>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10" name="Google Shape;110;g26da63f9b3d_1_603"/>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11" name="Google Shape;111;g26da63f9b3d_1_603"/>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1800"/>
              <a:buFont typeface="Calibri"/>
              <a:buNone/>
              <a:defRPr/>
            </a:lvl2pPr>
            <a:lvl3pPr lvl="2" algn="l" rtl="0">
              <a:lnSpc>
                <a:spcPct val="100000"/>
              </a:lnSpc>
              <a:spcBef>
                <a:spcPts val="0"/>
              </a:spcBef>
              <a:spcAft>
                <a:spcPts val="0"/>
              </a:spcAft>
              <a:buClr>
                <a:srgbClr val="000000"/>
              </a:buClr>
              <a:buSzPts val="1800"/>
              <a:buFont typeface="Calibri"/>
              <a:buNone/>
              <a:defRPr/>
            </a:lvl3pPr>
            <a:lvl4pPr lvl="3" algn="l" rtl="0">
              <a:lnSpc>
                <a:spcPct val="100000"/>
              </a:lnSpc>
              <a:spcBef>
                <a:spcPts val="0"/>
              </a:spcBef>
              <a:spcAft>
                <a:spcPts val="0"/>
              </a:spcAft>
              <a:buClr>
                <a:srgbClr val="000000"/>
              </a:buClr>
              <a:buSzPts val="1800"/>
              <a:buFont typeface="Calibri"/>
              <a:buNone/>
              <a:defRPr/>
            </a:lvl4pPr>
            <a:lvl5pPr lvl="4" algn="l" rtl="0">
              <a:lnSpc>
                <a:spcPct val="100000"/>
              </a:lnSpc>
              <a:spcBef>
                <a:spcPts val="0"/>
              </a:spcBef>
              <a:spcAft>
                <a:spcPts val="0"/>
              </a:spcAft>
              <a:buClr>
                <a:srgbClr val="000000"/>
              </a:buClr>
              <a:buSzPts val="1800"/>
              <a:buFont typeface="Calibri"/>
              <a:buNone/>
              <a:defRPr/>
            </a:lvl5pPr>
            <a:lvl6pPr lvl="5" algn="l" rtl="0">
              <a:lnSpc>
                <a:spcPct val="100000"/>
              </a:lnSpc>
              <a:spcBef>
                <a:spcPts val="0"/>
              </a:spcBef>
              <a:spcAft>
                <a:spcPts val="0"/>
              </a:spcAft>
              <a:buClr>
                <a:srgbClr val="000000"/>
              </a:buClr>
              <a:buSzPts val="1800"/>
              <a:buFont typeface="Calibri"/>
              <a:buNone/>
              <a:defRPr/>
            </a:lvl6pPr>
            <a:lvl7pPr lvl="6" algn="l" rtl="0">
              <a:lnSpc>
                <a:spcPct val="100000"/>
              </a:lnSpc>
              <a:spcBef>
                <a:spcPts val="0"/>
              </a:spcBef>
              <a:spcAft>
                <a:spcPts val="0"/>
              </a:spcAft>
              <a:buClr>
                <a:srgbClr val="000000"/>
              </a:buClr>
              <a:buSzPts val="1800"/>
              <a:buFont typeface="Calibri"/>
              <a:buNone/>
              <a:defRPr/>
            </a:lvl7pPr>
            <a:lvl8pPr lvl="7" algn="l" rtl="0">
              <a:lnSpc>
                <a:spcPct val="100000"/>
              </a:lnSpc>
              <a:spcBef>
                <a:spcPts val="0"/>
              </a:spcBef>
              <a:spcAft>
                <a:spcPts val="0"/>
              </a:spcAft>
              <a:buClr>
                <a:srgbClr val="000000"/>
              </a:buClr>
              <a:buSzPts val="1800"/>
              <a:buFont typeface="Calibri"/>
              <a:buNone/>
              <a:defRPr/>
            </a:lvl8pPr>
            <a:lvl9pPr lvl="8" algn="l" rtl="0">
              <a:lnSpc>
                <a:spcPct val="100000"/>
              </a:lnSpc>
              <a:spcBef>
                <a:spcPts val="0"/>
              </a:spcBef>
              <a:spcAft>
                <a:spcPts val="0"/>
              </a:spcAft>
              <a:buClr>
                <a:srgbClr val="000000"/>
              </a:buClr>
              <a:buSzPts val="1800"/>
              <a:buFont typeface="Calibri"/>
              <a:buNone/>
              <a:defRPr/>
            </a:lvl9pPr>
          </a:lstStyle>
          <a:p>
            <a:endParaRPr/>
          </a:p>
        </p:txBody>
      </p:sp>
      <p:sp>
        <p:nvSpPr>
          <p:cNvPr id="112" name="Google Shape;112;g26da63f9b3d_1_603"/>
          <p:cNvSpPr txBox="1">
            <a:spLocks noGrp="1"/>
          </p:cNvSpPr>
          <p:nvPr>
            <p:ph type="body" idx="3"/>
          </p:nvPr>
        </p:nvSpPr>
        <p:spPr>
          <a:xfrm>
            <a:off x="360001" y="1465263"/>
            <a:ext cx="5871000" cy="46560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sz="2400"/>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ndardfolie Abbildung">
  <p:cSld name="1_Standardfolie Abbildung">
    <p:spTree>
      <p:nvGrpSpPr>
        <p:cNvPr id="1" name="Shape 113"/>
        <p:cNvGrpSpPr/>
        <p:nvPr/>
      </p:nvGrpSpPr>
      <p:grpSpPr>
        <a:xfrm>
          <a:off x="0" y="0"/>
          <a:ext cx="0" cy="0"/>
          <a:chOff x="0" y="0"/>
          <a:chExt cx="0" cy="0"/>
        </a:xfrm>
      </p:grpSpPr>
      <p:sp>
        <p:nvSpPr>
          <p:cNvPr id="114" name="Google Shape;114;g26da63f9b3d_1_61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g26da63f9b3d_1_611"/>
          <p:cNvSpPr>
            <a:spLocks noGrp="1"/>
          </p:cNvSpPr>
          <p:nvPr>
            <p:ph type="pic" idx="2"/>
          </p:nvPr>
        </p:nvSpPr>
        <p:spPr>
          <a:xfrm>
            <a:off x="5400009" y="1367999"/>
            <a:ext cx="6480000" cy="4680000"/>
          </a:xfrm>
          <a:prstGeom prst="rect">
            <a:avLst/>
          </a:prstGeom>
          <a:noFill/>
          <a:ln>
            <a:noFill/>
          </a:ln>
        </p:spPr>
      </p:sp>
      <p:sp>
        <p:nvSpPr>
          <p:cNvPr id="116" name="Google Shape;116;g26da63f9b3d_1_61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17" name="Google Shape;117;g26da63f9b3d_1_611"/>
          <p:cNvSpPr/>
          <p:nvPr/>
        </p:nvSpPr>
        <p:spPr>
          <a:xfrm>
            <a:off x="1" y="1296000"/>
            <a:ext cx="12188700"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g26da63f9b3d_1_611"/>
          <p:cNvSpPr txBox="1">
            <a:spLocks noGrp="1"/>
          </p:cNvSpPr>
          <p:nvPr>
            <p:ph type="body" idx="1"/>
          </p:nvPr>
        </p:nvSpPr>
        <p:spPr>
          <a:xfrm>
            <a:off x="360009" y="1367999"/>
            <a:ext cx="5040000" cy="46800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marL="914400" marR="0" lvl="1"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19" name="Google Shape;119;g26da63f9b3d_1_611"/>
          <p:cNvSpPr txBox="1">
            <a:spLocks noGrp="1"/>
          </p:cNvSpPr>
          <p:nvPr>
            <p:ph type="body" idx="3"/>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20" name="Google Shape;120;g26da63f9b3d_1_611"/>
          <p:cNvSpPr txBox="1">
            <a:spLocks noGrp="1"/>
          </p:cNvSpPr>
          <p:nvPr>
            <p:ph type="body" idx="4"/>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21" name="Google Shape;121;g26da63f9b3d_1_611"/>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1800"/>
              <a:buFont typeface="Calibri"/>
              <a:buNone/>
              <a:defRPr/>
            </a:lvl2pPr>
            <a:lvl3pPr lvl="2" algn="l" rtl="0">
              <a:lnSpc>
                <a:spcPct val="100000"/>
              </a:lnSpc>
              <a:spcBef>
                <a:spcPts val="0"/>
              </a:spcBef>
              <a:spcAft>
                <a:spcPts val="0"/>
              </a:spcAft>
              <a:buClr>
                <a:srgbClr val="000000"/>
              </a:buClr>
              <a:buSzPts val="1800"/>
              <a:buFont typeface="Calibri"/>
              <a:buNone/>
              <a:defRPr/>
            </a:lvl3pPr>
            <a:lvl4pPr lvl="3" algn="l" rtl="0">
              <a:lnSpc>
                <a:spcPct val="100000"/>
              </a:lnSpc>
              <a:spcBef>
                <a:spcPts val="0"/>
              </a:spcBef>
              <a:spcAft>
                <a:spcPts val="0"/>
              </a:spcAft>
              <a:buClr>
                <a:srgbClr val="000000"/>
              </a:buClr>
              <a:buSzPts val="1800"/>
              <a:buFont typeface="Calibri"/>
              <a:buNone/>
              <a:defRPr/>
            </a:lvl4pPr>
            <a:lvl5pPr lvl="4" algn="l" rtl="0">
              <a:lnSpc>
                <a:spcPct val="100000"/>
              </a:lnSpc>
              <a:spcBef>
                <a:spcPts val="0"/>
              </a:spcBef>
              <a:spcAft>
                <a:spcPts val="0"/>
              </a:spcAft>
              <a:buClr>
                <a:srgbClr val="000000"/>
              </a:buClr>
              <a:buSzPts val="1800"/>
              <a:buFont typeface="Calibri"/>
              <a:buNone/>
              <a:defRPr/>
            </a:lvl5pPr>
            <a:lvl6pPr lvl="5" algn="l" rtl="0">
              <a:lnSpc>
                <a:spcPct val="100000"/>
              </a:lnSpc>
              <a:spcBef>
                <a:spcPts val="0"/>
              </a:spcBef>
              <a:spcAft>
                <a:spcPts val="0"/>
              </a:spcAft>
              <a:buClr>
                <a:srgbClr val="000000"/>
              </a:buClr>
              <a:buSzPts val="1800"/>
              <a:buFont typeface="Calibri"/>
              <a:buNone/>
              <a:defRPr/>
            </a:lvl6pPr>
            <a:lvl7pPr lvl="6" algn="l" rtl="0">
              <a:lnSpc>
                <a:spcPct val="100000"/>
              </a:lnSpc>
              <a:spcBef>
                <a:spcPts val="0"/>
              </a:spcBef>
              <a:spcAft>
                <a:spcPts val="0"/>
              </a:spcAft>
              <a:buClr>
                <a:srgbClr val="000000"/>
              </a:buClr>
              <a:buSzPts val="1800"/>
              <a:buFont typeface="Calibri"/>
              <a:buNone/>
              <a:defRPr/>
            </a:lvl7pPr>
            <a:lvl8pPr lvl="7" algn="l" rtl="0">
              <a:lnSpc>
                <a:spcPct val="100000"/>
              </a:lnSpc>
              <a:spcBef>
                <a:spcPts val="0"/>
              </a:spcBef>
              <a:spcAft>
                <a:spcPts val="0"/>
              </a:spcAft>
              <a:buClr>
                <a:srgbClr val="000000"/>
              </a:buClr>
              <a:buSzPts val="1800"/>
              <a:buFont typeface="Calibri"/>
              <a:buNone/>
              <a:defRPr/>
            </a:lvl8pPr>
            <a:lvl9pPr lvl="8" algn="l" rtl="0">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ndardfolie Abbildung">
  <p:cSld name="Abbildung Graphik">
    <p:spTree>
      <p:nvGrpSpPr>
        <p:cNvPr id="1" name="Shape 122"/>
        <p:cNvGrpSpPr/>
        <p:nvPr/>
      </p:nvGrpSpPr>
      <p:grpSpPr>
        <a:xfrm>
          <a:off x="0" y="0"/>
          <a:ext cx="0" cy="0"/>
          <a:chOff x="0" y="0"/>
          <a:chExt cx="0" cy="0"/>
        </a:xfrm>
      </p:grpSpPr>
      <p:sp>
        <p:nvSpPr>
          <p:cNvPr id="123" name="Google Shape;123;g26da63f9b3d_1_620"/>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g26da63f9b3d_1_620"/>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25" name="Google Shape;125;g26da63f9b3d_1_620"/>
          <p:cNvSpPr>
            <a:spLocks noGrp="1"/>
          </p:cNvSpPr>
          <p:nvPr>
            <p:ph type="chart" idx="2"/>
          </p:nvPr>
        </p:nvSpPr>
        <p:spPr>
          <a:xfrm>
            <a:off x="360363" y="1368000"/>
            <a:ext cx="115188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g26da63f9b3d_1_620"/>
          <p:cNvSpPr/>
          <p:nvPr/>
        </p:nvSpPr>
        <p:spPr>
          <a:xfrm>
            <a:off x="1" y="1296000"/>
            <a:ext cx="12188700"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26da63f9b3d_1_620"/>
          <p:cNvSpPr txBox="1">
            <a:spLocks noGrp="1"/>
          </p:cNvSpPr>
          <p:nvPr>
            <p:ph type="body" idx="1"/>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28" name="Google Shape;128;g26da63f9b3d_1_620"/>
          <p:cNvSpPr txBox="1">
            <a:spLocks noGrp="1"/>
          </p:cNvSpPr>
          <p:nvPr>
            <p:ph type="body" idx="3"/>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29" name="Google Shape;129;g26da63f9b3d_1_620"/>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1800"/>
              <a:buFont typeface="Calibri"/>
              <a:buNone/>
              <a:defRPr/>
            </a:lvl2pPr>
            <a:lvl3pPr lvl="2" algn="l" rtl="0">
              <a:lnSpc>
                <a:spcPct val="100000"/>
              </a:lnSpc>
              <a:spcBef>
                <a:spcPts val="0"/>
              </a:spcBef>
              <a:spcAft>
                <a:spcPts val="0"/>
              </a:spcAft>
              <a:buClr>
                <a:srgbClr val="000000"/>
              </a:buClr>
              <a:buSzPts val="1800"/>
              <a:buFont typeface="Calibri"/>
              <a:buNone/>
              <a:defRPr/>
            </a:lvl3pPr>
            <a:lvl4pPr lvl="3" algn="l" rtl="0">
              <a:lnSpc>
                <a:spcPct val="100000"/>
              </a:lnSpc>
              <a:spcBef>
                <a:spcPts val="0"/>
              </a:spcBef>
              <a:spcAft>
                <a:spcPts val="0"/>
              </a:spcAft>
              <a:buClr>
                <a:srgbClr val="000000"/>
              </a:buClr>
              <a:buSzPts val="1800"/>
              <a:buFont typeface="Calibri"/>
              <a:buNone/>
              <a:defRPr/>
            </a:lvl4pPr>
            <a:lvl5pPr lvl="4" algn="l" rtl="0">
              <a:lnSpc>
                <a:spcPct val="100000"/>
              </a:lnSpc>
              <a:spcBef>
                <a:spcPts val="0"/>
              </a:spcBef>
              <a:spcAft>
                <a:spcPts val="0"/>
              </a:spcAft>
              <a:buClr>
                <a:srgbClr val="000000"/>
              </a:buClr>
              <a:buSzPts val="1800"/>
              <a:buFont typeface="Calibri"/>
              <a:buNone/>
              <a:defRPr/>
            </a:lvl5pPr>
            <a:lvl6pPr lvl="5" algn="l" rtl="0">
              <a:lnSpc>
                <a:spcPct val="100000"/>
              </a:lnSpc>
              <a:spcBef>
                <a:spcPts val="0"/>
              </a:spcBef>
              <a:spcAft>
                <a:spcPts val="0"/>
              </a:spcAft>
              <a:buClr>
                <a:srgbClr val="000000"/>
              </a:buClr>
              <a:buSzPts val="1800"/>
              <a:buFont typeface="Calibri"/>
              <a:buNone/>
              <a:defRPr/>
            </a:lvl6pPr>
            <a:lvl7pPr lvl="6" algn="l" rtl="0">
              <a:lnSpc>
                <a:spcPct val="100000"/>
              </a:lnSpc>
              <a:spcBef>
                <a:spcPts val="0"/>
              </a:spcBef>
              <a:spcAft>
                <a:spcPts val="0"/>
              </a:spcAft>
              <a:buClr>
                <a:srgbClr val="000000"/>
              </a:buClr>
              <a:buSzPts val="1800"/>
              <a:buFont typeface="Calibri"/>
              <a:buNone/>
              <a:defRPr/>
            </a:lvl7pPr>
            <a:lvl8pPr lvl="7" algn="l" rtl="0">
              <a:lnSpc>
                <a:spcPct val="100000"/>
              </a:lnSpc>
              <a:spcBef>
                <a:spcPts val="0"/>
              </a:spcBef>
              <a:spcAft>
                <a:spcPts val="0"/>
              </a:spcAft>
              <a:buClr>
                <a:srgbClr val="000000"/>
              </a:buClr>
              <a:buSzPts val="1800"/>
              <a:buFont typeface="Calibri"/>
              <a:buNone/>
              <a:defRPr/>
            </a:lvl8pPr>
            <a:lvl9pPr lvl="8" algn="l" rtl="0">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folie Abbildung">
  <p:cSld name="1_Standardfolie Abbildung 2">
    <p:spTree>
      <p:nvGrpSpPr>
        <p:cNvPr id="1" name="Shape 130"/>
        <p:cNvGrpSpPr/>
        <p:nvPr/>
      </p:nvGrpSpPr>
      <p:grpSpPr>
        <a:xfrm>
          <a:off x="0" y="0"/>
          <a:ext cx="0" cy="0"/>
          <a:chOff x="0" y="0"/>
          <a:chExt cx="0" cy="0"/>
        </a:xfrm>
      </p:grpSpPr>
      <p:sp>
        <p:nvSpPr>
          <p:cNvPr id="131" name="Google Shape;131;g26da63f9b3d_1_628"/>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26da63f9b3d_1_628"/>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33" name="Google Shape;133;g26da63f9b3d_1_628"/>
          <p:cNvSpPr>
            <a:spLocks noGrp="1"/>
          </p:cNvSpPr>
          <p:nvPr>
            <p:ph type="chart" idx="2"/>
          </p:nvPr>
        </p:nvSpPr>
        <p:spPr>
          <a:xfrm>
            <a:off x="5400009" y="1367999"/>
            <a:ext cx="64011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g26da63f9b3d_1_628"/>
          <p:cNvSpPr/>
          <p:nvPr/>
        </p:nvSpPr>
        <p:spPr>
          <a:xfrm>
            <a:off x="1" y="1296000"/>
            <a:ext cx="12188700"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6da63f9b3d_1_628"/>
          <p:cNvSpPr txBox="1">
            <a:spLocks noGrp="1"/>
          </p:cNvSpPr>
          <p:nvPr>
            <p:ph type="body" idx="1"/>
          </p:nvPr>
        </p:nvSpPr>
        <p:spPr>
          <a:xfrm>
            <a:off x="360009" y="1367999"/>
            <a:ext cx="5040000" cy="46800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marL="914400" marR="0" lvl="1" indent="-330200" algn="l" rtl="0">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36" name="Google Shape;136;g26da63f9b3d_1_628"/>
          <p:cNvSpPr txBox="1">
            <a:spLocks noGrp="1"/>
          </p:cNvSpPr>
          <p:nvPr>
            <p:ph type="body" idx="3"/>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37" name="Google Shape;137;g26da63f9b3d_1_628"/>
          <p:cNvSpPr txBox="1">
            <a:spLocks noGrp="1"/>
          </p:cNvSpPr>
          <p:nvPr>
            <p:ph type="body" idx="4"/>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138" name="Google Shape;138;g26da63f9b3d_1_628"/>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1800"/>
              <a:buFont typeface="Calibri"/>
              <a:buNone/>
              <a:defRPr/>
            </a:lvl2pPr>
            <a:lvl3pPr lvl="2" algn="l" rtl="0">
              <a:lnSpc>
                <a:spcPct val="100000"/>
              </a:lnSpc>
              <a:spcBef>
                <a:spcPts val="0"/>
              </a:spcBef>
              <a:spcAft>
                <a:spcPts val="0"/>
              </a:spcAft>
              <a:buClr>
                <a:srgbClr val="000000"/>
              </a:buClr>
              <a:buSzPts val="1800"/>
              <a:buFont typeface="Calibri"/>
              <a:buNone/>
              <a:defRPr/>
            </a:lvl3pPr>
            <a:lvl4pPr lvl="3" algn="l" rtl="0">
              <a:lnSpc>
                <a:spcPct val="100000"/>
              </a:lnSpc>
              <a:spcBef>
                <a:spcPts val="0"/>
              </a:spcBef>
              <a:spcAft>
                <a:spcPts val="0"/>
              </a:spcAft>
              <a:buClr>
                <a:srgbClr val="000000"/>
              </a:buClr>
              <a:buSzPts val="1800"/>
              <a:buFont typeface="Calibri"/>
              <a:buNone/>
              <a:defRPr/>
            </a:lvl4pPr>
            <a:lvl5pPr lvl="4" algn="l" rtl="0">
              <a:lnSpc>
                <a:spcPct val="100000"/>
              </a:lnSpc>
              <a:spcBef>
                <a:spcPts val="0"/>
              </a:spcBef>
              <a:spcAft>
                <a:spcPts val="0"/>
              </a:spcAft>
              <a:buClr>
                <a:srgbClr val="000000"/>
              </a:buClr>
              <a:buSzPts val="1800"/>
              <a:buFont typeface="Calibri"/>
              <a:buNone/>
              <a:defRPr/>
            </a:lvl5pPr>
            <a:lvl6pPr lvl="5" algn="l" rtl="0">
              <a:lnSpc>
                <a:spcPct val="100000"/>
              </a:lnSpc>
              <a:spcBef>
                <a:spcPts val="0"/>
              </a:spcBef>
              <a:spcAft>
                <a:spcPts val="0"/>
              </a:spcAft>
              <a:buClr>
                <a:srgbClr val="000000"/>
              </a:buClr>
              <a:buSzPts val="1800"/>
              <a:buFont typeface="Calibri"/>
              <a:buNone/>
              <a:defRPr/>
            </a:lvl6pPr>
            <a:lvl7pPr lvl="6" algn="l" rtl="0">
              <a:lnSpc>
                <a:spcPct val="100000"/>
              </a:lnSpc>
              <a:spcBef>
                <a:spcPts val="0"/>
              </a:spcBef>
              <a:spcAft>
                <a:spcPts val="0"/>
              </a:spcAft>
              <a:buClr>
                <a:srgbClr val="000000"/>
              </a:buClr>
              <a:buSzPts val="1800"/>
              <a:buFont typeface="Calibri"/>
              <a:buNone/>
              <a:defRPr/>
            </a:lvl7pPr>
            <a:lvl8pPr lvl="7" algn="l" rtl="0">
              <a:lnSpc>
                <a:spcPct val="100000"/>
              </a:lnSpc>
              <a:spcBef>
                <a:spcPts val="0"/>
              </a:spcBef>
              <a:spcAft>
                <a:spcPts val="0"/>
              </a:spcAft>
              <a:buClr>
                <a:srgbClr val="000000"/>
              </a:buClr>
              <a:buSzPts val="1800"/>
              <a:buFont typeface="Calibri"/>
              <a:buNone/>
              <a:defRPr/>
            </a:lvl8pPr>
            <a:lvl9pPr lvl="8" algn="l" rtl="0">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folie">
  <p:cSld name="1_Standardfolie">
    <p:spTree>
      <p:nvGrpSpPr>
        <p:cNvPr id="1" name="Shape 25"/>
        <p:cNvGrpSpPr/>
        <p:nvPr/>
      </p:nvGrpSpPr>
      <p:grpSpPr>
        <a:xfrm>
          <a:off x="0" y="0"/>
          <a:ext cx="0" cy="0"/>
          <a:chOff x="0" y="0"/>
          <a:chExt cx="0" cy="0"/>
        </a:xfrm>
      </p:grpSpPr>
      <p:sp>
        <p:nvSpPr>
          <p:cNvPr id="26" name="Google Shape;26;p125"/>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27" name="Google Shape;27;p125"/>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5"/>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25"/>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0" name="Google Shape;30;p125"/>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1" name="Google Shape;31;p125"/>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ndardfolie Abbildung">
  <p:cSld name="Abbildung Bild">
    <p:spTree>
      <p:nvGrpSpPr>
        <p:cNvPr id="1" name="Shape 32"/>
        <p:cNvGrpSpPr/>
        <p:nvPr/>
      </p:nvGrpSpPr>
      <p:grpSpPr>
        <a:xfrm>
          <a:off x="0" y="0"/>
          <a:ext cx="0" cy="0"/>
          <a:chOff x="0" y="0"/>
          <a:chExt cx="0" cy="0"/>
        </a:xfrm>
      </p:grpSpPr>
      <p:sp>
        <p:nvSpPr>
          <p:cNvPr id="33" name="Google Shape;33;g13c8bb42d54_0_79"/>
          <p:cNvSpPr txBox="1">
            <a:spLocks noGrp="1"/>
          </p:cNvSpPr>
          <p:nvPr>
            <p:ph type="title"/>
          </p:nvPr>
        </p:nvSpPr>
        <p:spPr>
          <a:xfrm>
            <a:off x="359999"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13c8bb42d54_0_79"/>
          <p:cNvSpPr>
            <a:spLocks noGrp="1"/>
          </p:cNvSpPr>
          <p:nvPr>
            <p:ph type="pic" idx="2"/>
          </p:nvPr>
        </p:nvSpPr>
        <p:spPr>
          <a:xfrm>
            <a:off x="360363" y="1368000"/>
            <a:ext cx="11518900" cy="4680000"/>
          </a:xfrm>
          <a:prstGeom prst="rect">
            <a:avLst/>
          </a:prstGeom>
          <a:noFill/>
          <a:ln>
            <a:noFill/>
          </a:ln>
        </p:spPr>
      </p:sp>
      <p:sp>
        <p:nvSpPr>
          <p:cNvPr id="35" name="Google Shape;35;g13c8bb42d54_0_79"/>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36" name="Google Shape;36;g13c8bb42d54_0_79"/>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13c8bb42d54_0_79"/>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8" name="Google Shape;38;g13c8bb42d54_0_79"/>
          <p:cNvSpPr txBox="1">
            <a:spLocks noGrp="1"/>
          </p:cNvSpPr>
          <p:nvPr>
            <p:ph type="body" idx="3"/>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9" name="Google Shape;39;g13c8bb42d54_0_79"/>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ndardfolie">
  <p:cSld name="Standart Text - lle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42" name="Google Shape;42;p3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1"/>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5" name="Google Shape;45;p31"/>
          <p:cNvSpPr txBox="1">
            <a:spLocks noGrp="1"/>
          </p:cNvSpPr>
          <p:nvPr>
            <p:ph type="body" idx="2"/>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6" name="Google Shape;46;p31"/>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
        <p:nvSpPr>
          <p:cNvPr id="47" name="Google Shape;47;p31"/>
          <p:cNvSpPr txBox="1">
            <a:spLocks noGrp="1"/>
          </p:cNvSpPr>
          <p:nvPr>
            <p:ph type="body" idx="3"/>
          </p:nvPr>
        </p:nvSpPr>
        <p:spPr>
          <a:xfrm>
            <a:off x="360001" y="1465263"/>
            <a:ext cx="5870938" cy="46561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40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ndardfolie Abbildung">
  <p:cSld name="1_Standardfolie Abbildung">
    <p:spTree>
      <p:nvGrpSpPr>
        <p:cNvPr id="1" name="Shape 48"/>
        <p:cNvGrpSpPr/>
        <p:nvPr/>
      </p:nvGrpSpPr>
      <p:grpSpPr>
        <a:xfrm>
          <a:off x="0" y="0"/>
          <a:ext cx="0" cy="0"/>
          <a:chOff x="0" y="0"/>
          <a:chExt cx="0" cy="0"/>
        </a:xfrm>
      </p:grpSpPr>
      <p:sp>
        <p:nvSpPr>
          <p:cNvPr id="49" name="Google Shape;49;p12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22"/>
          <p:cNvSpPr>
            <a:spLocks noGrp="1"/>
          </p:cNvSpPr>
          <p:nvPr>
            <p:ph type="pic" idx="2"/>
          </p:nvPr>
        </p:nvSpPr>
        <p:spPr>
          <a:xfrm>
            <a:off x="5400009" y="1367999"/>
            <a:ext cx="6480000" cy="4680000"/>
          </a:xfrm>
          <a:prstGeom prst="rect">
            <a:avLst/>
          </a:prstGeom>
          <a:noFill/>
          <a:ln>
            <a:noFill/>
          </a:ln>
        </p:spPr>
      </p:sp>
      <p:sp>
        <p:nvSpPr>
          <p:cNvPr id="51" name="Google Shape;51;p122"/>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52" name="Google Shape;52;p122"/>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22"/>
          <p:cNvSpPr txBox="1">
            <a:spLocks noGrp="1"/>
          </p:cNvSpPr>
          <p:nvPr>
            <p:ph type="body" idx="1"/>
          </p:nvPr>
        </p:nvSpPr>
        <p:spPr>
          <a:xfrm>
            <a:off x="360009" y="1367999"/>
            <a:ext cx="5040000" cy="46800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marL="914400" marR="0" lvl="1" indent="-330200" algn="l">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4" name="Google Shape;54;p122"/>
          <p:cNvSpPr txBox="1">
            <a:spLocks noGrp="1"/>
          </p:cNvSpPr>
          <p:nvPr>
            <p:ph type="body" idx="3"/>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5" name="Google Shape;55;p122"/>
          <p:cNvSpPr txBox="1">
            <a:spLocks noGrp="1"/>
          </p:cNvSpPr>
          <p:nvPr>
            <p:ph type="body" idx="4"/>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6" name="Google Shape;56;p122"/>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andardfolie Abbildung">
  <p:cSld name="Abbildung Graphik">
    <p:spTree>
      <p:nvGrpSpPr>
        <p:cNvPr id="1" name="Shape 57"/>
        <p:cNvGrpSpPr/>
        <p:nvPr/>
      </p:nvGrpSpPr>
      <p:grpSpPr>
        <a:xfrm>
          <a:off x="0" y="0"/>
          <a:ext cx="0" cy="0"/>
          <a:chOff x="0" y="0"/>
          <a:chExt cx="0" cy="0"/>
        </a:xfrm>
      </p:grpSpPr>
      <p:sp>
        <p:nvSpPr>
          <p:cNvPr id="58" name="Google Shape;58;g13c3dcbfdba_0_38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13c3dcbfdba_0_382"/>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60" name="Google Shape;60;g13c3dcbfdba_0_382"/>
          <p:cNvSpPr>
            <a:spLocks noGrp="1"/>
          </p:cNvSpPr>
          <p:nvPr>
            <p:ph type="chart" idx="2"/>
          </p:nvPr>
        </p:nvSpPr>
        <p:spPr>
          <a:xfrm>
            <a:off x="360363" y="1368000"/>
            <a:ext cx="11518900" cy="468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g13c3dcbfdba_0_382"/>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13c3dcbfdba_0_382"/>
          <p:cNvSpPr txBox="1">
            <a:spLocks noGrp="1"/>
          </p:cNvSpPr>
          <p:nvPr>
            <p:ph type="body" idx="1"/>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3" name="Google Shape;63;g13c3dcbfdba_0_382"/>
          <p:cNvSpPr txBox="1">
            <a:spLocks noGrp="1"/>
          </p:cNvSpPr>
          <p:nvPr>
            <p:ph type="body" idx="3"/>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4" name="Google Shape;64;g13c3dcbfdba_0_382"/>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ndardfolie Abbildung">
  <p:cSld name="1_Standardfolie Abbildung 2">
    <p:spTree>
      <p:nvGrpSpPr>
        <p:cNvPr id="1" name="Shape 65"/>
        <p:cNvGrpSpPr/>
        <p:nvPr/>
      </p:nvGrpSpPr>
      <p:grpSpPr>
        <a:xfrm>
          <a:off x="0" y="0"/>
          <a:ext cx="0" cy="0"/>
          <a:chOff x="0" y="0"/>
          <a:chExt cx="0" cy="0"/>
        </a:xfrm>
      </p:grpSpPr>
      <p:sp>
        <p:nvSpPr>
          <p:cNvPr id="66" name="Google Shape;66;p123"/>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3"/>
          <p:cNvSpPr txBox="1">
            <a:spLocks noGrp="1"/>
          </p:cNvSpPr>
          <p:nvPr>
            <p:ph type="sldNum" idx="12"/>
          </p:nvPr>
        </p:nvSpPr>
        <p:spPr>
          <a:xfrm>
            <a:off x="1" y="6254497"/>
            <a:ext cx="619381" cy="55746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68" name="Google Shape;68;p123"/>
          <p:cNvSpPr>
            <a:spLocks noGrp="1"/>
          </p:cNvSpPr>
          <p:nvPr>
            <p:ph type="chart" idx="2"/>
          </p:nvPr>
        </p:nvSpPr>
        <p:spPr>
          <a:xfrm>
            <a:off x="5400009" y="1367999"/>
            <a:ext cx="6400991" cy="468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23"/>
          <p:cNvSpPr/>
          <p:nvPr/>
        </p:nvSpPr>
        <p:spPr>
          <a:xfrm>
            <a:off x="1" y="1296000"/>
            <a:ext cx="12188826"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23"/>
          <p:cNvSpPr txBox="1">
            <a:spLocks noGrp="1"/>
          </p:cNvSpPr>
          <p:nvPr>
            <p:ph type="body" idx="1"/>
          </p:nvPr>
        </p:nvSpPr>
        <p:spPr>
          <a:xfrm>
            <a:off x="360009" y="1367999"/>
            <a:ext cx="5040000" cy="46800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marL="914400" marR="0" lvl="1" indent="-330200" algn="l">
              <a:lnSpc>
                <a:spcPct val="11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1" name="Google Shape;71;p123"/>
          <p:cNvSpPr txBox="1">
            <a:spLocks noGrp="1"/>
          </p:cNvSpPr>
          <p:nvPr>
            <p:ph type="body" idx="3"/>
          </p:nvPr>
        </p:nvSpPr>
        <p:spPr>
          <a:xfrm>
            <a:off x="3350684" y="6254497"/>
            <a:ext cx="383446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123"/>
          <p:cNvSpPr txBox="1">
            <a:spLocks noGrp="1"/>
          </p:cNvSpPr>
          <p:nvPr>
            <p:ph type="body" idx="4"/>
          </p:nvPr>
        </p:nvSpPr>
        <p:spPr>
          <a:xfrm>
            <a:off x="7263643" y="6254497"/>
            <a:ext cx="4616357" cy="557468"/>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300"/>
              </a:spcBef>
              <a:spcAft>
                <a:spcPts val="0"/>
              </a:spcAft>
              <a:buClr>
                <a:schemeClr val="dk1"/>
              </a:buClr>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228600" algn="l">
              <a:lnSpc>
                <a:spcPct val="100000"/>
              </a:lnSpc>
              <a:spcBef>
                <a:spcPts val="30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3" name="Google Shape;73;p123"/>
          <p:cNvSpPr txBox="1">
            <a:spLocks noGrp="1"/>
          </p:cNvSpPr>
          <p:nvPr>
            <p:ph type="ftr" idx="11"/>
          </p:nvPr>
        </p:nvSpPr>
        <p:spPr>
          <a:xfrm>
            <a:off x="708400" y="6254497"/>
            <a:ext cx="2541084" cy="557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81"/>
        <p:cNvGrpSpPr/>
        <p:nvPr/>
      </p:nvGrpSpPr>
      <p:grpSpPr>
        <a:xfrm>
          <a:off x="0" y="0"/>
          <a:ext cx="0" cy="0"/>
          <a:chOff x="0" y="0"/>
          <a:chExt cx="0" cy="0"/>
        </a:xfrm>
      </p:grpSpPr>
      <p:sp>
        <p:nvSpPr>
          <p:cNvPr id="82" name="Google Shape;82;g26da63f9b3d_1_579"/>
          <p:cNvSpPr txBox="1">
            <a:spLocks noGrp="1"/>
          </p:cNvSpPr>
          <p:nvPr>
            <p:ph type="ctrTitle"/>
          </p:nvPr>
        </p:nvSpPr>
        <p:spPr>
          <a:xfrm>
            <a:off x="312928" y="1122363"/>
            <a:ext cx="82785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SzPts val="4000"/>
              <a:buNone/>
              <a:defRPr sz="4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g26da63f9b3d_1_579"/>
          <p:cNvSpPr txBox="1">
            <a:spLocks noGrp="1"/>
          </p:cNvSpPr>
          <p:nvPr>
            <p:ph type="subTitle" idx="1"/>
          </p:nvPr>
        </p:nvSpPr>
        <p:spPr>
          <a:xfrm>
            <a:off x="312928" y="3602038"/>
            <a:ext cx="82785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SzPts val="2800"/>
              <a:buNone/>
              <a:defRPr sz="3200">
                <a:solidFill>
                  <a:srgbClr val="FF2F92"/>
                </a:solidFill>
              </a:defRPr>
            </a:lvl1pPr>
            <a:lvl2pPr lvl="1" algn="ctr" rtl="0">
              <a:lnSpc>
                <a:spcPct val="90000"/>
              </a:lnSpc>
              <a:spcBef>
                <a:spcPts val="500"/>
              </a:spcBef>
              <a:spcAft>
                <a:spcPts val="0"/>
              </a:spcAft>
              <a:buSzPts val="2400"/>
              <a:buNone/>
              <a:defRPr sz="2000"/>
            </a:lvl2pPr>
            <a:lvl3pPr lvl="2" algn="ctr" rtl="0">
              <a:lnSpc>
                <a:spcPct val="90000"/>
              </a:lnSpc>
              <a:spcBef>
                <a:spcPts val="500"/>
              </a:spcBef>
              <a:spcAft>
                <a:spcPts val="0"/>
              </a:spcAft>
              <a:buSzPts val="2000"/>
              <a:buNone/>
              <a:defRPr sz="1800"/>
            </a:lvl3pPr>
            <a:lvl4pPr lvl="3" algn="ctr" rtl="0">
              <a:lnSpc>
                <a:spcPct val="90000"/>
              </a:lnSpc>
              <a:spcBef>
                <a:spcPts val="500"/>
              </a:spcBef>
              <a:spcAft>
                <a:spcPts val="0"/>
              </a:spcAft>
              <a:buSzPts val="1800"/>
              <a:buNone/>
              <a:defRPr sz="1600"/>
            </a:lvl4pPr>
            <a:lvl5pPr lvl="4" algn="ctr" rtl="0">
              <a:lnSpc>
                <a:spcPct val="90000"/>
              </a:lnSpc>
              <a:spcBef>
                <a:spcPts val="500"/>
              </a:spcBef>
              <a:spcAft>
                <a:spcPts val="0"/>
              </a:spcAft>
              <a:buSzPts val="1800"/>
              <a:buNone/>
              <a:defRPr sz="1600"/>
            </a:lvl5pPr>
            <a:lvl6pPr lvl="5" algn="ctr" rtl="0">
              <a:lnSpc>
                <a:spcPct val="90000"/>
              </a:lnSpc>
              <a:spcBef>
                <a:spcPts val="500"/>
              </a:spcBef>
              <a:spcAft>
                <a:spcPts val="0"/>
              </a:spcAft>
              <a:buSzPts val="1800"/>
              <a:buNone/>
              <a:defRPr sz="1600"/>
            </a:lvl6pPr>
            <a:lvl7pPr lvl="6" algn="ctr" rtl="0">
              <a:lnSpc>
                <a:spcPct val="90000"/>
              </a:lnSpc>
              <a:spcBef>
                <a:spcPts val="500"/>
              </a:spcBef>
              <a:spcAft>
                <a:spcPts val="0"/>
              </a:spcAft>
              <a:buSzPts val="1800"/>
              <a:buNone/>
              <a:defRPr sz="1600"/>
            </a:lvl7pPr>
            <a:lvl8pPr lvl="7" algn="ctr" rtl="0">
              <a:lnSpc>
                <a:spcPct val="90000"/>
              </a:lnSpc>
              <a:spcBef>
                <a:spcPts val="500"/>
              </a:spcBef>
              <a:spcAft>
                <a:spcPts val="0"/>
              </a:spcAft>
              <a:buSzPts val="1800"/>
              <a:buNone/>
              <a:defRPr sz="1600"/>
            </a:lvl8pPr>
            <a:lvl9pPr lvl="8" algn="ctr" rtl="0">
              <a:lnSpc>
                <a:spcPct val="90000"/>
              </a:lnSpc>
              <a:spcBef>
                <a:spcPts val="500"/>
              </a:spcBef>
              <a:spcAft>
                <a:spcPts val="0"/>
              </a:spcAft>
              <a:buSzPts val="1800"/>
              <a:buNone/>
              <a:defRPr sz="1600"/>
            </a:lvl9pPr>
          </a:lstStyle>
          <a:p>
            <a:endParaRPr/>
          </a:p>
        </p:txBody>
      </p:sp>
      <p:sp>
        <p:nvSpPr>
          <p:cNvPr id="84" name="Google Shape;84;g26da63f9b3d_1_579"/>
          <p:cNvSpPr txBox="1">
            <a:spLocks noGrp="1"/>
          </p:cNvSpPr>
          <p:nvPr>
            <p:ph type="ftr" idx="11"/>
          </p:nvPr>
        </p:nvSpPr>
        <p:spPr>
          <a:xfrm>
            <a:off x="720592" y="6258560"/>
            <a:ext cx="2541000" cy="5637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sp>
        <p:nvSpPr>
          <p:cNvPr id="85" name="Google Shape;85;g26da63f9b3d_1_579"/>
          <p:cNvSpPr txBox="1">
            <a:spLocks noGrp="1"/>
          </p:cNvSpPr>
          <p:nvPr>
            <p:ph type="sldNum" idx="12"/>
          </p:nvPr>
        </p:nvSpPr>
        <p:spPr>
          <a:xfrm>
            <a:off x="1" y="6258560"/>
            <a:ext cx="619500" cy="563700"/>
          </a:xfrm>
          <a:prstGeom prst="rect">
            <a:avLst/>
          </a:prstGeom>
          <a:noFill/>
          <a:ln>
            <a:noFill/>
          </a:ln>
        </p:spPr>
        <p:txBody>
          <a:bodyPr spcFirstLastPara="1" wrap="square" lIns="0" tIns="45700" rIns="0"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86" name="Google Shape;86;g26da63f9b3d_1_579"/>
          <p:cNvSpPr>
            <a:spLocks noGrp="1"/>
          </p:cNvSpPr>
          <p:nvPr>
            <p:ph type="pic" idx="2"/>
          </p:nvPr>
        </p:nvSpPr>
        <p:spPr>
          <a:xfrm>
            <a:off x="9091423" y="1418600"/>
            <a:ext cx="2682000" cy="1431300"/>
          </a:xfrm>
          <a:prstGeom prst="rect">
            <a:avLst/>
          </a:prstGeom>
          <a:noFill/>
          <a:ln>
            <a:noFill/>
          </a:ln>
        </p:spPr>
      </p:sp>
      <p:sp>
        <p:nvSpPr>
          <p:cNvPr id="87" name="Google Shape;87;g26da63f9b3d_1_579"/>
          <p:cNvSpPr>
            <a:spLocks noGrp="1"/>
          </p:cNvSpPr>
          <p:nvPr>
            <p:ph type="pic" idx="3"/>
          </p:nvPr>
        </p:nvSpPr>
        <p:spPr>
          <a:xfrm>
            <a:off x="9091422" y="3009656"/>
            <a:ext cx="2682000" cy="1431300"/>
          </a:xfrm>
          <a:prstGeom prst="rect">
            <a:avLst/>
          </a:prstGeom>
          <a:noFill/>
          <a:ln>
            <a:noFill/>
          </a:ln>
        </p:spPr>
      </p:sp>
      <p:sp>
        <p:nvSpPr>
          <p:cNvPr id="88" name="Google Shape;88;g26da63f9b3d_1_579"/>
          <p:cNvSpPr txBox="1">
            <a:spLocks noGrp="1"/>
          </p:cNvSpPr>
          <p:nvPr>
            <p:ph type="body" idx="4"/>
          </p:nvPr>
        </p:nvSpPr>
        <p:spPr>
          <a:xfrm>
            <a:off x="9091613" y="4531540"/>
            <a:ext cx="2681400" cy="1523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SzPts val="2800"/>
              <a:buNone/>
              <a:defRPr sz="1800"/>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89" name="Google Shape;89;g26da63f9b3d_1_579"/>
          <p:cNvSpPr/>
          <p:nvPr/>
        </p:nvSpPr>
        <p:spPr>
          <a:xfrm>
            <a:off x="309691" y="3548557"/>
            <a:ext cx="8280000" cy="246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ndardfolie">
  <p:cSld name="1_Standardfolie">
    <p:spTree>
      <p:nvGrpSpPr>
        <p:cNvPr id="1" name="Shape 90"/>
        <p:cNvGrpSpPr/>
        <p:nvPr/>
      </p:nvGrpSpPr>
      <p:grpSpPr>
        <a:xfrm>
          <a:off x="0" y="0"/>
          <a:ext cx="0" cy="0"/>
          <a:chOff x="0" y="0"/>
          <a:chExt cx="0" cy="0"/>
        </a:xfrm>
      </p:grpSpPr>
      <p:sp>
        <p:nvSpPr>
          <p:cNvPr id="91" name="Google Shape;91;g26da63f9b3d_1_588"/>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92" name="Google Shape;92;g26da63f9b3d_1_588"/>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g26da63f9b3d_1_588"/>
          <p:cNvSpPr/>
          <p:nvPr/>
        </p:nvSpPr>
        <p:spPr>
          <a:xfrm>
            <a:off x="1" y="1296000"/>
            <a:ext cx="12188700" cy="36000"/>
          </a:xfrm>
          <a:prstGeom prst="rect">
            <a:avLst/>
          </a:prstGeom>
          <a:solidFill>
            <a:srgbClr val="FF7E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6da63f9b3d_1_588"/>
          <p:cNvSpPr txBox="1">
            <a:spLocks noGrp="1"/>
          </p:cNvSpPr>
          <p:nvPr>
            <p:ph type="body" idx="1"/>
          </p:nvPr>
        </p:nvSpPr>
        <p:spPr>
          <a:xfrm>
            <a:off x="3350684" y="6254497"/>
            <a:ext cx="38346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95" name="Google Shape;95;g26da63f9b3d_1_588"/>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marL="914400" lvl="1" indent="-342900" algn="l" rtl="0">
              <a:lnSpc>
                <a:spcPct val="110000"/>
              </a:lnSpc>
              <a:spcBef>
                <a:spcPts val="0"/>
              </a:spcBef>
              <a:spcAft>
                <a:spcPts val="0"/>
              </a:spcAft>
              <a:buClr>
                <a:schemeClr val="dk1"/>
              </a:buClr>
              <a:buSzPts val="1800"/>
              <a:buChar char="•"/>
              <a:defRPr/>
            </a:lvl2pPr>
            <a:lvl3pPr marL="1371600" lvl="2" indent="-342900" algn="l" rtl="0">
              <a:lnSpc>
                <a:spcPct val="110000"/>
              </a:lnSpc>
              <a:spcBef>
                <a:spcPts val="300"/>
              </a:spcBef>
              <a:spcAft>
                <a:spcPts val="0"/>
              </a:spcAft>
              <a:buClr>
                <a:schemeClr val="dk1"/>
              </a:buClr>
              <a:buSzPts val="1800"/>
              <a:buChar char="•"/>
              <a:defRPr/>
            </a:lvl3pPr>
            <a:lvl4pPr marL="1828800" lvl="3" indent="-342900" algn="l" rtl="0">
              <a:lnSpc>
                <a:spcPct val="110000"/>
              </a:lnSpc>
              <a:spcBef>
                <a:spcPts val="300"/>
              </a:spcBef>
              <a:spcAft>
                <a:spcPts val="0"/>
              </a:spcAft>
              <a:buClr>
                <a:schemeClr val="dk1"/>
              </a:buClr>
              <a:buSzPts val="1800"/>
              <a:buChar char="•"/>
              <a:defRPr/>
            </a:lvl4pPr>
            <a:lvl5pPr marL="2286000" lvl="4" indent="-342900" algn="l" rtl="0">
              <a:lnSpc>
                <a:spcPct val="110000"/>
              </a:lnSpc>
              <a:spcBef>
                <a:spcPts val="0"/>
              </a:spcBef>
              <a:spcAft>
                <a:spcPts val="0"/>
              </a:spcAft>
              <a:buClr>
                <a:schemeClr val="dk1"/>
              </a:buClr>
              <a:buSzPts val="1800"/>
              <a:buChar char="•"/>
              <a:defRPr/>
            </a:lvl5pPr>
            <a:lvl6pPr marL="2743200" lvl="5" indent="-228600" algn="l" rtl="0">
              <a:lnSpc>
                <a:spcPct val="100000"/>
              </a:lnSpc>
              <a:spcBef>
                <a:spcPts val="300"/>
              </a:spcBef>
              <a:spcAft>
                <a:spcPts val="0"/>
              </a:spcAft>
              <a:buClr>
                <a:srgbClr val="000000"/>
              </a:buClr>
              <a:buSzPts val="1800"/>
              <a:buNone/>
              <a:defRPr/>
            </a:lvl6pPr>
            <a:lvl7pPr marL="3200400" lvl="6" indent="-228600" algn="l" rtl="0">
              <a:lnSpc>
                <a:spcPct val="100000"/>
              </a:lnSpc>
              <a:spcBef>
                <a:spcPts val="0"/>
              </a:spcBef>
              <a:spcAft>
                <a:spcPts val="0"/>
              </a:spcAft>
              <a:buClr>
                <a:srgbClr val="000000"/>
              </a:buClr>
              <a:buSzPts val="1800"/>
              <a:buNone/>
              <a:defRPr/>
            </a:lvl7pPr>
            <a:lvl8pPr marL="3657600" lvl="7" indent="-228600" algn="l" rtl="0">
              <a:lnSpc>
                <a:spcPct val="100000"/>
              </a:lnSpc>
              <a:spcBef>
                <a:spcPts val="0"/>
              </a:spcBef>
              <a:spcAft>
                <a:spcPts val="0"/>
              </a:spcAft>
              <a:buClr>
                <a:srgbClr val="000000"/>
              </a:buClr>
              <a:buSzPts val="1800"/>
              <a:buNone/>
              <a:defRPr/>
            </a:lvl8pPr>
            <a:lvl9pPr marL="4114800" lvl="8" indent="-228600" algn="l" rtl="0">
              <a:lnSpc>
                <a:spcPct val="100000"/>
              </a:lnSpc>
              <a:spcBef>
                <a:spcPts val="0"/>
              </a:spcBef>
              <a:spcAft>
                <a:spcPts val="0"/>
              </a:spcAft>
              <a:buClr>
                <a:srgbClr val="000000"/>
              </a:buClr>
              <a:buSzPts val="1800"/>
              <a:buNone/>
              <a:defRPr/>
            </a:lvl9pPr>
          </a:lstStyle>
          <a:p>
            <a:endParaRPr/>
          </a:p>
        </p:txBody>
      </p:sp>
      <p:sp>
        <p:nvSpPr>
          <p:cNvPr id="96" name="Google Shape;96;g26da63f9b3d_1_588"/>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rtl="0">
              <a:lnSpc>
                <a:spcPct val="100000"/>
              </a:lnSpc>
              <a:spcBef>
                <a:spcPts val="0"/>
              </a:spcBef>
              <a:spcAft>
                <a:spcPts val="0"/>
              </a:spcAft>
              <a:buClr>
                <a:srgbClr val="000000"/>
              </a:buClr>
              <a:buSzPts val="1800"/>
              <a:buFont typeface="Calibri"/>
              <a:buNone/>
              <a:defRPr/>
            </a:lvl2pPr>
            <a:lvl3pPr lvl="2" algn="l" rtl="0">
              <a:lnSpc>
                <a:spcPct val="100000"/>
              </a:lnSpc>
              <a:spcBef>
                <a:spcPts val="0"/>
              </a:spcBef>
              <a:spcAft>
                <a:spcPts val="0"/>
              </a:spcAft>
              <a:buClr>
                <a:srgbClr val="000000"/>
              </a:buClr>
              <a:buSzPts val="1800"/>
              <a:buFont typeface="Calibri"/>
              <a:buNone/>
              <a:defRPr/>
            </a:lvl3pPr>
            <a:lvl4pPr lvl="3" algn="l" rtl="0">
              <a:lnSpc>
                <a:spcPct val="100000"/>
              </a:lnSpc>
              <a:spcBef>
                <a:spcPts val="0"/>
              </a:spcBef>
              <a:spcAft>
                <a:spcPts val="0"/>
              </a:spcAft>
              <a:buClr>
                <a:srgbClr val="000000"/>
              </a:buClr>
              <a:buSzPts val="1800"/>
              <a:buFont typeface="Calibri"/>
              <a:buNone/>
              <a:defRPr/>
            </a:lvl4pPr>
            <a:lvl5pPr lvl="4" algn="l" rtl="0">
              <a:lnSpc>
                <a:spcPct val="100000"/>
              </a:lnSpc>
              <a:spcBef>
                <a:spcPts val="0"/>
              </a:spcBef>
              <a:spcAft>
                <a:spcPts val="0"/>
              </a:spcAft>
              <a:buClr>
                <a:srgbClr val="000000"/>
              </a:buClr>
              <a:buSzPts val="1800"/>
              <a:buFont typeface="Calibri"/>
              <a:buNone/>
              <a:defRPr/>
            </a:lvl5pPr>
            <a:lvl6pPr lvl="5" algn="l" rtl="0">
              <a:lnSpc>
                <a:spcPct val="100000"/>
              </a:lnSpc>
              <a:spcBef>
                <a:spcPts val="0"/>
              </a:spcBef>
              <a:spcAft>
                <a:spcPts val="0"/>
              </a:spcAft>
              <a:buClr>
                <a:srgbClr val="000000"/>
              </a:buClr>
              <a:buSzPts val="1800"/>
              <a:buFont typeface="Calibri"/>
              <a:buNone/>
              <a:defRPr/>
            </a:lvl6pPr>
            <a:lvl7pPr lvl="6" algn="l" rtl="0">
              <a:lnSpc>
                <a:spcPct val="100000"/>
              </a:lnSpc>
              <a:spcBef>
                <a:spcPts val="0"/>
              </a:spcBef>
              <a:spcAft>
                <a:spcPts val="0"/>
              </a:spcAft>
              <a:buClr>
                <a:srgbClr val="000000"/>
              </a:buClr>
              <a:buSzPts val="1800"/>
              <a:buFont typeface="Calibri"/>
              <a:buNone/>
              <a:defRPr/>
            </a:lvl7pPr>
            <a:lvl8pPr lvl="7" algn="l" rtl="0">
              <a:lnSpc>
                <a:spcPct val="100000"/>
              </a:lnSpc>
              <a:spcBef>
                <a:spcPts val="0"/>
              </a:spcBef>
              <a:spcAft>
                <a:spcPts val="0"/>
              </a:spcAft>
              <a:buClr>
                <a:srgbClr val="000000"/>
              </a:buClr>
              <a:buSzPts val="1800"/>
              <a:buFont typeface="Calibri"/>
              <a:buNone/>
              <a:defRPr/>
            </a:lvl8pPr>
            <a:lvl9pPr lvl="8" algn="l" rtl="0">
              <a:lnSpc>
                <a:spcPct val="100000"/>
              </a:lnSpc>
              <a:spcBef>
                <a:spcPts val="0"/>
              </a:spcBef>
              <a:spcAft>
                <a:spcPts val="0"/>
              </a:spcAft>
              <a:buClr>
                <a:srgbClr val="000000"/>
              </a:buClr>
              <a:buSzPts val="1800"/>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0"/>
          <p:cNvSpPr/>
          <p:nvPr/>
        </p:nvSpPr>
        <p:spPr>
          <a:xfrm>
            <a:off x="0" y="6176963"/>
            <a:ext cx="12192000" cy="681037"/>
          </a:xfrm>
          <a:prstGeom prst="rect">
            <a:avLst/>
          </a:prstGeom>
          <a:gradFill>
            <a:gsLst>
              <a:gs pos="0">
                <a:srgbClr val="00B050"/>
              </a:gs>
              <a:gs pos="49000">
                <a:srgbClr val="FF0000"/>
              </a:gs>
              <a:gs pos="100000">
                <a:srgbClr val="01A0D6"/>
              </a:gs>
            </a:gsLst>
            <a:lin ang="0" scaled="0"/>
          </a:gradFill>
          <a:ln w="12700" cap="flat" cmpd="sng">
            <a:solidFill>
              <a:srgbClr val="364A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10"/>
          <p:cNvSpPr txBox="1">
            <a:spLocks noGrp="1"/>
          </p:cNvSpPr>
          <p:nvPr>
            <p:ph type="title"/>
          </p:nvPr>
        </p:nvSpPr>
        <p:spPr>
          <a:xfrm>
            <a:off x="360000" y="180000"/>
            <a:ext cx="9115940" cy="10800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10"/>
          <p:cNvSpPr txBox="1">
            <a:spLocks noGrp="1"/>
          </p:cNvSpPr>
          <p:nvPr>
            <p:ph type="body" idx="1"/>
          </p:nvPr>
        </p:nvSpPr>
        <p:spPr>
          <a:xfrm>
            <a:off x="360000" y="1440000"/>
            <a:ext cx="115200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10"/>
          <p:cNvSpPr txBox="1">
            <a:spLocks noGrp="1"/>
          </p:cNvSpPr>
          <p:nvPr>
            <p:ph type="sldNum" idx="12"/>
          </p:nvPr>
        </p:nvSpPr>
        <p:spPr>
          <a:xfrm>
            <a:off x="1" y="6258560"/>
            <a:ext cx="619381" cy="563723"/>
          </a:xfrm>
          <a:prstGeom prst="rect">
            <a:avLst/>
          </a:prstGeom>
          <a:noFill/>
          <a:ln>
            <a:noFill/>
          </a:ln>
        </p:spPr>
        <p:txBody>
          <a:bodyPr spcFirstLastPara="1" wrap="square" lIns="0" tIns="45700" rIns="0"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14" name="Google Shape;14;p110"/>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7F7F7F"/>
              </a:buClr>
              <a:buSzPts val="1800"/>
              <a:buFont typeface="Calibri"/>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9pPr>
          </a:lstStyle>
          <a:p>
            <a:endParaRPr/>
          </a:p>
        </p:txBody>
      </p:sp>
      <p:pic>
        <p:nvPicPr>
          <p:cNvPr id="15" name="Google Shape;15;p110"/>
          <p:cNvPicPr preferRelativeResize="0"/>
          <p:nvPr/>
        </p:nvPicPr>
        <p:blipFill rotWithShape="1">
          <a:blip r:embed="rId9">
            <a:alphaModFix/>
          </a:blip>
          <a:srcRect/>
          <a:stretch/>
        </p:blipFill>
        <p:spPr>
          <a:xfrm>
            <a:off x="9573491" y="222778"/>
            <a:ext cx="2306509" cy="10372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g26da63f9b3d_1_572"/>
          <p:cNvSpPr/>
          <p:nvPr/>
        </p:nvSpPr>
        <p:spPr>
          <a:xfrm>
            <a:off x="0" y="6176963"/>
            <a:ext cx="12192000" cy="681000"/>
          </a:xfrm>
          <a:prstGeom prst="rect">
            <a:avLst/>
          </a:prstGeom>
          <a:gradFill>
            <a:gsLst>
              <a:gs pos="0">
                <a:srgbClr val="00B050"/>
              </a:gs>
              <a:gs pos="49000">
                <a:srgbClr val="FF0000"/>
              </a:gs>
              <a:gs pos="100000">
                <a:srgbClr val="01A0D6"/>
              </a:gs>
            </a:gsLst>
            <a:lin ang="0" scaled="0"/>
          </a:gradFill>
          <a:ln w="12700" cap="flat" cmpd="sng">
            <a:solidFill>
              <a:srgbClr val="364A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g26da63f9b3d_1_572"/>
          <p:cNvSpPr txBox="1">
            <a:spLocks noGrp="1"/>
          </p:cNvSpPr>
          <p:nvPr>
            <p:ph type="title"/>
          </p:nvPr>
        </p:nvSpPr>
        <p:spPr>
          <a:xfrm>
            <a:off x="360000" y="180000"/>
            <a:ext cx="9115800" cy="10800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g26da63f9b3d_1_572"/>
          <p:cNvSpPr txBox="1">
            <a:spLocks noGrp="1"/>
          </p:cNvSpPr>
          <p:nvPr>
            <p:ph type="body" idx="1"/>
          </p:nvPr>
        </p:nvSpPr>
        <p:spPr>
          <a:xfrm>
            <a:off x="360000" y="1440000"/>
            <a:ext cx="115200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g26da63f9b3d_1_572"/>
          <p:cNvSpPr txBox="1">
            <a:spLocks noGrp="1"/>
          </p:cNvSpPr>
          <p:nvPr>
            <p:ph type="sldNum" idx="12"/>
          </p:nvPr>
        </p:nvSpPr>
        <p:spPr>
          <a:xfrm>
            <a:off x="1" y="6258560"/>
            <a:ext cx="619500" cy="563700"/>
          </a:xfrm>
          <a:prstGeom prst="rect">
            <a:avLst/>
          </a:prstGeom>
          <a:noFill/>
          <a:ln>
            <a:noFill/>
          </a:ln>
        </p:spPr>
        <p:txBody>
          <a:bodyPr spcFirstLastPara="1" wrap="square" lIns="0" tIns="45700" rIns="0" bIns="45700" anchor="ctr" anchorCtr="0">
            <a:noAutofit/>
          </a:bodyPr>
          <a:lstStyle>
            <a:lvl1pPr marL="0" marR="0" lvl="0"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888888"/>
              </a:buClr>
              <a:buSzPts val="1200"/>
              <a:buFont typeface="Arial"/>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de-DE"/>
              <a:t>‹Nr.›</a:t>
            </a:fld>
            <a:endParaRPr/>
          </a:p>
        </p:txBody>
      </p:sp>
      <p:sp>
        <p:nvSpPr>
          <p:cNvPr id="79" name="Google Shape;79;g26da63f9b3d_1_572"/>
          <p:cNvSpPr txBox="1">
            <a:spLocks noGrp="1"/>
          </p:cNvSpPr>
          <p:nvPr>
            <p:ph type="ftr" idx="11"/>
          </p:nvPr>
        </p:nvSpPr>
        <p:spPr>
          <a:xfrm>
            <a:off x="720592" y="6258560"/>
            <a:ext cx="2541000" cy="563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7F7F7F"/>
              </a:buClr>
              <a:buSzPts val="1800"/>
              <a:buFont typeface="Calibri"/>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Calibri"/>
              <a:buNone/>
              <a:defRPr sz="1400" b="0" i="0" u="none" strike="noStrike" cap="none">
                <a:solidFill>
                  <a:srgbClr val="000000"/>
                </a:solidFill>
                <a:latin typeface="Arial"/>
                <a:ea typeface="Arial"/>
                <a:cs typeface="Arial"/>
                <a:sym typeface="Arial"/>
              </a:defRPr>
            </a:lvl9pPr>
          </a:lstStyle>
          <a:p>
            <a:endParaRPr/>
          </a:p>
        </p:txBody>
      </p:sp>
      <p:pic>
        <p:nvPicPr>
          <p:cNvPr id="80" name="Google Shape;80;g26da63f9b3d_1_572"/>
          <p:cNvPicPr preferRelativeResize="0"/>
          <p:nvPr/>
        </p:nvPicPr>
        <p:blipFill rotWithShape="1">
          <a:blip r:embed="rId9">
            <a:alphaModFix/>
          </a:blip>
          <a:srcRect/>
          <a:stretch/>
        </p:blipFill>
        <p:spPr>
          <a:xfrm>
            <a:off x="9573491" y="222778"/>
            <a:ext cx="2306508" cy="10372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zt.de/" TargetMode="External"/><Relationship Id="rId4" Type="http://schemas.openxmlformats.org/officeDocument/2006/relationships/hyperlink" Target="mailto:m.scharp@izt.de" TargetMode="External"/><Relationship Id="rId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8"/>
          <p:cNvSpPr txBox="1">
            <a:spLocks noGrp="1"/>
          </p:cNvSpPr>
          <p:nvPr>
            <p:ph type="ctrTitle"/>
          </p:nvPr>
        </p:nvSpPr>
        <p:spPr>
          <a:xfrm>
            <a:off x="185606" y="1041400"/>
            <a:ext cx="957185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44"/>
              <a:buNone/>
            </a:pPr>
            <a:r>
              <a:rPr lang="de-DE" b="1"/>
              <a:t>Straßenbauer und Straßenbauerin</a:t>
            </a:r>
            <a:br>
              <a:rPr lang="de-DE" b="1"/>
            </a:br>
            <a:r>
              <a:rPr lang="de-DE" b="1"/>
              <a:t>und</a:t>
            </a:r>
            <a:br>
              <a:rPr lang="de-DE" b="1"/>
            </a:br>
            <a:r>
              <a:rPr lang="de-DE" b="1"/>
              <a:t>Asphaltbauer und Asphaltbauerin</a:t>
            </a:r>
            <a:endParaRPr b="1"/>
          </a:p>
        </p:txBody>
      </p:sp>
      <p:sp>
        <p:nvSpPr>
          <p:cNvPr id="145" name="Google Shape;145;p38"/>
          <p:cNvSpPr txBox="1">
            <a:spLocks noGrp="1"/>
          </p:cNvSpPr>
          <p:nvPr>
            <p:ph type="subTitle" idx="1"/>
          </p:nvPr>
        </p:nvSpPr>
        <p:spPr>
          <a:xfrm>
            <a:off x="312928" y="3602038"/>
            <a:ext cx="8278368"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de-DE"/>
              <a:t>Folien zur Diskussion von Zielkonflikten im Straßen- und Asphaltbau</a:t>
            </a:r>
            <a:endParaRPr/>
          </a:p>
        </p:txBody>
      </p:sp>
      <p:sp>
        <p:nvSpPr>
          <p:cNvPr id="146" name="Google Shape;146;p38"/>
          <p:cNvSpPr txBox="1">
            <a:spLocks noGrp="1"/>
          </p:cNvSpPr>
          <p:nvPr>
            <p:ph type="ftr" idx="11"/>
          </p:nvPr>
        </p:nvSpPr>
        <p:spPr>
          <a:xfrm>
            <a:off x="720592" y="6258560"/>
            <a:ext cx="2541084" cy="5637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sz="1200">
                <a:latin typeface="Trebuchet MS"/>
                <a:ea typeface="Trebuchet MS"/>
                <a:cs typeface="Trebuchet MS"/>
                <a:sym typeface="Trebuchet MS"/>
              </a:rPr>
              <a:t>Dipl.-Ing. Volker Handke </a:t>
            </a:r>
            <a:endParaRPr sz="1200">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800"/>
              <a:buFont typeface="Arial"/>
              <a:buNone/>
            </a:pPr>
            <a:r>
              <a:rPr lang="de-DE" sz="1200">
                <a:latin typeface="Trebuchet MS"/>
                <a:ea typeface="Trebuchet MS"/>
                <a:cs typeface="Trebuchet MS"/>
                <a:sym typeface="Trebuchet MS"/>
              </a:rPr>
              <a:t>Die Projektagentur BBNE</a:t>
            </a:r>
            <a:endParaRPr/>
          </a:p>
        </p:txBody>
      </p:sp>
      <p:sp>
        <p:nvSpPr>
          <p:cNvPr id="147" name="Google Shape;147;p38"/>
          <p:cNvSpPr txBox="1">
            <a:spLocks noGrp="1"/>
          </p:cNvSpPr>
          <p:nvPr>
            <p:ph type="sldNum" idx="12"/>
          </p:nvPr>
        </p:nvSpPr>
        <p:spPr>
          <a:xfrm>
            <a:off x="1" y="6258560"/>
            <a:ext cx="619381" cy="563723"/>
          </a:xfrm>
          <a:prstGeom prst="rect">
            <a:avLst/>
          </a:prstGeom>
          <a:noFill/>
          <a:ln>
            <a:noFill/>
          </a:ln>
        </p:spPr>
        <p:txBody>
          <a:bodyPr spcFirstLastPara="1" wrap="square" lIns="0" tIns="45700" rIns="0"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de-DE"/>
              <a:t>1</a:t>
            </a:fld>
            <a:endParaRPr/>
          </a:p>
        </p:txBody>
      </p:sp>
      <p:sp>
        <p:nvSpPr>
          <p:cNvPr id="148" name="Google Shape;148;p38"/>
          <p:cNvSpPr txBox="1">
            <a:spLocks noGrp="1"/>
          </p:cNvSpPr>
          <p:nvPr>
            <p:ph type="body" idx="4"/>
          </p:nvPr>
        </p:nvSpPr>
        <p:spPr>
          <a:xfrm>
            <a:off x="9091613" y="4531540"/>
            <a:ext cx="2681287" cy="1523185"/>
          </a:xfrm>
          <a:prstGeom prst="rect">
            <a:avLst/>
          </a:prstGeom>
          <a:noFill/>
          <a:ln>
            <a:noFill/>
          </a:ln>
        </p:spPr>
        <p:txBody>
          <a:bodyPr spcFirstLastPara="1" wrap="square" lIns="91425" tIns="45700" rIns="91425" bIns="45700" anchor="t" anchorCtr="0">
            <a:normAutofit fontScale="77500" lnSpcReduction="20000"/>
          </a:bodyPr>
          <a:lstStyle/>
          <a:p>
            <a:pPr marL="50800" lvl="0" indent="0" algn="l" rtl="0">
              <a:lnSpc>
                <a:spcPct val="90000"/>
              </a:lnSpc>
              <a:spcBef>
                <a:spcPts val="1000"/>
              </a:spcBef>
              <a:spcAft>
                <a:spcPts val="0"/>
              </a:spcAft>
              <a:buSzPct val="248886"/>
              <a:buNone/>
            </a:pPr>
            <a:r>
              <a:rPr lang="de-DE"/>
              <a:t>IZT – Institut für Zukunftsstudien und Technologiebewertung</a:t>
            </a:r>
            <a:endParaRPr/>
          </a:p>
          <a:p>
            <a:pPr marL="50800" lvl="0" indent="0" algn="l" rtl="0">
              <a:lnSpc>
                <a:spcPct val="90000"/>
              </a:lnSpc>
              <a:spcBef>
                <a:spcPts val="1000"/>
              </a:spcBef>
              <a:spcAft>
                <a:spcPts val="0"/>
              </a:spcAft>
              <a:buSzPct val="248886"/>
              <a:buNone/>
            </a:pPr>
            <a:r>
              <a:rPr lang="de-DE"/>
              <a:t>Schopenhauerstraße 26; 14129 Berlin; </a:t>
            </a:r>
            <a:r>
              <a:rPr lang="de-DE" u="sng">
                <a:solidFill>
                  <a:schemeClr val="hlink"/>
                </a:solidFill>
                <a:hlinkClick r:id="rId3"/>
              </a:rPr>
              <a:t>www.izt.de</a:t>
            </a:r>
            <a:endParaRPr/>
          </a:p>
          <a:p>
            <a:pPr marL="50800" lvl="0" indent="0" algn="l" rtl="0">
              <a:lnSpc>
                <a:spcPct val="90000"/>
              </a:lnSpc>
              <a:spcBef>
                <a:spcPts val="1000"/>
              </a:spcBef>
              <a:spcAft>
                <a:spcPts val="0"/>
              </a:spcAft>
              <a:buSzPct val="248886"/>
              <a:buNone/>
            </a:pPr>
            <a:r>
              <a:rPr lang="de-DE"/>
              <a:t>Dipl.-Ing. Volker Handke (</a:t>
            </a:r>
            <a:r>
              <a:rPr lang="de-DE" u="sng">
                <a:solidFill>
                  <a:schemeClr val="hlink"/>
                </a:solidFill>
              </a:rPr>
              <a:t>v.handke</a:t>
            </a:r>
            <a:r>
              <a:rPr lang="de-DE" u="sng">
                <a:solidFill>
                  <a:schemeClr val="hlink"/>
                </a:solidFill>
                <a:hlinkClick r:id="rId4"/>
              </a:rPr>
              <a:t>@izt.de</a:t>
            </a:r>
            <a:r>
              <a:rPr lang="de-DE"/>
              <a:t>)</a:t>
            </a:r>
            <a:endParaRPr/>
          </a:p>
        </p:txBody>
      </p:sp>
      <p:pic>
        <p:nvPicPr>
          <p:cNvPr id="149" name="Google Shape;149;p38"/>
          <p:cNvPicPr preferRelativeResize="0"/>
          <p:nvPr/>
        </p:nvPicPr>
        <p:blipFill rotWithShape="1">
          <a:blip r:embed="rId5">
            <a:alphaModFix/>
          </a:blip>
          <a:srcRect r="9867"/>
          <a:stretch/>
        </p:blipFill>
        <p:spPr>
          <a:xfrm>
            <a:off x="8967882" y="3230428"/>
            <a:ext cx="2850243" cy="124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4b98f2b690_0_2"/>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10</a:t>
            </a:fld>
            <a:endParaRPr/>
          </a:p>
        </p:txBody>
      </p:sp>
      <p:sp>
        <p:nvSpPr>
          <p:cNvPr id="291" name="Google Shape;291;g14b98f2b690_0_2"/>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Klima- und Umweltwirkung Verkehr:</a:t>
            </a:r>
            <a:endParaRPr/>
          </a:p>
          <a:p>
            <a:pPr marL="0" lvl="0" indent="0" algn="l" rtl="0">
              <a:lnSpc>
                <a:spcPct val="100000"/>
              </a:lnSpc>
              <a:spcBef>
                <a:spcPts val="0"/>
              </a:spcBef>
              <a:spcAft>
                <a:spcPts val="0"/>
              </a:spcAft>
              <a:buSzPts val="1800"/>
              <a:buNone/>
            </a:pPr>
            <a:r>
              <a:rPr lang="de-DE"/>
              <a:t>Atmosphärische Emissionen Lkw-Verkehr</a:t>
            </a:r>
            <a:endParaRPr/>
          </a:p>
        </p:txBody>
      </p:sp>
      <p:sp>
        <p:nvSpPr>
          <p:cNvPr id="292" name="Google Shape;292;g14b98f2b690_0_2"/>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Umweltbundesamt (2022)</a:t>
            </a:r>
            <a:endParaRPr/>
          </a:p>
        </p:txBody>
      </p:sp>
      <p:sp>
        <p:nvSpPr>
          <p:cNvPr id="293" name="Google Shape;293;g14b98f2b690_0_2"/>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pic>
        <p:nvPicPr>
          <p:cNvPr id="294" name="Google Shape;294;g14b98f2b690_0_2"/>
          <p:cNvPicPr preferRelativeResize="0"/>
          <p:nvPr/>
        </p:nvPicPr>
        <p:blipFill rotWithShape="1">
          <a:blip r:embed="rId3">
            <a:alphaModFix/>
          </a:blip>
          <a:srcRect/>
          <a:stretch/>
        </p:blipFill>
        <p:spPr>
          <a:xfrm>
            <a:off x="0" y="1400100"/>
            <a:ext cx="7428348" cy="4609888"/>
          </a:xfrm>
          <a:prstGeom prst="rect">
            <a:avLst/>
          </a:prstGeom>
          <a:noFill/>
          <a:ln>
            <a:noFill/>
          </a:ln>
        </p:spPr>
      </p:pic>
      <p:sp>
        <p:nvSpPr>
          <p:cNvPr id="295" name="Google Shape;295;g14b98f2b690_0_2"/>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
        <p:nvSpPr>
          <p:cNvPr id="296" name="Google Shape;296;g14b98f2b690_0_2"/>
          <p:cNvSpPr/>
          <p:nvPr/>
        </p:nvSpPr>
        <p:spPr>
          <a:xfrm>
            <a:off x="7591310" y="2095937"/>
            <a:ext cx="4151034" cy="3322622"/>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330200" algn="l" rtl="0">
              <a:lnSpc>
                <a:spcPct val="100000"/>
              </a:lnSpc>
              <a:spcBef>
                <a:spcPts val="600"/>
              </a:spcBef>
              <a:spcAft>
                <a:spcPts val="0"/>
              </a:spcAft>
              <a:buClr>
                <a:srgbClr val="C00000"/>
              </a:buClr>
              <a:buSzPct val="90000"/>
              <a:buFont typeface="Arial"/>
              <a:buChar char="•"/>
            </a:pPr>
            <a:r>
              <a:rPr lang="de-DE" sz="1800" b="1" i="0" u="none" strike="noStrike" cap="none" dirty="0">
                <a:solidFill>
                  <a:srgbClr val="C00000"/>
                </a:solidFill>
                <a:latin typeface="Arial"/>
                <a:ea typeface="Arial"/>
                <a:cs typeface="Arial"/>
                <a:sym typeface="Arial"/>
              </a:rPr>
              <a:t>Welchen Beitrag leistet Ihr Betrieb im Mobilitätsbereich zum Klimawandel?</a:t>
            </a:r>
            <a:endParaRPr sz="1800" b="1" i="0" u="none" strike="noStrike" cap="none" dirty="0">
              <a:solidFill>
                <a:srgbClr val="C00000"/>
              </a:solidFill>
              <a:latin typeface="Arial"/>
              <a:ea typeface="Arial"/>
              <a:cs typeface="Arial"/>
              <a:sym typeface="Arial"/>
            </a:endParaRPr>
          </a:p>
          <a:p>
            <a:pPr marL="457200" marR="0" lvl="0" indent="-330200" algn="l" rtl="0">
              <a:lnSpc>
                <a:spcPct val="100000"/>
              </a:lnSpc>
              <a:spcBef>
                <a:spcPts val="600"/>
              </a:spcBef>
              <a:spcAft>
                <a:spcPts val="0"/>
              </a:spcAft>
              <a:buClr>
                <a:srgbClr val="C00000"/>
              </a:buClr>
              <a:buSzPct val="90000"/>
              <a:buFont typeface="Arial"/>
              <a:buChar char="•"/>
            </a:pPr>
            <a:r>
              <a:rPr lang="de-DE" sz="1800" b="1" i="0" u="none" strike="noStrike" cap="none" dirty="0">
                <a:solidFill>
                  <a:srgbClr val="C00000"/>
                </a:solidFill>
                <a:latin typeface="Arial"/>
                <a:ea typeface="Arial"/>
                <a:cs typeface="Arial"/>
                <a:sym typeface="Arial"/>
              </a:rPr>
              <a:t>Was unternehmen Sie in Ihrem Betrieb, um die Emissionen von CO</a:t>
            </a:r>
            <a:r>
              <a:rPr lang="de-DE" sz="1800" b="1" i="0" u="none" strike="noStrike" cap="none" baseline="-25000" dirty="0">
                <a:solidFill>
                  <a:srgbClr val="C00000"/>
                </a:solidFill>
                <a:latin typeface="Arial"/>
                <a:ea typeface="Arial"/>
                <a:cs typeface="Arial"/>
                <a:sym typeface="Arial"/>
              </a:rPr>
              <a:t>2</a:t>
            </a:r>
            <a:r>
              <a:rPr lang="de-DE" sz="1800" b="1" i="0" u="none" strike="noStrike" cap="none" dirty="0">
                <a:solidFill>
                  <a:srgbClr val="C00000"/>
                </a:solidFill>
                <a:latin typeface="Arial"/>
                <a:ea typeface="Arial"/>
                <a:cs typeface="Arial"/>
                <a:sym typeface="Arial"/>
              </a:rPr>
              <a:t> und anderer Luftschadstoffe aus der betriebseigenen LKW-Flotte zu verringern?</a:t>
            </a:r>
            <a:endParaRPr sz="1800" b="1" i="0" u="none" strike="noStrike" cap="none" dirty="0">
              <a:solidFill>
                <a:srgbClr val="C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6da63f9b3d_1_72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11</a:t>
            </a:fld>
            <a:endParaRPr/>
          </a:p>
        </p:txBody>
      </p:sp>
      <p:sp>
        <p:nvSpPr>
          <p:cNvPr id="303" name="Google Shape;303;g26da63f9b3d_1_72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Nachhaltige Ressourcennutzung</a:t>
            </a:r>
            <a:endParaRPr/>
          </a:p>
        </p:txBody>
      </p:sp>
      <p:sp>
        <p:nvSpPr>
          <p:cNvPr id="304" name="Google Shape;304;g26da63f9b3d_1_721"/>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a:t>Quelle: Global Footprint Network  2023</a:t>
            </a:r>
            <a:endParaRPr/>
          </a:p>
        </p:txBody>
      </p:sp>
      <p:sp>
        <p:nvSpPr>
          <p:cNvPr id="305" name="Google Shape;305;g26da63f9b3d_1_721"/>
          <p:cNvSpPr/>
          <p:nvPr/>
        </p:nvSpPr>
        <p:spPr>
          <a:xfrm>
            <a:off x="6901504" y="1910282"/>
            <a:ext cx="4112757" cy="366446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374650" marR="0" lvl="0" indent="-285750" algn="l" rtl="0">
              <a:lnSpc>
                <a:spcPct val="100000"/>
              </a:lnSpc>
              <a:spcBef>
                <a:spcPts val="600"/>
              </a:spcBef>
              <a:spcAft>
                <a:spcPts val="0"/>
              </a:spcAft>
              <a:buClr>
                <a:srgbClr val="C00000"/>
              </a:buClr>
              <a:buSzPct val="120000"/>
              <a:buFont typeface="Arial" panose="020B0604020202020204" pitchFamily="34" charset="0"/>
              <a:buChar char="•"/>
            </a:pPr>
            <a:r>
              <a:rPr lang="de-DE" sz="1800" b="1" i="0" u="none" strike="noStrike" cap="none" dirty="0">
                <a:solidFill>
                  <a:srgbClr val="C00000"/>
                </a:solidFill>
                <a:latin typeface="Arial"/>
                <a:ea typeface="Arial"/>
                <a:cs typeface="Arial"/>
                <a:sym typeface="Arial"/>
              </a:rPr>
              <a:t>Erklären Sie was der Earth </a:t>
            </a:r>
            <a:r>
              <a:rPr lang="de-DE" sz="1800" b="1" i="0" u="none" strike="noStrike" cap="none" dirty="0" err="1">
                <a:solidFill>
                  <a:srgbClr val="C00000"/>
                </a:solidFill>
                <a:latin typeface="Arial"/>
                <a:ea typeface="Arial"/>
                <a:cs typeface="Arial"/>
                <a:sym typeface="Arial"/>
              </a:rPr>
              <a:t>Overshoot</a:t>
            </a:r>
            <a:r>
              <a:rPr lang="de-DE" sz="1800" b="1" i="0" u="none" strike="noStrike" cap="none" dirty="0">
                <a:solidFill>
                  <a:srgbClr val="C00000"/>
                </a:solidFill>
                <a:latin typeface="Arial"/>
                <a:ea typeface="Arial"/>
                <a:cs typeface="Arial"/>
                <a:sym typeface="Arial"/>
              </a:rPr>
              <a:t> </a:t>
            </a:r>
            <a:r>
              <a:rPr lang="de-DE" sz="1800" b="1" i="0" u="none" strike="noStrike" cap="none" dirty="0" err="1">
                <a:solidFill>
                  <a:srgbClr val="C00000"/>
                </a:solidFill>
                <a:latin typeface="Arial"/>
                <a:ea typeface="Arial"/>
                <a:cs typeface="Arial"/>
                <a:sym typeface="Arial"/>
              </a:rPr>
              <a:t>day</a:t>
            </a:r>
            <a:r>
              <a:rPr lang="de-DE" sz="1800" b="1" i="0" u="none" strike="noStrike" cap="none" dirty="0">
                <a:solidFill>
                  <a:srgbClr val="C00000"/>
                </a:solidFill>
                <a:latin typeface="Arial"/>
                <a:ea typeface="Arial"/>
                <a:cs typeface="Arial"/>
                <a:sym typeface="Arial"/>
              </a:rPr>
              <a:t> ist.</a:t>
            </a:r>
            <a:endParaRPr sz="1800" b="1" i="0" u="none" strike="noStrike" cap="none" dirty="0">
              <a:solidFill>
                <a:srgbClr val="C00000"/>
              </a:solidFill>
              <a:latin typeface="Arial"/>
              <a:ea typeface="Arial"/>
              <a:cs typeface="Arial"/>
              <a:sym typeface="Arial"/>
            </a:endParaRPr>
          </a:p>
          <a:p>
            <a:pPr marL="374650" marR="0" lvl="0" indent="-285750" algn="l" rtl="0">
              <a:lnSpc>
                <a:spcPct val="100000"/>
              </a:lnSpc>
              <a:spcBef>
                <a:spcPts val="600"/>
              </a:spcBef>
              <a:spcAft>
                <a:spcPts val="0"/>
              </a:spcAft>
              <a:buClr>
                <a:srgbClr val="C00000"/>
              </a:buClr>
              <a:buSzPct val="120000"/>
              <a:buFont typeface="Arial" panose="020B0604020202020204" pitchFamily="34" charset="0"/>
              <a:buChar char="•"/>
            </a:pPr>
            <a:r>
              <a:rPr lang="de-DE" sz="1800" b="1" i="0" u="none" strike="noStrike" cap="none" dirty="0">
                <a:solidFill>
                  <a:srgbClr val="C00000"/>
                </a:solidFill>
                <a:latin typeface="Arial"/>
                <a:ea typeface="Arial"/>
                <a:cs typeface="Arial"/>
                <a:sym typeface="Arial"/>
              </a:rPr>
              <a:t>Auf welches Datum fällt der Earth </a:t>
            </a:r>
            <a:r>
              <a:rPr lang="de-DE" sz="1800" b="1" i="0" u="none" strike="noStrike" cap="none" dirty="0" err="1">
                <a:solidFill>
                  <a:srgbClr val="C00000"/>
                </a:solidFill>
                <a:latin typeface="Arial"/>
                <a:ea typeface="Arial"/>
                <a:cs typeface="Arial"/>
                <a:sym typeface="Arial"/>
              </a:rPr>
              <a:t>Overshoot</a:t>
            </a:r>
            <a:r>
              <a:rPr lang="de-DE" sz="1800" b="1" i="0" u="none" strike="noStrike" cap="none" dirty="0">
                <a:solidFill>
                  <a:srgbClr val="C00000"/>
                </a:solidFill>
                <a:latin typeface="Arial"/>
                <a:ea typeface="Arial"/>
                <a:cs typeface="Arial"/>
                <a:sym typeface="Arial"/>
              </a:rPr>
              <a:t> Day im Jahr 2023</a:t>
            </a:r>
            <a:endParaRPr sz="1800" b="1" i="0" u="none" strike="noStrike" cap="none" dirty="0">
              <a:solidFill>
                <a:srgbClr val="C00000"/>
              </a:solidFill>
              <a:latin typeface="Arial"/>
              <a:ea typeface="Arial"/>
              <a:cs typeface="Arial"/>
              <a:sym typeface="Arial"/>
            </a:endParaRPr>
          </a:p>
          <a:p>
            <a:pPr marL="374650" marR="0" lvl="0" indent="-285750" algn="l" rtl="0">
              <a:lnSpc>
                <a:spcPct val="100000"/>
              </a:lnSpc>
              <a:spcBef>
                <a:spcPts val="600"/>
              </a:spcBef>
              <a:spcAft>
                <a:spcPts val="0"/>
              </a:spcAft>
              <a:buClr>
                <a:srgbClr val="C00000"/>
              </a:buClr>
              <a:buSzPct val="120000"/>
              <a:buFont typeface="Arial" panose="020B0604020202020204" pitchFamily="34" charset="0"/>
              <a:buChar char="•"/>
            </a:pPr>
            <a:r>
              <a:rPr lang="de-DE" sz="1800" b="1" i="0" u="none" strike="noStrike" cap="none" dirty="0">
                <a:solidFill>
                  <a:srgbClr val="C00000"/>
                </a:solidFill>
                <a:latin typeface="Arial"/>
                <a:ea typeface="Arial"/>
                <a:cs typeface="Arial"/>
                <a:sym typeface="Arial"/>
              </a:rPr>
              <a:t>Auf welches Datum fällt der German  </a:t>
            </a:r>
            <a:r>
              <a:rPr lang="de-DE" sz="1800" b="1" i="0" u="none" strike="noStrike" cap="none" dirty="0" err="1">
                <a:solidFill>
                  <a:srgbClr val="C00000"/>
                </a:solidFill>
                <a:latin typeface="Arial"/>
                <a:ea typeface="Arial"/>
                <a:cs typeface="Arial"/>
                <a:sym typeface="Arial"/>
              </a:rPr>
              <a:t>Overshoot</a:t>
            </a:r>
            <a:r>
              <a:rPr lang="de-DE" sz="1800" b="1" i="0" u="none" strike="noStrike" cap="none" dirty="0">
                <a:solidFill>
                  <a:srgbClr val="C00000"/>
                </a:solidFill>
                <a:latin typeface="Arial"/>
                <a:ea typeface="Arial"/>
                <a:cs typeface="Arial"/>
                <a:sym typeface="Arial"/>
              </a:rPr>
              <a:t> Day im Jahr 2023</a:t>
            </a:r>
            <a:endParaRPr sz="1800" b="1" i="0" u="none" strike="noStrike" cap="none" dirty="0">
              <a:solidFill>
                <a:srgbClr val="C00000"/>
              </a:solidFill>
              <a:latin typeface="Arial"/>
              <a:ea typeface="Arial"/>
              <a:cs typeface="Arial"/>
              <a:sym typeface="Arial"/>
            </a:endParaRPr>
          </a:p>
        </p:txBody>
      </p:sp>
      <p:pic>
        <p:nvPicPr>
          <p:cNvPr id="306" name="Google Shape;306;g26da63f9b3d_1_721"/>
          <p:cNvPicPr preferRelativeResize="0"/>
          <p:nvPr/>
        </p:nvPicPr>
        <p:blipFill rotWithShape="1">
          <a:blip r:embed="rId3">
            <a:alphaModFix/>
          </a:blip>
          <a:srcRect/>
          <a:stretch/>
        </p:blipFill>
        <p:spPr>
          <a:xfrm>
            <a:off x="1055689" y="1475774"/>
            <a:ext cx="4702128" cy="4553834"/>
          </a:xfrm>
          <a:prstGeom prst="rect">
            <a:avLst/>
          </a:prstGeom>
          <a:noFill/>
          <a:ln>
            <a:noFill/>
          </a:ln>
        </p:spPr>
      </p:pic>
      <p:sp>
        <p:nvSpPr>
          <p:cNvPr id="307" name="Google Shape;307;g26da63f9b3d_1_721"/>
          <p:cNvSpPr txBox="1">
            <a:spLocks noGrp="1"/>
          </p:cNvSpPr>
          <p:nvPr>
            <p:ph type="ftr" idx="11"/>
          </p:nvPr>
        </p:nvSpPr>
        <p:spPr>
          <a:xfrm>
            <a:off x="708400" y="6266072"/>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308" name="Google Shape;308;g26da63f9b3d_1_721"/>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6da63f9b3d_1_73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12</a:t>
            </a:fld>
            <a:endParaRPr/>
          </a:p>
        </p:txBody>
      </p:sp>
      <p:sp>
        <p:nvSpPr>
          <p:cNvPr id="315" name="Google Shape;315;g26da63f9b3d_1_73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de-DE"/>
              <a:t>Nachhaltige Ressourcennutzung</a:t>
            </a:r>
            <a:endParaRPr/>
          </a:p>
        </p:txBody>
      </p:sp>
      <p:sp>
        <p:nvSpPr>
          <p:cNvPr id="316" name="Google Shape;316;g26da63f9b3d_1_731"/>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a:t>Quelle: Klima ohne Grenzen 2023</a:t>
            </a:r>
            <a:endParaRPr/>
          </a:p>
        </p:txBody>
      </p:sp>
      <p:sp>
        <p:nvSpPr>
          <p:cNvPr id="317" name="Google Shape;317;g26da63f9b3d_1_731"/>
          <p:cNvSpPr/>
          <p:nvPr/>
        </p:nvSpPr>
        <p:spPr>
          <a:xfrm>
            <a:off x="8390122" y="2634559"/>
            <a:ext cx="3336600" cy="2087183"/>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88900" marR="0" lvl="0" algn="ctr" rtl="0">
              <a:lnSpc>
                <a:spcPct val="100000"/>
              </a:lnSpc>
              <a:spcBef>
                <a:spcPts val="0"/>
              </a:spcBef>
              <a:spcAft>
                <a:spcPts val="0"/>
              </a:spcAft>
              <a:buClr>
                <a:srgbClr val="FF0000"/>
              </a:buClr>
              <a:buSzPts val="2200"/>
            </a:pPr>
            <a:r>
              <a:rPr lang="de-DE" sz="1800" b="1" i="0" u="none" strike="noStrike" cap="none" dirty="0">
                <a:solidFill>
                  <a:srgbClr val="C00000"/>
                </a:solidFill>
                <a:latin typeface="Arial"/>
                <a:ea typeface="Arial"/>
                <a:cs typeface="Arial"/>
                <a:sym typeface="Arial"/>
              </a:rPr>
              <a:t>Warum fällt der Earth </a:t>
            </a:r>
            <a:r>
              <a:rPr lang="de-DE" sz="1800" b="1" i="0" u="none" strike="noStrike" cap="none" dirty="0" err="1">
                <a:solidFill>
                  <a:srgbClr val="C00000"/>
                </a:solidFill>
                <a:latin typeface="Arial"/>
                <a:ea typeface="Arial"/>
                <a:cs typeface="Arial"/>
                <a:sym typeface="Arial"/>
              </a:rPr>
              <a:t>Overshoot</a:t>
            </a:r>
            <a:r>
              <a:rPr lang="de-DE" sz="1800" b="1" i="0" u="none" strike="noStrike" cap="none" dirty="0">
                <a:solidFill>
                  <a:srgbClr val="C00000"/>
                </a:solidFill>
                <a:latin typeface="Arial"/>
                <a:ea typeface="Arial"/>
                <a:cs typeface="Arial"/>
                <a:sym typeface="Arial"/>
              </a:rPr>
              <a:t> Day auf ein immer früheres Datum im Jahr?</a:t>
            </a:r>
            <a:endParaRPr sz="1800" b="1" i="0" u="none" strike="noStrike" cap="none" dirty="0">
              <a:solidFill>
                <a:srgbClr val="C00000"/>
              </a:solidFill>
              <a:latin typeface="Arial"/>
              <a:ea typeface="Arial"/>
              <a:cs typeface="Arial"/>
              <a:sym typeface="Arial"/>
            </a:endParaRPr>
          </a:p>
        </p:txBody>
      </p:sp>
      <p:pic>
        <p:nvPicPr>
          <p:cNvPr id="318" name="Google Shape;318;g26da63f9b3d_1_731"/>
          <p:cNvPicPr preferRelativeResize="0"/>
          <p:nvPr/>
        </p:nvPicPr>
        <p:blipFill rotWithShape="1">
          <a:blip r:embed="rId3">
            <a:alphaModFix/>
          </a:blip>
          <a:srcRect/>
          <a:stretch/>
        </p:blipFill>
        <p:spPr>
          <a:xfrm>
            <a:off x="0" y="1411938"/>
            <a:ext cx="7986757" cy="4690637"/>
          </a:xfrm>
          <a:prstGeom prst="rect">
            <a:avLst/>
          </a:prstGeom>
          <a:noFill/>
          <a:ln>
            <a:noFill/>
          </a:ln>
        </p:spPr>
      </p:pic>
      <p:pic>
        <p:nvPicPr>
          <p:cNvPr id="319" name="Google Shape;319;g26da63f9b3d_1_731"/>
          <p:cNvPicPr preferRelativeResize="0"/>
          <p:nvPr/>
        </p:nvPicPr>
        <p:blipFill rotWithShape="1">
          <a:blip r:embed="rId4">
            <a:alphaModFix/>
          </a:blip>
          <a:srcRect/>
          <a:stretch/>
        </p:blipFill>
        <p:spPr>
          <a:xfrm>
            <a:off x="619500" y="4111200"/>
            <a:ext cx="7314350" cy="982325"/>
          </a:xfrm>
          <a:prstGeom prst="rect">
            <a:avLst/>
          </a:prstGeom>
          <a:noFill/>
          <a:ln>
            <a:noFill/>
          </a:ln>
        </p:spPr>
      </p:pic>
      <p:sp>
        <p:nvSpPr>
          <p:cNvPr id="320" name="Google Shape;320;g26da63f9b3d_1_731"/>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321" name="Google Shape;321;g26da63f9b3d_1_731"/>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6da63f9b3d_1_0"/>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13</a:t>
            </a:fld>
            <a:endParaRPr/>
          </a:p>
        </p:txBody>
      </p:sp>
      <p:sp>
        <p:nvSpPr>
          <p:cNvPr id="328" name="Google Shape;328;g26da63f9b3d_1_0"/>
          <p:cNvSpPr txBox="1">
            <a:spLocks noGrp="1"/>
          </p:cNvSpPr>
          <p:nvPr>
            <p:ph type="body" idx="2"/>
          </p:nvPr>
        </p:nvSpPr>
        <p:spPr>
          <a:xfrm>
            <a:off x="7263650" y="6254500"/>
            <a:ext cx="485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SzPts val="1200"/>
              <a:buNone/>
            </a:pPr>
            <a:r>
              <a:rPr lang="de-DE"/>
              <a:t>Quelle: Privat, plasticroad.com</a:t>
            </a:r>
            <a:endParaRPr/>
          </a:p>
        </p:txBody>
      </p:sp>
      <p:sp>
        <p:nvSpPr>
          <p:cNvPr id="329" name="Google Shape;329;g26da63f9b3d_1_0"/>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330" name="Google Shape;330;g26da63f9b3d_1_0"/>
          <p:cNvSpPr/>
          <p:nvPr/>
        </p:nvSpPr>
        <p:spPr>
          <a:xfrm>
            <a:off x="3973420" y="3192725"/>
            <a:ext cx="8073900" cy="2955288"/>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800" b="0" i="0" u="none" strike="noStrike" cap="none" dirty="0">
                <a:solidFill>
                  <a:srgbClr val="C00000"/>
                </a:solidFill>
                <a:latin typeface="Arial"/>
                <a:ea typeface="Arial"/>
                <a:cs typeface="Arial"/>
                <a:sym typeface="Arial"/>
              </a:rPr>
              <a:t>Sie sollen über den Oberflächenbelag eines Gehwegs entscheiden. Der Auftraggeber wünscht sich einen nachhaltigen Oberflächenbelag. Zur Auswahl stehen Asphaltdecke, gebundene Betonplatten, ungebundenes Betonpflaster, ungebundenes Natursteinpflaster aus regionaler Produktion und versickerungsfähige Großplatten aus Recyclingkunststoff. In unmittelbarer Nähe gibt es keine stark belasteten Verkehrsflächen. </a:t>
            </a:r>
            <a:endParaRPr sz="1800" b="0" i="0" u="none" strike="noStrike" cap="none" dirty="0">
              <a:solidFill>
                <a:srgbClr val="C00000"/>
              </a:solidFill>
              <a:latin typeface="Arial"/>
              <a:ea typeface="Arial"/>
              <a:cs typeface="Arial"/>
              <a:sym typeface="Arial"/>
            </a:endParaRPr>
          </a:p>
          <a:p>
            <a:pPr marL="457200" marR="0" lvl="0" indent="-342900" algn="l" rtl="0">
              <a:lnSpc>
                <a:spcPct val="100000"/>
              </a:lnSpc>
              <a:spcBef>
                <a:spcPts val="0"/>
              </a:spcBef>
              <a:spcAft>
                <a:spcPts val="0"/>
              </a:spcAft>
              <a:buClr>
                <a:srgbClr val="FF0000"/>
              </a:buClr>
              <a:buSzPts val="1800"/>
              <a:buFont typeface="Arial"/>
              <a:buChar char="•"/>
            </a:pPr>
            <a:r>
              <a:rPr lang="de-DE" sz="1800" b="0" i="0" u="none" strike="noStrike" cap="none" dirty="0">
                <a:solidFill>
                  <a:srgbClr val="C00000"/>
                </a:solidFill>
                <a:latin typeface="Arial"/>
                <a:ea typeface="Arial"/>
                <a:cs typeface="Arial"/>
                <a:sym typeface="Arial"/>
              </a:rPr>
              <a:t>Für welchen Oberflächenbelag entscheiden Sie sich?</a:t>
            </a:r>
            <a:endParaRPr sz="1800" b="0" i="0" u="none" strike="noStrike" cap="none" dirty="0">
              <a:solidFill>
                <a:srgbClr val="C00000"/>
              </a:solidFill>
              <a:latin typeface="Arial"/>
              <a:ea typeface="Arial"/>
              <a:cs typeface="Arial"/>
              <a:sym typeface="Arial"/>
            </a:endParaRPr>
          </a:p>
          <a:p>
            <a:pPr marL="457200" marR="0" lvl="0" indent="-342900" algn="l" rtl="0">
              <a:lnSpc>
                <a:spcPct val="100000"/>
              </a:lnSpc>
              <a:spcBef>
                <a:spcPts val="0"/>
              </a:spcBef>
              <a:spcAft>
                <a:spcPts val="0"/>
              </a:spcAft>
              <a:buClr>
                <a:srgbClr val="FF0000"/>
              </a:buClr>
              <a:buSzPts val="1800"/>
              <a:buFont typeface="Arial"/>
              <a:buChar char="•"/>
            </a:pPr>
            <a:r>
              <a:rPr lang="de-DE" sz="1800" b="0" i="0" u="none" strike="noStrike" cap="none" dirty="0">
                <a:solidFill>
                  <a:srgbClr val="C00000"/>
                </a:solidFill>
                <a:latin typeface="Arial"/>
                <a:ea typeface="Arial"/>
                <a:cs typeface="Arial"/>
                <a:sym typeface="Arial"/>
              </a:rPr>
              <a:t>Begründen Sie Ihre Entscheidung aus Sicht der Nachhaltigkeit und gehen Sie dabei auf die Kriterien Rohstoffbasis, Energiebedarf für die Herstellung und Versickerung ein.</a:t>
            </a:r>
            <a:endParaRPr sz="1800" b="0" i="0" u="none" strike="noStrike" cap="none" dirty="0">
              <a:solidFill>
                <a:srgbClr val="C00000"/>
              </a:solidFill>
              <a:latin typeface="Arial"/>
              <a:ea typeface="Arial"/>
              <a:cs typeface="Arial"/>
              <a:sym typeface="Arial"/>
            </a:endParaRPr>
          </a:p>
        </p:txBody>
      </p:sp>
      <p:sp>
        <p:nvSpPr>
          <p:cNvPr id="331" name="Google Shape;331;g26da63f9b3d_1_0"/>
          <p:cNvSpPr txBox="1">
            <a:spLocks noGrp="1"/>
          </p:cNvSpPr>
          <p:nvPr>
            <p:ph type="title"/>
          </p:nvPr>
        </p:nvSpPr>
        <p:spPr>
          <a:xfrm>
            <a:off x="152400" y="42050"/>
            <a:ext cx="91515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Flächenversiegelung:</a:t>
            </a:r>
            <a:endParaRPr/>
          </a:p>
          <a:p>
            <a:pPr marL="0" lvl="0" indent="0" algn="l" rtl="0">
              <a:lnSpc>
                <a:spcPct val="100000"/>
              </a:lnSpc>
              <a:spcBef>
                <a:spcPts val="0"/>
              </a:spcBef>
              <a:spcAft>
                <a:spcPts val="0"/>
              </a:spcAft>
              <a:buSzPts val="1800"/>
              <a:buNone/>
            </a:pPr>
            <a:r>
              <a:rPr lang="de-DE"/>
              <a:t>Oberflächenbeläge von Verkehrswegen</a:t>
            </a:r>
            <a:endParaRPr/>
          </a:p>
        </p:txBody>
      </p:sp>
      <p:pic>
        <p:nvPicPr>
          <p:cNvPr id="332" name="Google Shape;332;g26da63f9b3d_1_0"/>
          <p:cNvPicPr preferRelativeResize="0"/>
          <p:nvPr/>
        </p:nvPicPr>
        <p:blipFill rotWithShape="1">
          <a:blip r:embed="rId3">
            <a:alphaModFix/>
          </a:blip>
          <a:srcRect l="4284" r="7368"/>
          <a:stretch/>
        </p:blipFill>
        <p:spPr>
          <a:xfrm>
            <a:off x="3819818" y="1335173"/>
            <a:ext cx="4627066" cy="1749976"/>
          </a:xfrm>
          <a:prstGeom prst="rect">
            <a:avLst/>
          </a:prstGeom>
          <a:noFill/>
          <a:ln>
            <a:noFill/>
          </a:ln>
        </p:spPr>
      </p:pic>
      <p:pic>
        <p:nvPicPr>
          <p:cNvPr id="333" name="Google Shape;333;g26da63f9b3d_1_0" descr="Bildvorschau"/>
          <p:cNvPicPr preferRelativeResize="0"/>
          <p:nvPr/>
        </p:nvPicPr>
        <p:blipFill rotWithShape="1">
          <a:blip r:embed="rId4">
            <a:alphaModFix/>
          </a:blip>
          <a:srcRect/>
          <a:stretch/>
        </p:blipFill>
        <p:spPr>
          <a:xfrm>
            <a:off x="23572" y="1346231"/>
            <a:ext cx="1882148" cy="2435467"/>
          </a:xfrm>
          <a:prstGeom prst="rect">
            <a:avLst/>
          </a:prstGeom>
          <a:noFill/>
          <a:ln>
            <a:noFill/>
          </a:ln>
        </p:spPr>
      </p:pic>
      <p:sp>
        <p:nvSpPr>
          <p:cNvPr id="334" name="Google Shape;334;g26da63f9b3d_1_0"/>
          <p:cNvSpPr txBox="1"/>
          <p:nvPr/>
        </p:nvSpPr>
        <p:spPr>
          <a:xfrm>
            <a:off x="144570" y="3179628"/>
            <a:ext cx="1737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de-DE" sz="1600" b="1" i="0" u="none" strike="noStrike" cap="none">
                <a:solidFill>
                  <a:srgbClr val="FFFF00"/>
                </a:solidFill>
                <a:latin typeface="Arial"/>
                <a:ea typeface="Arial"/>
                <a:cs typeface="Arial"/>
                <a:sym typeface="Arial"/>
              </a:rPr>
              <a:t>Asphaltdecke</a:t>
            </a:r>
            <a:endParaRPr sz="700" b="1" i="0" u="none" strike="noStrike" cap="none">
              <a:solidFill>
                <a:srgbClr val="FFFF00"/>
              </a:solidFill>
              <a:latin typeface="Arial"/>
              <a:ea typeface="Arial"/>
              <a:cs typeface="Arial"/>
              <a:sym typeface="Arial"/>
            </a:endParaRPr>
          </a:p>
        </p:txBody>
      </p:sp>
      <p:pic>
        <p:nvPicPr>
          <p:cNvPr id="335" name="Google Shape;335;g26da63f9b3d_1_0" descr="Bildvorschau"/>
          <p:cNvPicPr preferRelativeResize="0"/>
          <p:nvPr/>
        </p:nvPicPr>
        <p:blipFill rotWithShape="1">
          <a:blip r:embed="rId5">
            <a:alphaModFix/>
          </a:blip>
          <a:srcRect/>
          <a:stretch/>
        </p:blipFill>
        <p:spPr>
          <a:xfrm>
            <a:off x="1901980" y="1346232"/>
            <a:ext cx="1917835" cy="2481643"/>
          </a:xfrm>
          <a:prstGeom prst="rect">
            <a:avLst/>
          </a:prstGeom>
          <a:noFill/>
          <a:ln>
            <a:noFill/>
          </a:ln>
        </p:spPr>
      </p:pic>
      <p:sp>
        <p:nvSpPr>
          <p:cNvPr id="336" name="Google Shape;336;g26da63f9b3d_1_0"/>
          <p:cNvSpPr txBox="1"/>
          <p:nvPr/>
        </p:nvSpPr>
        <p:spPr>
          <a:xfrm>
            <a:off x="2059323" y="3048299"/>
            <a:ext cx="17379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de-DE" sz="1600" b="1" i="0" u="none" strike="noStrike" cap="none">
                <a:solidFill>
                  <a:srgbClr val="C00000"/>
                </a:solidFill>
                <a:latin typeface="Arial"/>
                <a:ea typeface="Arial"/>
                <a:cs typeface="Arial"/>
                <a:sym typeface="Arial"/>
              </a:rPr>
              <a:t> </a:t>
            </a:r>
            <a:r>
              <a:rPr lang="de-DE" sz="1600" b="1" i="0" u="none" strike="noStrike" cap="none">
                <a:solidFill>
                  <a:srgbClr val="FFFF00"/>
                </a:solidFill>
                <a:latin typeface="Arial"/>
                <a:ea typeface="Arial"/>
                <a:cs typeface="Arial"/>
                <a:sym typeface="Arial"/>
              </a:rPr>
              <a:t>Gebundene</a:t>
            </a:r>
            <a:r>
              <a:rPr lang="de-DE" sz="1600" b="1" i="0" u="none" strike="noStrike" cap="none">
                <a:solidFill>
                  <a:srgbClr val="C00000"/>
                </a:solidFill>
                <a:latin typeface="Arial"/>
                <a:ea typeface="Arial"/>
                <a:cs typeface="Arial"/>
                <a:sym typeface="Arial"/>
              </a:rPr>
              <a:t> </a:t>
            </a:r>
            <a:r>
              <a:rPr lang="de-DE" sz="1600" b="1" i="0" u="none" strike="noStrike" cap="none">
                <a:solidFill>
                  <a:srgbClr val="FFFF00"/>
                </a:solidFill>
                <a:latin typeface="Arial"/>
                <a:ea typeface="Arial"/>
                <a:cs typeface="Arial"/>
                <a:sym typeface="Arial"/>
              </a:rPr>
              <a:t>Betonplatten</a:t>
            </a:r>
            <a:endParaRPr sz="700" b="1" i="0" u="none" strike="noStrike" cap="none">
              <a:solidFill>
                <a:srgbClr val="FFFF00"/>
              </a:solidFill>
              <a:latin typeface="Arial"/>
              <a:ea typeface="Arial"/>
              <a:cs typeface="Arial"/>
              <a:sym typeface="Arial"/>
            </a:endParaRPr>
          </a:p>
        </p:txBody>
      </p:sp>
      <p:pic>
        <p:nvPicPr>
          <p:cNvPr id="337" name="Google Shape;337;g26da63f9b3d_1_0" descr="Bildvorschau"/>
          <p:cNvPicPr preferRelativeResize="0"/>
          <p:nvPr/>
        </p:nvPicPr>
        <p:blipFill rotWithShape="1">
          <a:blip r:embed="rId6">
            <a:alphaModFix/>
          </a:blip>
          <a:srcRect/>
          <a:stretch/>
        </p:blipFill>
        <p:spPr>
          <a:xfrm>
            <a:off x="16261" y="3772852"/>
            <a:ext cx="1826600" cy="2435467"/>
          </a:xfrm>
          <a:prstGeom prst="rect">
            <a:avLst/>
          </a:prstGeom>
          <a:noFill/>
          <a:ln>
            <a:noFill/>
          </a:ln>
        </p:spPr>
      </p:pic>
      <p:pic>
        <p:nvPicPr>
          <p:cNvPr id="338" name="Google Shape;338;g26da63f9b3d_1_0" descr="Bildvorschau"/>
          <p:cNvPicPr preferRelativeResize="0"/>
          <p:nvPr/>
        </p:nvPicPr>
        <p:blipFill rotWithShape="1">
          <a:blip r:embed="rId7">
            <a:alphaModFix/>
          </a:blip>
          <a:srcRect/>
          <a:stretch/>
        </p:blipFill>
        <p:spPr>
          <a:xfrm>
            <a:off x="1842859" y="3772851"/>
            <a:ext cx="2005114" cy="2425325"/>
          </a:xfrm>
          <a:prstGeom prst="rect">
            <a:avLst/>
          </a:prstGeom>
          <a:noFill/>
          <a:ln>
            <a:noFill/>
          </a:ln>
        </p:spPr>
      </p:pic>
      <p:sp>
        <p:nvSpPr>
          <p:cNvPr id="339" name="Google Shape;339;g26da63f9b3d_1_0"/>
          <p:cNvSpPr txBox="1"/>
          <p:nvPr/>
        </p:nvSpPr>
        <p:spPr>
          <a:xfrm>
            <a:off x="1978900" y="5412847"/>
            <a:ext cx="21099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FFFF00"/>
                </a:solidFill>
                <a:latin typeface="Arial"/>
                <a:ea typeface="Arial"/>
                <a:cs typeface="Arial"/>
                <a:sym typeface="Arial"/>
              </a:rPr>
              <a:t>Ungebundenes</a:t>
            </a:r>
            <a:r>
              <a:rPr lang="de-DE" sz="1600" b="1" i="0" u="none" strike="noStrike" cap="none">
                <a:solidFill>
                  <a:srgbClr val="C00000"/>
                </a:solidFill>
                <a:latin typeface="Arial"/>
                <a:ea typeface="Arial"/>
                <a:cs typeface="Arial"/>
                <a:sym typeface="Arial"/>
              </a:rPr>
              <a:t> </a:t>
            </a:r>
            <a:endParaRPr sz="1600" b="1"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FFFF00"/>
                </a:solidFill>
                <a:latin typeface="Arial"/>
                <a:ea typeface="Arial"/>
                <a:cs typeface="Arial"/>
                <a:sym typeface="Arial"/>
              </a:rPr>
              <a:t>Natursteinpflaster</a:t>
            </a:r>
            <a:endParaRPr sz="700" b="1" i="0" u="none" strike="noStrike" cap="none">
              <a:solidFill>
                <a:srgbClr val="FFFF00"/>
              </a:solidFill>
              <a:latin typeface="Calibri"/>
              <a:ea typeface="Calibri"/>
              <a:cs typeface="Calibri"/>
              <a:sym typeface="Calibri"/>
            </a:endParaRPr>
          </a:p>
        </p:txBody>
      </p:sp>
      <p:sp>
        <p:nvSpPr>
          <p:cNvPr id="340" name="Google Shape;340;g26da63f9b3d_1_0"/>
          <p:cNvSpPr txBox="1"/>
          <p:nvPr/>
        </p:nvSpPr>
        <p:spPr>
          <a:xfrm>
            <a:off x="81998" y="5444125"/>
            <a:ext cx="17391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FFFF00"/>
                </a:solidFill>
                <a:latin typeface="Arial"/>
                <a:ea typeface="Arial"/>
                <a:cs typeface="Arial"/>
                <a:sym typeface="Arial"/>
              </a:rPr>
              <a:t>Ungebundenes</a:t>
            </a:r>
            <a:r>
              <a:rPr lang="de-DE" sz="1600" b="1" i="0" u="none" strike="noStrike" cap="none">
                <a:solidFill>
                  <a:srgbClr val="C00000"/>
                </a:solidFill>
                <a:latin typeface="Arial"/>
                <a:ea typeface="Arial"/>
                <a:cs typeface="Arial"/>
                <a:sym typeface="Arial"/>
              </a:rPr>
              <a:t> </a:t>
            </a:r>
            <a:r>
              <a:rPr lang="de-DE" sz="1600" b="1" i="0" u="none" strike="noStrike" cap="none">
                <a:solidFill>
                  <a:srgbClr val="FFFF00"/>
                </a:solidFill>
                <a:latin typeface="Arial"/>
                <a:ea typeface="Arial"/>
                <a:cs typeface="Arial"/>
                <a:sym typeface="Arial"/>
              </a:rPr>
              <a:t>Betonpflaster</a:t>
            </a:r>
            <a:endParaRPr sz="700" b="1" i="0" u="none" strike="noStrike" cap="none">
              <a:solidFill>
                <a:srgbClr val="FFFF00"/>
              </a:solidFill>
              <a:latin typeface="Calibri"/>
              <a:ea typeface="Calibri"/>
              <a:cs typeface="Calibri"/>
              <a:sym typeface="Calibri"/>
            </a:endParaRPr>
          </a:p>
        </p:txBody>
      </p:sp>
      <p:sp>
        <p:nvSpPr>
          <p:cNvPr id="341" name="Google Shape;341;g26da63f9b3d_1_0"/>
          <p:cNvSpPr txBox="1"/>
          <p:nvPr/>
        </p:nvSpPr>
        <p:spPr>
          <a:xfrm>
            <a:off x="4710250" y="2769016"/>
            <a:ext cx="4526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FFFF00"/>
                </a:solidFill>
                <a:latin typeface="Arial"/>
                <a:ea typeface="Arial"/>
                <a:cs typeface="Arial"/>
                <a:sym typeface="Arial"/>
              </a:rPr>
              <a:t>Großplatten</a:t>
            </a:r>
            <a:r>
              <a:rPr lang="de-DE" sz="1600" b="1" i="0" u="none" strike="noStrike" cap="none">
                <a:solidFill>
                  <a:srgbClr val="C00000"/>
                </a:solidFill>
                <a:latin typeface="Arial"/>
                <a:ea typeface="Arial"/>
                <a:cs typeface="Arial"/>
                <a:sym typeface="Arial"/>
              </a:rPr>
              <a:t> </a:t>
            </a:r>
            <a:r>
              <a:rPr lang="de-DE" sz="1600" b="1" i="0" u="none" strike="noStrike" cap="none">
                <a:solidFill>
                  <a:srgbClr val="FFFF00"/>
                </a:solidFill>
                <a:latin typeface="Arial"/>
                <a:ea typeface="Arial"/>
                <a:cs typeface="Arial"/>
                <a:sym typeface="Arial"/>
              </a:rPr>
              <a:t>aus</a:t>
            </a:r>
            <a:r>
              <a:rPr lang="de-DE" sz="1600" b="1" i="0" u="none" strike="noStrike" cap="none">
                <a:solidFill>
                  <a:srgbClr val="C00000"/>
                </a:solidFill>
                <a:latin typeface="Arial"/>
                <a:ea typeface="Arial"/>
                <a:cs typeface="Arial"/>
                <a:sym typeface="Arial"/>
              </a:rPr>
              <a:t> </a:t>
            </a:r>
            <a:r>
              <a:rPr lang="de-DE" sz="1600" b="1" i="0" u="none" strike="noStrike" cap="none">
                <a:solidFill>
                  <a:srgbClr val="FFFF00"/>
                </a:solidFill>
                <a:latin typeface="Arial"/>
                <a:ea typeface="Arial"/>
                <a:cs typeface="Arial"/>
                <a:sym typeface="Arial"/>
              </a:rPr>
              <a:t>Recyclingkunststoff</a:t>
            </a:r>
            <a:endParaRPr sz="900" b="1" i="0" u="none" strike="noStrike" cap="none">
              <a:solidFill>
                <a:srgbClr val="FFFF00"/>
              </a:solidFill>
              <a:latin typeface="Calibri"/>
              <a:ea typeface="Calibri"/>
              <a:cs typeface="Calibri"/>
              <a:sym typeface="Calibri"/>
            </a:endParaRPr>
          </a:p>
        </p:txBody>
      </p:sp>
      <p:sp>
        <p:nvSpPr>
          <p:cNvPr id="342" name="Google Shape;342;g26da63f9b3d_1_0"/>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6da63f9b3d_1_807"/>
          <p:cNvSpPr txBox="1">
            <a:spLocks noGrp="1"/>
          </p:cNvSpPr>
          <p:nvPr>
            <p:ph type="title"/>
          </p:nvPr>
        </p:nvSpPr>
        <p:spPr>
          <a:xfrm>
            <a:off x="360000" y="180000"/>
            <a:ext cx="1152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Oberflächenversiegelung und </a:t>
            </a:r>
            <a:br>
              <a:rPr lang="de-DE"/>
            </a:br>
            <a:r>
              <a:rPr lang="de-DE"/>
              <a:t>Versickerung von Regenwasser</a:t>
            </a:r>
            <a:endParaRPr/>
          </a:p>
        </p:txBody>
      </p:sp>
      <p:sp>
        <p:nvSpPr>
          <p:cNvPr id="349" name="Google Shape;349;g26da63f9b3d_1_807"/>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14</a:t>
            </a:fld>
            <a:endParaRPr/>
          </a:p>
        </p:txBody>
      </p:sp>
      <p:sp>
        <p:nvSpPr>
          <p:cNvPr id="350" name="Google Shape;350;g26da63f9b3d_1_807"/>
          <p:cNvSpPr/>
          <p:nvPr/>
        </p:nvSpPr>
        <p:spPr>
          <a:xfrm>
            <a:off x="7007383" y="3549324"/>
            <a:ext cx="4872468" cy="2193827"/>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C00000"/>
              </a:buClr>
              <a:buSzPts val="2160"/>
              <a:buFont typeface="Arial"/>
              <a:buChar char="•"/>
            </a:pPr>
            <a:r>
              <a:rPr lang="de-DE" sz="1800" i="0" u="none" strike="noStrike" cap="none" dirty="0">
                <a:solidFill>
                  <a:srgbClr val="C00000"/>
                </a:solidFill>
                <a:latin typeface="Arial"/>
                <a:ea typeface="Arial"/>
                <a:cs typeface="Arial"/>
                <a:sym typeface="Arial"/>
              </a:rPr>
              <a:t>Beschreiben Sie die Vorteile der Regenwasser – Versickerung insbesondere im Hinblick auf die derzeit zu beobachtenden Folgen vom Klimawandel.</a:t>
            </a:r>
            <a:endParaRPr sz="1800" i="0" u="none" strike="noStrike" cap="none" dirty="0">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2160"/>
              <a:buFont typeface="Arial"/>
              <a:buChar char="•"/>
            </a:pPr>
            <a:r>
              <a:rPr lang="de-DE" sz="1800" i="0" u="none" strike="noStrike" cap="none" dirty="0">
                <a:solidFill>
                  <a:srgbClr val="C00000"/>
                </a:solidFill>
                <a:latin typeface="Arial"/>
                <a:ea typeface="Arial"/>
                <a:cs typeface="Arial"/>
                <a:sym typeface="Arial"/>
              </a:rPr>
              <a:t>Recherchieren Sie weitere Verfahren zur Regenwasser – Bewirtschaftung.</a:t>
            </a:r>
            <a:endParaRPr sz="1800" i="0" u="none" strike="noStrike" cap="none" dirty="0">
              <a:solidFill>
                <a:srgbClr val="C00000"/>
              </a:solidFill>
              <a:latin typeface="Arial"/>
              <a:ea typeface="Arial"/>
              <a:cs typeface="Arial"/>
              <a:sym typeface="Arial"/>
            </a:endParaRPr>
          </a:p>
        </p:txBody>
      </p:sp>
      <p:pic>
        <p:nvPicPr>
          <p:cNvPr id="351" name="Google Shape;351;g26da63f9b3d_1_807"/>
          <p:cNvPicPr preferRelativeResize="0"/>
          <p:nvPr/>
        </p:nvPicPr>
        <p:blipFill rotWithShape="1">
          <a:blip r:embed="rId3">
            <a:alphaModFix/>
          </a:blip>
          <a:srcRect/>
          <a:stretch/>
        </p:blipFill>
        <p:spPr>
          <a:xfrm>
            <a:off x="598715" y="1600200"/>
            <a:ext cx="5758544" cy="4142951"/>
          </a:xfrm>
          <a:prstGeom prst="rect">
            <a:avLst/>
          </a:prstGeom>
          <a:noFill/>
          <a:ln>
            <a:noFill/>
          </a:ln>
        </p:spPr>
      </p:pic>
      <p:sp>
        <p:nvSpPr>
          <p:cNvPr id="352" name="Google Shape;352;g26da63f9b3d_1_807"/>
          <p:cNvSpPr txBox="1"/>
          <p:nvPr/>
        </p:nvSpPr>
        <p:spPr>
          <a:xfrm>
            <a:off x="7007383" y="1771346"/>
            <a:ext cx="4694700" cy="153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dirty="0">
                <a:solidFill>
                  <a:srgbClr val="000000"/>
                </a:solidFill>
                <a:latin typeface="Arial"/>
                <a:ea typeface="Arial"/>
                <a:cs typeface="Arial"/>
                <a:sym typeface="Arial"/>
              </a:rPr>
              <a:t>Versickerung</a:t>
            </a:r>
            <a:r>
              <a:rPr lang="de-DE" sz="16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000000"/>
                </a:solidFill>
                <a:latin typeface="Arial"/>
                <a:ea typeface="Arial"/>
                <a:cs typeface="Arial"/>
                <a:sym typeface="Arial"/>
              </a:rPr>
              <a:t>Zur Entlastung der Kanalisation und um das Überflutungsrisiko bei Stark-Regenereignissen abzumildern, muss Regenwasser ausreichend versickern können.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3" name="Google Shape;353;g26da63f9b3d_1_807"/>
          <p:cNvSpPr txBox="1"/>
          <p:nvPr/>
        </p:nvSpPr>
        <p:spPr>
          <a:xfrm>
            <a:off x="598715" y="5752602"/>
            <a:ext cx="260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i="0" u="none" strike="noStrike" cap="none">
                <a:solidFill>
                  <a:srgbClr val="000000"/>
                </a:solidFill>
                <a:latin typeface="Arial"/>
                <a:ea typeface="Arial"/>
                <a:cs typeface="Arial"/>
                <a:sym typeface="Arial"/>
              </a:rPr>
              <a:t>Abb.: Berliner Regenwasseragentur</a:t>
            </a:r>
            <a:endParaRPr sz="1400" b="0" i="0" u="none" strike="noStrike" cap="none">
              <a:solidFill>
                <a:srgbClr val="000000"/>
              </a:solidFill>
              <a:latin typeface="Arial"/>
              <a:ea typeface="Arial"/>
              <a:cs typeface="Arial"/>
              <a:sym typeface="Arial"/>
            </a:endParaRPr>
          </a:p>
        </p:txBody>
      </p:sp>
      <p:sp>
        <p:nvSpPr>
          <p:cNvPr id="355" name="Google Shape;355;g26da63f9b3d_1_807"/>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356" name="Google Shape;356;g26da63f9b3d_1_807"/>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
        <p:nvSpPr>
          <p:cNvPr id="2" name="Google Shape;189;g26da63f9b3d_1_637">
            <a:extLst>
              <a:ext uri="{FF2B5EF4-FFF2-40B4-BE49-F238E27FC236}">
                <a16:creationId xmlns:a16="http://schemas.microsoft.com/office/drawing/2014/main" xmlns="" id="{90F6AA26-ABBE-537F-6A94-7B22392BBD01}"/>
              </a:ext>
            </a:extLst>
          </p:cNvPr>
          <p:cNvSpPr txBox="1">
            <a:spLocks/>
          </p:cNvSpPr>
          <p:nvPr/>
        </p:nvSpPr>
        <p:spPr>
          <a:xfrm>
            <a:off x="7286543" y="6254497"/>
            <a:ext cx="4616400" cy="5574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888888"/>
              </a:buClr>
              <a:buSzPts val="1200"/>
              <a:buFont typeface="Arial"/>
              <a:buNone/>
              <a:defRPr sz="1200" b="0" i="0" u="none" strike="noStrike" cap="none">
                <a:solidFill>
                  <a:schemeClr val="lt1"/>
                </a:solidFill>
                <a:latin typeface="Trebuchet MS"/>
                <a:ea typeface="Trebuchet MS"/>
                <a:cs typeface="Trebuchet MS"/>
                <a:sym typeface="Trebuchet MS"/>
              </a:defRPr>
            </a:lvl1pPr>
            <a:lvl2pPr marL="914400" marR="0" lvl="1" indent="-342900" algn="l" rtl="0">
              <a:lnSpc>
                <a:spcPct val="110000"/>
              </a:lnSpc>
              <a:spcBef>
                <a:spcPts val="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110000"/>
              </a:lnSpc>
              <a:spcBef>
                <a:spcPts val="3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10000"/>
              </a:lnSpc>
              <a:spcBef>
                <a:spcPts val="3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0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indent="0"/>
            <a:r>
              <a:rPr lang="de-DE" dirty="0"/>
              <a:t>Quelle: Berliner Regenwasseragentur o.J.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6da63f9b3d_1_884"/>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15</a:t>
            </a:fld>
            <a:endParaRPr/>
          </a:p>
        </p:txBody>
      </p:sp>
      <p:sp>
        <p:nvSpPr>
          <p:cNvPr id="363" name="Google Shape;363;g26da63f9b3d_1_884"/>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Nachhaltiger Asphalt: Ökologischer Vergleich verschiedener Asphaltmischungen</a:t>
            </a:r>
            <a:endParaRPr/>
          </a:p>
        </p:txBody>
      </p:sp>
      <p:sp>
        <p:nvSpPr>
          <p:cNvPr id="364" name="Google Shape;364;g26da63f9b3d_1_884"/>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dirty="0"/>
              <a:t>Quelle: Meissner 2018, REMEX 2021 </a:t>
            </a:r>
            <a:endParaRPr dirty="0"/>
          </a:p>
        </p:txBody>
      </p:sp>
      <p:pic>
        <p:nvPicPr>
          <p:cNvPr id="365" name="Google Shape;365;g26da63f9b3d_1_884"/>
          <p:cNvPicPr preferRelativeResize="0"/>
          <p:nvPr/>
        </p:nvPicPr>
        <p:blipFill rotWithShape="1">
          <a:blip r:embed="rId3">
            <a:alphaModFix/>
          </a:blip>
          <a:srcRect/>
          <a:stretch/>
        </p:blipFill>
        <p:spPr>
          <a:xfrm>
            <a:off x="51800" y="1367912"/>
            <a:ext cx="6829326" cy="3592838"/>
          </a:xfrm>
          <a:prstGeom prst="rect">
            <a:avLst/>
          </a:prstGeom>
          <a:noFill/>
          <a:ln>
            <a:noFill/>
          </a:ln>
        </p:spPr>
      </p:pic>
      <p:pic>
        <p:nvPicPr>
          <p:cNvPr id="366" name="Google Shape;366;g26da63f9b3d_1_884"/>
          <p:cNvPicPr preferRelativeResize="0"/>
          <p:nvPr/>
        </p:nvPicPr>
        <p:blipFill rotWithShape="1">
          <a:blip r:embed="rId4">
            <a:alphaModFix/>
          </a:blip>
          <a:srcRect/>
          <a:stretch/>
        </p:blipFill>
        <p:spPr>
          <a:xfrm>
            <a:off x="3778846" y="5003975"/>
            <a:ext cx="4394250" cy="1080000"/>
          </a:xfrm>
          <a:prstGeom prst="rect">
            <a:avLst/>
          </a:prstGeom>
          <a:noFill/>
          <a:ln>
            <a:noFill/>
          </a:ln>
        </p:spPr>
      </p:pic>
      <p:pic>
        <p:nvPicPr>
          <p:cNvPr id="367" name="Google Shape;367;g26da63f9b3d_1_884"/>
          <p:cNvPicPr preferRelativeResize="0"/>
          <p:nvPr/>
        </p:nvPicPr>
        <p:blipFill rotWithShape="1">
          <a:blip r:embed="rId5">
            <a:alphaModFix/>
          </a:blip>
          <a:srcRect/>
          <a:stretch/>
        </p:blipFill>
        <p:spPr>
          <a:xfrm>
            <a:off x="51791" y="5021872"/>
            <a:ext cx="3727058" cy="1080000"/>
          </a:xfrm>
          <a:prstGeom prst="rect">
            <a:avLst/>
          </a:prstGeom>
          <a:noFill/>
          <a:ln>
            <a:noFill/>
          </a:ln>
        </p:spPr>
      </p:pic>
      <p:pic>
        <p:nvPicPr>
          <p:cNvPr id="368" name="Google Shape;368;g26da63f9b3d_1_884"/>
          <p:cNvPicPr preferRelativeResize="0"/>
          <p:nvPr/>
        </p:nvPicPr>
        <p:blipFill rotWithShape="1">
          <a:blip r:embed="rId6">
            <a:alphaModFix/>
          </a:blip>
          <a:srcRect/>
          <a:stretch/>
        </p:blipFill>
        <p:spPr>
          <a:xfrm>
            <a:off x="2828521" y="1623800"/>
            <a:ext cx="3333750" cy="476250"/>
          </a:xfrm>
          <a:prstGeom prst="rect">
            <a:avLst/>
          </a:prstGeom>
          <a:noFill/>
          <a:ln>
            <a:noFill/>
          </a:ln>
        </p:spPr>
      </p:pic>
      <p:sp>
        <p:nvSpPr>
          <p:cNvPr id="369" name="Google Shape;369;g26da63f9b3d_1_884"/>
          <p:cNvSpPr/>
          <p:nvPr/>
        </p:nvSpPr>
        <p:spPr>
          <a:xfrm>
            <a:off x="7589673" y="1367900"/>
            <a:ext cx="4394100" cy="283259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de-DE" sz="1800" i="0" u="none" strike="noStrike" cap="none" dirty="0">
                <a:solidFill>
                  <a:srgbClr val="C00000"/>
                </a:solidFill>
                <a:latin typeface="Arial"/>
                <a:ea typeface="Arial"/>
                <a:cs typeface="Arial"/>
                <a:sym typeface="Arial"/>
              </a:rPr>
              <a:t>Eine alte Asphaltstraße erhält eine neue Verschleißdecke. Beschreiben Sie Ihr Vorgehen und gehen Sie dabei auf die Aspekte</a:t>
            </a:r>
            <a:endParaRPr sz="1800" i="0" u="none" strike="noStrike" cap="none" dirty="0">
              <a:solidFill>
                <a:srgbClr val="C00000"/>
              </a:solidFill>
              <a:latin typeface="Arial"/>
              <a:ea typeface="Arial"/>
              <a:cs typeface="Arial"/>
              <a:sym typeface="Arial"/>
            </a:endParaRPr>
          </a:p>
          <a:p>
            <a:pPr marL="457200" marR="0" lvl="0" indent="-349250" algn="l" rtl="0">
              <a:lnSpc>
                <a:spcPct val="100000"/>
              </a:lnSpc>
              <a:spcBef>
                <a:spcPts val="0"/>
              </a:spcBef>
              <a:spcAft>
                <a:spcPts val="0"/>
              </a:spcAft>
              <a:buClr>
                <a:srgbClr val="C00000"/>
              </a:buClr>
              <a:buSzPct val="101000"/>
              <a:buFont typeface="Arial"/>
              <a:buChar char="●"/>
            </a:pPr>
            <a:r>
              <a:rPr lang="de-DE" sz="1800" i="0" u="none" strike="noStrike" cap="none" dirty="0">
                <a:solidFill>
                  <a:srgbClr val="C00000"/>
                </a:solidFill>
                <a:latin typeface="Arial"/>
                <a:ea typeface="Arial"/>
                <a:cs typeface="Arial"/>
                <a:sym typeface="Arial"/>
              </a:rPr>
              <a:t>Ausbauasphalt,</a:t>
            </a:r>
            <a:endParaRPr sz="1800" i="0" u="none" strike="noStrike" cap="none" dirty="0">
              <a:solidFill>
                <a:srgbClr val="C00000"/>
              </a:solidFill>
              <a:latin typeface="Arial"/>
              <a:ea typeface="Arial"/>
              <a:cs typeface="Arial"/>
              <a:sym typeface="Arial"/>
            </a:endParaRPr>
          </a:p>
          <a:p>
            <a:pPr marL="457200" marR="0" lvl="0" indent="-349250" algn="l" rtl="0">
              <a:lnSpc>
                <a:spcPct val="100000"/>
              </a:lnSpc>
              <a:spcBef>
                <a:spcPts val="0"/>
              </a:spcBef>
              <a:spcAft>
                <a:spcPts val="0"/>
              </a:spcAft>
              <a:buClr>
                <a:srgbClr val="C00000"/>
              </a:buClr>
              <a:buSzPct val="101000"/>
              <a:buFont typeface="Arial"/>
              <a:buChar char="●"/>
            </a:pPr>
            <a:r>
              <a:rPr lang="de-DE" sz="1800" i="0" u="none" strike="noStrike" cap="none" dirty="0">
                <a:solidFill>
                  <a:srgbClr val="C00000"/>
                </a:solidFill>
                <a:latin typeface="Arial"/>
                <a:ea typeface="Arial"/>
                <a:cs typeface="Arial"/>
                <a:sym typeface="Arial"/>
              </a:rPr>
              <a:t>Recyclingasphalt,</a:t>
            </a:r>
            <a:endParaRPr sz="1800" i="0" u="none" strike="noStrike" cap="none" dirty="0">
              <a:solidFill>
                <a:srgbClr val="C00000"/>
              </a:solidFill>
              <a:latin typeface="Arial"/>
              <a:ea typeface="Arial"/>
              <a:cs typeface="Arial"/>
              <a:sym typeface="Arial"/>
            </a:endParaRPr>
          </a:p>
          <a:p>
            <a:pPr marL="457200" marR="0" lvl="0" indent="-349250" algn="l" rtl="0">
              <a:lnSpc>
                <a:spcPct val="100000"/>
              </a:lnSpc>
              <a:spcBef>
                <a:spcPts val="0"/>
              </a:spcBef>
              <a:spcAft>
                <a:spcPts val="0"/>
              </a:spcAft>
              <a:buClr>
                <a:srgbClr val="C00000"/>
              </a:buClr>
              <a:buSzPct val="101000"/>
              <a:buFont typeface="Arial"/>
              <a:buChar char="●"/>
            </a:pPr>
            <a:r>
              <a:rPr lang="de-DE" sz="1800" i="0" u="none" strike="noStrike" cap="none" dirty="0">
                <a:solidFill>
                  <a:srgbClr val="C00000"/>
                </a:solidFill>
                <a:latin typeface="Arial"/>
                <a:ea typeface="Arial"/>
                <a:cs typeface="Arial"/>
                <a:sym typeface="Arial"/>
              </a:rPr>
              <a:t>Teerhaltigen Straßenaufbruch,</a:t>
            </a:r>
            <a:endParaRPr sz="1800" i="0" u="none" strike="noStrike" cap="none" dirty="0">
              <a:solidFill>
                <a:srgbClr val="C00000"/>
              </a:solidFill>
              <a:latin typeface="Arial"/>
              <a:ea typeface="Arial"/>
              <a:cs typeface="Arial"/>
              <a:sym typeface="Arial"/>
            </a:endParaRPr>
          </a:p>
          <a:p>
            <a:pPr marL="457200" marR="0" lvl="0" indent="-349250" algn="l" rtl="0">
              <a:lnSpc>
                <a:spcPct val="100000"/>
              </a:lnSpc>
              <a:spcBef>
                <a:spcPts val="0"/>
              </a:spcBef>
              <a:spcAft>
                <a:spcPts val="0"/>
              </a:spcAft>
              <a:buClr>
                <a:srgbClr val="C00000"/>
              </a:buClr>
              <a:buSzPct val="101000"/>
              <a:buFont typeface="Arial"/>
              <a:buChar char="●"/>
            </a:pPr>
            <a:r>
              <a:rPr lang="de-DE" sz="1800" i="0" u="none" strike="noStrike" cap="none" dirty="0">
                <a:solidFill>
                  <a:srgbClr val="C00000"/>
                </a:solidFill>
                <a:latin typeface="Arial"/>
                <a:ea typeface="Arial"/>
                <a:cs typeface="Arial"/>
                <a:sym typeface="Arial"/>
              </a:rPr>
              <a:t>Energieeinsatz und</a:t>
            </a:r>
            <a:endParaRPr sz="1800" i="0" u="none" strike="noStrike" cap="none" dirty="0">
              <a:solidFill>
                <a:srgbClr val="C00000"/>
              </a:solidFill>
              <a:latin typeface="Arial"/>
              <a:ea typeface="Arial"/>
              <a:cs typeface="Arial"/>
              <a:sym typeface="Arial"/>
            </a:endParaRPr>
          </a:p>
          <a:p>
            <a:pPr marL="457200" marR="0" lvl="0" indent="-349250" algn="l" rtl="0">
              <a:lnSpc>
                <a:spcPct val="100000"/>
              </a:lnSpc>
              <a:spcBef>
                <a:spcPts val="0"/>
              </a:spcBef>
              <a:spcAft>
                <a:spcPts val="0"/>
              </a:spcAft>
              <a:buClr>
                <a:srgbClr val="C00000"/>
              </a:buClr>
              <a:buSzPct val="101000"/>
              <a:buFont typeface="Arial"/>
              <a:buChar char="●"/>
            </a:pPr>
            <a:r>
              <a:rPr lang="de-DE" sz="1800" i="0" u="none" strike="noStrike" cap="none" dirty="0">
                <a:solidFill>
                  <a:srgbClr val="C00000"/>
                </a:solidFill>
                <a:latin typeface="Arial"/>
                <a:ea typeface="Arial"/>
                <a:cs typeface="Arial"/>
                <a:sym typeface="Arial"/>
              </a:rPr>
              <a:t>Umweltbelastung ein.  </a:t>
            </a:r>
            <a:endParaRPr sz="1600" i="0" u="none" strike="noStrike" cap="none" dirty="0">
              <a:solidFill>
                <a:srgbClr val="C00000"/>
              </a:solidFill>
              <a:latin typeface="Arial"/>
              <a:ea typeface="Arial"/>
              <a:cs typeface="Arial"/>
              <a:sym typeface="Arial"/>
            </a:endParaRPr>
          </a:p>
        </p:txBody>
      </p:sp>
      <p:graphicFrame>
        <p:nvGraphicFramePr>
          <p:cNvPr id="370" name="Google Shape;370;g26da63f9b3d_1_884"/>
          <p:cNvGraphicFramePr/>
          <p:nvPr>
            <p:extLst>
              <p:ext uri="{D42A27DB-BD31-4B8C-83A1-F6EECF244321}">
                <p14:modId xmlns:p14="http://schemas.microsoft.com/office/powerpoint/2010/main" val="1682180229"/>
              </p:ext>
            </p:extLst>
          </p:nvPr>
        </p:nvGraphicFramePr>
        <p:xfrm>
          <a:off x="8127835" y="4325747"/>
          <a:ext cx="4022975" cy="1798200"/>
        </p:xfrm>
        <a:graphic>
          <a:graphicData uri="http://schemas.openxmlformats.org/drawingml/2006/table">
            <a:tbl>
              <a:tblPr>
                <a:noFill/>
                <a:tableStyleId>{DF384E71-16CC-4C81-BC13-6A4A3314783E}</a:tableStyleId>
              </a:tblPr>
              <a:tblGrid>
                <a:gridCol w="1781000">
                  <a:extLst>
                    <a:ext uri="{9D8B030D-6E8A-4147-A177-3AD203B41FA5}">
                      <a16:colId xmlns:a16="http://schemas.microsoft.com/office/drawing/2014/main" xmlns="" val="20000"/>
                    </a:ext>
                  </a:extLst>
                </a:gridCol>
                <a:gridCol w="882975">
                  <a:extLst>
                    <a:ext uri="{9D8B030D-6E8A-4147-A177-3AD203B41FA5}">
                      <a16:colId xmlns:a16="http://schemas.microsoft.com/office/drawing/2014/main" xmlns="" val="20001"/>
                    </a:ext>
                  </a:extLst>
                </a:gridCol>
                <a:gridCol w="1359000">
                  <a:extLst>
                    <a:ext uri="{9D8B030D-6E8A-4147-A177-3AD203B41FA5}">
                      <a16:colId xmlns:a16="http://schemas.microsoft.com/office/drawing/2014/main" xmlns="" val="20002"/>
                    </a:ext>
                  </a:extLst>
                </a:gridCol>
              </a:tblGrid>
              <a:tr h="569225">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Niedertemperatur- asphalt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Heiss-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de-DE" sz="1400" u="none" strike="noStrike" cap="none"/>
                        <a:t>asphalt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Recyclin-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de-DE" sz="1400" u="none" strike="noStrike" cap="none"/>
                        <a:t>anteil</a:t>
                      </a:r>
                      <a:endParaRPr sz="1400" u="none" strike="noStrike" cap="none"/>
                    </a:p>
                  </a:txBody>
                  <a:tcPr marL="91425" marR="91425" marT="91425" marB="91425"/>
                </a:tc>
                <a:extLst>
                  <a:ext uri="{0D108BD9-81ED-4DB2-BD59-A6C34878D82A}">
                    <a16:rowId xmlns:a16="http://schemas.microsoft.com/office/drawing/2014/main" xmlns="" val="10000"/>
                  </a:ext>
                </a:extLst>
              </a:tr>
              <a:tr h="369400">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L0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H0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0%</a:t>
                      </a:r>
                      <a:endParaRPr sz="1400" u="none" strike="noStrike" cap="none"/>
                    </a:p>
                  </a:txBody>
                  <a:tcPr marL="91425" marR="91425" marT="91425" marB="91425"/>
                </a:tc>
                <a:extLst>
                  <a:ext uri="{0D108BD9-81ED-4DB2-BD59-A6C34878D82A}">
                    <a16:rowId xmlns:a16="http://schemas.microsoft.com/office/drawing/2014/main" xmlns="" val="10001"/>
                  </a:ext>
                </a:extLst>
              </a:tr>
              <a:tr h="369400">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L3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H3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30%</a:t>
                      </a:r>
                      <a:endParaRPr sz="1400" u="none" strike="noStrike" cap="none"/>
                    </a:p>
                  </a:txBody>
                  <a:tcPr marL="91425" marR="91425" marT="91425" marB="91425"/>
                </a:tc>
                <a:extLst>
                  <a:ext uri="{0D108BD9-81ED-4DB2-BD59-A6C34878D82A}">
                    <a16:rowId xmlns:a16="http://schemas.microsoft.com/office/drawing/2014/main" xmlns="" val="10002"/>
                  </a:ext>
                </a:extLst>
              </a:tr>
              <a:tr h="369400">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L6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a:t>H6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de-DE" sz="1400" u="none" strike="noStrike" cap="none" dirty="0"/>
                        <a:t>60%</a:t>
                      </a:r>
                      <a:endParaRPr sz="1400" u="none" strike="noStrike" cap="none" dirty="0"/>
                    </a:p>
                  </a:txBody>
                  <a:tcPr marL="91425" marR="91425" marT="91425" marB="91425"/>
                </a:tc>
                <a:extLst>
                  <a:ext uri="{0D108BD9-81ED-4DB2-BD59-A6C34878D82A}">
                    <a16:rowId xmlns:a16="http://schemas.microsoft.com/office/drawing/2014/main" xmlns="" val="10003"/>
                  </a:ext>
                </a:extLst>
              </a:tr>
            </a:tbl>
          </a:graphicData>
        </a:graphic>
      </p:graphicFrame>
      <p:sp>
        <p:nvSpPr>
          <p:cNvPr id="371" name="Google Shape;371;g26da63f9b3d_1_884"/>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dirty="0"/>
              <a:t>Dipl.-Ing. Volker Handke </a:t>
            </a:r>
            <a:endParaRPr dirty="0"/>
          </a:p>
          <a:p>
            <a:pPr marL="0" lvl="0" indent="0" algn="l" rtl="0">
              <a:lnSpc>
                <a:spcPct val="100000"/>
              </a:lnSpc>
              <a:spcBef>
                <a:spcPts val="0"/>
              </a:spcBef>
              <a:spcAft>
                <a:spcPts val="0"/>
              </a:spcAft>
              <a:buClr>
                <a:schemeClr val="dk1"/>
              </a:buClr>
              <a:buSzPts val="1800"/>
              <a:buFont typeface="Arial"/>
              <a:buNone/>
            </a:pPr>
            <a:r>
              <a:rPr lang="de-DE" dirty="0"/>
              <a:t>Die Projektagentur BBNE</a:t>
            </a:r>
            <a:endParaRPr dirty="0"/>
          </a:p>
        </p:txBody>
      </p:sp>
      <p:sp>
        <p:nvSpPr>
          <p:cNvPr id="372" name="Google Shape;372;g26da63f9b3d_1_884"/>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5be34df3b4_0_94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Energie: </a:t>
            </a:r>
            <a:br>
              <a:rPr lang="de-DE"/>
            </a:br>
            <a:r>
              <a:rPr lang="de-DE"/>
              <a:t>Energiebedarf der Sektoren</a:t>
            </a:r>
            <a:endParaRPr/>
          </a:p>
        </p:txBody>
      </p:sp>
      <p:sp>
        <p:nvSpPr>
          <p:cNvPr id="379" name="Google Shape;379;g25be34df3b4_0_941"/>
          <p:cNvSpPr txBox="1">
            <a:spLocks noGrp="1"/>
          </p:cNvSpPr>
          <p:nvPr>
            <p:ph type="body" idx="2"/>
          </p:nvPr>
        </p:nvSpPr>
        <p:spPr>
          <a:xfrm>
            <a:off x="7286351" y="6357730"/>
            <a:ext cx="4616400" cy="3510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Henschel, K.-M. 2020</a:t>
            </a:r>
            <a:endParaRPr/>
          </a:p>
        </p:txBody>
      </p:sp>
      <p:sp>
        <p:nvSpPr>
          <p:cNvPr id="380" name="Google Shape;380;g25be34df3b4_0_941"/>
          <p:cNvSpPr/>
          <p:nvPr/>
        </p:nvSpPr>
        <p:spPr>
          <a:xfrm>
            <a:off x="7561358" y="4125212"/>
            <a:ext cx="4041000" cy="10800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19050" marR="0" lvl="0" indent="0" algn="ctr" rtl="0">
              <a:lnSpc>
                <a:spcPct val="100000"/>
              </a:lnSpc>
              <a:spcBef>
                <a:spcPts val="0"/>
              </a:spcBef>
              <a:spcAft>
                <a:spcPts val="0"/>
              </a:spcAft>
              <a:buClr>
                <a:srgbClr val="000000"/>
              </a:buClr>
              <a:buSzPts val="2100"/>
              <a:buFont typeface="Arial"/>
              <a:buNone/>
            </a:pPr>
            <a:r>
              <a:rPr lang="de-DE" sz="1800" b="1" i="0" u="none" strike="noStrike" cap="none" dirty="0">
                <a:solidFill>
                  <a:srgbClr val="C00000"/>
                </a:solidFill>
                <a:latin typeface="Arial"/>
                <a:ea typeface="Arial"/>
                <a:cs typeface="Arial"/>
                <a:sym typeface="Arial"/>
              </a:rPr>
              <a:t>In welchen der nebenstehenden Bereiche benötigt Ihr Betrieb Energie? </a:t>
            </a:r>
            <a:endParaRPr sz="1800" b="1" i="0" u="none" strike="noStrike" cap="none" dirty="0">
              <a:solidFill>
                <a:srgbClr val="C00000"/>
              </a:solidFill>
              <a:latin typeface="Arial"/>
              <a:ea typeface="Arial"/>
              <a:cs typeface="Arial"/>
              <a:sym typeface="Arial"/>
            </a:endParaRPr>
          </a:p>
        </p:txBody>
      </p:sp>
      <p:sp>
        <p:nvSpPr>
          <p:cNvPr id="381" name="Google Shape;381;g25be34df3b4_0_941"/>
          <p:cNvSpPr/>
          <p:nvPr/>
        </p:nvSpPr>
        <p:spPr>
          <a:xfrm>
            <a:off x="56800" y="1348955"/>
            <a:ext cx="2235300" cy="84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2" name="Google Shape;382;g25be34df3b4_0_94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16</a:t>
            </a:fld>
            <a:endParaRPr/>
          </a:p>
        </p:txBody>
      </p:sp>
      <p:sp>
        <p:nvSpPr>
          <p:cNvPr id="383" name="Google Shape;383;g25be34df3b4_0_941"/>
          <p:cNvSpPr txBox="1"/>
          <p:nvPr/>
        </p:nvSpPr>
        <p:spPr>
          <a:xfrm>
            <a:off x="7561358" y="1680605"/>
            <a:ext cx="4240200" cy="170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de-DE" sz="2100" b="1" i="0" u="none" strike="noStrike" cap="none">
                <a:solidFill>
                  <a:srgbClr val="000000"/>
                </a:solidFill>
                <a:latin typeface="Trebuchet MS"/>
                <a:ea typeface="Trebuchet MS"/>
                <a:cs typeface="Trebuchet MS"/>
                <a:sym typeface="Trebuchet MS"/>
              </a:rPr>
              <a:t>Zielkonflikt: </a:t>
            </a:r>
            <a:r>
              <a:rPr lang="de-DE" sz="2100" b="0" i="0" u="none" strike="noStrike" cap="none">
                <a:solidFill>
                  <a:srgbClr val="000000"/>
                </a:solidFill>
                <a:latin typeface="Trebuchet MS"/>
                <a:ea typeface="Trebuchet MS"/>
                <a:cs typeface="Trebuchet MS"/>
                <a:sym typeface="Trebuchet MS"/>
              </a:rPr>
              <a:t>Wirtschaftliche Tätigkeiten benötigen Energie, ohne sie entstehen auch keine bspw. Erzeugungsanlagen für erneuerbare Energie. </a:t>
            </a:r>
            <a:endParaRPr sz="1400" b="0" i="0" u="none" strike="noStrike" cap="none">
              <a:solidFill>
                <a:srgbClr val="000000"/>
              </a:solidFill>
              <a:latin typeface="Arial"/>
              <a:ea typeface="Arial"/>
              <a:cs typeface="Arial"/>
              <a:sym typeface="Arial"/>
            </a:endParaRPr>
          </a:p>
        </p:txBody>
      </p:sp>
      <p:sp>
        <p:nvSpPr>
          <p:cNvPr id="384" name="Google Shape;384;g25be34df3b4_0_941"/>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385" name="Google Shape;385;g25be34df3b4_0_941"/>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pic>
        <p:nvPicPr>
          <p:cNvPr id="386" name="Google Shape;386;g25be34df3b4_0_941"/>
          <p:cNvPicPr preferRelativeResize="0"/>
          <p:nvPr/>
        </p:nvPicPr>
        <p:blipFill>
          <a:blip r:embed="rId3">
            <a:alphaModFix/>
          </a:blip>
          <a:stretch>
            <a:fillRect/>
          </a:stretch>
        </p:blipFill>
        <p:spPr>
          <a:xfrm>
            <a:off x="255973" y="1348950"/>
            <a:ext cx="5294052" cy="4778175"/>
          </a:xfrm>
          <a:prstGeom prst="rect">
            <a:avLst/>
          </a:prstGeom>
          <a:noFill/>
          <a:ln>
            <a:noFill/>
          </a:ln>
        </p:spPr>
      </p:pic>
      <p:sp>
        <p:nvSpPr>
          <p:cNvPr id="387" name="Google Shape;387;g25be34df3b4_0_941"/>
          <p:cNvSpPr txBox="1"/>
          <p:nvPr/>
        </p:nvSpPr>
        <p:spPr>
          <a:xfrm>
            <a:off x="2456643" y="1491635"/>
            <a:ext cx="4341000" cy="292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300" b="1" i="0" u="none" strike="noStrike" cap="none" dirty="0">
                <a:solidFill>
                  <a:srgbClr val="000000"/>
                </a:solidFill>
                <a:latin typeface="Trebuchet MS"/>
                <a:ea typeface="Trebuchet MS"/>
                <a:cs typeface="Trebuchet MS"/>
                <a:sym typeface="Trebuchet MS"/>
              </a:rPr>
              <a:t>Treibhausgasquellen in Deutschland i</a:t>
            </a:r>
            <a:r>
              <a:rPr lang="de-DE" sz="1300" b="1" dirty="0">
                <a:latin typeface="Trebuchet MS"/>
                <a:ea typeface="Trebuchet MS"/>
                <a:cs typeface="Trebuchet MS"/>
                <a:sym typeface="Trebuchet MS"/>
              </a:rPr>
              <a:t>m </a:t>
            </a:r>
            <a:r>
              <a:rPr lang="de-DE" sz="1300" b="1" i="0" u="none" strike="noStrike" cap="none" dirty="0">
                <a:solidFill>
                  <a:srgbClr val="000000"/>
                </a:solidFill>
                <a:latin typeface="Trebuchet MS"/>
                <a:ea typeface="Trebuchet MS"/>
                <a:cs typeface="Trebuchet MS"/>
                <a:sym typeface="Trebuchet MS"/>
              </a:rPr>
              <a:t>Jahr 2017</a:t>
            </a:r>
            <a:endParaRPr sz="1300" b="1" i="0" u="none" strike="noStrike" cap="none"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26da63f9b3d_1_963"/>
          <p:cNvPicPr preferRelativeResize="0"/>
          <p:nvPr/>
        </p:nvPicPr>
        <p:blipFill rotWithShape="1">
          <a:blip r:embed="rId3">
            <a:alphaModFix/>
          </a:blip>
          <a:srcRect t="4348" b="14072"/>
          <a:stretch/>
        </p:blipFill>
        <p:spPr>
          <a:xfrm>
            <a:off x="0" y="1437775"/>
            <a:ext cx="9410841" cy="4267199"/>
          </a:xfrm>
          <a:prstGeom prst="rect">
            <a:avLst/>
          </a:prstGeom>
          <a:noFill/>
          <a:ln>
            <a:noFill/>
          </a:ln>
        </p:spPr>
      </p:pic>
      <p:sp>
        <p:nvSpPr>
          <p:cNvPr id="395" name="Google Shape;395;g26da63f9b3d_1_963"/>
          <p:cNvSpPr txBox="1">
            <a:spLocks noGrp="1"/>
          </p:cNvSpPr>
          <p:nvPr>
            <p:ph type="title"/>
          </p:nvPr>
        </p:nvSpPr>
        <p:spPr>
          <a:xfrm>
            <a:off x="360000" y="180000"/>
            <a:ext cx="9138900" cy="108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20000"/>
              </a:lnSpc>
              <a:spcBef>
                <a:spcPts val="0"/>
              </a:spcBef>
              <a:spcAft>
                <a:spcPts val="0"/>
              </a:spcAft>
              <a:buSzPct val="89211"/>
              <a:buNone/>
            </a:pPr>
            <a:r>
              <a:rPr lang="de-DE" sz="3100">
                <a:highlight>
                  <a:schemeClr val="lt1"/>
                </a:highlight>
              </a:rPr>
              <a:t>Nachhaltigkeit und Klimawandel:</a:t>
            </a:r>
            <a:r>
              <a:rPr lang="de-DE" sz="2200">
                <a:highlight>
                  <a:schemeClr val="lt1"/>
                </a:highlight>
              </a:rPr>
              <a:t/>
            </a:r>
            <a:br>
              <a:rPr lang="de-DE" sz="2200">
                <a:highlight>
                  <a:schemeClr val="lt1"/>
                </a:highlight>
              </a:rPr>
            </a:br>
            <a:r>
              <a:rPr lang="de-DE" sz="3100">
                <a:highlight>
                  <a:schemeClr val="lt1"/>
                </a:highlight>
              </a:rPr>
              <a:t>Treibhausgasemissionen weltweit</a:t>
            </a:r>
            <a:endParaRPr sz="2700">
              <a:highlight>
                <a:schemeClr val="lt1"/>
              </a:highlight>
            </a:endParaRPr>
          </a:p>
        </p:txBody>
      </p:sp>
      <p:sp>
        <p:nvSpPr>
          <p:cNvPr id="396" name="Google Shape;396;g26da63f9b3d_1_963"/>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17</a:t>
            </a:fld>
            <a:endParaRPr/>
          </a:p>
        </p:txBody>
      </p:sp>
      <p:sp>
        <p:nvSpPr>
          <p:cNvPr id="397" name="Google Shape;397;g26da63f9b3d_1_963"/>
          <p:cNvSpPr txBox="1">
            <a:spLocks noGrp="1"/>
          </p:cNvSpPr>
          <p:nvPr>
            <p:ph type="body" idx="3"/>
          </p:nvPr>
        </p:nvSpPr>
        <p:spPr>
          <a:xfrm>
            <a:off x="7263643" y="6254497"/>
            <a:ext cx="4785600" cy="557400"/>
          </a:xfrm>
          <a:prstGeom prst="rect">
            <a:avLst/>
          </a:prstGeom>
          <a:noFill/>
          <a:ln>
            <a:noFill/>
          </a:ln>
        </p:spPr>
        <p:txBody>
          <a:bodyPr spcFirstLastPara="1" wrap="square" lIns="91425" tIns="45700" rIns="91425" bIns="45700" anchor="ctr" anchorCtr="0">
            <a:noAutofit/>
          </a:bodyPr>
          <a:lstStyle/>
          <a:p>
            <a:pPr marL="4762" lvl="0" indent="0" algn="l" rtl="0">
              <a:lnSpc>
                <a:spcPct val="110000"/>
              </a:lnSpc>
              <a:spcBef>
                <a:spcPts val="0"/>
              </a:spcBef>
              <a:spcAft>
                <a:spcPts val="0"/>
              </a:spcAft>
              <a:buSzPts val="1000"/>
              <a:buNone/>
            </a:pPr>
            <a:r>
              <a:rPr lang="de-DE">
                <a:solidFill>
                  <a:schemeClr val="lt1"/>
                </a:solidFill>
              </a:rPr>
              <a:t>Quelle: eigene Abbildung nach Nelles / Serrer 2018.</a:t>
            </a:r>
            <a:endParaRPr>
              <a:solidFill>
                <a:schemeClr val="lt1"/>
              </a:solidFill>
            </a:endParaRPr>
          </a:p>
        </p:txBody>
      </p:sp>
      <p:sp>
        <p:nvSpPr>
          <p:cNvPr id="398" name="Google Shape;398;g26da63f9b3d_1_963"/>
          <p:cNvSpPr txBox="1"/>
          <p:nvPr/>
        </p:nvSpPr>
        <p:spPr>
          <a:xfrm>
            <a:off x="7811249" y="1437775"/>
            <a:ext cx="4068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399" name="Google Shape;399;g26da63f9b3d_1_963"/>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400" name="Google Shape;400;g26da63f9b3d_1_963"/>
          <p:cNvSpPr/>
          <p:nvPr/>
        </p:nvSpPr>
        <p:spPr>
          <a:xfrm>
            <a:off x="9410841" y="2412252"/>
            <a:ext cx="2615841" cy="2749345"/>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R="0" lvl="0" algn="ctr" rtl="0">
              <a:lnSpc>
                <a:spcPct val="100000"/>
              </a:lnSpc>
              <a:spcBef>
                <a:spcPts val="600"/>
              </a:spcBef>
              <a:spcAft>
                <a:spcPts val="0"/>
              </a:spcAft>
              <a:buClr>
                <a:srgbClr val="FF0000"/>
              </a:buClr>
              <a:buSzPts val="1600"/>
            </a:pPr>
            <a:r>
              <a:rPr lang="de-DE" sz="1800" b="1" i="0" u="none" strike="noStrike" cap="none" dirty="0">
                <a:solidFill>
                  <a:srgbClr val="C00000"/>
                </a:solidFill>
                <a:latin typeface="Arial"/>
                <a:ea typeface="Arial"/>
                <a:cs typeface="Arial"/>
                <a:sym typeface="Arial"/>
              </a:rPr>
              <a:t>Wie können Sie in Ihrem Beruf dazu beitragen, dass </a:t>
            </a:r>
            <a:br>
              <a:rPr lang="de-DE" sz="1800" b="1" i="0" u="none" strike="noStrike" cap="none" dirty="0">
                <a:solidFill>
                  <a:srgbClr val="C00000"/>
                </a:solidFill>
                <a:latin typeface="Arial"/>
                <a:ea typeface="Arial"/>
                <a:cs typeface="Arial"/>
                <a:sym typeface="Arial"/>
              </a:rPr>
            </a:br>
            <a:r>
              <a:rPr lang="de-DE" sz="1800" b="1" i="0" u="none" strike="noStrike" cap="none" dirty="0">
                <a:solidFill>
                  <a:srgbClr val="C00000"/>
                </a:solidFill>
                <a:latin typeface="Arial"/>
                <a:ea typeface="Arial"/>
                <a:cs typeface="Arial"/>
                <a:sym typeface="Arial"/>
              </a:rPr>
              <a:t>CO2-Emissionen verringert oder vermieden werden?</a:t>
            </a:r>
            <a:endParaRPr sz="1800" b="1" i="0" u="none" strike="noStrike" cap="none" dirty="0">
              <a:solidFill>
                <a:srgbClr val="C00000"/>
              </a:solidFill>
              <a:latin typeface="Arial"/>
              <a:ea typeface="Arial"/>
              <a:cs typeface="Arial"/>
              <a:sym typeface="Arial"/>
            </a:endParaRPr>
          </a:p>
        </p:txBody>
      </p:sp>
      <p:sp>
        <p:nvSpPr>
          <p:cNvPr id="401" name="Google Shape;401;g26da63f9b3d_1_963"/>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6da63f9b3d_1_1040"/>
          <p:cNvSpPr txBox="1">
            <a:spLocks noGrp="1"/>
          </p:cNvSpPr>
          <p:nvPr>
            <p:ph type="title"/>
          </p:nvPr>
        </p:nvSpPr>
        <p:spPr>
          <a:xfrm>
            <a:off x="360000" y="180000"/>
            <a:ext cx="9138900" cy="108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20000"/>
              </a:lnSpc>
              <a:spcBef>
                <a:spcPts val="0"/>
              </a:spcBef>
              <a:spcAft>
                <a:spcPts val="0"/>
              </a:spcAft>
              <a:buSzPct val="89211"/>
              <a:buNone/>
            </a:pPr>
            <a:r>
              <a:rPr lang="de-DE" sz="3100"/>
              <a:t>Nachhaltig dämmen:</a:t>
            </a:r>
            <a:r>
              <a:rPr lang="de-DE" sz="2780"/>
              <a:t/>
            </a:r>
            <a:br>
              <a:rPr lang="de-DE" sz="2780"/>
            </a:br>
            <a:r>
              <a:rPr lang="de-DE" sz="3100"/>
              <a:t>Klimawirkung von Dämmstoffen</a:t>
            </a:r>
            <a:endParaRPr sz="2780">
              <a:highlight>
                <a:srgbClr val="FFC000"/>
              </a:highlight>
            </a:endParaRPr>
          </a:p>
        </p:txBody>
      </p:sp>
      <p:sp>
        <p:nvSpPr>
          <p:cNvPr id="409" name="Google Shape;409;g26da63f9b3d_1_1040"/>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18</a:t>
            </a:fld>
            <a:endParaRPr/>
          </a:p>
        </p:txBody>
      </p:sp>
      <p:sp>
        <p:nvSpPr>
          <p:cNvPr id="410" name="Google Shape;410;g26da63f9b3d_1_1040"/>
          <p:cNvSpPr txBox="1">
            <a:spLocks noGrp="1"/>
          </p:cNvSpPr>
          <p:nvPr>
            <p:ph type="body" idx="3"/>
          </p:nvPr>
        </p:nvSpPr>
        <p:spPr>
          <a:xfrm>
            <a:off x="7263643" y="6254497"/>
            <a:ext cx="4616400" cy="557400"/>
          </a:xfrm>
          <a:prstGeom prst="rect">
            <a:avLst/>
          </a:prstGeom>
          <a:noFill/>
          <a:ln>
            <a:noFill/>
          </a:ln>
        </p:spPr>
        <p:txBody>
          <a:bodyPr spcFirstLastPara="1" wrap="square" lIns="91425" tIns="45700" rIns="91425" bIns="45700" anchor="ctr" anchorCtr="0">
            <a:noAutofit/>
          </a:bodyPr>
          <a:lstStyle/>
          <a:p>
            <a:pPr marL="4762" lvl="0" indent="0" algn="l" rtl="0">
              <a:lnSpc>
                <a:spcPct val="110000"/>
              </a:lnSpc>
              <a:spcBef>
                <a:spcPts val="0"/>
              </a:spcBef>
              <a:spcAft>
                <a:spcPts val="0"/>
              </a:spcAft>
              <a:buSzPts val="1000"/>
              <a:buNone/>
            </a:pPr>
            <a:r>
              <a:rPr lang="de-DE"/>
              <a:t>Quelle: eigene Abbildung nach K. Paschko 2020.</a:t>
            </a:r>
            <a:endParaRPr/>
          </a:p>
        </p:txBody>
      </p:sp>
      <p:pic>
        <p:nvPicPr>
          <p:cNvPr id="411" name="Google Shape;411;g26da63f9b3d_1_1040"/>
          <p:cNvPicPr preferRelativeResize="0"/>
          <p:nvPr/>
        </p:nvPicPr>
        <p:blipFill rotWithShape="1">
          <a:blip r:embed="rId3">
            <a:alphaModFix/>
          </a:blip>
          <a:srcRect/>
          <a:stretch/>
        </p:blipFill>
        <p:spPr>
          <a:xfrm>
            <a:off x="321332" y="1563329"/>
            <a:ext cx="8220537" cy="4569248"/>
          </a:xfrm>
          <a:prstGeom prst="rect">
            <a:avLst/>
          </a:prstGeom>
          <a:noFill/>
          <a:ln>
            <a:noFill/>
          </a:ln>
        </p:spPr>
      </p:pic>
      <p:sp>
        <p:nvSpPr>
          <p:cNvPr id="412" name="Google Shape;412;g26da63f9b3d_1_1040"/>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413" name="Google Shape;413;g26da63f9b3d_1_1040"/>
          <p:cNvSpPr/>
          <p:nvPr/>
        </p:nvSpPr>
        <p:spPr>
          <a:xfrm>
            <a:off x="8866400" y="2294442"/>
            <a:ext cx="3004268" cy="292656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179999" marR="0" lvl="0" indent="-179999" algn="l" rtl="0">
              <a:lnSpc>
                <a:spcPct val="100000"/>
              </a:lnSpc>
              <a:spcBef>
                <a:spcPts val="600"/>
              </a:spcBef>
              <a:spcAft>
                <a:spcPts val="0"/>
              </a:spcAft>
              <a:buClr>
                <a:srgbClr val="C00000"/>
              </a:buClr>
              <a:buSzPct val="120000"/>
              <a:buFont typeface="Noto Sans Symbols"/>
              <a:buChar char="▪"/>
            </a:pPr>
            <a:r>
              <a:rPr lang="de-DE" sz="1800" b="1" i="0" u="none" strike="noStrike" cap="none" dirty="0">
                <a:solidFill>
                  <a:srgbClr val="C00000"/>
                </a:solidFill>
                <a:latin typeface="Arial"/>
                <a:ea typeface="Arial"/>
                <a:cs typeface="Arial"/>
                <a:sym typeface="Arial"/>
              </a:rPr>
              <a:t>Was fällt auf?</a:t>
            </a:r>
            <a:endParaRPr sz="1800" dirty="0">
              <a:solidFill>
                <a:srgbClr val="C00000"/>
              </a:solidFill>
            </a:endParaRPr>
          </a:p>
          <a:p>
            <a:pPr marL="179999" marR="0" lvl="0" indent="-179999" algn="l" rtl="0">
              <a:lnSpc>
                <a:spcPct val="100000"/>
              </a:lnSpc>
              <a:spcBef>
                <a:spcPts val="600"/>
              </a:spcBef>
              <a:spcAft>
                <a:spcPts val="0"/>
              </a:spcAft>
              <a:buClr>
                <a:srgbClr val="C00000"/>
              </a:buClr>
              <a:buSzPct val="120000"/>
              <a:buFont typeface="Noto Sans Symbols"/>
              <a:buChar char="▪"/>
            </a:pPr>
            <a:r>
              <a:rPr lang="de-DE" sz="1800" b="1" i="0" u="none" strike="noStrike" cap="none" dirty="0">
                <a:solidFill>
                  <a:srgbClr val="C00000"/>
                </a:solidFill>
                <a:latin typeface="Arial"/>
                <a:ea typeface="Arial"/>
                <a:cs typeface="Arial"/>
                <a:sym typeface="Arial"/>
              </a:rPr>
              <a:t>Welche der Dämmstoffe sind unter dem Aspekt des Klima-schutzes empfehlenswert? </a:t>
            </a:r>
            <a:endParaRPr sz="1800" b="1" i="0" u="none" strike="noStrike" cap="none" dirty="0">
              <a:solidFill>
                <a:srgbClr val="C00000"/>
              </a:solidFill>
              <a:latin typeface="Arial"/>
              <a:ea typeface="Arial"/>
              <a:cs typeface="Arial"/>
              <a:sym typeface="Arial"/>
            </a:endParaRPr>
          </a:p>
        </p:txBody>
      </p:sp>
      <p:sp>
        <p:nvSpPr>
          <p:cNvPr id="414" name="Google Shape;414;g26da63f9b3d_1_1040"/>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5be34df3b4_0_322"/>
          <p:cNvSpPr txBox="1">
            <a:spLocks noGrp="1"/>
          </p:cNvSpPr>
          <p:nvPr>
            <p:ph type="title"/>
          </p:nvPr>
        </p:nvSpPr>
        <p:spPr>
          <a:xfrm>
            <a:off x="148650" y="180000"/>
            <a:ext cx="11731500" cy="108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89"/>
              <a:buNone/>
            </a:pPr>
            <a:r>
              <a:rPr lang="de-DE" sz="3100"/>
              <a:t>Nachhaltigkeit und Wasserwirtschaft:</a:t>
            </a:r>
            <a:endParaRPr sz="3100"/>
          </a:p>
          <a:p>
            <a:pPr marL="0" lvl="0" indent="0" algn="l" rtl="0">
              <a:lnSpc>
                <a:spcPct val="100000"/>
              </a:lnSpc>
              <a:spcBef>
                <a:spcPts val="0"/>
              </a:spcBef>
              <a:spcAft>
                <a:spcPts val="0"/>
              </a:spcAft>
              <a:buSzPts val="2489"/>
              <a:buNone/>
            </a:pPr>
            <a:r>
              <a:rPr lang="de-DE" sz="3100"/>
              <a:t>Einleitung von Regenwasser in Oberflächengewässer</a:t>
            </a:r>
            <a:endParaRPr sz="3100"/>
          </a:p>
        </p:txBody>
      </p:sp>
      <p:sp>
        <p:nvSpPr>
          <p:cNvPr id="422" name="Google Shape;422;g25be34df3b4_0_322"/>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19</a:t>
            </a:fld>
            <a:endParaRPr/>
          </a:p>
        </p:txBody>
      </p:sp>
      <p:sp>
        <p:nvSpPr>
          <p:cNvPr id="423" name="Google Shape;423;g25be34df3b4_0_322"/>
          <p:cNvSpPr txBox="1"/>
          <p:nvPr/>
        </p:nvSpPr>
        <p:spPr>
          <a:xfrm>
            <a:off x="3971262" y="3985072"/>
            <a:ext cx="15102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a:solidFill>
                  <a:schemeClr val="lt1"/>
                </a:solidFill>
                <a:latin typeface="Calibri"/>
                <a:ea typeface="Calibri"/>
                <a:cs typeface="Calibri"/>
                <a:sym typeface="Calibri"/>
              </a:rPr>
              <a:t>Inclusive Land-</a:t>
            </a:r>
            <a:br>
              <a:rPr lang="de-DE" sz="1050" b="0" i="0" u="none" strike="noStrike" cap="none">
                <a:solidFill>
                  <a:schemeClr val="lt1"/>
                </a:solidFill>
                <a:latin typeface="Calibri"/>
                <a:ea typeface="Calibri"/>
                <a:cs typeface="Calibri"/>
                <a:sym typeface="Calibri"/>
              </a:rPr>
            </a:br>
            <a:r>
              <a:rPr lang="de-DE" sz="1050" b="0" i="0" u="none" strike="noStrike" cap="none">
                <a:solidFill>
                  <a:schemeClr val="lt1"/>
                </a:solidFill>
                <a:latin typeface="Calibri"/>
                <a:ea typeface="Calibri"/>
                <a:cs typeface="Calibri"/>
                <a:sym typeface="Calibri"/>
              </a:rPr>
              <a:t>nutzungsänderungen</a:t>
            </a:r>
            <a:endParaRPr sz="1050" b="0" i="0" u="none" strike="noStrike" cap="none">
              <a:solidFill>
                <a:schemeClr val="lt1"/>
              </a:solidFill>
              <a:latin typeface="Calibri"/>
              <a:ea typeface="Calibri"/>
              <a:cs typeface="Calibri"/>
              <a:sym typeface="Calibri"/>
            </a:endParaRPr>
          </a:p>
        </p:txBody>
      </p:sp>
      <p:sp>
        <p:nvSpPr>
          <p:cNvPr id="424" name="Google Shape;424;g25be34df3b4_0_322"/>
          <p:cNvSpPr/>
          <p:nvPr/>
        </p:nvSpPr>
        <p:spPr>
          <a:xfrm>
            <a:off x="6995916" y="1799329"/>
            <a:ext cx="5030100" cy="37491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de-DE" sz="1800" b="1" i="0" u="none" strike="noStrike" cap="none" dirty="0">
                <a:solidFill>
                  <a:srgbClr val="C00000"/>
                </a:solidFill>
                <a:latin typeface="Arial"/>
                <a:ea typeface="Arial"/>
                <a:cs typeface="Arial"/>
                <a:sym typeface="Arial"/>
              </a:rPr>
              <a:t>Beschreiben Sie die Auswirku</a:t>
            </a:r>
            <a:r>
              <a:rPr lang="de-DE" sz="1800" b="1" dirty="0">
                <a:solidFill>
                  <a:srgbClr val="C00000"/>
                </a:solidFill>
              </a:rPr>
              <a:t>ng </a:t>
            </a:r>
            <a:r>
              <a:rPr lang="de-DE" sz="1800" b="1" i="0" u="none" strike="noStrike" cap="none" dirty="0">
                <a:solidFill>
                  <a:srgbClr val="C00000"/>
                </a:solidFill>
                <a:latin typeface="Arial"/>
                <a:ea typeface="Arial"/>
                <a:cs typeface="Arial"/>
                <a:sym typeface="Arial"/>
              </a:rPr>
              <a:t>von Regenwassereinleitungen auf die Oberflächengewässe</a:t>
            </a:r>
            <a:r>
              <a:rPr lang="de-DE" sz="1800" b="1" dirty="0">
                <a:solidFill>
                  <a:srgbClr val="C00000"/>
                </a:solidFill>
              </a:rPr>
              <a:t>r…</a:t>
            </a:r>
            <a:r>
              <a:rPr lang="de-DE" sz="1800" b="1" i="0" u="none" strike="noStrike" cap="none" dirty="0">
                <a:solidFill>
                  <a:srgbClr val="C00000"/>
                </a:solidFill>
                <a:latin typeface="Arial"/>
                <a:ea typeface="Arial"/>
                <a:cs typeface="Arial"/>
                <a:sym typeface="Arial"/>
              </a:rPr>
              <a:t> </a:t>
            </a:r>
            <a:endParaRPr sz="1800" b="1"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800" b="1" i="0" u="none" strike="noStrike" cap="none" dirty="0">
              <a:solidFill>
                <a:srgbClr val="C00000"/>
              </a:solidFill>
              <a:latin typeface="Arial"/>
              <a:ea typeface="Arial"/>
              <a:cs typeface="Arial"/>
              <a:sym typeface="Arial"/>
            </a:endParaRPr>
          </a:p>
          <a:p>
            <a:pPr marL="342900" marR="0" lvl="0" indent="-342900" algn="l" rtl="0">
              <a:lnSpc>
                <a:spcPct val="100000"/>
              </a:lnSpc>
              <a:spcBef>
                <a:spcPts val="0"/>
              </a:spcBef>
              <a:spcAft>
                <a:spcPts val="0"/>
              </a:spcAft>
              <a:buClr>
                <a:srgbClr val="C00000"/>
              </a:buClr>
              <a:buSzPts val="2850"/>
              <a:buFont typeface="Arial"/>
              <a:buChar char="➢"/>
            </a:pPr>
            <a:r>
              <a:rPr lang="de-DE" sz="1800" b="1" dirty="0">
                <a:solidFill>
                  <a:srgbClr val="C00000"/>
                </a:solidFill>
              </a:rPr>
              <a:t>…b</a:t>
            </a:r>
            <a:r>
              <a:rPr lang="de-DE" sz="1800" b="1" i="0" u="none" strike="noStrike" cap="none" dirty="0">
                <a:solidFill>
                  <a:srgbClr val="C00000"/>
                </a:solidFill>
                <a:latin typeface="Arial"/>
                <a:ea typeface="Arial"/>
                <a:cs typeface="Arial"/>
                <a:sym typeface="Arial"/>
              </a:rPr>
              <a:t>ei durchschnittlichen Mengen   an Regenwasser</a:t>
            </a:r>
            <a:endParaRPr sz="1800" b="1" i="0" u="none" strike="noStrike" cap="none" dirty="0">
              <a:solidFill>
                <a:srgbClr val="C00000"/>
              </a:solidFill>
              <a:latin typeface="Arial"/>
              <a:ea typeface="Arial"/>
              <a:cs typeface="Arial"/>
              <a:sym typeface="Arial"/>
            </a:endParaRPr>
          </a:p>
          <a:p>
            <a:pPr marL="342900" marR="0" lvl="0" indent="-342900" algn="l" rtl="0">
              <a:lnSpc>
                <a:spcPct val="100000"/>
              </a:lnSpc>
              <a:spcBef>
                <a:spcPts val="0"/>
              </a:spcBef>
              <a:spcAft>
                <a:spcPts val="0"/>
              </a:spcAft>
              <a:buClr>
                <a:srgbClr val="C00000"/>
              </a:buClr>
              <a:buSzPts val="2850"/>
              <a:buFont typeface="Arial"/>
              <a:buChar char="➢"/>
            </a:pPr>
            <a:r>
              <a:rPr lang="de-DE" sz="1800" b="1" dirty="0">
                <a:solidFill>
                  <a:srgbClr val="C00000"/>
                </a:solidFill>
              </a:rPr>
              <a:t>…b</a:t>
            </a:r>
            <a:r>
              <a:rPr lang="de-DE" sz="1800" b="1" i="0" u="none" strike="noStrike" cap="none" dirty="0">
                <a:solidFill>
                  <a:srgbClr val="C00000"/>
                </a:solidFill>
                <a:latin typeface="Arial"/>
                <a:ea typeface="Arial"/>
                <a:cs typeface="Arial"/>
                <a:sym typeface="Arial"/>
              </a:rPr>
              <a:t>ei Starkregenereignissen</a:t>
            </a:r>
            <a:endParaRPr sz="1800" b="1" i="0" u="none" strike="noStrike" cap="none" dirty="0">
              <a:solidFill>
                <a:srgbClr val="C00000"/>
              </a:solidFill>
              <a:latin typeface="Arial"/>
              <a:ea typeface="Arial"/>
              <a:cs typeface="Arial"/>
              <a:sym typeface="Arial"/>
            </a:endParaRPr>
          </a:p>
          <a:p>
            <a:pPr marL="342900" marR="0" lvl="0" indent="-342900" algn="l" rtl="0">
              <a:lnSpc>
                <a:spcPct val="100000"/>
              </a:lnSpc>
              <a:spcBef>
                <a:spcPts val="0"/>
              </a:spcBef>
              <a:spcAft>
                <a:spcPts val="0"/>
              </a:spcAft>
              <a:buClr>
                <a:srgbClr val="C00000"/>
              </a:buClr>
              <a:buSzPts val="2850"/>
              <a:buFont typeface="Arial"/>
              <a:buChar char="➢"/>
            </a:pPr>
            <a:r>
              <a:rPr lang="de-DE" sz="1800" b="1" dirty="0">
                <a:solidFill>
                  <a:srgbClr val="C00000"/>
                </a:solidFill>
              </a:rPr>
              <a:t>…bei</a:t>
            </a:r>
            <a:r>
              <a:rPr lang="de-DE" sz="1800" b="1" i="0" u="none" strike="noStrike" cap="none" dirty="0">
                <a:solidFill>
                  <a:srgbClr val="C00000"/>
                </a:solidFill>
                <a:latin typeface="Arial"/>
                <a:ea typeface="Arial"/>
                <a:cs typeface="Arial"/>
                <a:sym typeface="Arial"/>
              </a:rPr>
              <a:t> Mischwasser- und bei Trennkanalisation</a:t>
            </a:r>
            <a:endParaRPr sz="1800" b="1" i="0" u="none" strike="noStrike" cap="none" dirty="0">
              <a:solidFill>
                <a:srgbClr val="C00000"/>
              </a:solidFill>
              <a:latin typeface="Arial"/>
              <a:ea typeface="Arial"/>
              <a:cs typeface="Arial"/>
              <a:sym typeface="Arial"/>
            </a:endParaRPr>
          </a:p>
        </p:txBody>
      </p:sp>
      <p:pic>
        <p:nvPicPr>
          <p:cNvPr id="425" name="Google Shape;425;g25be34df3b4_0_322"/>
          <p:cNvPicPr preferRelativeResize="0"/>
          <p:nvPr/>
        </p:nvPicPr>
        <p:blipFill rotWithShape="1">
          <a:blip r:embed="rId3">
            <a:alphaModFix/>
          </a:blip>
          <a:srcRect/>
          <a:stretch/>
        </p:blipFill>
        <p:spPr>
          <a:xfrm>
            <a:off x="59450" y="1384425"/>
            <a:ext cx="6224977" cy="4690800"/>
          </a:xfrm>
          <a:prstGeom prst="rect">
            <a:avLst/>
          </a:prstGeom>
          <a:noFill/>
          <a:ln>
            <a:noFill/>
          </a:ln>
        </p:spPr>
      </p:pic>
      <p:sp>
        <p:nvSpPr>
          <p:cNvPr id="426" name="Google Shape;426;g25be34df3b4_0_322"/>
          <p:cNvSpPr txBox="1"/>
          <p:nvPr/>
        </p:nvSpPr>
        <p:spPr>
          <a:xfrm>
            <a:off x="188283" y="1462348"/>
            <a:ext cx="1510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rgbClr val="FFFF00"/>
                </a:solidFill>
                <a:latin typeface="Arial"/>
                <a:ea typeface="Arial"/>
                <a:cs typeface="Arial"/>
                <a:sym typeface="Arial"/>
              </a:rPr>
              <a:t>Regenwassersammler </a:t>
            </a:r>
            <a:endParaRPr sz="1400" b="0" i="0" u="none" strike="noStrike" cap="none">
              <a:solidFill>
                <a:srgbClr val="FFFF00"/>
              </a:solidFill>
              <a:latin typeface="Arial"/>
              <a:ea typeface="Arial"/>
              <a:cs typeface="Arial"/>
              <a:sym typeface="Arial"/>
            </a:endParaRPr>
          </a:p>
        </p:txBody>
      </p:sp>
      <p:sp>
        <p:nvSpPr>
          <p:cNvPr id="427" name="Google Shape;427;g25be34df3b4_0_322"/>
          <p:cNvSpPr txBox="1"/>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457200" marR="0" lvl="0" indent="-228600" algn="l" rtl="0">
              <a:lnSpc>
                <a:spcPct val="110000"/>
              </a:lnSpc>
              <a:spcBef>
                <a:spcPts val="0"/>
              </a:spcBef>
              <a:spcAft>
                <a:spcPts val="0"/>
              </a:spcAft>
              <a:buClr>
                <a:srgbClr val="888888"/>
              </a:buClr>
              <a:buSzPts val="1200"/>
              <a:buFont typeface="Arial"/>
              <a:buNone/>
            </a:pPr>
            <a:r>
              <a:rPr lang="de-DE" sz="1200" b="0" i="0" u="none" strike="noStrike" cap="none">
                <a:solidFill>
                  <a:schemeClr val="lt1"/>
                </a:solidFill>
                <a:latin typeface="Trebuchet MS"/>
                <a:ea typeface="Trebuchet MS"/>
                <a:cs typeface="Trebuchet MS"/>
                <a:sym typeface="Trebuchet MS"/>
              </a:rPr>
              <a:t>Quelle: Paust-Lassen (2010)</a:t>
            </a:r>
            <a:endParaRPr sz="1400" b="0" i="0" u="none" strike="noStrike" cap="none">
              <a:solidFill>
                <a:srgbClr val="000000"/>
              </a:solidFill>
              <a:latin typeface="Arial"/>
              <a:ea typeface="Arial"/>
              <a:cs typeface="Arial"/>
              <a:sym typeface="Arial"/>
            </a:endParaRPr>
          </a:p>
        </p:txBody>
      </p:sp>
      <p:sp>
        <p:nvSpPr>
          <p:cNvPr id="428" name="Google Shape;428;g25be34df3b4_0_322"/>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429" name="Google Shape;429;g25be34df3b4_0_322"/>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6da63f9b3d_1_84"/>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2</a:t>
            </a:fld>
            <a:endParaRPr/>
          </a:p>
        </p:txBody>
      </p:sp>
      <p:sp>
        <p:nvSpPr>
          <p:cNvPr id="156" name="Google Shape;156;g26da63f9b3d_1_84"/>
          <p:cNvSpPr txBox="1">
            <a:spLocks noGrp="1"/>
          </p:cNvSpPr>
          <p:nvPr>
            <p:ph type="title"/>
          </p:nvPr>
        </p:nvSpPr>
        <p:spPr>
          <a:xfrm>
            <a:off x="359999" y="180000"/>
            <a:ext cx="9188400" cy="1080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62500"/>
              <a:buNone/>
            </a:pPr>
            <a:r>
              <a:rPr lang="de-DE"/>
              <a:t>Nachhaltigkeit und Klimawandel:</a:t>
            </a:r>
            <a:br>
              <a:rPr lang="de-DE"/>
            </a:br>
            <a:r>
              <a:rPr lang="de-DE" sz="3100"/>
              <a:t>Woher kommen die Treibhausgas-Emissionen im Alltag?</a:t>
            </a:r>
            <a:endParaRPr/>
          </a:p>
        </p:txBody>
      </p:sp>
      <p:sp>
        <p:nvSpPr>
          <p:cNvPr id="157" name="Google Shape;157;g26da63f9b3d_1_84"/>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UBA 2021</a:t>
            </a:r>
            <a:endParaRPr/>
          </a:p>
        </p:txBody>
      </p:sp>
      <p:sp>
        <p:nvSpPr>
          <p:cNvPr id="158" name="Google Shape;158;g26da63f9b3d_1_84"/>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sz="1400">
              <a:latin typeface="Arial"/>
              <a:ea typeface="Arial"/>
              <a:cs typeface="Arial"/>
              <a:sym typeface="Arial"/>
            </a:endParaRPr>
          </a:p>
        </p:txBody>
      </p:sp>
      <p:sp>
        <p:nvSpPr>
          <p:cNvPr id="159" name="Google Shape;159;g26da63f9b3d_1_84"/>
          <p:cNvSpPr/>
          <p:nvPr/>
        </p:nvSpPr>
        <p:spPr>
          <a:xfrm>
            <a:off x="181216" y="4945797"/>
            <a:ext cx="4030500" cy="756000"/>
          </a:xfrm>
          <a:prstGeom prst="rect">
            <a:avLst/>
          </a:prstGeom>
          <a:solidFill>
            <a:srgbClr val="7CB2E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Wohnen 2,1 t CO</a:t>
            </a:r>
            <a:r>
              <a:rPr lang="de-DE" sz="1800" b="1" i="0" u="none" strike="noStrike" cap="none" baseline="-25000">
                <a:solidFill>
                  <a:schemeClr val="lt1"/>
                </a:solidFill>
                <a:latin typeface="Calibri"/>
                <a:ea typeface="Calibri"/>
                <a:cs typeface="Calibri"/>
                <a:sym typeface="Calibri"/>
              </a:rPr>
              <a:t>2</a:t>
            </a:r>
            <a:r>
              <a:rPr lang="de-DE" sz="1800" b="1" i="0" u="none" strike="noStrike" cap="none">
                <a:solidFill>
                  <a:schemeClr val="lt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60" name="Google Shape;160;g26da63f9b3d_1_84"/>
          <p:cNvSpPr/>
          <p:nvPr/>
        </p:nvSpPr>
        <p:spPr>
          <a:xfrm>
            <a:off x="181216" y="4693797"/>
            <a:ext cx="4030500" cy="252000"/>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Strom 0,7 t CO</a:t>
            </a:r>
            <a:r>
              <a:rPr lang="de-DE" sz="1800" b="1" i="0" u="none" strike="noStrike" cap="none" baseline="-25000">
                <a:solidFill>
                  <a:schemeClr val="dk1"/>
                </a:solidFill>
                <a:latin typeface="Calibri"/>
                <a:ea typeface="Calibri"/>
                <a:cs typeface="Calibri"/>
                <a:sym typeface="Calibri"/>
              </a:rPr>
              <a:t>2</a:t>
            </a:r>
            <a:r>
              <a:rPr lang="de-DE" sz="1800" b="1" i="0" u="none" strike="noStrike" cap="none">
                <a:solidFill>
                  <a:schemeClr val="dk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61" name="Google Shape;161;g26da63f9b3d_1_84"/>
          <p:cNvSpPr/>
          <p:nvPr/>
        </p:nvSpPr>
        <p:spPr>
          <a:xfrm>
            <a:off x="181216" y="3937797"/>
            <a:ext cx="4030500" cy="756000"/>
          </a:xfrm>
          <a:prstGeom prst="rect">
            <a:avLst/>
          </a:prstGeom>
          <a:solidFill>
            <a:srgbClr val="BFBFB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Mobilität 2,1 t CO</a:t>
            </a:r>
            <a:r>
              <a:rPr lang="de-DE" sz="1800" b="1" i="0" u="none" strike="noStrike" cap="none" baseline="-25000">
                <a:solidFill>
                  <a:schemeClr val="dk1"/>
                </a:solidFill>
                <a:latin typeface="Calibri"/>
                <a:ea typeface="Calibri"/>
                <a:cs typeface="Calibri"/>
                <a:sym typeface="Calibri"/>
              </a:rPr>
              <a:t>2</a:t>
            </a:r>
            <a:r>
              <a:rPr lang="de-DE" sz="1800" b="1" i="0" u="none" strike="noStrike" cap="none">
                <a:solidFill>
                  <a:schemeClr val="dk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62" name="Google Shape;162;g26da63f9b3d_1_84"/>
          <p:cNvSpPr/>
          <p:nvPr/>
        </p:nvSpPr>
        <p:spPr>
          <a:xfrm>
            <a:off x="181216" y="3315574"/>
            <a:ext cx="4030500" cy="612000"/>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Ernährung 1,7 t CO</a:t>
            </a:r>
            <a:r>
              <a:rPr lang="de-DE" sz="1800" b="1" i="0" u="none" strike="noStrike" cap="none" baseline="-25000">
                <a:solidFill>
                  <a:schemeClr val="dk1"/>
                </a:solidFill>
                <a:latin typeface="Calibri"/>
                <a:ea typeface="Calibri"/>
                <a:cs typeface="Calibri"/>
                <a:sym typeface="Calibri"/>
              </a:rPr>
              <a:t>2</a:t>
            </a:r>
            <a:r>
              <a:rPr lang="de-DE" sz="1800" b="1" i="0" u="none" strike="noStrike" cap="none">
                <a:solidFill>
                  <a:schemeClr val="dk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63" name="Google Shape;163;g26da63f9b3d_1_84"/>
          <p:cNvSpPr/>
          <p:nvPr/>
        </p:nvSpPr>
        <p:spPr>
          <a:xfrm>
            <a:off x="181216" y="1942463"/>
            <a:ext cx="4030500" cy="1368000"/>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Sonstiger Konsum </a:t>
            </a:r>
            <a:br>
              <a:rPr lang="de-DE" sz="1800" b="1" i="0" u="none" strike="noStrike" cap="none">
                <a:solidFill>
                  <a:schemeClr val="lt1"/>
                </a:solidFill>
                <a:latin typeface="Calibri"/>
                <a:ea typeface="Calibri"/>
                <a:cs typeface="Calibri"/>
                <a:sym typeface="Calibri"/>
              </a:rPr>
            </a:br>
            <a:r>
              <a:rPr lang="de-DE" sz="1800" b="1" i="0" u="none" strike="noStrike" cap="none">
                <a:solidFill>
                  <a:schemeClr val="lt1"/>
                </a:solidFill>
                <a:latin typeface="Calibri"/>
                <a:ea typeface="Calibri"/>
                <a:cs typeface="Calibri"/>
                <a:sym typeface="Calibri"/>
              </a:rPr>
              <a:t>3,8 t CO</a:t>
            </a:r>
            <a:r>
              <a:rPr lang="de-DE" sz="1800" b="1" i="0" u="none" strike="noStrike" cap="none" baseline="-25000">
                <a:solidFill>
                  <a:schemeClr val="lt1"/>
                </a:solidFill>
                <a:latin typeface="Calibri"/>
                <a:ea typeface="Calibri"/>
                <a:cs typeface="Calibri"/>
                <a:sym typeface="Calibri"/>
              </a:rPr>
              <a:t>2</a:t>
            </a:r>
            <a:r>
              <a:rPr lang="de-DE" sz="1800" b="1" i="0" u="none" strike="noStrike" cap="none">
                <a:solidFill>
                  <a:schemeClr val="lt1"/>
                </a:solidFill>
                <a:latin typeface="Calibri"/>
                <a:ea typeface="Calibri"/>
                <a:cs typeface="Calibri"/>
                <a:sym typeface="Calibri"/>
              </a:rPr>
              <a:t>-Äq</a:t>
            </a:r>
            <a:endParaRPr sz="1400" b="0" i="0" u="none" strike="noStrike" cap="none">
              <a:solidFill>
                <a:srgbClr val="000000"/>
              </a:solidFill>
              <a:latin typeface="Arial"/>
              <a:ea typeface="Arial"/>
              <a:cs typeface="Arial"/>
              <a:sym typeface="Arial"/>
            </a:endParaRPr>
          </a:p>
        </p:txBody>
      </p:sp>
      <p:sp>
        <p:nvSpPr>
          <p:cNvPr id="164" name="Google Shape;164;g26da63f9b3d_1_84"/>
          <p:cNvSpPr/>
          <p:nvPr/>
        </p:nvSpPr>
        <p:spPr>
          <a:xfrm>
            <a:off x="181216" y="1618463"/>
            <a:ext cx="4030500" cy="324000"/>
          </a:xfrm>
          <a:prstGeom prst="rect">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de-DE" sz="1600" b="1" i="0" u="none" strike="noStrike" cap="none">
                <a:solidFill>
                  <a:schemeClr val="lt1"/>
                </a:solidFill>
                <a:latin typeface="Calibri"/>
                <a:ea typeface="Calibri"/>
                <a:cs typeface="Calibri"/>
                <a:sym typeface="Calibri"/>
              </a:rPr>
              <a:t>Öffentliche Infrastruktur 0,9 t CO</a:t>
            </a:r>
            <a:r>
              <a:rPr lang="de-DE" sz="1600" b="1" i="0" u="none" strike="noStrike" cap="none" baseline="-25000">
                <a:solidFill>
                  <a:schemeClr val="lt1"/>
                </a:solidFill>
                <a:latin typeface="Calibri"/>
                <a:ea typeface="Calibri"/>
                <a:cs typeface="Calibri"/>
                <a:sym typeface="Calibri"/>
              </a:rPr>
              <a:t>2</a:t>
            </a:r>
            <a:r>
              <a:rPr lang="de-DE" sz="1600" b="1" i="0" u="none" strike="noStrike" cap="none">
                <a:solidFill>
                  <a:schemeClr val="lt1"/>
                </a:solidFill>
                <a:latin typeface="Calibri"/>
                <a:ea typeface="Calibri"/>
                <a:cs typeface="Calibri"/>
                <a:sym typeface="Calibri"/>
              </a:rPr>
              <a:t>-e</a:t>
            </a:r>
            <a:endParaRPr sz="1400" b="0" i="0" u="none" strike="noStrike" cap="none">
              <a:solidFill>
                <a:srgbClr val="000000"/>
              </a:solidFill>
              <a:latin typeface="Arial"/>
              <a:ea typeface="Arial"/>
              <a:cs typeface="Arial"/>
              <a:sym typeface="Arial"/>
            </a:endParaRPr>
          </a:p>
        </p:txBody>
      </p:sp>
      <p:sp>
        <p:nvSpPr>
          <p:cNvPr id="165" name="Google Shape;165;g26da63f9b3d_1_84"/>
          <p:cNvSpPr/>
          <p:nvPr/>
        </p:nvSpPr>
        <p:spPr>
          <a:xfrm>
            <a:off x="4207711" y="4953417"/>
            <a:ext cx="712500" cy="756000"/>
          </a:xfrm>
          <a:prstGeom prst="rect">
            <a:avLst/>
          </a:prstGeom>
          <a:solidFill>
            <a:srgbClr val="7CB2E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18 %</a:t>
            </a:r>
            <a:endParaRPr sz="1400" b="0" i="0" u="none" strike="noStrike" cap="none">
              <a:solidFill>
                <a:srgbClr val="000000"/>
              </a:solidFill>
              <a:latin typeface="Arial"/>
              <a:ea typeface="Arial"/>
              <a:cs typeface="Arial"/>
              <a:sym typeface="Arial"/>
            </a:endParaRPr>
          </a:p>
        </p:txBody>
      </p:sp>
      <p:sp>
        <p:nvSpPr>
          <p:cNvPr id="166" name="Google Shape;166;g26da63f9b3d_1_84"/>
          <p:cNvSpPr/>
          <p:nvPr/>
        </p:nvSpPr>
        <p:spPr>
          <a:xfrm>
            <a:off x="4207711" y="4701417"/>
            <a:ext cx="712500" cy="252000"/>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6 %</a:t>
            </a:r>
            <a:endParaRPr sz="1400" b="0" i="0" u="none" strike="noStrike" cap="none">
              <a:solidFill>
                <a:srgbClr val="000000"/>
              </a:solidFill>
              <a:latin typeface="Arial"/>
              <a:ea typeface="Arial"/>
              <a:cs typeface="Arial"/>
              <a:sym typeface="Arial"/>
            </a:endParaRPr>
          </a:p>
        </p:txBody>
      </p:sp>
      <p:sp>
        <p:nvSpPr>
          <p:cNvPr id="167" name="Google Shape;167;g26da63f9b3d_1_84"/>
          <p:cNvSpPr/>
          <p:nvPr/>
        </p:nvSpPr>
        <p:spPr>
          <a:xfrm>
            <a:off x="4207711" y="3945417"/>
            <a:ext cx="712500" cy="756000"/>
          </a:xfrm>
          <a:prstGeom prst="rect">
            <a:avLst/>
          </a:prstGeom>
          <a:solidFill>
            <a:srgbClr val="BFBFB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19 %</a:t>
            </a:r>
            <a:endParaRPr sz="1400" b="0" i="0" u="none" strike="noStrike" cap="none">
              <a:solidFill>
                <a:srgbClr val="000000"/>
              </a:solidFill>
              <a:latin typeface="Arial"/>
              <a:ea typeface="Arial"/>
              <a:cs typeface="Arial"/>
              <a:sym typeface="Arial"/>
            </a:endParaRPr>
          </a:p>
        </p:txBody>
      </p:sp>
      <p:sp>
        <p:nvSpPr>
          <p:cNvPr id="168" name="Google Shape;168;g26da63f9b3d_1_84"/>
          <p:cNvSpPr/>
          <p:nvPr/>
        </p:nvSpPr>
        <p:spPr>
          <a:xfrm>
            <a:off x="4207711" y="3323194"/>
            <a:ext cx="712500" cy="612000"/>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dk1"/>
                </a:solidFill>
                <a:latin typeface="Calibri"/>
                <a:ea typeface="Calibri"/>
                <a:cs typeface="Calibri"/>
                <a:sym typeface="Calibri"/>
              </a:rPr>
              <a:t>15 %</a:t>
            </a:r>
            <a:endParaRPr sz="1400" b="0" i="0" u="none" strike="noStrike" cap="none">
              <a:solidFill>
                <a:srgbClr val="000000"/>
              </a:solidFill>
              <a:latin typeface="Arial"/>
              <a:ea typeface="Arial"/>
              <a:cs typeface="Arial"/>
              <a:sym typeface="Arial"/>
            </a:endParaRPr>
          </a:p>
        </p:txBody>
      </p:sp>
      <p:sp>
        <p:nvSpPr>
          <p:cNvPr id="169" name="Google Shape;169;g26da63f9b3d_1_84"/>
          <p:cNvSpPr/>
          <p:nvPr/>
        </p:nvSpPr>
        <p:spPr>
          <a:xfrm>
            <a:off x="4207711" y="1950083"/>
            <a:ext cx="712500" cy="1368000"/>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1" i="0" u="none" strike="noStrike" cap="none">
                <a:solidFill>
                  <a:schemeClr val="lt1"/>
                </a:solidFill>
                <a:latin typeface="Calibri"/>
                <a:ea typeface="Calibri"/>
                <a:cs typeface="Calibri"/>
                <a:sym typeface="Calibri"/>
              </a:rPr>
              <a:t>34 %</a:t>
            </a:r>
            <a:endParaRPr sz="1400" b="0" i="0" u="none" strike="noStrike" cap="none">
              <a:solidFill>
                <a:srgbClr val="000000"/>
              </a:solidFill>
              <a:latin typeface="Arial"/>
              <a:ea typeface="Arial"/>
              <a:cs typeface="Arial"/>
              <a:sym typeface="Arial"/>
            </a:endParaRPr>
          </a:p>
        </p:txBody>
      </p:sp>
      <p:sp>
        <p:nvSpPr>
          <p:cNvPr id="170" name="Google Shape;170;g26da63f9b3d_1_84"/>
          <p:cNvSpPr/>
          <p:nvPr/>
        </p:nvSpPr>
        <p:spPr>
          <a:xfrm>
            <a:off x="4207711" y="1626083"/>
            <a:ext cx="712500" cy="324000"/>
          </a:xfrm>
          <a:prstGeom prst="rect">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1" i="0" u="none" strike="noStrike" cap="none">
                <a:solidFill>
                  <a:schemeClr val="lt1"/>
                </a:solidFill>
                <a:latin typeface="Calibri"/>
                <a:ea typeface="Calibri"/>
                <a:cs typeface="Calibri"/>
                <a:sym typeface="Calibri"/>
              </a:rPr>
              <a:t>8 %</a:t>
            </a:r>
            <a:endParaRPr sz="1400" b="0" i="0" u="none" strike="noStrike" cap="none">
              <a:solidFill>
                <a:srgbClr val="000000"/>
              </a:solidFill>
              <a:latin typeface="Arial"/>
              <a:ea typeface="Arial"/>
              <a:cs typeface="Arial"/>
              <a:sym typeface="Arial"/>
            </a:endParaRPr>
          </a:p>
        </p:txBody>
      </p:sp>
      <p:pic>
        <p:nvPicPr>
          <p:cNvPr id="171" name="Google Shape;171;g26da63f9b3d_1_84"/>
          <p:cNvPicPr preferRelativeResize="0"/>
          <p:nvPr/>
        </p:nvPicPr>
        <p:blipFill rotWithShape="1">
          <a:blip r:embed="rId3">
            <a:alphaModFix/>
          </a:blip>
          <a:srcRect/>
          <a:stretch/>
        </p:blipFill>
        <p:spPr>
          <a:xfrm>
            <a:off x="321015" y="3996613"/>
            <a:ext cx="613183" cy="613183"/>
          </a:xfrm>
          <a:prstGeom prst="rect">
            <a:avLst/>
          </a:prstGeom>
          <a:noFill/>
          <a:ln>
            <a:noFill/>
          </a:ln>
        </p:spPr>
      </p:pic>
      <p:pic>
        <p:nvPicPr>
          <p:cNvPr id="172" name="Google Shape;172;g26da63f9b3d_1_84"/>
          <p:cNvPicPr preferRelativeResize="0"/>
          <p:nvPr/>
        </p:nvPicPr>
        <p:blipFill rotWithShape="1">
          <a:blip r:embed="rId4">
            <a:alphaModFix/>
          </a:blip>
          <a:srcRect/>
          <a:stretch/>
        </p:blipFill>
        <p:spPr>
          <a:xfrm>
            <a:off x="1216650" y="4015271"/>
            <a:ext cx="543287" cy="543287"/>
          </a:xfrm>
          <a:prstGeom prst="rect">
            <a:avLst/>
          </a:prstGeom>
          <a:noFill/>
          <a:ln>
            <a:noFill/>
          </a:ln>
        </p:spPr>
      </p:pic>
      <p:pic>
        <p:nvPicPr>
          <p:cNvPr id="173" name="Google Shape;173;g26da63f9b3d_1_84"/>
          <p:cNvPicPr preferRelativeResize="0"/>
          <p:nvPr/>
        </p:nvPicPr>
        <p:blipFill rotWithShape="1">
          <a:blip r:embed="rId5">
            <a:alphaModFix/>
          </a:blip>
          <a:srcRect/>
          <a:stretch/>
        </p:blipFill>
        <p:spPr>
          <a:xfrm>
            <a:off x="321013" y="3397018"/>
            <a:ext cx="464352" cy="464352"/>
          </a:xfrm>
          <a:prstGeom prst="rect">
            <a:avLst/>
          </a:prstGeom>
          <a:noFill/>
          <a:ln>
            <a:noFill/>
          </a:ln>
        </p:spPr>
      </p:pic>
      <p:pic>
        <p:nvPicPr>
          <p:cNvPr id="174" name="Google Shape;174;g26da63f9b3d_1_84"/>
          <p:cNvPicPr preferRelativeResize="0"/>
          <p:nvPr/>
        </p:nvPicPr>
        <p:blipFill rotWithShape="1">
          <a:blip r:embed="rId6">
            <a:alphaModFix/>
          </a:blip>
          <a:srcRect/>
          <a:stretch/>
        </p:blipFill>
        <p:spPr>
          <a:xfrm>
            <a:off x="1169004" y="2493841"/>
            <a:ext cx="638576" cy="638576"/>
          </a:xfrm>
          <a:prstGeom prst="rect">
            <a:avLst/>
          </a:prstGeom>
          <a:noFill/>
          <a:ln>
            <a:noFill/>
          </a:ln>
        </p:spPr>
      </p:pic>
      <p:pic>
        <p:nvPicPr>
          <p:cNvPr id="175" name="Google Shape;175;g26da63f9b3d_1_84"/>
          <p:cNvPicPr preferRelativeResize="0"/>
          <p:nvPr/>
        </p:nvPicPr>
        <p:blipFill rotWithShape="1">
          <a:blip r:embed="rId7">
            <a:alphaModFix/>
          </a:blip>
          <a:srcRect/>
          <a:stretch/>
        </p:blipFill>
        <p:spPr>
          <a:xfrm>
            <a:off x="408678" y="2175906"/>
            <a:ext cx="532862" cy="532862"/>
          </a:xfrm>
          <a:prstGeom prst="rect">
            <a:avLst/>
          </a:prstGeom>
          <a:noFill/>
          <a:ln>
            <a:noFill/>
          </a:ln>
        </p:spPr>
      </p:pic>
      <p:pic>
        <p:nvPicPr>
          <p:cNvPr id="176" name="Google Shape;176;g26da63f9b3d_1_84"/>
          <p:cNvPicPr preferRelativeResize="0"/>
          <p:nvPr/>
        </p:nvPicPr>
        <p:blipFill rotWithShape="1">
          <a:blip r:embed="rId8">
            <a:alphaModFix/>
          </a:blip>
          <a:srcRect/>
          <a:stretch/>
        </p:blipFill>
        <p:spPr>
          <a:xfrm>
            <a:off x="925164" y="3277677"/>
            <a:ext cx="706758" cy="706758"/>
          </a:xfrm>
          <a:prstGeom prst="rect">
            <a:avLst/>
          </a:prstGeom>
          <a:noFill/>
          <a:ln>
            <a:noFill/>
          </a:ln>
        </p:spPr>
      </p:pic>
      <p:pic>
        <p:nvPicPr>
          <p:cNvPr id="177" name="Google Shape;177;g26da63f9b3d_1_84"/>
          <p:cNvPicPr preferRelativeResize="0"/>
          <p:nvPr/>
        </p:nvPicPr>
        <p:blipFill rotWithShape="1">
          <a:blip r:embed="rId9">
            <a:alphaModFix/>
          </a:blip>
          <a:srcRect/>
          <a:stretch/>
        </p:blipFill>
        <p:spPr>
          <a:xfrm>
            <a:off x="817021" y="4589393"/>
            <a:ext cx="460813" cy="460813"/>
          </a:xfrm>
          <a:prstGeom prst="rect">
            <a:avLst/>
          </a:prstGeom>
          <a:noFill/>
          <a:ln>
            <a:noFill/>
          </a:ln>
        </p:spPr>
      </p:pic>
      <p:pic>
        <p:nvPicPr>
          <p:cNvPr id="178" name="Google Shape;178;g26da63f9b3d_1_84"/>
          <p:cNvPicPr preferRelativeResize="0"/>
          <p:nvPr/>
        </p:nvPicPr>
        <p:blipFill rotWithShape="1">
          <a:blip r:embed="rId10">
            <a:alphaModFix/>
          </a:blip>
          <a:srcRect/>
          <a:stretch/>
        </p:blipFill>
        <p:spPr>
          <a:xfrm>
            <a:off x="1291266" y="5064105"/>
            <a:ext cx="534624" cy="534624"/>
          </a:xfrm>
          <a:prstGeom prst="rect">
            <a:avLst/>
          </a:prstGeom>
          <a:noFill/>
          <a:ln>
            <a:noFill/>
          </a:ln>
        </p:spPr>
      </p:pic>
      <p:pic>
        <p:nvPicPr>
          <p:cNvPr id="179" name="Google Shape;179;g26da63f9b3d_1_84"/>
          <p:cNvPicPr preferRelativeResize="0"/>
          <p:nvPr/>
        </p:nvPicPr>
        <p:blipFill rotWithShape="1">
          <a:blip r:embed="rId11">
            <a:alphaModFix/>
          </a:blip>
          <a:srcRect/>
          <a:stretch/>
        </p:blipFill>
        <p:spPr>
          <a:xfrm flipH="1">
            <a:off x="431187" y="1456513"/>
            <a:ext cx="512736" cy="512736"/>
          </a:xfrm>
          <a:prstGeom prst="rect">
            <a:avLst/>
          </a:prstGeom>
          <a:solidFill>
            <a:schemeClr val="lt1"/>
          </a:solidFill>
          <a:ln>
            <a:noFill/>
          </a:ln>
        </p:spPr>
      </p:pic>
      <p:sp>
        <p:nvSpPr>
          <p:cNvPr id="180" name="Google Shape;180;g26da63f9b3d_1_84"/>
          <p:cNvSpPr/>
          <p:nvPr/>
        </p:nvSpPr>
        <p:spPr>
          <a:xfrm>
            <a:off x="6931902" y="2800040"/>
            <a:ext cx="4781700" cy="21534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171450" marR="0" lvl="0" indent="-171450" algn="l" rtl="0">
              <a:lnSpc>
                <a:spcPct val="100000"/>
              </a:lnSpc>
              <a:spcBef>
                <a:spcPts val="600"/>
              </a:spcBef>
              <a:spcAft>
                <a:spcPts val="0"/>
              </a:spcAft>
              <a:buClr>
                <a:srgbClr val="C00000"/>
              </a:buClr>
              <a:buSzPts val="1900"/>
              <a:buFont typeface="Arial"/>
              <a:buChar char="•"/>
            </a:pPr>
            <a:r>
              <a:rPr lang="de-DE" sz="1900" b="1" i="0" u="none" strike="noStrike" cap="none" dirty="0">
                <a:solidFill>
                  <a:srgbClr val="C00000"/>
                </a:solidFill>
                <a:latin typeface="Arial"/>
                <a:ea typeface="Arial"/>
                <a:cs typeface="Arial"/>
                <a:sym typeface="Arial"/>
              </a:rPr>
              <a:t>Welchen Beitrag leistet Ihr Betrieb zum Klimawandel?</a:t>
            </a:r>
            <a:endParaRPr sz="1900" b="1" i="0" u="none" strike="noStrike" cap="none" dirty="0">
              <a:solidFill>
                <a:srgbClr val="C00000"/>
              </a:solidFill>
              <a:latin typeface="Arial"/>
              <a:ea typeface="Arial"/>
              <a:cs typeface="Arial"/>
              <a:sym typeface="Arial"/>
            </a:endParaRPr>
          </a:p>
          <a:p>
            <a:pPr marL="171450" marR="0" lvl="0" indent="-171450" algn="l" rtl="0">
              <a:lnSpc>
                <a:spcPct val="100000"/>
              </a:lnSpc>
              <a:spcBef>
                <a:spcPts val="600"/>
              </a:spcBef>
              <a:spcAft>
                <a:spcPts val="0"/>
              </a:spcAft>
              <a:buClr>
                <a:srgbClr val="C00000"/>
              </a:buClr>
              <a:buSzPts val="1900"/>
              <a:buFont typeface="Arial"/>
              <a:buChar char="•"/>
            </a:pPr>
            <a:r>
              <a:rPr lang="de-DE" sz="1900" b="1" i="0" u="none" strike="noStrike" cap="none" dirty="0">
                <a:solidFill>
                  <a:srgbClr val="C00000"/>
                </a:solidFill>
                <a:latin typeface="Arial"/>
                <a:ea typeface="Arial"/>
                <a:cs typeface="Arial"/>
                <a:sym typeface="Arial"/>
              </a:rPr>
              <a:t>Was unternehmen Sie in Ihrem Betrieb, um CO</a:t>
            </a:r>
            <a:r>
              <a:rPr lang="de-DE" sz="1900" b="1" i="0" u="none" strike="noStrike" cap="none" baseline="-25000" dirty="0">
                <a:solidFill>
                  <a:srgbClr val="C00000"/>
                </a:solidFill>
                <a:latin typeface="Arial"/>
                <a:ea typeface="Arial"/>
                <a:cs typeface="Arial"/>
                <a:sym typeface="Arial"/>
              </a:rPr>
              <a:t>2</a:t>
            </a:r>
            <a:r>
              <a:rPr lang="de-DE" sz="1900" b="1" i="0" u="none" strike="noStrike" cap="none" dirty="0">
                <a:solidFill>
                  <a:srgbClr val="C00000"/>
                </a:solidFill>
                <a:latin typeface="Arial"/>
                <a:ea typeface="Arial"/>
                <a:cs typeface="Arial"/>
                <a:sym typeface="Arial"/>
              </a:rPr>
              <a:t>-Emissionen zu verringern?</a:t>
            </a:r>
            <a:endParaRPr sz="1900" b="1" i="0" u="none" strike="noStrike" cap="none" dirty="0">
              <a:solidFill>
                <a:srgbClr val="C00000"/>
              </a:solidFill>
              <a:latin typeface="Arial"/>
              <a:ea typeface="Arial"/>
              <a:cs typeface="Arial"/>
              <a:sym typeface="Arial"/>
            </a:endParaRPr>
          </a:p>
        </p:txBody>
      </p:sp>
      <p:sp>
        <p:nvSpPr>
          <p:cNvPr id="181" name="Google Shape;181;g26da63f9b3d_1_84"/>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5be34df3b4_0_115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20</a:t>
            </a:fld>
            <a:endParaRPr/>
          </a:p>
        </p:txBody>
      </p:sp>
      <p:sp>
        <p:nvSpPr>
          <p:cNvPr id="436" name="Google Shape;436;g25be34df3b4_0_115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latin typeface="Trebuchet MS"/>
                <a:ea typeface="Trebuchet MS"/>
                <a:cs typeface="Trebuchet MS"/>
                <a:sym typeface="Trebuchet MS"/>
              </a:rPr>
              <a:t>Nachhaltigkeit und Kommunikation: Nachhaltigkeitssiegel</a:t>
            </a:r>
            <a:endParaRPr>
              <a:latin typeface="Trebuchet MS"/>
              <a:ea typeface="Trebuchet MS"/>
              <a:cs typeface="Trebuchet MS"/>
              <a:sym typeface="Trebuchet MS"/>
            </a:endParaRPr>
          </a:p>
        </p:txBody>
      </p:sp>
      <p:sp>
        <p:nvSpPr>
          <p:cNvPr id="438" name="Google Shape;438;g25be34df3b4_0_1151"/>
          <p:cNvSpPr/>
          <p:nvPr/>
        </p:nvSpPr>
        <p:spPr>
          <a:xfrm>
            <a:off x="6528400" y="2582125"/>
            <a:ext cx="5663700" cy="20511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36000" tIns="0" rIns="0" bIns="0" anchor="ctr" anchorCtr="0">
            <a:noAutofit/>
          </a:bodyPr>
          <a:lstStyle/>
          <a:p>
            <a:pPr marL="457200" marR="0" lvl="0" indent="-342900" algn="l" rtl="0">
              <a:lnSpc>
                <a:spcPct val="100000"/>
              </a:lnSpc>
              <a:spcBef>
                <a:spcPts val="0"/>
              </a:spcBef>
              <a:spcAft>
                <a:spcPts val="0"/>
              </a:spcAft>
              <a:buClr>
                <a:srgbClr val="C00000"/>
              </a:buClr>
              <a:buSzPct val="110000"/>
              <a:buFont typeface="Arial" panose="020B0604020202020204" pitchFamily="34" charset="0"/>
              <a:buChar char="•"/>
            </a:pPr>
            <a:r>
              <a:rPr lang="de-DE" sz="1800" b="1" i="0" u="none" strike="noStrike" cap="none" dirty="0">
                <a:solidFill>
                  <a:srgbClr val="C00000"/>
                </a:solidFill>
                <a:latin typeface="+mn-lt"/>
                <a:ea typeface="Trebuchet MS"/>
                <a:cs typeface="Trebuchet MS"/>
                <a:sym typeface="Trebuchet MS"/>
              </a:rPr>
              <a:t>Wie bewerten Sie diese Siegel?</a:t>
            </a:r>
            <a:endParaRPr sz="1800" b="1" i="0" u="none" strike="noStrike" cap="none" dirty="0">
              <a:solidFill>
                <a:srgbClr val="C00000"/>
              </a:solidFill>
              <a:latin typeface="+mn-lt"/>
            </a:endParaRPr>
          </a:p>
          <a:p>
            <a:pPr marL="457200" marR="0" lvl="0" indent="-342900" algn="l" rtl="0">
              <a:lnSpc>
                <a:spcPct val="100000"/>
              </a:lnSpc>
              <a:spcBef>
                <a:spcPts val="0"/>
              </a:spcBef>
              <a:spcAft>
                <a:spcPts val="0"/>
              </a:spcAft>
              <a:buClr>
                <a:srgbClr val="C00000"/>
              </a:buClr>
              <a:buSzPct val="110000"/>
              <a:buFont typeface="Arial" panose="020B0604020202020204" pitchFamily="34" charset="0"/>
              <a:buChar char="•"/>
            </a:pPr>
            <a:r>
              <a:rPr lang="de-DE" sz="1800" b="1" i="0" u="none" strike="noStrike" cap="none" dirty="0">
                <a:solidFill>
                  <a:srgbClr val="C00000"/>
                </a:solidFill>
                <a:latin typeface="+mn-lt"/>
                <a:ea typeface="Trebuchet MS"/>
                <a:cs typeface="Trebuchet MS"/>
                <a:sym typeface="Trebuchet MS"/>
              </a:rPr>
              <a:t>Wie zeigen die Siegel, dass Unternehmen  Nachhaltigkeitsansätze verfolgen können?</a:t>
            </a:r>
            <a:endParaRPr sz="1800" b="1" i="0" u="none" strike="noStrike" cap="none" dirty="0">
              <a:solidFill>
                <a:srgbClr val="C00000"/>
              </a:solidFill>
              <a:latin typeface="+mn-lt"/>
            </a:endParaRPr>
          </a:p>
          <a:p>
            <a:pPr marL="457200" marR="0" lvl="0" indent="-342900" algn="l" rtl="0">
              <a:lnSpc>
                <a:spcPct val="100000"/>
              </a:lnSpc>
              <a:spcBef>
                <a:spcPts val="0"/>
              </a:spcBef>
              <a:spcAft>
                <a:spcPts val="0"/>
              </a:spcAft>
              <a:buClr>
                <a:srgbClr val="C00000"/>
              </a:buClr>
              <a:buSzPct val="110000"/>
              <a:buFont typeface="Arial" panose="020B0604020202020204" pitchFamily="34" charset="0"/>
              <a:buChar char="•"/>
            </a:pPr>
            <a:r>
              <a:rPr lang="de-DE" sz="1800" b="1" i="0" u="none" strike="noStrike" cap="none" dirty="0">
                <a:solidFill>
                  <a:srgbClr val="C00000"/>
                </a:solidFill>
                <a:latin typeface="+mn-lt"/>
                <a:ea typeface="Trebuchet MS"/>
                <a:cs typeface="Trebuchet MS"/>
                <a:sym typeface="Trebuchet MS"/>
              </a:rPr>
              <a:t>Welche Siegel spiegeln bei Ihnen im Unternehmen ein Rolle bei der Beschaffung von Rohstoffen und Materialien?</a:t>
            </a:r>
            <a:endParaRPr sz="1800" b="1" i="0" u="none" strike="noStrike" cap="none" dirty="0">
              <a:solidFill>
                <a:srgbClr val="C00000"/>
              </a:solidFill>
              <a:latin typeface="+mn-lt"/>
            </a:endParaRPr>
          </a:p>
        </p:txBody>
      </p:sp>
      <p:pic>
        <p:nvPicPr>
          <p:cNvPr id="439" name="Google Shape;439;g25be34df3b4_0_1151"/>
          <p:cNvPicPr preferRelativeResize="0"/>
          <p:nvPr/>
        </p:nvPicPr>
        <p:blipFill rotWithShape="1">
          <a:blip r:embed="rId3">
            <a:alphaModFix/>
          </a:blip>
          <a:srcRect/>
          <a:stretch/>
        </p:blipFill>
        <p:spPr>
          <a:xfrm>
            <a:off x="335606" y="1376306"/>
            <a:ext cx="3076460" cy="1029355"/>
          </a:xfrm>
          <a:prstGeom prst="rect">
            <a:avLst/>
          </a:prstGeom>
          <a:noFill/>
          <a:ln>
            <a:noFill/>
          </a:ln>
        </p:spPr>
      </p:pic>
      <p:sp>
        <p:nvSpPr>
          <p:cNvPr id="440" name="Google Shape;440;g25be34df3b4_0_1151"/>
          <p:cNvSpPr txBox="1"/>
          <p:nvPr/>
        </p:nvSpPr>
        <p:spPr>
          <a:xfrm>
            <a:off x="1288656" y="1409393"/>
            <a:ext cx="10903200" cy="1062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de-DE" sz="2100" b="0" i="0" u="none" strike="noStrike" cap="none">
                <a:solidFill>
                  <a:srgbClr val="000000"/>
                </a:solidFill>
                <a:latin typeface="Trebuchet MS"/>
                <a:ea typeface="Trebuchet MS"/>
                <a:cs typeface="Trebuchet MS"/>
                <a:sym typeface="Trebuchet MS"/>
              </a:rPr>
              <a:t>Umweltzeichen, u.a. genutzt für biologisch abbaubare Schmierstoffe und Hydraulikflüssigkeiten. Anwender wählen z. B. Produkte aus nachwachsenden Rohstoffen, die sich durch eine gute biologische Abbaubarkeit auszeichnen</a:t>
            </a:r>
            <a:r>
              <a:rPr lang="de-DE" sz="14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441" name="Google Shape;441;g25be34df3b4_0_1151"/>
          <p:cNvPicPr preferRelativeResize="0"/>
          <p:nvPr/>
        </p:nvPicPr>
        <p:blipFill rotWithShape="1">
          <a:blip r:embed="rId4">
            <a:alphaModFix/>
          </a:blip>
          <a:srcRect/>
          <a:stretch/>
        </p:blipFill>
        <p:spPr>
          <a:xfrm>
            <a:off x="225951" y="4535916"/>
            <a:ext cx="964897" cy="945778"/>
          </a:xfrm>
          <a:prstGeom prst="rect">
            <a:avLst/>
          </a:prstGeom>
          <a:noFill/>
          <a:ln>
            <a:noFill/>
          </a:ln>
        </p:spPr>
      </p:pic>
      <p:sp>
        <p:nvSpPr>
          <p:cNvPr id="442" name="Google Shape;442;g25be34df3b4_0_1151"/>
          <p:cNvSpPr txBox="1"/>
          <p:nvPr/>
        </p:nvSpPr>
        <p:spPr>
          <a:xfrm>
            <a:off x="1190848" y="4730348"/>
            <a:ext cx="8119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de-DE" sz="2100" b="0" i="0" u="none" strike="noStrike" cap="none">
                <a:solidFill>
                  <a:srgbClr val="000000"/>
                </a:solidFill>
                <a:latin typeface="Trebuchet MS"/>
                <a:ea typeface="Trebuchet MS"/>
                <a:cs typeface="Trebuchet MS"/>
                <a:sym typeface="Trebuchet MS"/>
              </a:rPr>
              <a:t>Worldsteel spielen bei der Schaffung einer wirklich nachhaltigen Stahlindustrie und Gesellschaft eine Vorreiterrolle. Unternehmen mit Engagement für Nachhaltigkeit und Kreislaufwirtschaft, werden als Steel Sustainability Champions ausgezeichnet.</a:t>
            </a:r>
            <a:endParaRPr sz="1400" b="0" i="0" u="none" strike="noStrike" cap="none">
              <a:solidFill>
                <a:srgbClr val="000000"/>
              </a:solidFill>
              <a:latin typeface="Arial"/>
              <a:ea typeface="Arial"/>
              <a:cs typeface="Arial"/>
              <a:sym typeface="Arial"/>
            </a:endParaRPr>
          </a:p>
        </p:txBody>
      </p:sp>
      <p:pic>
        <p:nvPicPr>
          <p:cNvPr id="443" name="Google Shape;443;g25be34df3b4_0_1151"/>
          <p:cNvPicPr preferRelativeResize="0"/>
          <p:nvPr/>
        </p:nvPicPr>
        <p:blipFill rotWithShape="1">
          <a:blip r:embed="rId5">
            <a:alphaModFix/>
          </a:blip>
          <a:srcRect/>
          <a:stretch/>
        </p:blipFill>
        <p:spPr>
          <a:xfrm>
            <a:off x="46509" y="3429000"/>
            <a:ext cx="1242146" cy="1029355"/>
          </a:xfrm>
          <a:prstGeom prst="rect">
            <a:avLst/>
          </a:prstGeom>
          <a:noFill/>
          <a:ln>
            <a:noFill/>
          </a:ln>
        </p:spPr>
      </p:pic>
      <p:sp>
        <p:nvSpPr>
          <p:cNvPr id="444" name="Google Shape;444;g25be34df3b4_0_1151"/>
          <p:cNvSpPr txBox="1"/>
          <p:nvPr/>
        </p:nvSpPr>
        <p:spPr>
          <a:xfrm>
            <a:off x="1207905" y="3700993"/>
            <a:ext cx="53205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de-DE" sz="2100" b="0" i="0" u="none" strike="noStrike" cap="none">
                <a:solidFill>
                  <a:srgbClr val="000000"/>
                </a:solidFill>
                <a:latin typeface="Trebuchet MS"/>
                <a:ea typeface="Trebuchet MS"/>
                <a:cs typeface="Trebuchet MS"/>
                <a:sym typeface="Trebuchet MS"/>
              </a:rPr>
              <a:t>Energiemanagementsystems im Unternehmen analysieren und optimieren energierelevante Abläufe und Vorgänge. </a:t>
            </a:r>
            <a:endParaRPr sz="1400" b="0" i="0" u="none" strike="noStrike" cap="none">
              <a:solidFill>
                <a:srgbClr val="000000"/>
              </a:solidFill>
              <a:latin typeface="Arial"/>
              <a:ea typeface="Arial"/>
              <a:cs typeface="Arial"/>
              <a:sym typeface="Arial"/>
            </a:endParaRPr>
          </a:p>
        </p:txBody>
      </p:sp>
      <p:pic>
        <p:nvPicPr>
          <p:cNvPr id="445" name="Google Shape;445;g25be34df3b4_0_1151"/>
          <p:cNvPicPr preferRelativeResize="0"/>
          <p:nvPr/>
        </p:nvPicPr>
        <p:blipFill rotWithShape="1">
          <a:blip r:embed="rId6">
            <a:alphaModFix/>
          </a:blip>
          <a:srcRect l="8442" r="8376" b="-8225"/>
          <a:stretch/>
        </p:blipFill>
        <p:spPr>
          <a:xfrm>
            <a:off x="46509" y="2522138"/>
            <a:ext cx="1255921" cy="906862"/>
          </a:xfrm>
          <a:prstGeom prst="rect">
            <a:avLst/>
          </a:prstGeom>
          <a:noFill/>
          <a:ln>
            <a:noFill/>
          </a:ln>
        </p:spPr>
      </p:pic>
      <p:sp>
        <p:nvSpPr>
          <p:cNvPr id="446" name="Google Shape;446;g25be34df3b4_0_1151"/>
          <p:cNvSpPr txBox="1"/>
          <p:nvPr/>
        </p:nvSpPr>
        <p:spPr>
          <a:xfrm>
            <a:off x="1302430" y="2591753"/>
            <a:ext cx="54723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de-DE" sz="2100" b="0" i="0" u="none" strike="noStrike" cap="none">
                <a:solidFill>
                  <a:srgbClr val="000000"/>
                </a:solidFill>
                <a:latin typeface="Trebuchet MS"/>
                <a:ea typeface="Trebuchet MS"/>
                <a:cs typeface="Trebuchet MS"/>
                <a:sym typeface="Trebuchet MS"/>
              </a:rPr>
              <a:t>Produkte werden u.a. entsprechend ihrer Eignung für zirkuläres Wirtschaften zertifiziert. </a:t>
            </a:r>
            <a:endParaRPr sz="1400" b="0" i="0" u="none" strike="noStrike" cap="none">
              <a:solidFill>
                <a:srgbClr val="000000"/>
              </a:solidFill>
              <a:latin typeface="Arial"/>
              <a:ea typeface="Arial"/>
              <a:cs typeface="Arial"/>
              <a:sym typeface="Arial"/>
            </a:endParaRPr>
          </a:p>
        </p:txBody>
      </p:sp>
      <p:sp>
        <p:nvSpPr>
          <p:cNvPr id="447" name="Google Shape;447;g25be34df3b4_0_1151"/>
          <p:cNvSpPr txBox="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Dipl.-Ing. Volker Handke </a:t>
            </a:r>
            <a:endParaRPr/>
          </a:p>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Die Projektagentur BBNE</a:t>
            </a:r>
            <a:endParaRPr sz="1200" b="0" i="0" u="none" strike="noStrike" cap="none">
              <a:solidFill>
                <a:schemeClr val="lt1"/>
              </a:solidFill>
              <a:latin typeface="Trebuchet MS"/>
              <a:ea typeface="Trebuchet MS"/>
              <a:cs typeface="Trebuchet MS"/>
              <a:sym typeface="Trebuchet MS"/>
            </a:endParaRPr>
          </a:p>
        </p:txBody>
      </p:sp>
      <p:sp>
        <p:nvSpPr>
          <p:cNvPr id="448" name="Google Shape;448;g25be34df3b4_0_1151"/>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
        <p:nvSpPr>
          <p:cNvPr id="2" name="Google Shape;189;g26da63f9b3d_1_637">
            <a:extLst>
              <a:ext uri="{FF2B5EF4-FFF2-40B4-BE49-F238E27FC236}">
                <a16:creationId xmlns:a16="http://schemas.microsoft.com/office/drawing/2014/main" xmlns="" id="{64D6CCD1-1B2C-E1AD-97BC-8EE9118058E4}"/>
              </a:ext>
            </a:extLst>
          </p:cNvPr>
          <p:cNvSpPr txBox="1">
            <a:spLocks/>
          </p:cNvSpPr>
          <p:nvPr/>
        </p:nvSpPr>
        <p:spPr>
          <a:xfrm>
            <a:off x="7286543" y="6254497"/>
            <a:ext cx="4616400" cy="5574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888888"/>
              </a:buClr>
              <a:buSzPts val="1200"/>
              <a:buFont typeface="Arial"/>
              <a:buNone/>
              <a:defRPr sz="1200" b="0" i="0" u="none" strike="noStrike" cap="none">
                <a:solidFill>
                  <a:schemeClr val="lt1"/>
                </a:solidFill>
                <a:latin typeface="Trebuchet MS"/>
                <a:ea typeface="Trebuchet MS"/>
                <a:cs typeface="Trebuchet MS"/>
                <a:sym typeface="Trebuchet MS"/>
              </a:defRPr>
            </a:lvl1pPr>
            <a:lvl2pPr marL="914400" marR="0" lvl="1" indent="-342900" algn="l" rtl="0">
              <a:lnSpc>
                <a:spcPct val="110000"/>
              </a:lnSpc>
              <a:spcBef>
                <a:spcPts val="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110000"/>
              </a:lnSpc>
              <a:spcBef>
                <a:spcPts val="3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10000"/>
              </a:lnSpc>
              <a:spcBef>
                <a:spcPts val="3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0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indent="0"/>
            <a:r>
              <a:rPr lang="de-DE" dirty="0"/>
              <a:t>Quelle: Eigene Darstellung nach BUND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5ef7a2605e_3_5"/>
          <p:cNvSpPr txBox="1">
            <a:spLocks noGrp="1"/>
          </p:cNvSpPr>
          <p:nvPr>
            <p:ph type="title"/>
          </p:nvPr>
        </p:nvSpPr>
        <p:spPr>
          <a:xfrm>
            <a:off x="359999" y="180000"/>
            <a:ext cx="91374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Digitale Transformastion</a:t>
            </a:r>
            <a:endParaRPr/>
          </a:p>
        </p:txBody>
      </p:sp>
      <p:sp>
        <p:nvSpPr>
          <p:cNvPr id="456" name="Google Shape;456;g25ef7a2605e_3_5"/>
          <p:cNvSpPr txBox="1">
            <a:spLocks noGrp="1"/>
          </p:cNvSpPr>
          <p:nvPr>
            <p:ph type="body" idx="3"/>
          </p:nvPr>
        </p:nvSpPr>
        <p:spPr>
          <a:xfrm>
            <a:off x="0" y="1334951"/>
            <a:ext cx="5476500" cy="3010200"/>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de-DE" sz="2100" b="1">
                <a:latin typeface="Trebuchet MS"/>
                <a:ea typeface="Trebuchet MS"/>
                <a:cs typeface="Trebuchet MS"/>
                <a:sym typeface="Trebuchet MS"/>
              </a:rPr>
              <a:t>Mögliche Vorteile</a:t>
            </a:r>
            <a:endParaRPr/>
          </a:p>
          <a:p>
            <a:pPr marL="457200" lvl="0" indent="-406400" algn="l" rtl="0">
              <a:lnSpc>
                <a:spcPct val="90000"/>
              </a:lnSpc>
              <a:spcBef>
                <a:spcPts val="1000"/>
              </a:spcBef>
              <a:spcAft>
                <a:spcPts val="0"/>
              </a:spcAft>
              <a:buSzPts val="2800"/>
              <a:buChar char="•"/>
            </a:pPr>
            <a:r>
              <a:rPr lang="de-DE" sz="2100">
                <a:latin typeface="Trebuchet MS"/>
                <a:ea typeface="Trebuchet MS"/>
                <a:cs typeface="Trebuchet MS"/>
                <a:sym typeface="Trebuchet MS"/>
              </a:rPr>
              <a:t>Einfachere, sichere Abläufe </a:t>
            </a:r>
            <a:endParaRPr/>
          </a:p>
          <a:p>
            <a:pPr marL="457200" lvl="0" indent="-406400" algn="l" rtl="0">
              <a:lnSpc>
                <a:spcPct val="90000"/>
              </a:lnSpc>
              <a:spcBef>
                <a:spcPts val="1000"/>
              </a:spcBef>
              <a:spcAft>
                <a:spcPts val="0"/>
              </a:spcAft>
              <a:buSzPts val="2800"/>
              <a:buChar char="•"/>
            </a:pPr>
            <a:r>
              <a:rPr lang="de-DE" sz="2100">
                <a:latin typeface="Trebuchet MS"/>
                <a:ea typeface="Trebuchet MS"/>
                <a:cs typeface="Trebuchet MS"/>
                <a:sym typeface="Trebuchet MS"/>
              </a:rPr>
              <a:t>Neue Arbeitszeit- und Arbeitsplatzmodelle entstehen</a:t>
            </a:r>
            <a:endParaRPr/>
          </a:p>
          <a:p>
            <a:pPr marL="457200" lvl="0" indent="-406400" algn="l" rtl="0">
              <a:lnSpc>
                <a:spcPct val="90000"/>
              </a:lnSpc>
              <a:spcBef>
                <a:spcPts val="1000"/>
              </a:spcBef>
              <a:spcAft>
                <a:spcPts val="0"/>
              </a:spcAft>
              <a:buSzPts val="2800"/>
              <a:buChar char="•"/>
            </a:pPr>
            <a:r>
              <a:rPr lang="de-DE" sz="2100">
                <a:latin typeface="Trebuchet MS"/>
                <a:ea typeface="Trebuchet MS"/>
                <a:cs typeface="Trebuchet MS"/>
                <a:sym typeface="Trebuchet MS"/>
              </a:rPr>
              <a:t>Schelle Übertragung und Verarbeitung von Informationen  werden möglich</a:t>
            </a:r>
            <a:endParaRPr/>
          </a:p>
          <a:p>
            <a:pPr marL="457200" lvl="0" indent="-406400" algn="l" rtl="0">
              <a:lnSpc>
                <a:spcPct val="90000"/>
              </a:lnSpc>
              <a:spcBef>
                <a:spcPts val="1000"/>
              </a:spcBef>
              <a:spcAft>
                <a:spcPts val="0"/>
              </a:spcAft>
              <a:buSzPts val="2800"/>
              <a:buChar char="•"/>
            </a:pPr>
            <a:r>
              <a:rPr lang="de-DE" sz="2100">
                <a:latin typeface="Trebuchet MS"/>
                <a:ea typeface="Trebuchet MS"/>
                <a:cs typeface="Trebuchet MS"/>
                <a:sym typeface="Trebuchet MS"/>
              </a:rPr>
              <a:t>Optimierung von Produkten/Prozessen</a:t>
            </a:r>
            <a:endParaRPr/>
          </a:p>
        </p:txBody>
      </p:sp>
      <p:sp>
        <p:nvSpPr>
          <p:cNvPr id="457" name="Google Shape;457;g25ef7a2605e_3_5"/>
          <p:cNvSpPr txBox="1"/>
          <p:nvPr/>
        </p:nvSpPr>
        <p:spPr>
          <a:xfrm>
            <a:off x="6442300" y="1316213"/>
            <a:ext cx="5216100" cy="2594100"/>
          </a:xfrm>
          <a:prstGeom prst="rect">
            <a:avLst/>
          </a:prstGeom>
          <a:noFill/>
          <a:ln>
            <a:noFill/>
          </a:ln>
        </p:spPr>
        <p:txBody>
          <a:bodyPr spcFirstLastPara="1" wrap="square" lIns="91425" tIns="45700" rIns="91425" bIns="45700" anchor="t" anchorCtr="0">
            <a:normAutofit/>
          </a:bodyPr>
          <a:lstStyle/>
          <a:p>
            <a:pPr marL="50800" marR="0" lvl="0" indent="0" algn="l" rtl="0">
              <a:lnSpc>
                <a:spcPct val="90000"/>
              </a:lnSpc>
              <a:spcBef>
                <a:spcPts val="1000"/>
              </a:spcBef>
              <a:spcAft>
                <a:spcPts val="0"/>
              </a:spcAft>
              <a:buClr>
                <a:schemeClr val="dk1"/>
              </a:buClr>
              <a:buSzPts val="2800"/>
              <a:buFont typeface="Arial"/>
              <a:buNone/>
            </a:pPr>
            <a:r>
              <a:rPr lang="de-DE" sz="2100" b="1" i="0" u="none" strike="noStrike" cap="none">
                <a:solidFill>
                  <a:schemeClr val="dk1"/>
                </a:solidFill>
                <a:latin typeface="Trebuchet MS"/>
                <a:ea typeface="Trebuchet MS"/>
                <a:cs typeface="Trebuchet MS"/>
                <a:sym typeface="Trebuchet MS"/>
              </a:rPr>
              <a:t>Mögliche Nachteile</a:t>
            </a:r>
            <a:endParaRPr sz="1400" b="0" i="0" u="none" strike="noStrike" cap="none">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Arial"/>
              <a:buChar char="•"/>
            </a:pPr>
            <a:r>
              <a:rPr lang="de-DE" sz="2100" b="0" i="0" u="none" strike="noStrike" cap="none">
                <a:solidFill>
                  <a:schemeClr val="dk1"/>
                </a:solidFill>
                <a:latin typeface="Trebuchet MS"/>
                <a:ea typeface="Trebuchet MS"/>
                <a:cs typeface="Trebuchet MS"/>
                <a:sym typeface="Trebuchet MS"/>
              </a:rPr>
              <a:t>Investitionen werden notwendig</a:t>
            </a:r>
            <a:endParaRPr sz="1400" b="0" i="0" u="none" strike="noStrike" cap="none">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Arial"/>
              <a:buChar char="•"/>
            </a:pPr>
            <a:r>
              <a:rPr lang="de-DE" sz="2100" b="0" i="0" u="none" strike="noStrike" cap="none">
                <a:solidFill>
                  <a:schemeClr val="dk1"/>
                </a:solidFill>
                <a:latin typeface="Trebuchet MS"/>
                <a:ea typeface="Trebuchet MS"/>
                <a:cs typeface="Trebuchet MS"/>
                <a:sym typeface="Trebuchet MS"/>
              </a:rPr>
              <a:t>Veränderung verursachen Angst</a:t>
            </a:r>
            <a:endParaRPr sz="1400" b="0" i="0" u="none" strike="noStrike" cap="none">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Arial"/>
              <a:buChar char="•"/>
            </a:pPr>
            <a:r>
              <a:rPr lang="de-DE" sz="2100" b="0" i="0" u="none" strike="noStrike" cap="none">
                <a:solidFill>
                  <a:schemeClr val="dk1"/>
                </a:solidFill>
                <a:latin typeface="Trebuchet MS"/>
                <a:ea typeface="Trebuchet MS"/>
                <a:cs typeface="Trebuchet MS"/>
                <a:sym typeface="Trebuchet MS"/>
              </a:rPr>
              <a:t>Soziale Konstrukte zerbrechen</a:t>
            </a:r>
            <a:endParaRPr sz="1400" b="0" i="0" u="none" strike="noStrike" cap="none">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Arial"/>
              <a:buChar char="•"/>
            </a:pPr>
            <a:r>
              <a:rPr lang="de-DE" sz="2100" b="0" i="0" u="none" strike="noStrike" cap="none">
                <a:solidFill>
                  <a:schemeClr val="dk1"/>
                </a:solidFill>
                <a:latin typeface="Trebuchet MS"/>
                <a:ea typeface="Trebuchet MS"/>
                <a:cs typeface="Trebuchet MS"/>
                <a:sym typeface="Trebuchet MS"/>
              </a:rPr>
              <a:t>Gefahr der Cyberkriminalität</a:t>
            </a:r>
            <a:endParaRPr sz="1400" b="0" i="0" u="none" strike="noStrike" cap="none">
              <a:solidFill>
                <a:srgbClr val="000000"/>
              </a:solidFill>
              <a:latin typeface="Arial"/>
              <a:ea typeface="Arial"/>
              <a:cs typeface="Arial"/>
              <a:sym typeface="Arial"/>
            </a:endParaRPr>
          </a:p>
        </p:txBody>
      </p:sp>
      <p:sp>
        <p:nvSpPr>
          <p:cNvPr id="458" name="Google Shape;458;g25ef7a2605e_3_5"/>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21</a:t>
            </a:fld>
            <a:endParaRPr/>
          </a:p>
        </p:txBody>
      </p:sp>
      <p:sp>
        <p:nvSpPr>
          <p:cNvPr id="459" name="Google Shape;459;g25ef7a2605e_3_5"/>
          <p:cNvSpPr/>
          <p:nvPr/>
        </p:nvSpPr>
        <p:spPr>
          <a:xfrm>
            <a:off x="5214653" y="4025439"/>
            <a:ext cx="6681601" cy="1952827"/>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342900" marR="0" lvl="0" indent="-342900" algn="l" rtl="0">
              <a:lnSpc>
                <a:spcPct val="100000"/>
              </a:lnSpc>
              <a:spcBef>
                <a:spcPts val="600"/>
              </a:spcBef>
              <a:spcAft>
                <a:spcPts val="0"/>
              </a:spcAft>
              <a:buClr>
                <a:srgbClr val="C00000"/>
              </a:buClr>
              <a:buSzPct val="120000"/>
              <a:buFont typeface="Arial"/>
              <a:buChar char="•"/>
            </a:pPr>
            <a:r>
              <a:rPr lang="de-DE" sz="1800" b="1" i="0" u="none" strike="noStrike" cap="none" dirty="0">
                <a:solidFill>
                  <a:srgbClr val="C00000"/>
                </a:solidFill>
                <a:latin typeface="Arial"/>
                <a:ea typeface="Arial"/>
                <a:cs typeface="Arial"/>
                <a:sym typeface="Arial"/>
              </a:rPr>
              <a:t>Welche Vorteile der Digitalisierung werden</a:t>
            </a:r>
            <a:r>
              <a:rPr lang="de-DE" sz="1800" b="1" dirty="0">
                <a:solidFill>
                  <a:srgbClr val="C00000"/>
                </a:solidFill>
              </a:rPr>
              <a:t> </a:t>
            </a:r>
            <a:r>
              <a:rPr lang="de-DE" sz="1800" b="1" i="0" u="none" strike="noStrike" cap="none" dirty="0">
                <a:solidFill>
                  <a:srgbClr val="C00000"/>
                </a:solidFill>
                <a:latin typeface="Arial"/>
                <a:ea typeface="Arial"/>
                <a:cs typeface="Arial"/>
                <a:sym typeface="Arial"/>
              </a:rPr>
              <a:t>genutzt? </a:t>
            </a:r>
            <a:endParaRPr sz="1800" b="1" i="0" u="none" strike="noStrike" cap="none" dirty="0">
              <a:solidFill>
                <a:srgbClr val="C00000"/>
              </a:solidFill>
              <a:latin typeface="Arial"/>
              <a:ea typeface="Arial"/>
              <a:cs typeface="Arial"/>
              <a:sym typeface="Arial"/>
            </a:endParaRPr>
          </a:p>
          <a:p>
            <a:pPr marL="342900" marR="0" lvl="0" indent="-342900" algn="l" rtl="0">
              <a:lnSpc>
                <a:spcPct val="100000"/>
              </a:lnSpc>
              <a:spcBef>
                <a:spcPts val="600"/>
              </a:spcBef>
              <a:spcAft>
                <a:spcPts val="0"/>
              </a:spcAft>
              <a:buClr>
                <a:srgbClr val="C00000"/>
              </a:buClr>
              <a:buSzPct val="120000"/>
              <a:buFont typeface="Arial"/>
              <a:buChar char="•"/>
            </a:pPr>
            <a:r>
              <a:rPr lang="de-DE" sz="1800" b="1" i="0" u="none" strike="noStrike" cap="none" dirty="0">
                <a:solidFill>
                  <a:srgbClr val="C00000"/>
                </a:solidFill>
                <a:latin typeface="Arial"/>
                <a:ea typeface="Arial"/>
                <a:cs typeface="Arial"/>
                <a:sym typeface="Arial"/>
              </a:rPr>
              <a:t>Welche Veränderungen sind noch geplant?</a:t>
            </a:r>
            <a:endParaRPr sz="1800" b="1" i="0" u="none" strike="noStrike" cap="none" dirty="0">
              <a:solidFill>
                <a:srgbClr val="C00000"/>
              </a:solidFill>
              <a:latin typeface="Arial"/>
              <a:ea typeface="Arial"/>
              <a:cs typeface="Arial"/>
              <a:sym typeface="Arial"/>
            </a:endParaRPr>
          </a:p>
          <a:p>
            <a:pPr marL="342900" marR="0" lvl="0" indent="-342900" algn="l" rtl="0">
              <a:lnSpc>
                <a:spcPct val="100000"/>
              </a:lnSpc>
              <a:spcBef>
                <a:spcPts val="600"/>
              </a:spcBef>
              <a:spcAft>
                <a:spcPts val="0"/>
              </a:spcAft>
              <a:buClr>
                <a:srgbClr val="C00000"/>
              </a:buClr>
              <a:buSzPct val="120000"/>
              <a:buFont typeface="Arial"/>
              <a:buChar char="•"/>
            </a:pPr>
            <a:r>
              <a:rPr lang="de-DE" sz="1800" b="1" i="0" u="none" strike="noStrike" cap="none" dirty="0">
                <a:solidFill>
                  <a:srgbClr val="C00000"/>
                </a:solidFill>
                <a:latin typeface="Arial"/>
                <a:ea typeface="Arial"/>
                <a:cs typeface="Arial"/>
                <a:sym typeface="Arial"/>
              </a:rPr>
              <a:t>Wie geht Ihr Ausbildungsbetrieb bei der Einführung digitaler Technologien vor?</a:t>
            </a:r>
            <a:endParaRPr sz="1800" b="1" i="0" u="none" strike="noStrike" cap="none" dirty="0">
              <a:solidFill>
                <a:srgbClr val="C00000"/>
              </a:solidFill>
              <a:latin typeface="Arial"/>
              <a:ea typeface="Arial"/>
              <a:cs typeface="Arial"/>
              <a:sym typeface="Arial"/>
            </a:endParaRPr>
          </a:p>
        </p:txBody>
      </p:sp>
      <p:sp>
        <p:nvSpPr>
          <p:cNvPr id="460" name="Google Shape;460;g25ef7a2605e_3_5"/>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pic>
        <p:nvPicPr>
          <p:cNvPr id="461" name="Google Shape;461;g25ef7a2605e_3_5"/>
          <p:cNvPicPr preferRelativeResize="0"/>
          <p:nvPr/>
        </p:nvPicPr>
        <p:blipFill>
          <a:blip r:embed="rId3">
            <a:alphaModFix/>
          </a:blip>
          <a:stretch>
            <a:fillRect/>
          </a:stretch>
        </p:blipFill>
        <p:spPr>
          <a:xfrm>
            <a:off x="790950" y="4270212"/>
            <a:ext cx="2961121" cy="1850712"/>
          </a:xfrm>
          <a:prstGeom prst="rect">
            <a:avLst/>
          </a:prstGeom>
          <a:noFill/>
          <a:ln>
            <a:noFill/>
          </a:ln>
        </p:spPr>
      </p:pic>
      <p:sp>
        <p:nvSpPr>
          <p:cNvPr id="462" name="Google Shape;462;g25ef7a2605e_3_5"/>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
        <p:nvSpPr>
          <p:cNvPr id="3" name="Text Placeholder 2">
            <a:extLst>
              <a:ext uri="{FF2B5EF4-FFF2-40B4-BE49-F238E27FC236}">
                <a16:creationId xmlns:a16="http://schemas.microsoft.com/office/drawing/2014/main" xmlns="" id="{E5C306AD-DB3B-F4DE-2C9D-BC8249F07B08}"/>
              </a:ext>
            </a:extLst>
          </p:cNvPr>
          <p:cNvSpPr>
            <a:spLocks noGrp="1"/>
          </p:cNvSpPr>
          <p:nvPr>
            <p:ph type="body" idx="1"/>
          </p:nvPr>
        </p:nvSpPr>
        <p:spPr/>
        <p:txBody>
          <a:bodyPr/>
          <a:lstStyle/>
          <a:p>
            <a:endParaRPr lang="en-CA"/>
          </a:p>
        </p:txBody>
      </p:sp>
      <p:sp>
        <p:nvSpPr>
          <p:cNvPr id="4" name="Google Shape;189;g26da63f9b3d_1_637">
            <a:extLst>
              <a:ext uri="{FF2B5EF4-FFF2-40B4-BE49-F238E27FC236}">
                <a16:creationId xmlns:a16="http://schemas.microsoft.com/office/drawing/2014/main" xmlns="" id="{60A26559-A54A-2D77-8C5E-38B77F653CAB}"/>
              </a:ext>
            </a:extLst>
          </p:cNvPr>
          <p:cNvSpPr txBox="1">
            <a:spLocks noGrp="1"/>
          </p:cNvSpPr>
          <p:nvPr>
            <p:ph type="body" idx="2"/>
          </p:nvPr>
        </p:nvSpPr>
        <p:spPr>
          <a:xfrm>
            <a:off x="72865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dirty="0"/>
              <a:t>Quellen: Lukas 2022, </a:t>
            </a:r>
            <a:r>
              <a:rPr lang="de-DE" dirty="0" err="1"/>
              <a:t>Flixcheck</a:t>
            </a:r>
            <a:r>
              <a:rPr lang="de-DE" dirty="0"/>
              <a:t> 2022</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5be34df3b4_0_0"/>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22</a:t>
            </a:fld>
            <a:endParaRPr/>
          </a:p>
        </p:txBody>
      </p:sp>
      <p:sp>
        <p:nvSpPr>
          <p:cNvPr id="469" name="Google Shape;469;g25be34df3b4_0_0"/>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als gemeinsames Projekt</a:t>
            </a:r>
            <a:br>
              <a:rPr lang="de-DE"/>
            </a:br>
            <a:r>
              <a:rPr lang="de-DE"/>
              <a:t>Ganzheitliche Unternehmensführung</a:t>
            </a:r>
            <a:endParaRPr/>
          </a:p>
        </p:txBody>
      </p:sp>
      <p:sp>
        <p:nvSpPr>
          <p:cNvPr id="470" name="Google Shape;470;g25be34df3b4_0_0"/>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rgbClr val="888888"/>
              </a:buClr>
              <a:buSzPts val="1200"/>
              <a:buNone/>
            </a:pPr>
            <a:r>
              <a:rPr lang="de-DE"/>
              <a:t>Bildquellen: links - Stockholm Resilience Centre o.J., </a:t>
            </a:r>
            <a:br>
              <a:rPr lang="de-DE"/>
            </a:br>
            <a:r>
              <a:rPr lang="de-DE"/>
              <a:t>rechts - eigene Abbildung nach sph o.J.</a:t>
            </a:r>
            <a:endParaRPr/>
          </a:p>
        </p:txBody>
      </p:sp>
      <p:sp>
        <p:nvSpPr>
          <p:cNvPr id="471" name="Google Shape;471;g25be34df3b4_0_0"/>
          <p:cNvSpPr txBox="1"/>
          <p:nvPr/>
        </p:nvSpPr>
        <p:spPr>
          <a:xfrm>
            <a:off x="6425612" y="3335413"/>
            <a:ext cx="1821300" cy="400200"/>
          </a:xfrm>
          <a:prstGeom prst="rect">
            <a:avLst/>
          </a:prstGeom>
          <a:solidFill>
            <a:srgbClr val="0096FF"/>
          </a:solidFill>
          <a:ln>
            <a:noFill/>
          </a:ln>
          <a:effectLst>
            <a:outerShdw blurRad="57150" dist="19050" dir="5400000" algn="bl" rotWithShape="0">
              <a:srgbClr val="000000">
                <a:alpha val="4823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Analyse</a:t>
            </a:r>
            <a:endParaRPr sz="2000" b="1" i="0" u="none" strike="noStrike" cap="none">
              <a:solidFill>
                <a:schemeClr val="lt1"/>
              </a:solidFill>
              <a:latin typeface="Arial"/>
              <a:ea typeface="Arial"/>
              <a:cs typeface="Arial"/>
              <a:sym typeface="Arial"/>
            </a:endParaRPr>
          </a:p>
        </p:txBody>
      </p:sp>
      <p:sp>
        <p:nvSpPr>
          <p:cNvPr id="472" name="Google Shape;472;g25be34df3b4_0_0"/>
          <p:cNvSpPr txBox="1"/>
          <p:nvPr/>
        </p:nvSpPr>
        <p:spPr>
          <a:xfrm>
            <a:off x="8346662" y="3335413"/>
            <a:ext cx="1821300" cy="400200"/>
          </a:xfrm>
          <a:prstGeom prst="rect">
            <a:avLst/>
          </a:prstGeom>
          <a:solidFill>
            <a:srgbClr val="0432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Ziele</a:t>
            </a:r>
            <a:endParaRPr sz="1400" b="0" i="0" u="none" strike="noStrike" cap="none">
              <a:solidFill>
                <a:srgbClr val="000000"/>
              </a:solidFill>
              <a:latin typeface="Arial"/>
              <a:ea typeface="Arial"/>
              <a:cs typeface="Arial"/>
              <a:sym typeface="Arial"/>
            </a:endParaRPr>
          </a:p>
        </p:txBody>
      </p:sp>
      <p:sp>
        <p:nvSpPr>
          <p:cNvPr id="473" name="Google Shape;473;g25be34df3b4_0_0"/>
          <p:cNvSpPr txBox="1"/>
          <p:nvPr/>
        </p:nvSpPr>
        <p:spPr>
          <a:xfrm>
            <a:off x="10267712" y="3335412"/>
            <a:ext cx="1821300" cy="400200"/>
          </a:xfrm>
          <a:prstGeom prst="rect">
            <a:avLst/>
          </a:prstGeom>
          <a:solidFill>
            <a:srgbClr val="9437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Maßnahmen</a:t>
            </a:r>
            <a:endParaRPr sz="2000" b="1" i="0" u="none" strike="noStrike" cap="none">
              <a:solidFill>
                <a:schemeClr val="lt1"/>
              </a:solidFill>
              <a:latin typeface="Arial"/>
              <a:ea typeface="Arial"/>
              <a:cs typeface="Arial"/>
              <a:sym typeface="Arial"/>
            </a:endParaRPr>
          </a:p>
        </p:txBody>
      </p:sp>
      <p:sp>
        <p:nvSpPr>
          <p:cNvPr id="474" name="Google Shape;474;g25be34df3b4_0_0"/>
          <p:cNvSpPr/>
          <p:nvPr/>
        </p:nvSpPr>
        <p:spPr>
          <a:xfrm>
            <a:off x="6425613" y="1454200"/>
            <a:ext cx="5663399" cy="1178250"/>
          </a:xfrm>
          <a:prstGeom prst="flowChartExtra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28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Arial"/>
                <a:ea typeface="Arial"/>
                <a:cs typeface="Arial"/>
                <a:sym typeface="Arial"/>
              </a:rPr>
              <a:t>Nachhaltigkeits- strategie</a:t>
            </a:r>
            <a:endParaRPr sz="2000" b="1" i="0" u="none" strike="noStrike" cap="none">
              <a:solidFill>
                <a:srgbClr val="000000"/>
              </a:solidFill>
              <a:latin typeface="Arial"/>
              <a:ea typeface="Arial"/>
              <a:cs typeface="Arial"/>
              <a:sym typeface="Arial"/>
            </a:endParaRPr>
          </a:p>
        </p:txBody>
      </p:sp>
      <p:sp>
        <p:nvSpPr>
          <p:cNvPr id="475" name="Google Shape;475;g25be34df3b4_0_0"/>
          <p:cNvSpPr/>
          <p:nvPr/>
        </p:nvSpPr>
        <p:spPr>
          <a:xfrm>
            <a:off x="6461977" y="3895854"/>
            <a:ext cx="5627100" cy="1122600"/>
          </a:xfrm>
          <a:prstGeom prst="rect">
            <a:avLst/>
          </a:prstGeom>
          <a:solidFill>
            <a:schemeClr val="accent1"/>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chemeClr val="lt1"/>
                </a:solidFill>
                <a:latin typeface="Arial"/>
                <a:ea typeface="Arial"/>
                <a:cs typeface="Arial"/>
                <a:sym typeface="Arial"/>
              </a:rPr>
              <a:t>Lieferkette, Energie und Ressourcen, Produkte, Recycling,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chemeClr val="lt1"/>
                </a:solidFill>
                <a:latin typeface="Arial"/>
                <a:ea typeface="Arial"/>
                <a:cs typeface="Arial"/>
                <a:sym typeface="Arial"/>
              </a:rPr>
              <a:t>Mitarbeiter*innen, Gesellschafter*innen, Eigentümer*innen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Arial"/>
                <a:ea typeface="Arial"/>
                <a:cs typeface="Arial"/>
                <a:sym typeface="Arial"/>
              </a:rPr>
              <a:t>Gleichberechtigung, </a:t>
            </a:r>
            <a:r>
              <a:rPr lang="de-DE" sz="1600" b="0" i="0" u="none" strike="noStrike" cap="none">
                <a:solidFill>
                  <a:schemeClr val="lt1"/>
                </a:solidFill>
                <a:latin typeface="Arial"/>
                <a:ea typeface="Arial"/>
                <a:cs typeface="Arial"/>
                <a:sym typeface="Arial"/>
              </a:rPr>
              <a:t>Arbeitssicherheit</a:t>
            </a:r>
            <a:r>
              <a:rPr lang="de-DE" sz="1400" b="0" i="0" u="none" strike="noStrike" cap="none">
                <a:solidFill>
                  <a:schemeClr val="lt1"/>
                </a:solidFill>
                <a:latin typeface="Arial"/>
                <a:ea typeface="Arial"/>
                <a:cs typeface="Arial"/>
                <a:sym typeface="Arial"/>
              </a:rPr>
              <a:t>,  Weiterbildung, Ausbildung</a:t>
            </a:r>
            <a:endParaRPr sz="1400" b="0" i="0" u="none" strike="noStrike" cap="none">
              <a:solidFill>
                <a:srgbClr val="000000"/>
              </a:solidFill>
              <a:latin typeface="Arial"/>
              <a:ea typeface="Arial"/>
              <a:cs typeface="Arial"/>
              <a:sym typeface="Arial"/>
            </a:endParaRPr>
          </a:p>
        </p:txBody>
      </p:sp>
      <p:sp>
        <p:nvSpPr>
          <p:cNvPr id="476" name="Google Shape;476;g25be34df3b4_0_0"/>
          <p:cNvSpPr txBox="1"/>
          <p:nvPr/>
        </p:nvSpPr>
        <p:spPr>
          <a:xfrm>
            <a:off x="7199169" y="2741183"/>
            <a:ext cx="1821300" cy="400200"/>
          </a:xfrm>
          <a:prstGeom prst="rect">
            <a:avLst/>
          </a:prstGeom>
          <a:solidFill>
            <a:srgbClr val="FF2F92"/>
          </a:solidFill>
          <a:ln>
            <a:noFill/>
          </a:ln>
          <a:effectLst>
            <a:outerShdw blurRad="57150" dist="19050" dir="5400000" algn="bl" rotWithShape="0">
              <a:srgbClr val="000000">
                <a:alpha val="4823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Kennzahlen</a:t>
            </a:r>
            <a:endParaRPr sz="2000" b="1" i="0" u="none" strike="noStrike" cap="none">
              <a:solidFill>
                <a:schemeClr val="lt1"/>
              </a:solidFill>
              <a:latin typeface="Arial"/>
              <a:ea typeface="Arial"/>
              <a:cs typeface="Arial"/>
              <a:sym typeface="Arial"/>
            </a:endParaRPr>
          </a:p>
        </p:txBody>
      </p:sp>
      <p:sp>
        <p:nvSpPr>
          <p:cNvPr id="477" name="Google Shape;477;g25be34df3b4_0_0"/>
          <p:cNvSpPr txBox="1"/>
          <p:nvPr/>
        </p:nvSpPr>
        <p:spPr>
          <a:xfrm>
            <a:off x="9682179" y="2741183"/>
            <a:ext cx="1821300" cy="400200"/>
          </a:xfrm>
          <a:prstGeom prst="rect">
            <a:avLst/>
          </a:prstGeom>
          <a:solidFill>
            <a:srgbClr val="FF40FF"/>
          </a:solidFill>
          <a:ln>
            <a:noFill/>
          </a:ln>
          <a:effectLst>
            <a:outerShdw blurRad="57150" dist="19050" dir="5400000" algn="bl" rotWithShape="0">
              <a:srgbClr val="000000">
                <a:alpha val="4823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Bewertung</a:t>
            </a:r>
            <a:endParaRPr sz="2000" b="1" i="0" u="none" strike="noStrike" cap="none">
              <a:solidFill>
                <a:schemeClr val="lt1"/>
              </a:solidFill>
              <a:latin typeface="Arial"/>
              <a:ea typeface="Arial"/>
              <a:cs typeface="Arial"/>
              <a:sym typeface="Arial"/>
            </a:endParaRPr>
          </a:p>
        </p:txBody>
      </p:sp>
      <p:pic>
        <p:nvPicPr>
          <p:cNvPr id="478" name="Google Shape;478;g25be34df3b4_0_0"/>
          <p:cNvPicPr preferRelativeResize="0"/>
          <p:nvPr/>
        </p:nvPicPr>
        <p:blipFill rotWithShape="1">
          <a:blip r:embed="rId3">
            <a:alphaModFix/>
          </a:blip>
          <a:srcRect/>
          <a:stretch/>
        </p:blipFill>
        <p:spPr>
          <a:xfrm>
            <a:off x="72050" y="1469757"/>
            <a:ext cx="6357067" cy="4589516"/>
          </a:xfrm>
          <a:prstGeom prst="rect">
            <a:avLst/>
          </a:prstGeom>
          <a:noFill/>
          <a:ln>
            <a:noFill/>
          </a:ln>
        </p:spPr>
      </p:pic>
      <p:sp>
        <p:nvSpPr>
          <p:cNvPr id="479" name="Google Shape;479;g25be34df3b4_0_0"/>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Pia Paust-Lassen</a:t>
            </a:r>
            <a:endParaRPr/>
          </a:p>
          <a:p>
            <a:pPr marL="0" lvl="0" indent="0" algn="l" rtl="0">
              <a:lnSpc>
                <a:spcPct val="100000"/>
              </a:lnSpc>
              <a:spcBef>
                <a:spcPts val="0"/>
              </a:spcBef>
              <a:spcAft>
                <a:spcPts val="0"/>
              </a:spcAft>
              <a:buClr>
                <a:srgbClr val="7F7F7F"/>
              </a:buClr>
              <a:buSzPts val="1800"/>
              <a:buFont typeface="Calibri"/>
              <a:buNone/>
            </a:pPr>
            <a:r>
              <a:rPr lang="de-DE"/>
              <a:t>Projektagentur BBNE</a:t>
            </a:r>
            <a:endParaRPr/>
          </a:p>
        </p:txBody>
      </p:sp>
      <p:sp>
        <p:nvSpPr>
          <p:cNvPr id="480" name="Google Shape;480;g25be34df3b4_0_0"/>
          <p:cNvSpPr/>
          <p:nvPr/>
        </p:nvSpPr>
        <p:spPr>
          <a:xfrm>
            <a:off x="5432078" y="5228225"/>
            <a:ext cx="6657021" cy="8466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457200" marR="0" lvl="0" indent="-342900" algn="l" rtl="0">
              <a:lnSpc>
                <a:spcPct val="100000"/>
              </a:lnSpc>
              <a:spcBef>
                <a:spcPts val="0"/>
              </a:spcBef>
              <a:spcAft>
                <a:spcPts val="0"/>
              </a:spcAft>
              <a:buClr>
                <a:srgbClr val="C00000"/>
              </a:buClr>
              <a:buSzPct val="90000"/>
              <a:buFont typeface="Arial"/>
              <a:buChar char="●"/>
            </a:pPr>
            <a:r>
              <a:rPr lang="de-DE" sz="1800" b="1" i="0" u="none" strike="noStrike" cap="none" dirty="0">
                <a:solidFill>
                  <a:srgbClr val="C00000"/>
                </a:solidFill>
                <a:latin typeface="Arial"/>
                <a:ea typeface="Arial"/>
                <a:cs typeface="Arial"/>
                <a:sym typeface="Arial"/>
              </a:rPr>
              <a:t>Welche Rolle spielen die SDG für Ihr Unternehmen</a:t>
            </a:r>
            <a:endParaRPr sz="1800" b="1" i="0" u="none" strike="noStrike" cap="none" dirty="0">
              <a:solidFill>
                <a:srgbClr val="C00000"/>
              </a:solidFill>
              <a:latin typeface="Arial"/>
              <a:ea typeface="Arial"/>
              <a:cs typeface="Arial"/>
              <a:sym typeface="Arial"/>
            </a:endParaRPr>
          </a:p>
          <a:p>
            <a:pPr marL="457200" marR="0" lvl="0" indent="-342900" algn="l" rtl="0">
              <a:lnSpc>
                <a:spcPct val="100000"/>
              </a:lnSpc>
              <a:spcBef>
                <a:spcPts val="0"/>
              </a:spcBef>
              <a:spcAft>
                <a:spcPts val="0"/>
              </a:spcAft>
              <a:buClr>
                <a:srgbClr val="C00000"/>
              </a:buClr>
              <a:buSzPct val="90000"/>
              <a:buFont typeface="Arial"/>
              <a:buChar char="●"/>
            </a:pPr>
            <a:r>
              <a:rPr lang="de-DE" sz="1800" b="1" i="0" u="none" strike="noStrike" cap="none" dirty="0">
                <a:solidFill>
                  <a:srgbClr val="C00000"/>
                </a:solidFill>
                <a:latin typeface="Arial"/>
                <a:ea typeface="Arial"/>
                <a:cs typeface="Arial"/>
                <a:sym typeface="Arial"/>
              </a:rPr>
              <a:t>Wie stellen Sie Ihr Unternehmen für die Zukunft auf?</a:t>
            </a:r>
            <a:endParaRPr sz="1800" b="1" i="0" u="none" strike="noStrike" cap="none" dirty="0">
              <a:solidFill>
                <a:srgbClr val="C00000"/>
              </a:solidFill>
              <a:latin typeface="Arial"/>
              <a:ea typeface="Arial"/>
              <a:cs typeface="Arial"/>
              <a:sym typeface="Arial"/>
            </a:endParaRPr>
          </a:p>
        </p:txBody>
      </p:sp>
      <p:sp>
        <p:nvSpPr>
          <p:cNvPr id="481" name="Google Shape;481;g25be34df3b4_0_0"/>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6805bd2549_0_1687"/>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23</a:t>
            </a:fld>
            <a:endParaRPr/>
          </a:p>
        </p:txBody>
      </p:sp>
      <p:sp>
        <p:nvSpPr>
          <p:cNvPr id="510" name="Google Shape;510;g26805bd2549_0_1687"/>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1800"/>
              <a:buFont typeface="Calibri"/>
              <a:buNone/>
            </a:pPr>
            <a:r>
              <a:rPr lang="de-DE"/>
              <a:t>Nachhaltigkeit als gemeinsames Projekt</a:t>
            </a:r>
            <a:br>
              <a:rPr lang="de-DE"/>
            </a:br>
            <a:r>
              <a:rPr lang="de-DE"/>
              <a:t>Ganzheitliche Unternehmensführung</a:t>
            </a:r>
            <a:endParaRPr/>
          </a:p>
        </p:txBody>
      </p:sp>
      <p:sp>
        <p:nvSpPr>
          <p:cNvPr id="511" name="Google Shape;511;g26805bd2549_0_1687"/>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rgbClr val="888888"/>
              </a:buClr>
              <a:buSzPts val="1200"/>
              <a:buNone/>
            </a:pPr>
            <a:r>
              <a:rPr lang="de-DE"/>
              <a:t>Bildquellen: links - Stockholm Resilience Centre o.J., </a:t>
            </a:r>
            <a:br>
              <a:rPr lang="de-DE"/>
            </a:br>
            <a:r>
              <a:rPr lang="de-DE"/>
              <a:t>rechts - eigene Abbildung nach sph o.J.</a:t>
            </a:r>
            <a:endParaRPr/>
          </a:p>
        </p:txBody>
      </p:sp>
      <p:sp>
        <p:nvSpPr>
          <p:cNvPr id="512" name="Google Shape;512;g26805bd2549_0_1687"/>
          <p:cNvSpPr txBox="1"/>
          <p:nvPr/>
        </p:nvSpPr>
        <p:spPr>
          <a:xfrm>
            <a:off x="6425612" y="3335413"/>
            <a:ext cx="1821300" cy="400200"/>
          </a:xfrm>
          <a:prstGeom prst="rect">
            <a:avLst/>
          </a:prstGeom>
          <a:solidFill>
            <a:srgbClr val="0096FF"/>
          </a:solidFill>
          <a:ln>
            <a:noFill/>
          </a:ln>
          <a:effectLst>
            <a:outerShdw blurRad="57150" dist="19050" dir="5400000" algn="bl" rotWithShape="0">
              <a:srgbClr val="000000">
                <a:alpha val="4824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Analyse</a:t>
            </a:r>
            <a:endParaRPr sz="2000" b="1" i="0" u="none" strike="noStrike" cap="none">
              <a:solidFill>
                <a:schemeClr val="lt1"/>
              </a:solidFill>
              <a:latin typeface="Arial"/>
              <a:ea typeface="Arial"/>
              <a:cs typeface="Arial"/>
              <a:sym typeface="Arial"/>
            </a:endParaRPr>
          </a:p>
        </p:txBody>
      </p:sp>
      <p:sp>
        <p:nvSpPr>
          <p:cNvPr id="513" name="Google Shape;513;g26805bd2549_0_1687"/>
          <p:cNvSpPr txBox="1"/>
          <p:nvPr/>
        </p:nvSpPr>
        <p:spPr>
          <a:xfrm>
            <a:off x="8346662" y="3335413"/>
            <a:ext cx="1821300" cy="400200"/>
          </a:xfrm>
          <a:prstGeom prst="rect">
            <a:avLst/>
          </a:prstGeom>
          <a:solidFill>
            <a:srgbClr val="0432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Ziele</a:t>
            </a:r>
            <a:endParaRPr sz="1400" b="0" i="0" u="none" strike="noStrike" cap="none">
              <a:solidFill>
                <a:srgbClr val="000000"/>
              </a:solidFill>
              <a:latin typeface="Arial"/>
              <a:ea typeface="Arial"/>
              <a:cs typeface="Arial"/>
              <a:sym typeface="Arial"/>
            </a:endParaRPr>
          </a:p>
        </p:txBody>
      </p:sp>
      <p:sp>
        <p:nvSpPr>
          <p:cNvPr id="514" name="Google Shape;514;g26805bd2549_0_1687"/>
          <p:cNvSpPr txBox="1"/>
          <p:nvPr/>
        </p:nvSpPr>
        <p:spPr>
          <a:xfrm>
            <a:off x="10267712" y="3335412"/>
            <a:ext cx="1821300" cy="400200"/>
          </a:xfrm>
          <a:prstGeom prst="rect">
            <a:avLst/>
          </a:prstGeom>
          <a:solidFill>
            <a:srgbClr val="9437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Maßnahmen</a:t>
            </a:r>
            <a:endParaRPr sz="2000" b="1" i="0" u="none" strike="noStrike" cap="none">
              <a:solidFill>
                <a:schemeClr val="lt1"/>
              </a:solidFill>
              <a:latin typeface="Arial"/>
              <a:ea typeface="Arial"/>
              <a:cs typeface="Arial"/>
              <a:sym typeface="Arial"/>
            </a:endParaRPr>
          </a:p>
        </p:txBody>
      </p:sp>
      <p:sp>
        <p:nvSpPr>
          <p:cNvPr id="515" name="Google Shape;515;g26805bd2549_0_1687"/>
          <p:cNvSpPr/>
          <p:nvPr/>
        </p:nvSpPr>
        <p:spPr>
          <a:xfrm>
            <a:off x="6425613" y="1454200"/>
            <a:ext cx="5663399" cy="1178250"/>
          </a:xfrm>
          <a:prstGeom prst="flowChartExtra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28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rgbClr val="000000"/>
                </a:solidFill>
                <a:latin typeface="Arial"/>
                <a:ea typeface="Arial"/>
                <a:cs typeface="Arial"/>
                <a:sym typeface="Arial"/>
              </a:rPr>
              <a:t>Nachhaltigkeits- strategie</a:t>
            </a:r>
            <a:endParaRPr sz="2000" b="1" i="0" u="none" strike="noStrike" cap="none">
              <a:solidFill>
                <a:srgbClr val="000000"/>
              </a:solidFill>
              <a:latin typeface="Arial"/>
              <a:ea typeface="Arial"/>
              <a:cs typeface="Arial"/>
              <a:sym typeface="Arial"/>
            </a:endParaRPr>
          </a:p>
        </p:txBody>
      </p:sp>
      <p:sp>
        <p:nvSpPr>
          <p:cNvPr id="516" name="Google Shape;516;g26805bd2549_0_1687"/>
          <p:cNvSpPr/>
          <p:nvPr/>
        </p:nvSpPr>
        <p:spPr>
          <a:xfrm>
            <a:off x="6461977" y="3895854"/>
            <a:ext cx="5627100" cy="1122600"/>
          </a:xfrm>
          <a:prstGeom prst="rect">
            <a:avLst/>
          </a:prstGeom>
          <a:solidFill>
            <a:schemeClr val="accent1"/>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chemeClr val="lt1"/>
                </a:solidFill>
                <a:latin typeface="Arial"/>
                <a:ea typeface="Arial"/>
                <a:cs typeface="Arial"/>
                <a:sym typeface="Arial"/>
              </a:rPr>
              <a:t>Lieferkette, Energie und Ressourcen, Produkte, Recycling,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chemeClr val="lt1"/>
                </a:solidFill>
                <a:latin typeface="Arial"/>
                <a:ea typeface="Arial"/>
                <a:cs typeface="Arial"/>
                <a:sym typeface="Arial"/>
              </a:rPr>
              <a:t>Mitarbeiter*innen, Gesellschafter*innen, Eigentümer*innen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Arial"/>
                <a:ea typeface="Arial"/>
                <a:cs typeface="Arial"/>
                <a:sym typeface="Arial"/>
              </a:rPr>
              <a:t>Gleichberechtigung, </a:t>
            </a:r>
            <a:r>
              <a:rPr lang="de-DE" sz="1600" b="0" i="0" u="none" strike="noStrike" cap="none">
                <a:solidFill>
                  <a:schemeClr val="lt1"/>
                </a:solidFill>
                <a:latin typeface="Arial"/>
                <a:ea typeface="Arial"/>
                <a:cs typeface="Arial"/>
                <a:sym typeface="Arial"/>
              </a:rPr>
              <a:t>Arbeitssicherheit</a:t>
            </a:r>
            <a:r>
              <a:rPr lang="de-DE" sz="1400" b="0" i="0" u="none" strike="noStrike" cap="none">
                <a:solidFill>
                  <a:schemeClr val="lt1"/>
                </a:solidFill>
                <a:latin typeface="Arial"/>
                <a:ea typeface="Arial"/>
                <a:cs typeface="Arial"/>
                <a:sym typeface="Arial"/>
              </a:rPr>
              <a:t>,  Weiterbildung, Ausbildung</a:t>
            </a:r>
            <a:endParaRPr sz="1400" b="0" i="0" u="none" strike="noStrike" cap="none">
              <a:solidFill>
                <a:srgbClr val="000000"/>
              </a:solidFill>
              <a:latin typeface="Arial"/>
              <a:ea typeface="Arial"/>
              <a:cs typeface="Arial"/>
              <a:sym typeface="Arial"/>
            </a:endParaRPr>
          </a:p>
        </p:txBody>
      </p:sp>
      <p:sp>
        <p:nvSpPr>
          <p:cNvPr id="517" name="Google Shape;517;g26805bd2549_0_1687"/>
          <p:cNvSpPr txBox="1"/>
          <p:nvPr/>
        </p:nvSpPr>
        <p:spPr>
          <a:xfrm>
            <a:off x="7199169" y="2741183"/>
            <a:ext cx="1821300" cy="400200"/>
          </a:xfrm>
          <a:prstGeom prst="rect">
            <a:avLst/>
          </a:prstGeom>
          <a:solidFill>
            <a:srgbClr val="FF2F92"/>
          </a:solidFill>
          <a:ln>
            <a:noFill/>
          </a:ln>
          <a:effectLst>
            <a:outerShdw blurRad="57150" dist="19050" dir="5400000" algn="bl" rotWithShape="0">
              <a:srgbClr val="000000">
                <a:alpha val="4824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Kennzahlen</a:t>
            </a:r>
            <a:endParaRPr sz="2000" b="1" i="0" u="none" strike="noStrike" cap="none">
              <a:solidFill>
                <a:schemeClr val="lt1"/>
              </a:solidFill>
              <a:latin typeface="Arial"/>
              <a:ea typeface="Arial"/>
              <a:cs typeface="Arial"/>
              <a:sym typeface="Arial"/>
            </a:endParaRPr>
          </a:p>
        </p:txBody>
      </p:sp>
      <p:sp>
        <p:nvSpPr>
          <p:cNvPr id="518" name="Google Shape;518;g26805bd2549_0_1687"/>
          <p:cNvSpPr txBox="1"/>
          <p:nvPr/>
        </p:nvSpPr>
        <p:spPr>
          <a:xfrm>
            <a:off x="9682179" y="2741183"/>
            <a:ext cx="1821300" cy="400200"/>
          </a:xfrm>
          <a:prstGeom prst="rect">
            <a:avLst/>
          </a:prstGeom>
          <a:solidFill>
            <a:srgbClr val="FF40FF"/>
          </a:solidFill>
          <a:ln>
            <a:noFill/>
          </a:ln>
          <a:effectLst>
            <a:outerShdw blurRad="57150" dist="19050" dir="5400000" algn="bl" rotWithShape="0">
              <a:srgbClr val="000000">
                <a:alpha val="4824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de-DE" sz="2000" b="1" i="0" u="none" strike="noStrike" cap="none">
                <a:solidFill>
                  <a:schemeClr val="lt1"/>
                </a:solidFill>
                <a:latin typeface="Arial"/>
                <a:ea typeface="Arial"/>
                <a:cs typeface="Arial"/>
                <a:sym typeface="Arial"/>
              </a:rPr>
              <a:t>Bewertung</a:t>
            </a:r>
            <a:endParaRPr sz="2000" b="1" i="0" u="none" strike="noStrike" cap="none">
              <a:solidFill>
                <a:schemeClr val="lt1"/>
              </a:solidFill>
              <a:latin typeface="Arial"/>
              <a:ea typeface="Arial"/>
              <a:cs typeface="Arial"/>
              <a:sym typeface="Arial"/>
            </a:endParaRPr>
          </a:p>
        </p:txBody>
      </p:sp>
      <p:pic>
        <p:nvPicPr>
          <p:cNvPr id="519" name="Google Shape;519;g26805bd2549_0_1687"/>
          <p:cNvPicPr preferRelativeResize="0"/>
          <p:nvPr/>
        </p:nvPicPr>
        <p:blipFill rotWithShape="1">
          <a:blip r:embed="rId3">
            <a:alphaModFix/>
          </a:blip>
          <a:srcRect/>
          <a:stretch/>
        </p:blipFill>
        <p:spPr>
          <a:xfrm>
            <a:off x="72050" y="1469757"/>
            <a:ext cx="6357067" cy="4589516"/>
          </a:xfrm>
          <a:prstGeom prst="rect">
            <a:avLst/>
          </a:prstGeom>
          <a:noFill/>
          <a:ln>
            <a:noFill/>
          </a:ln>
        </p:spPr>
      </p:pic>
      <p:sp>
        <p:nvSpPr>
          <p:cNvPr id="520" name="Google Shape;520;g26805bd2549_0_1687"/>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7F7F7F"/>
              </a:buClr>
              <a:buSzPts val="1800"/>
              <a:buFont typeface="Calibri"/>
              <a:buNone/>
            </a:pPr>
            <a:r>
              <a:rPr lang="de-DE"/>
              <a:t>Pia Paust-Lassen</a:t>
            </a:r>
            <a:endParaRPr/>
          </a:p>
          <a:p>
            <a:pPr marL="0" lvl="0" indent="0" algn="l" rtl="0">
              <a:lnSpc>
                <a:spcPct val="100000"/>
              </a:lnSpc>
              <a:spcBef>
                <a:spcPts val="0"/>
              </a:spcBef>
              <a:spcAft>
                <a:spcPts val="0"/>
              </a:spcAft>
              <a:buClr>
                <a:srgbClr val="7F7F7F"/>
              </a:buClr>
              <a:buSzPts val="1800"/>
              <a:buFont typeface="Calibri"/>
              <a:buNone/>
            </a:pPr>
            <a:r>
              <a:rPr lang="de-DE"/>
              <a:t>Projektagentur BBNE</a:t>
            </a:r>
            <a:endParaRPr/>
          </a:p>
        </p:txBody>
      </p:sp>
      <p:sp>
        <p:nvSpPr>
          <p:cNvPr id="521" name="Google Shape;521;g26805bd2549_0_1687"/>
          <p:cNvSpPr/>
          <p:nvPr/>
        </p:nvSpPr>
        <p:spPr>
          <a:xfrm>
            <a:off x="5591907" y="5228230"/>
            <a:ext cx="6497100" cy="8466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200"/>
              </a:spcBef>
              <a:spcAft>
                <a:spcPts val="0"/>
              </a:spcAft>
              <a:buClr>
                <a:srgbClr val="C00000"/>
              </a:buClr>
              <a:buSzPts val="2000"/>
              <a:buFont typeface="Arial"/>
              <a:buChar char="•"/>
            </a:pPr>
            <a:r>
              <a:rPr lang="de-DE" sz="1800" b="1" i="0" u="none" strike="noStrike" cap="none" dirty="0">
                <a:solidFill>
                  <a:srgbClr val="C00000"/>
                </a:solidFill>
                <a:latin typeface="Arial"/>
                <a:ea typeface="Arial"/>
                <a:cs typeface="Arial"/>
                <a:sym typeface="Arial"/>
              </a:rPr>
              <a:t>Welche Rolle spielen die SDG für Ihr Unternehmen</a:t>
            </a:r>
            <a:endParaRPr sz="1800" dirty="0">
              <a:solidFill>
                <a:srgbClr val="C00000"/>
              </a:solidFill>
            </a:endParaRPr>
          </a:p>
          <a:p>
            <a:pPr marL="342900" marR="0" lvl="0" indent="-342900" algn="l" rtl="0">
              <a:lnSpc>
                <a:spcPct val="100000"/>
              </a:lnSpc>
              <a:spcBef>
                <a:spcPts val="200"/>
              </a:spcBef>
              <a:spcAft>
                <a:spcPts val="0"/>
              </a:spcAft>
              <a:buClr>
                <a:srgbClr val="C00000"/>
              </a:buClr>
              <a:buSzPts val="2000"/>
              <a:buFont typeface="Arial"/>
              <a:buChar char="•"/>
            </a:pPr>
            <a:r>
              <a:rPr lang="de-DE" sz="1800" b="1" i="0" u="none" strike="noStrike" cap="none" dirty="0">
                <a:solidFill>
                  <a:srgbClr val="C00000"/>
                </a:solidFill>
                <a:latin typeface="Arial"/>
                <a:ea typeface="Arial"/>
                <a:cs typeface="Arial"/>
                <a:sym typeface="Arial"/>
              </a:rPr>
              <a:t>Wie stellen Sie Ihr Unternehmen für die Zukunft auf?</a:t>
            </a:r>
            <a:endParaRPr sz="1800" dirty="0">
              <a:solidFill>
                <a:srgbClr val="C00000"/>
              </a:solidFill>
            </a:endParaRPr>
          </a:p>
        </p:txBody>
      </p:sp>
      <p:sp>
        <p:nvSpPr>
          <p:cNvPr id="522" name="Google Shape;522;g26805bd2549_0_1687"/>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Rohrleitungs- und Kanalbau</a:t>
            </a:r>
            <a:endParaRPr sz="1400" b="0" i="0" u="none" strike="noStrike" cap="none">
              <a:solidFill>
                <a:schemeClr val="lt1"/>
              </a:solidFill>
              <a:latin typeface="Arial"/>
              <a:ea typeface="Arial"/>
              <a:cs typeface="Arial"/>
              <a:sym typeface="Arial"/>
            </a:endParaRPr>
          </a:p>
        </p:txBody>
      </p:sp>
      <p:pic>
        <p:nvPicPr>
          <p:cNvPr id="3" name="Bild 2"/>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44014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6da63f9b3d_1_637"/>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3</a:t>
            </a:fld>
            <a:endParaRPr/>
          </a:p>
        </p:txBody>
      </p:sp>
      <p:sp>
        <p:nvSpPr>
          <p:cNvPr id="188" name="Google Shape;188;g26da63f9b3d_1_637"/>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Ökologische Nachhaltigkeit des Bau- und Immobiliensektors</a:t>
            </a:r>
            <a:endParaRPr/>
          </a:p>
        </p:txBody>
      </p:sp>
      <p:sp>
        <p:nvSpPr>
          <p:cNvPr id="189" name="Google Shape;189;g26da63f9b3d_1_637"/>
          <p:cNvSpPr txBox="1">
            <a:spLocks noGrp="1"/>
          </p:cNvSpPr>
          <p:nvPr>
            <p:ph type="body" idx="2"/>
          </p:nvPr>
        </p:nvSpPr>
        <p:spPr>
          <a:xfrm>
            <a:off x="72865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a:t>Quellen: BBSR 2020, DtST2021, GAfBC2019, Desatis2022 </a:t>
            </a:r>
            <a:endParaRPr/>
          </a:p>
        </p:txBody>
      </p:sp>
      <p:sp>
        <p:nvSpPr>
          <p:cNvPr id="190" name="Google Shape;190;g26da63f9b3d_1_637"/>
          <p:cNvSpPr/>
          <p:nvPr/>
        </p:nvSpPr>
        <p:spPr>
          <a:xfrm>
            <a:off x="8060081" y="1524197"/>
            <a:ext cx="3570300" cy="782676"/>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368300" algn="l" rtl="0">
              <a:lnSpc>
                <a:spcPct val="100000"/>
              </a:lnSpc>
              <a:spcBef>
                <a:spcPts val="0"/>
              </a:spcBef>
              <a:spcAft>
                <a:spcPts val="0"/>
              </a:spcAft>
              <a:buClr>
                <a:srgbClr val="C00000"/>
              </a:buClr>
              <a:buSzPts val="2200"/>
              <a:buFont typeface="Arial"/>
              <a:buChar char="•"/>
            </a:pPr>
            <a:r>
              <a:rPr lang="de-DE" sz="1800" b="1" i="0" u="none" strike="noStrike" cap="none" dirty="0">
                <a:solidFill>
                  <a:srgbClr val="C00000"/>
                </a:solidFill>
                <a:latin typeface="Arial"/>
                <a:ea typeface="Arial"/>
                <a:cs typeface="Arial"/>
                <a:sym typeface="Arial"/>
              </a:rPr>
              <a:t>Schätzen Sie mal….</a:t>
            </a:r>
            <a:endParaRPr sz="1600" b="1" i="0" u="none" strike="noStrike" cap="none" dirty="0">
              <a:solidFill>
                <a:srgbClr val="C00000"/>
              </a:solidFill>
              <a:latin typeface="Arial"/>
              <a:ea typeface="Arial"/>
              <a:cs typeface="Arial"/>
              <a:sym typeface="Arial"/>
            </a:endParaRPr>
          </a:p>
        </p:txBody>
      </p:sp>
      <p:pic>
        <p:nvPicPr>
          <p:cNvPr id="191" name="Google Shape;191;g26da63f9b3d_1_637"/>
          <p:cNvPicPr preferRelativeResize="0"/>
          <p:nvPr/>
        </p:nvPicPr>
        <p:blipFill rotWithShape="1">
          <a:blip r:embed="rId3">
            <a:alphaModFix/>
          </a:blip>
          <a:srcRect/>
          <a:stretch/>
        </p:blipFill>
        <p:spPr>
          <a:xfrm>
            <a:off x="3350675" y="1540725"/>
            <a:ext cx="1765526" cy="1674020"/>
          </a:xfrm>
          <a:prstGeom prst="rect">
            <a:avLst/>
          </a:prstGeom>
          <a:noFill/>
          <a:ln>
            <a:noFill/>
          </a:ln>
        </p:spPr>
      </p:pic>
      <p:pic>
        <p:nvPicPr>
          <p:cNvPr id="192" name="Google Shape;192;g26da63f9b3d_1_637"/>
          <p:cNvPicPr preferRelativeResize="0"/>
          <p:nvPr/>
        </p:nvPicPr>
        <p:blipFill rotWithShape="1">
          <a:blip r:embed="rId4">
            <a:alphaModFix/>
          </a:blip>
          <a:srcRect/>
          <a:stretch/>
        </p:blipFill>
        <p:spPr>
          <a:xfrm>
            <a:off x="8429875" y="2802826"/>
            <a:ext cx="1415356" cy="1325400"/>
          </a:xfrm>
          <a:prstGeom prst="rect">
            <a:avLst/>
          </a:prstGeom>
          <a:noFill/>
          <a:ln>
            <a:noFill/>
          </a:ln>
        </p:spPr>
      </p:pic>
      <p:sp>
        <p:nvSpPr>
          <p:cNvPr id="193" name="Google Shape;193;g26da63f9b3d_1_637"/>
          <p:cNvSpPr/>
          <p:nvPr/>
        </p:nvSpPr>
        <p:spPr>
          <a:xfrm>
            <a:off x="135200" y="1540725"/>
            <a:ext cx="3570300" cy="1027500"/>
          </a:xfrm>
          <a:prstGeom prst="ellipse">
            <a:avLst/>
          </a:prstGeom>
          <a:solidFill>
            <a:srgbClr val="C9DAF8"/>
          </a:solidFill>
          <a:ln w="952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…wieviel % der deutschen Treibhausgas-Emissionen werden von der Baubranche verursacht</a:t>
            </a:r>
            <a:endParaRPr sz="1400" b="1" i="0" u="none" strike="noStrike" cap="none">
              <a:solidFill>
                <a:srgbClr val="000000"/>
              </a:solidFill>
              <a:latin typeface="Arial"/>
              <a:ea typeface="Arial"/>
              <a:cs typeface="Arial"/>
              <a:sym typeface="Arial"/>
            </a:endParaRPr>
          </a:p>
        </p:txBody>
      </p:sp>
      <p:pic>
        <p:nvPicPr>
          <p:cNvPr id="194" name="Google Shape;194;g26da63f9b3d_1_637"/>
          <p:cNvPicPr preferRelativeResize="0"/>
          <p:nvPr/>
        </p:nvPicPr>
        <p:blipFill rotWithShape="1">
          <a:blip r:embed="rId5">
            <a:alphaModFix/>
          </a:blip>
          <a:srcRect/>
          <a:stretch/>
        </p:blipFill>
        <p:spPr>
          <a:xfrm>
            <a:off x="3073800" y="4035947"/>
            <a:ext cx="1765524" cy="1717349"/>
          </a:xfrm>
          <a:prstGeom prst="rect">
            <a:avLst/>
          </a:prstGeom>
          <a:noFill/>
          <a:ln>
            <a:noFill/>
          </a:ln>
        </p:spPr>
      </p:pic>
      <p:pic>
        <p:nvPicPr>
          <p:cNvPr id="195" name="Google Shape;195;g26da63f9b3d_1_637"/>
          <p:cNvPicPr preferRelativeResize="0"/>
          <p:nvPr/>
        </p:nvPicPr>
        <p:blipFill rotWithShape="1">
          <a:blip r:embed="rId6">
            <a:alphaModFix/>
          </a:blip>
          <a:srcRect/>
          <a:stretch/>
        </p:blipFill>
        <p:spPr>
          <a:xfrm>
            <a:off x="10505967" y="4610335"/>
            <a:ext cx="1549258" cy="1387400"/>
          </a:xfrm>
          <a:prstGeom prst="rect">
            <a:avLst/>
          </a:prstGeom>
          <a:noFill/>
          <a:ln>
            <a:noFill/>
          </a:ln>
        </p:spPr>
      </p:pic>
      <p:sp>
        <p:nvSpPr>
          <p:cNvPr id="196" name="Google Shape;196;g26da63f9b3d_1_637"/>
          <p:cNvSpPr/>
          <p:nvPr/>
        </p:nvSpPr>
        <p:spPr>
          <a:xfrm>
            <a:off x="61750" y="3897613"/>
            <a:ext cx="3570300" cy="1027500"/>
          </a:xfrm>
          <a:prstGeom prst="ellipse">
            <a:avLst/>
          </a:prstGeom>
          <a:solidFill>
            <a:srgbClr val="FFF2CC"/>
          </a:solidFill>
          <a:ln w="952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…wieviel % der globalen Ressourcen werden durch die gebaute Umwelt verbraucht?</a:t>
            </a:r>
            <a:endParaRPr sz="1400" b="1" i="0" u="none" strike="noStrike" cap="none">
              <a:solidFill>
                <a:srgbClr val="000000"/>
              </a:solidFill>
              <a:latin typeface="Arial"/>
              <a:ea typeface="Arial"/>
              <a:cs typeface="Arial"/>
              <a:sym typeface="Arial"/>
            </a:endParaRPr>
          </a:p>
        </p:txBody>
      </p:sp>
      <p:sp>
        <p:nvSpPr>
          <p:cNvPr id="197" name="Google Shape;197;g26da63f9b3d_1_637"/>
          <p:cNvSpPr/>
          <p:nvPr/>
        </p:nvSpPr>
        <p:spPr>
          <a:xfrm>
            <a:off x="7352400" y="4449663"/>
            <a:ext cx="3570300" cy="1027500"/>
          </a:xfrm>
          <a:prstGeom prst="ellipse">
            <a:avLst/>
          </a:prstGeom>
          <a:solidFill>
            <a:srgbClr val="F4CCCC"/>
          </a:solidFill>
          <a:ln w="952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…wieviel % des Abfallaufkommens in Deutschland sind Bau- und Abbruchabfälle?</a:t>
            </a:r>
            <a:endParaRPr sz="1400" b="1" i="0" u="none" strike="noStrike" cap="none">
              <a:solidFill>
                <a:srgbClr val="000000"/>
              </a:solidFill>
              <a:latin typeface="Arial"/>
              <a:ea typeface="Arial"/>
              <a:cs typeface="Arial"/>
              <a:sym typeface="Arial"/>
            </a:endParaRPr>
          </a:p>
        </p:txBody>
      </p:sp>
      <p:sp>
        <p:nvSpPr>
          <p:cNvPr id="198" name="Google Shape;198;g26da63f9b3d_1_637"/>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199" name="Google Shape;199;g26da63f9b3d_1_637"/>
          <p:cNvSpPr/>
          <p:nvPr/>
        </p:nvSpPr>
        <p:spPr>
          <a:xfrm>
            <a:off x="5295750" y="2644838"/>
            <a:ext cx="3570300" cy="1027500"/>
          </a:xfrm>
          <a:prstGeom prst="ellipse">
            <a:avLst/>
          </a:prstGeom>
          <a:solidFill>
            <a:srgbClr val="D9EAD3"/>
          </a:solidFill>
          <a:ln w="952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a:solidFill>
                  <a:srgbClr val="000000"/>
                </a:solidFill>
                <a:latin typeface="Arial"/>
                <a:ea typeface="Arial"/>
                <a:cs typeface="Arial"/>
                <a:sym typeface="Arial"/>
              </a:rPr>
              <a:t>…wieviel % der Flächenveränderungen in Deutschland  entstehen durch die Baubranches?</a:t>
            </a:r>
            <a:endParaRPr sz="1400" b="1" i="0" u="none" strike="noStrike" cap="none">
              <a:solidFill>
                <a:srgbClr val="000000"/>
              </a:solidFill>
              <a:latin typeface="Arial"/>
              <a:ea typeface="Arial"/>
              <a:cs typeface="Arial"/>
              <a:sym typeface="Arial"/>
            </a:endParaRPr>
          </a:p>
        </p:txBody>
      </p:sp>
      <p:sp>
        <p:nvSpPr>
          <p:cNvPr id="200" name="Google Shape;200;g26da63f9b3d_1_637"/>
          <p:cNvSpPr/>
          <p:nvPr/>
        </p:nvSpPr>
        <p:spPr>
          <a:xfrm>
            <a:off x="5978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 </a:t>
            </a:r>
            <a:endParaRPr/>
          </a:p>
        </p:txBody>
      </p:sp>
      <p:sp>
        <p:nvSpPr>
          <p:cNvPr id="201" name="Google Shape;201;g26da63f9b3d_1_637"/>
          <p:cNvSpPr/>
          <p:nvPr/>
        </p:nvSpPr>
        <p:spPr>
          <a:xfrm>
            <a:off x="5978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 </a:t>
            </a:r>
            <a:endParaRPr/>
          </a:p>
        </p:txBody>
      </p:sp>
      <p:sp>
        <p:nvSpPr>
          <p:cNvPr id="202" name="Google Shape;202;g26da63f9b3d_1_637"/>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5be34df3b4_0_1225"/>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Arial"/>
              <a:buNone/>
            </a:pPr>
            <a:fld id="{00000000-1234-1234-1234-123412341234}" type="slidenum">
              <a:rPr lang="de-DE"/>
              <a:t>4</a:t>
            </a:fld>
            <a:endParaRPr/>
          </a:p>
        </p:txBody>
      </p:sp>
      <p:sp>
        <p:nvSpPr>
          <p:cNvPr id="209" name="Google Shape;209;g25be34df3b4_0_1225"/>
          <p:cNvSpPr txBox="1">
            <a:spLocks noGrp="1"/>
          </p:cNvSpPr>
          <p:nvPr>
            <p:ph type="title"/>
          </p:nvPr>
        </p:nvSpPr>
        <p:spPr>
          <a:xfrm>
            <a:off x="360000" y="324700"/>
            <a:ext cx="9000000" cy="935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6250"/>
              <a:buNone/>
            </a:pPr>
            <a:r>
              <a:rPr lang="de-DE">
                <a:latin typeface="Trebuchet MS"/>
                <a:ea typeface="Trebuchet MS"/>
                <a:cs typeface="Trebuchet MS"/>
                <a:sym typeface="Trebuchet MS"/>
              </a:rPr>
              <a:t>Nachhaltigkeit und Rohstoffschonung:</a:t>
            </a:r>
            <a:endParaRPr>
              <a:latin typeface="Trebuchet MS"/>
              <a:ea typeface="Trebuchet MS"/>
              <a:cs typeface="Trebuchet MS"/>
              <a:sym typeface="Trebuchet MS"/>
            </a:endParaRPr>
          </a:p>
          <a:p>
            <a:pPr marL="0" lvl="0" indent="0" algn="l" rtl="0">
              <a:lnSpc>
                <a:spcPct val="100000"/>
              </a:lnSpc>
              <a:spcBef>
                <a:spcPts val="0"/>
              </a:spcBef>
              <a:spcAft>
                <a:spcPts val="0"/>
              </a:spcAft>
              <a:buSzPct val="56250"/>
              <a:buNone/>
            </a:pPr>
            <a:r>
              <a:rPr lang="de-DE"/>
              <a:t>Inländische Rohstoffentnahme</a:t>
            </a:r>
            <a:r>
              <a:rPr lang="de-DE">
                <a:latin typeface="Trebuchet MS"/>
                <a:ea typeface="Trebuchet MS"/>
                <a:cs typeface="Trebuchet MS"/>
                <a:sym typeface="Trebuchet MS"/>
              </a:rPr>
              <a:t/>
            </a:r>
            <a:br>
              <a:rPr lang="de-DE">
                <a:latin typeface="Trebuchet MS"/>
                <a:ea typeface="Trebuchet MS"/>
                <a:cs typeface="Trebuchet MS"/>
                <a:sym typeface="Trebuchet MS"/>
              </a:rPr>
            </a:br>
            <a:endParaRPr>
              <a:latin typeface="Trebuchet MS"/>
              <a:ea typeface="Trebuchet MS"/>
              <a:cs typeface="Trebuchet MS"/>
              <a:sym typeface="Trebuchet MS"/>
            </a:endParaRPr>
          </a:p>
        </p:txBody>
      </p:sp>
      <p:sp>
        <p:nvSpPr>
          <p:cNvPr id="211" name="Google Shape;211;g25be34df3b4_0_1225"/>
          <p:cNvSpPr txBox="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Dipl.-Ing. Volker Handke </a:t>
            </a:r>
            <a:endParaRPr/>
          </a:p>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Die Projektagentur BBNE</a:t>
            </a:r>
            <a:endParaRPr sz="1200" b="0" i="0" u="none" strike="noStrike" cap="none">
              <a:solidFill>
                <a:schemeClr val="lt1"/>
              </a:solidFill>
              <a:latin typeface="Trebuchet MS"/>
              <a:ea typeface="Trebuchet MS"/>
              <a:cs typeface="Trebuchet MS"/>
              <a:sym typeface="Trebuchet MS"/>
            </a:endParaRPr>
          </a:p>
        </p:txBody>
      </p:sp>
      <p:pic>
        <p:nvPicPr>
          <p:cNvPr id="212" name="Google Shape;212;g25be34df3b4_0_1225" descr="https://www.umweltbundesamt.de/sites/default/files/medien/384/bilder/2_abb_inlaend-entnahme-rohstoffe_2023-01-23.png"/>
          <p:cNvPicPr preferRelativeResize="0"/>
          <p:nvPr/>
        </p:nvPicPr>
        <p:blipFill rotWithShape="1">
          <a:blip r:embed="rId3">
            <a:alphaModFix/>
          </a:blip>
          <a:srcRect l="12567" t="10808" r="28564" b="13519"/>
          <a:stretch/>
        </p:blipFill>
        <p:spPr>
          <a:xfrm>
            <a:off x="107755" y="1417747"/>
            <a:ext cx="6448688" cy="4679003"/>
          </a:xfrm>
          <a:prstGeom prst="rect">
            <a:avLst/>
          </a:prstGeom>
          <a:noFill/>
          <a:ln>
            <a:noFill/>
          </a:ln>
        </p:spPr>
      </p:pic>
      <p:pic>
        <p:nvPicPr>
          <p:cNvPr id="213" name="Google Shape;213;g25be34df3b4_0_1225"/>
          <p:cNvPicPr preferRelativeResize="0"/>
          <p:nvPr/>
        </p:nvPicPr>
        <p:blipFill rotWithShape="1">
          <a:blip r:embed="rId4">
            <a:alphaModFix/>
          </a:blip>
          <a:srcRect/>
          <a:stretch/>
        </p:blipFill>
        <p:spPr>
          <a:xfrm>
            <a:off x="6804264" y="1367638"/>
            <a:ext cx="2138254" cy="4679005"/>
          </a:xfrm>
          <a:prstGeom prst="rect">
            <a:avLst/>
          </a:prstGeom>
          <a:noFill/>
          <a:ln>
            <a:noFill/>
          </a:ln>
        </p:spPr>
      </p:pic>
      <p:pic>
        <p:nvPicPr>
          <p:cNvPr id="214" name="Google Shape;214;g25be34df3b4_0_1225"/>
          <p:cNvPicPr preferRelativeResize="0"/>
          <p:nvPr/>
        </p:nvPicPr>
        <p:blipFill rotWithShape="1">
          <a:blip r:embed="rId5">
            <a:alphaModFix/>
          </a:blip>
          <a:srcRect/>
          <a:stretch/>
        </p:blipFill>
        <p:spPr>
          <a:xfrm>
            <a:off x="1780239" y="1810508"/>
            <a:ext cx="4776204" cy="491286"/>
          </a:xfrm>
          <a:prstGeom prst="rect">
            <a:avLst/>
          </a:prstGeom>
          <a:noFill/>
          <a:ln>
            <a:noFill/>
          </a:ln>
        </p:spPr>
      </p:pic>
      <p:sp>
        <p:nvSpPr>
          <p:cNvPr id="215" name="Google Shape;215;g25be34df3b4_0_1225"/>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
        <p:nvSpPr>
          <p:cNvPr id="216" name="Google Shape;216;g25be34df3b4_0_1225"/>
          <p:cNvSpPr/>
          <p:nvPr/>
        </p:nvSpPr>
        <p:spPr>
          <a:xfrm>
            <a:off x="8712064" y="1593410"/>
            <a:ext cx="3189054" cy="4298905"/>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36000" tIns="0" rIns="0" bIns="0" anchor="ctr" anchorCtr="0">
            <a:noAutofit/>
          </a:bodyPr>
          <a:lstStyle/>
          <a:p>
            <a:pPr marL="457200" marR="0" lvl="0" indent="-336550" algn="l" rtl="0">
              <a:lnSpc>
                <a:spcPct val="100000"/>
              </a:lnSpc>
              <a:spcBef>
                <a:spcPts val="600"/>
              </a:spcBef>
              <a:spcAft>
                <a:spcPts val="0"/>
              </a:spcAft>
              <a:buClr>
                <a:srgbClr val="C00000"/>
              </a:buClr>
              <a:buSzPct val="100000"/>
              <a:buChar char="●"/>
            </a:pPr>
            <a:r>
              <a:rPr lang="de-DE" sz="1800" b="1" i="0" u="none" strike="noStrike" cap="none" dirty="0">
                <a:solidFill>
                  <a:srgbClr val="C00000"/>
                </a:solidFill>
              </a:rPr>
              <a:t>Woher stammen die Rohstoffe und Baumaterialien die in ihrem Betrieb verwendet werden? </a:t>
            </a:r>
            <a:endParaRPr sz="1800" b="1" i="0" u="none" strike="noStrike" cap="none" dirty="0">
              <a:solidFill>
                <a:srgbClr val="C00000"/>
              </a:solidFill>
            </a:endParaRPr>
          </a:p>
          <a:p>
            <a:pPr marL="457200" marR="0" lvl="0" indent="-336550" algn="l" rtl="0">
              <a:lnSpc>
                <a:spcPct val="100000"/>
              </a:lnSpc>
              <a:spcBef>
                <a:spcPts val="600"/>
              </a:spcBef>
              <a:spcAft>
                <a:spcPts val="0"/>
              </a:spcAft>
              <a:buClr>
                <a:srgbClr val="C00000"/>
              </a:buClr>
              <a:buSzPct val="100000"/>
              <a:buChar char="●"/>
            </a:pPr>
            <a:r>
              <a:rPr lang="de-DE" sz="1800" b="1" i="0" u="none" strike="noStrike" cap="none" dirty="0">
                <a:solidFill>
                  <a:srgbClr val="C00000"/>
                </a:solidFill>
              </a:rPr>
              <a:t>Welche Informationen hat Ihr Ausbildungsbetrieb über die Lieferkette?</a:t>
            </a:r>
            <a:endParaRPr sz="1800" b="1" dirty="0">
              <a:solidFill>
                <a:srgbClr val="C00000"/>
              </a:solidFill>
            </a:endParaRPr>
          </a:p>
          <a:p>
            <a:pPr marL="457200" marR="0" lvl="0" indent="-336550" algn="l" rtl="0">
              <a:lnSpc>
                <a:spcPct val="100000"/>
              </a:lnSpc>
              <a:spcBef>
                <a:spcPts val="600"/>
              </a:spcBef>
              <a:spcAft>
                <a:spcPts val="0"/>
              </a:spcAft>
              <a:buClr>
                <a:srgbClr val="C00000"/>
              </a:buClr>
              <a:buSzPct val="100000"/>
              <a:buChar char="●"/>
            </a:pPr>
            <a:r>
              <a:rPr lang="de-DE" sz="1800" b="1" i="0" u="none" strike="noStrike" cap="none" dirty="0">
                <a:solidFill>
                  <a:srgbClr val="C00000"/>
                </a:solidFill>
              </a:rPr>
              <a:t>Worauf wird beim Einkauf geachtet?</a:t>
            </a:r>
            <a:endParaRPr sz="1800" b="1" i="0" u="none" strike="noStrike" cap="none" dirty="0">
              <a:solidFill>
                <a:srgbClr val="C00000"/>
              </a:solidFill>
            </a:endParaRPr>
          </a:p>
        </p:txBody>
      </p:sp>
      <p:sp>
        <p:nvSpPr>
          <p:cNvPr id="2" name="Google Shape;189;g26da63f9b3d_1_637">
            <a:extLst>
              <a:ext uri="{FF2B5EF4-FFF2-40B4-BE49-F238E27FC236}">
                <a16:creationId xmlns:a16="http://schemas.microsoft.com/office/drawing/2014/main" xmlns="" id="{187F2455-A8C4-201D-BB8B-D5BB44AFA088}"/>
              </a:ext>
            </a:extLst>
          </p:cNvPr>
          <p:cNvSpPr txBox="1">
            <a:spLocks/>
          </p:cNvSpPr>
          <p:nvPr/>
        </p:nvSpPr>
        <p:spPr>
          <a:xfrm>
            <a:off x="7286543" y="6254497"/>
            <a:ext cx="4616400" cy="5574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888888"/>
              </a:buClr>
              <a:buSzPts val="1200"/>
              <a:buFont typeface="Arial"/>
              <a:buNone/>
              <a:defRPr sz="1200" b="0" i="0" u="none" strike="noStrike" cap="none">
                <a:solidFill>
                  <a:schemeClr val="lt1"/>
                </a:solidFill>
                <a:latin typeface="Trebuchet MS"/>
                <a:ea typeface="Trebuchet MS"/>
                <a:cs typeface="Trebuchet MS"/>
                <a:sym typeface="Trebuchet MS"/>
              </a:defRPr>
            </a:lvl1pPr>
            <a:lvl2pPr marL="914400" marR="0" lvl="1" indent="-342900" algn="l" rtl="0">
              <a:lnSpc>
                <a:spcPct val="110000"/>
              </a:lnSpc>
              <a:spcBef>
                <a:spcPts val="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110000"/>
              </a:lnSpc>
              <a:spcBef>
                <a:spcPts val="3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10000"/>
              </a:lnSpc>
              <a:spcBef>
                <a:spcPts val="3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0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indent="0"/>
            <a:r>
              <a:rPr lang="de-DE" dirty="0"/>
              <a:t>Quelle: UBA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6da63f9b3d_1_255"/>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5</a:t>
            </a:fld>
            <a:endParaRPr/>
          </a:p>
        </p:txBody>
      </p:sp>
      <p:sp>
        <p:nvSpPr>
          <p:cNvPr id="223" name="Google Shape;223;g26da63f9b3d_1_255"/>
          <p:cNvSpPr txBox="1">
            <a:spLocks noGrp="1"/>
          </p:cNvSpPr>
          <p:nvPr>
            <p:ph type="title"/>
          </p:nvPr>
        </p:nvSpPr>
        <p:spPr>
          <a:xfrm>
            <a:off x="3305800" y="140425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Bauabfälle</a:t>
            </a:r>
            <a:endParaRPr/>
          </a:p>
        </p:txBody>
      </p:sp>
      <p:sp>
        <p:nvSpPr>
          <p:cNvPr id="224" name="Google Shape;224;g26da63f9b3d_1_255"/>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DESTAIS 2022, bbs 2021b, UBA 2010</a:t>
            </a:r>
            <a:endParaRPr/>
          </a:p>
        </p:txBody>
      </p:sp>
      <p:sp>
        <p:nvSpPr>
          <p:cNvPr id="225" name="Google Shape;225;g26da63f9b3d_1_255"/>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pic>
        <p:nvPicPr>
          <p:cNvPr id="226" name="Google Shape;226;g26da63f9b3d_1_255"/>
          <p:cNvPicPr preferRelativeResize="0"/>
          <p:nvPr/>
        </p:nvPicPr>
        <p:blipFill rotWithShape="1">
          <a:blip r:embed="rId3">
            <a:alphaModFix/>
          </a:blip>
          <a:srcRect b="5328"/>
          <a:stretch/>
        </p:blipFill>
        <p:spPr>
          <a:xfrm>
            <a:off x="3" y="1690081"/>
            <a:ext cx="10068321" cy="4423453"/>
          </a:xfrm>
          <a:prstGeom prst="rect">
            <a:avLst/>
          </a:prstGeom>
          <a:noFill/>
          <a:ln>
            <a:noFill/>
          </a:ln>
        </p:spPr>
      </p:pic>
      <p:sp>
        <p:nvSpPr>
          <p:cNvPr id="227" name="Google Shape;227;g26da63f9b3d_1_255"/>
          <p:cNvSpPr/>
          <p:nvPr/>
        </p:nvSpPr>
        <p:spPr>
          <a:xfrm>
            <a:off x="5526725" y="1404249"/>
            <a:ext cx="6589200" cy="976812"/>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342900" algn="l" rtl="0">
              <a:lnSpc>
                <a:spcPct val="100000"/>
              </a:lnSpc>
              <a:spcBef>
                <a:spcPts val="0"/>
              </a:spcBef>
              <a:spcAft>
                <a:spcPts val="0"/>
              </a:spcAft>
              <a:buClr>
                <a:srgbClr val="C00000"/>
              </a:buClr>
              <a:buSzPts val="1800"/>
              <a:buFont typeface="Arial"/>
              <a:buChar char="•"/>
            </a:pPr>
            <a:r>
              <a:rPr lang="de-DE" sz="1800" b="1" i="0" u="none" strike="noStrike" cap="none" dirty="0">
                <a:solidFill>
                  <a:srgbClr val="C00000"/>
                </a:solidFill>
                <a:latin typeface="Arial"/>
                <a:ea typeface="Arial"/>
                <a:cs typeface="Arial"/>
                <a:sym typeface="Arial"/>
              </a:rPr>
              <a:t>Welche Bauabfälle fallen auf der Baustelle an?</a:t>
            </a:r>
            <a:endParaRPr sz="1800" b="1" i="0" u="none" strike="noStrike" cap="none" dirty="0">
              <a:solidFill>
                <a:srgbClr val="C00000"/>
              </a:solidFill>
              <a:latin typeface="Arial"/>
              <a:ea typeface="Arial"/>
              <a:cs typeface="Arial"/>
              <a:sym typeface="Arial"/>
            </a:endParaRPr>
          </a:p>
          <a:p>
            <a:pPr marL="457200" marR="0" lvl="0" indent="-330200" algn="l" rtl="0">
              <a:lnSpc>
                <a:spcPct val="100000"/>
              </a:lnSpc>
              <a:spcBef>
                <a:spcPts val="0"/>
              </a:spcBef>
              <a:spcAft>
                <a:spcPts val="0"/>
              </a:spcAft>
              <a:buClr>
                <a:srgbClr val="C00000"/>
              </a:buClr>
              <a:buSzPts val="1600"/>
              <a:buFont typeface="Arial"/>
              <a:buChar char="•"/>
            </a:pPr>
            <a:r>
              <a:rPr lang="de-DE" sz="1800" b="1" i="0" u="none" strike="noStrike" cap="none" dirty="0">
                <a:solidFill>
                  <a:srgbClr val="C00000"/>
                </a:solidFill>
                <a:latin typeface="Arial"/>
                <a:ea typeface="Arial"/>
                <a:cs typeface="Arial"/>
                <a:sym typeface="Arial"/>
              </a:rPr>
              <a:t>In welcher Menge fallen sie an?</a:t>
            </a:r>
            <a:endParaRPr sz="1800" b="1" i="0" u="none" strike="noStrike" cap="none" dirty="0">
              <a:solidFill>
                <a:srgbClr val="C00000"/>
              </a:solidFill>
              <a:latin typeface="Arial"/>
              <a:ea typeface="Arial"/>
              <a:cs typeface="Arial"/>
              <a:sym typeface="Arial"/>
            </a:endParaRPr>
          </a:p>
          <a:p>
            <a:pPr marL="457200" marR="0" lvl="0" indent="-330200" algn="l" rtl="0">
              <a:lnSpc>
                <a:spcPct val="100000"/>
              </a:lnSpc>
              <a:spcBef>
                <a:spcPts val="0"/>
              </a:spcBef>
              <a:spcAft>
                <a:spcPts val="0"/>
              </a:spcAft>
              <a:buClr>
                <a:srgbClr val="C00000"/>
              </a:buClr>
              <a:buSzPts val="1600"/>
              <a:buFont typeface="Arial"/>
              <a:buChar char="•"/>
            </a:pPr>
            <a:r>
              <a:rPr lang="de-DE" sz="1800" b="1" i="0" u="none" strike="noStrike" cap="none" dirty="0">
                <a:solidFill>
                  <a:srgbClr val="C00000"/>
                </a:solidFill>
                <a:latin typeface="Arial"/>
                <a:ea typeface="Arial"/>
                <a:cs typeface="Arial"/>
                <a:sym typeface="Arial"/>
              </a:rPr>
              <a:t>Wo verbleiben die anfallenden Bauabfälle? </a:t>
            </a:r>
            <a:endParaRPr sz="1800" b="1" i="0" u="none" strike="noStrike" cap="none" dirty="0">
              <a:solidFill>
                <a:srgbClr val="C00000"/>
              </a:solidFill>
              <a:latin typeface="Arial"/>
              <a:ea typeface="Arial"/>
              <a:cs typeface="Arial"/>
              <a:sym typeface="Arial"/>
            </a:endParaRPr>
          </a:p>
        </p:txBody>
      </p:sp>
      <p:sp>
        <p:nvSpPr>
          <p:cNvPr id="228" name="Google Shape;228;g26da63f9b3d_1_255"/>
          <p:cNvSpPr txBox="1">
            <a:spLocks noGrp="1"/>
          </p:cNvSpPr>
          <p:nvPr>
            <p:ph type="title"/>
          </p:nvPr>
        </p:nvSpPr>
        <p:spPr>
          <a:xfrm>
            <a:off x="152400" y="42050"/>
            <a:ext cx="91515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Nachhaltigkeit und Abfall</a:t>
            </a:r>
            <a:endParaRPr/>
          </a:p>
          <a:p>
            <a:pPr marL="0" lvl="0" indent="0" algn="l" rtl="0">
              <a:lnSpc>
                <a:spcPct val="100000"/>
              </a:lnSpc>
              <a:spcBef>
                <a:spcPts val="0"/>
              </a:spcBef>
              <a:spcAft>
                <a:spcPts val="0"/>
              </a:spcAft>
              <a:buSzPts val="1800"/>
              <a:buNone/>
            </a:pPr>
            <a:r>
              <a:rPr lang="de-DE"/>
              <a:t>Bau- und Abbruchabfälle</a:t>
            </a:r>
            <a:endParaRPr/>
          </a:p>
        </p:txBody>
      </p:sp>
      <p:sp>
        <p:nvSpPr>
          <p:cNvPr id="229" name="Google Shape;229;g26da63f9b3d_1_255"/>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6da63f9b3d_1_33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888888"/>
              </a:buClr>
              <a:buSzPts val="1200"/>
              <a:buFont typeface="Arial"/>
              <a:buNone/>
            </a:pPr>
            <a:fld id="{00000000-1234-1234-1234-123412341234}" type="slidenum">
              <a:rPr lang="de-DE"/>
              <a:t>6</a:t>
            </a:fld>
            <a:endParaRPr/>
          </a:p>
        </p:txBody>
      </p:sp>
      <p:sp>
        <p:nvSpPr>
          <p:cNvPr id="236" name="Google Shape;236;g26da63f9b3d_1_33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Nachhaltiger Gebäudeabriss: Getrennthaltung von Bau- und Abbruchabfälle</a:t>
            </a:r>
            <a:endParaRPr/>
          </a:p>
        </p:txBody>
      </p:sp>
      <p:sp>
        <p:nvSpPr>
          <p:cNvPr id="237" name="Google Shape;237;g26da63f9b3d_1_331"/>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1200"/>
              <a:buNone/>
            </a:pPr>
            <a:r>
              <a:rPr lang="de-DE"/>
              <a:t>Quellen: Privat</a:t>
            </a:r>
            <a:endParaRPr/>
          </a:p>
        </p:txBody>
      </p:sp>
      <p:sp>
        <p:nvSpPr>
          <p:cNvPr id="238" name="Google Shape;238;g26da63f9b3d_1_331"/>
          <p:cNvSpPr/>
          <p:nvPr/>
        </p:nvSpPr>
        <p:spPr>
          <a:xfrm>
            <a:off x="8661783" y="1423040"/>
            <a:ext cx="3428764" cy="46929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200"/>
              </a:spcBef>
              <a:spcAft>
                <a:spcPts val="0"/>
              </a:spcAft>
              <a:buClr>
                <a:srgbClr val="000000"/>
              </a:buClr>
              <a:buSzPts val="1700"/>
              <a:buFont typeface="Arial"/>
              <a:buNone/>
            </a:pPr>
            <a:r>
              <a:rPr lang="de-DE" sz="1800" b="1" i="0" u="none" strike="noStrike" cap="none" dirty="0">
                <a:solidFill>
                  <a:srgbClr val="C00000"/>
                </a:solidFill>
                <a:latin typeface="Arial"/>
                <a:ea typeface="Arial"/>
                <a:cs typeface="Arial"/>
                <a:sym typeface="Arial"/>
              </a:rPr>
              <a:t>Ein Wohngebäude mit einem asphaltierten Innenhof soll abgerissen werden.</a:t>
            </a:r>
            <a:endParaRPr sz="1800" b="1" i="0" u="none" strike="noStrike" cap="none" dirty="0">
              <a:solidFill>
                <a:srgbClr val="C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700"/>
              <a:buFont typeface="Arial"/>
              <a:buNone/>
            </a:pPr>
            <a:r>
              <a:rPr lang="de-DE" sz="1800" b="1" i="0" u="none" strike="noStrike" cap="none" dirty="0">
                <a:solidFill>
                  <a:srgbClr val="C00000"/>
                </a:solidFill>
                <a:latin typeface="Arial"/>
                <a:ea typeface="Arial"/>
                <a:cs typeface="Arial"/>
                <a:sym typeface="Arial"/>
              </a:rPr>
              <a:t>Für welche Fraktionen der Abbruchabfälle bereiten Sie eine getrennte Erfassung und Sammlung vor?</a:t>
            </a:r>
            <a:endParaRPr sz="1800" b="1" i="0" u="none" strike="noStrike" cap="none" dirty="0">
              <a:solidFill>
                <a:srgbClr val="C00000"/>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1700"/>
              <a:buFont typeface="Arial"/>
              <a:buNone/>
            </a:pPr>
            <a:r>
              <a:rPr lang="de-DE" sz="1800" b="1" i="0" u="none" strike="noStrike" cap="none" dirty="0">
                <a:solidFill>
                  <a:srgbClr val="C00000"/>
                </a:solidFill>
                <a:latin typeface="Arial"/>
                <a:ea typeface="Arial"/>
                <a:cs typeface="Arial"/>
                <a:sym typeface="Arial"/>
              </a:rPr>
              <a:t>Welche Fraktionen erfassen und sammeln sie getrennt bei:</a:t>
            </a:r>
            <a:endParaRPr sz="1800" b="1" i="0" u="none" strike="noStrike" cap="none" dirty="0">
              <a:solidFill>
                <a:srgbClr val="C00000"/>
              </a:solidFill>
              <a:latin typeface="Arial"/>
              <a:ea typeface="Arial"/>
              <a:cs typeface="Arial"/>
              <a:sym typeface="Arial"/>
            </a:endParaRPr>
          </a:p>
          <a:p>
            <a:pPr marL="457200" marR="0" lvl="0" indent="-349250" algn="l" rtl="0">
              <a:lnSpc>
                <a:spcPct val="100000"/>
              </a:lnSpc>
              <a:spcBef>
                <a:spcPts val="200"/>
              </a:spcBef>
              <a:spcAft>
                <a:spcPts val="0"/>
              </a:spcAft>
              <a:buClr>
                <a:srgbClr val="FF0000"/>
              </a:buClr>
              <a:buSzPts val="1900"/>
              <a:buFont typeface="Arial"/>
              <a:buChar char="●"/>
            </a:pPr>
            <a:r>
              <a:rPr lang="de-DE" sz="1800" b="1" i="0" u="none" strike="noStrike" cap="none" dirty="0">
                <a:solidFill>
                  <a:srgbClr val="C00000"/>
                </a:solidFill>
                <a:latin typeface="Arial"/>
                <a:ea typeface="Arial"/>
                <a:cs typeface="Arial"/>
                <a:sym typeface="Arial"/>
              </a:rPr>
              <a:t>Bürogebäude</a:t>
            </a:r>
            <a:endParaRPr sz="1800" b="1" i="0" u="none" strike="noStrike" cap="none" dirty="0">
              <a:solidFill>
                <a:srgbClr val="C00000"/>
              </a:solidFill>
              <a:latin typeface="Arial"/>
              <a:ea typeface="Arial"/>
              <a:cs typeface="Arial"/>
              <a:sym typeface="Arial"/>
            </a:endParaRPr>
          </a:p>
          <a:p>
            <a:pPr marL="457200" marR="0" lvl="0" indent="-349250" algn="l" rtl="0">
              <a:lnSpc>
                <a:spcPct val="100000"/>
              </a:lnSpc>
              <a:spcBef>
                <a:spcPts val="200"/>
              </a:spcBef>
              <a:spcAft>
                <a:spcPts val="0"/>
              </a:spcAft>
              <a:buClr>
                <a:srgbClr val="FF0000"/>
              </a:buClr>
              <a:buSzPts val="1900"/>
              <a:buFont typeface="Arial"/>
              <a:buChar char="●"/>
            </a:pPr>
            <a:r>
              <a:rPr lang="de-DE" sz="1800" b="1" i="0" u="none" strike="noStrike" cap="none" dirty="0">
                <a:solidFill>
                  <a:srgbClr val="C00000"/>
                </a:solidFill>
                <a:latin typeface="Arial"/>
                <a:ea typeface="Arial"/>
                <a:cs typeface="Arial"/>
                <a:sym typeface="Arial"/>
              </a:rPr>
              <a:t>Kleingewerbe</a:t>
            </a:r>
            <a:endParaRPr sz="1800" b="1" i="0" u="none" strike="noStrike" cap="none" dirty="0">
              <a:solidFill>
                <a:srgbClr val="C00000"/>
              </a:solidFill>
              <a:latin typeface="Arial"/>
              <a:ea typeface="Arial"/>
              <a:cs typeface="Arial"/>
              <a:sym typeface="Arial"/>
            </a:endParaRPr>
          </a:p>
          <a:p>
            <a:pPr marL="457200" marR="0" lvl="0" indent="-349250" algn="l" rtl="0">
              <a:lnSpc>
                <a:spcPct val="100000"/>
              </a:lnSpc>
              <a:spcBef>
                <a:spcPts val="200"/>
              </a:spcBef>
              <a:spcAft>
                <a:spcPts val="0"/>
              </a:spcAft>
              <a:buClr>
                <a:srgbClr val="FF0000"/>
              </a:buClr>
              <a:buSzPts val="1900"/>
              <a:buFont typeface="Arial"/>
              <a:buChar char="●"/>
            </a:pPr>
            <a:r>
              <a:rPr lang="de-DE" sz="1800" b="1" i="0" u="none" strike="noStrike" cap="none" dirty="0">
                <a:solidFill>
                  <a:srgbClr val="C00000"/>
                </a:solidFill>
                <a:latin typeface="Arial"/>
                <a:ea typeface="Arial"/>
                <a:cs typeface="Arial"/>
                <a:sym typeface="Arial"/>
              </a:rPr>
              <a:t>Industriegebäude</a:t>
            </a:r>
            <a:endParaRPr sz="1800" b="1" i="0" u="none" strike="noStrike" cap="none" dirty="0">
              <a:solidFill>
                <a:srgbClr val="C00000"/>
              </a:solidFill>
              <a:latin typeface="Arial"/>
              <a:ea typeface="Arial"/>
              <a:cs typeface="Arial"/>
              <a:sym typeface="Arial"/>
            </a:endParaRPr>
          </a:p>
        </p:txBody>
      </p:sp>
      <p:sp>
        <p:nvSpPr>
          <p:cNvPr id="239" name="Google Shape;239;g26da63f9b3d_1_331"/>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pic>
        <p:nvPicPr>
          <p:cNvPr id="240" name="Google Shape;240;g26da63f9b3d_1_331"/>
          <p:cNvPicPr preferRelativeResize="0"/>
          <p:nvPr/>
        </p:nvPicPr>
        <p:blipFill rotWithShape="1">
          <a:blip r:embed="rId3">
            <a:alphaModFix/>
          </a:blip>
          <a:srcRect/>
          <a:stretch/>
        </p:blipFill>
        <p:spPr>
          <a:xfrm>
            <a:off x="708400" y="-3272168"/>
            <a:ext cx="705584" cy="1242718"/>
          </a:xfrm>
          <a:prstGeom prst="rect">
            <a:avLst/>
          </a:prstGeom>
          <a:noFill/>
          <a:ln>
            <a:noFill/>
          </a:ln>
        </p:spPr>
      </p:pic>
      <p:sp>
        <p:nvSpPr>
          <p:cNvPr id="241" name="Google Shape;241;g26da63f9b3d_1_331"/>
          <p:cNvSpPr/>
          <p:nvPr/>
        </p:nvSpPr>
        <p:spPr>
          <a:xfrm>
            <a:off x="5501491" y="-694887"/>
            <a:ext cx="5934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https://www.zh.ch/de/umwelt-tiere/abfall-rohstoffe/abfaelle/bauabfall.html</a:t>
            </a:r>
            <a:endParaRPr/>
          </a:p>
        </p:txBody>
      </p:sp>
      <p:pic>
        <p:nvPicPr>
          <p:cNvPr id="242" name="Google Shape;242;g26da63f9b3d_1_331" descr="Bildvorschau"/>
          <p:cNvPicPr preferRelativeResize="0"/>
          <p:nvPr/>
        </p:nvPicPr>
        <p:blipFill rotWithShape="1">
          <a:blip r:embed="rId4">
            <a:alphaModFix/>
          </a:blip>
          <a:srcRect l="5464" b="4942"/>
          <a:stretch/>
        </p:blipFill>
        <p:spPr>
          <a:xfrm>
            <a:off x="5262932" y="1526238"/>
            <a:ext cx="3205859" cy="4349461"/>
          </a:xfrm>
          <a:prstGeom prst="rect">
            <a:avLst/>
          </a:prstGeom>
          <a:noFill/>
          <a:ln>
            <a:noFill/>
          </a:ln>
        </p:spPr>
      </p:pic>
      <p:pic>
        <p:nvPicPr>
          <p:cNvPr id="243" name="Google Shape;243;g26da63f9b3d_1_331" descr="Bildvorschau"/>
          <p:cNvPicPr preferRelativeResize="0"/>
          <p:nvPr/>
        </p:nvPicPr>
        <p:blipFill rotWithShape="1">
          <a:blip r:embed="rId5">
            <a:alphaModFix/>
          </a:blip>
          <a:srcRect l="10865"/>
          <a:stretch/>
        </p:blipFill>
        <p:spPr>
          <a:xfrm>
            <a:off x="0" y="1580559"/>
            <a:ext cx="5069941" cy="4240820"/>
          </a:xfrm>
          <a:prstGeom prst="rect">
            <a:avLst/>
          </a:prstGeom>
          <a:noFill/>
          <a:ln>
            <a:noFill/>
          </a:ln>
        </p:spPr>
      </p:pic>
      <p:sp>
        <p:nvSpPr>
          <p:cNvPr id="244" name="Google Shape;244;g26da63f9b3d_1_331"/>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4" name="Google Shape;254;g26da63f9b3d_1_561"/>
          <p:cNvPicPr preferRelativeResize="0"/>
          <p:nvPr/>
        </p:nvPicPr>
        <p:blipFill rotWithShape="1">
          <a:blip r:embed="rId3">
            <a:alphaModFix/>
          </a:blip>
          <a:srcRect/>
          <a:stretch/>
        </p:blipFill>
        <p:spPr>
          <a:xfrm>
            <a:off x="96799" y="1957701"/>
            <a:ext cx="5371496" cy="3473336"/>
          </a:xfrm>
          <a:prstGeom prst="rect">
            <a:avLst/>
          </a:prstGeom>
          <a:noFill/>
          <a:ln>
            <a:noFill/>
          </a:ln>
        </p:spPr>
      </p:pic>
      <p:sp>
        <p:nvSpPr>
          <p:cNvPr id="2" name="Google Shape;255;g26da63f9b3d_1_561">
            <a:extLst>
              <a:ext uri="{FF2B5EF4-FFF2-40B4-BE49-F238E27FC236}">
                <a16:creationId xmlns:a16="http://schemas.microsoft.com/office/drawing/2014/main" xmlns="" id="{1A666288-1429-8F19-45F4-A774F1513756}"/>
              </a:ext>
            </a:extLst>
          </p:cNvPr>
          <p:cNvSpPr/>
          <p:nvPr/>
        </p:nvSpPr>
        <p:spPr>
          <a:xfrm>
            <a:off x="5359650" y="2456625"/>
            <a:ext cx="2263367" cy="369369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323850" algn="l" rtl="0">
              <a:lnSpc>
                <a:spcPct val="100000"/>
              </a:lnSpc>
              <a:spcBef>
                <a:spcPts val="0"/>
              </a:spcBef>
              <a:spcAft>
                <a:spcPts val="0"/>
              </a:spcAft>
              <a:buClr>
                <a:srgbClr val="C00000"/>
              </a:buClr>
              <a:buSzPct val="120000"/>
              <a:buFont typeface="Arial"/>
              <a:buChar char="•"/>
            </a:pPr>
            <a:r>
              <a:rPr lang="de-DE" sz="1800" b="0" i="0" u="none" strike="noStrike" cap="none" dirty="0">
                <a:solidFill>
                  <a:srgbClr val="C00000"/>
                </a:solidFill>
                <a:latin typeface="Arial"/>
                <a:ea typeface="Arial"/>
                <a:cs typeface="Arial"/>
                <a:sym typeface="Arial"/>
              </a:rPr>
              <a:t>Wieviel THG-Emissionen lassen sich vermeiden, wenn statt Diesel Biodiesel und statt Ottokraftstoffe Bioethanol eingesetzt würde?</a:t>
            </a:r>
            <a:endParaRPr sz="1800" b="0" i="0" u="none" strike="noStrike" cap="none" dirty="0">
              <a:solidFill>
                <a:srgbClr val="C00000"/>
              </a:solidFill>
              <a:latin typeface="Arial"/>
              <a:ea typeface="Arial"/>
              <a:cs typeface="Arial"/>
              <a:sym typeface="Arial"/>
            </a:endParaRPr>
          </a:p>
        </p:txBody>
      </p:sp>
      <p:sp>
        <p:nvSpPr>
          <p:cNvPr id="250" name="Google Shape;250;g26da63f9b3d_1_56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7</a:t>
            </a:fld>
            <a:endParaRPr/>
          </a:p>
        </p:txBody>
      </p:sp>
      <p:sp>
        <p:nvSpPr>
          <p:cNvPr id="251" name="Google Shape;251;g26da63f9b3d_1_561"/>
          <p:cNvSpPr txBox="1">
            <a:spLocks noGrp="1"/>
          </p:cNvSpPr>
          <p:nvPr>
            <p:ph type="title"/>
          </p:nvPr>
        </p:nvSpPr>
        <p:spPr>
          <a:xfrm>
            <a:off x="267725" y="1464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Energieeinsatz im Baugewerbe und ihre Klimawirkung</a:t>
            </a:r>
            <a:endParaRPr/>
          </a:p>
        </p:txBody>
      </p:sp>
      <p:sp>
        <p:nvSpPr>
          <p:cNvPr id="252" name="Google Shape;252;g26da63f9b3d_1_561"/>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Quellen: (Hauptverband der Deutschen Bauindustrie 2022,UBA 2022b, UBA 2016)</a:t>
            </a:r>
            <a:endParaRPr/>
          </a:p>
        </p:txBody>
      </p:sp>
      <p:sp>
        <p:nvSpPr>
          <p:cNvPr id="253" name="Google Shape;253;g26da63f9b3d_1_561"/>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sp>
        <p:nvSpPr>
          <p:cNvPr id="255" name="Google Shape;255;g26da63f9b3d_1_561"/>
          <p:cNvSpPr/>
          <p:nvPr/>
        </p:nvSpPr>
        <p:spPr>
          <a:xfrm>
            <a:off x="5359651" y="1403004"/>
            <a:ext cx="6705603" cy="105362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336550" algn="l" rtl="0">
              <a:lnSpc>
                <a:spcPct val="100000"/>
              </a:lnSpc>
              <a:spcBef>
                <a:spcPts val="0"/>
              </a:spcBef>
              <a:spcAft>
                <a:spcPts val="0"/>
              </a:spcAft>
              <a:buClr>
                <a:srgbClr val="C00000"/>
              </a:buClr>
              <a:buSzPct val="120000"/>
              <a:buFont typeface="Arial"/>
              <a:buChar char="•"/>
            </a:pPr>
            <a:r>
              <a:rPr lang="de-DE" sz="1800" b="0" i="0" u="none" strike="noStrike" cap="none" dirty="0">
                <a:solidFill>
                  <a:srgbClr val="C00000"/>
                </a:solidFill>
                <a:latin typeface="Arial"/>
                <a:ea typeface="Arial"/>
                <a:cs typeface="Arial"/>
                <a:sym typeface="Arial"/>
              </a:rPr>
              <a:t>Welche Energieträger werden auf der Baustelle in welchen Mengen eingesetzt?</a:t>
            </a:r>
            <a:endParaRPr sz="1800" b="0" i="0" u="none" strike="noStrike" cap="none" dirty="0">
              <a:solidFill>
                <a:srgbClr val="C00000"/>
              </a:solidFill>
              <a:latin typeface="Arial"/>
              <a:ea typeface="Arial"/>
              <a:cs typeface="Arial"/>
              <a:sym typeface="Arial"/>
            </a:endParaRPr>
          </a:p>
          <a:p>
            <a:pPr marL="457200" marR="0" lvl="0" indent="-323850" algn="l" rtl="0">
              <a:lnSpc>
                <a:spcPct val="100000"/>
              </a:lnSpc>
              <a:spcBef>
                <a:spcPts val="0"/>
              </a:spcBef>
              <a:spcAft>
                <a:spcPts val="0"/>
              </a:spcAft>
              <a:buClr>
                <a:srgbClr val="C00000"/>
              </a:buClr>
              <a:buSzPct val="120000"/>
              <a:buFont typeface="Arial"/>
              <a:buChar char="•"/>
            </a:pPr>
            <a:r>
              <a:rPr lang="de-DE" sz="1800" b="0" i="0" u="none" strike="noStrike" cap="none" dirty="0">
                <a:solidFill>
                  <a:srgbClr val="C00000"/>
                </a:solidFill>
                <a:latin typeface="Arial"/>
                <a:ea typeface="Arial"/>
                <a:cs typeface="Arial"/>
                <a:sym typeface="Arial"/>
              </a:rPr>
              <a:t>Wieviel THG-Emissionen werden dadurch freigesetzt?</a:t>
            </a:r>
            <a:endParaRPr sz="1800" b="0" i="0" u="none" strike="noStrike" cap="none" dirty="0">
              <a:solidFill>
                <a:srgbClr val="C00000"/>
              </a:solidFill>
              <a:latin typeface="Arial"/>
              <a:ea typeface="Arial"/>
              <a:cs typeface="Arial"/>
              <a:sym typeface="Arial"/>
            </a:endParaRPr>
          </a:p>
        </p:txBody>
      </p:sp>
      <p:graphicFrame>
        <p:nvGraphicFramePr>
          <p:cNvPr id="256" name="Google Shape;256;g26da63f9b3d_1_561"/>
          <p:cNvGraphicFramePr/>
          <p:nvPr>
            <p:extLst>
              <p:ext uri="{D42A27DB-BD31-4B8C-83A1-F6EECF244321}">
                <p14:modId xmlns:p14="http://schemas.microsoft.com/office/powerpoint/2010/main" val="1889019479"/>
              </p:ext>
            </p:extLst>
          </p:nvPr>
        </p:nvGraphicFramePr>
        <p:xfrm>
          <a:off x="7695446" y="2770363"/>
          <a:ext cx="4369808" cy="3307530"/>
        </p:xfrm>
        <a:graphic>
          <a:graphicData uri="http://schemas.openxmlformats.org/drawingml/2006/table">
            <a:tbl>
              <a:tblPr>
                <a:noFill/>
                <a:tableStyleId>{EF499E64-6091-4AF2-A1C0-3A98C1E146FF}</a:tableStyleId>
              </a:tblPr>
              <a:tblGrid>
                <a:gridCol w="2469549">
                  <a:extLst>
                    <a:ext uri="{9D8B030D-6E8A-4147-A177-3AD203B41FA5}">
                      <a16:colId xmlns:a16="http://schemas.microsoft.com/office/drawing/2014/main" xmlns="" val="20000"/>
                    </a:ext>
                  </a:extLst>
                </a:gridCol>
                <a:gridCol w="1900259">
                  <a:extLst>
                    <a:ext uri="{9D8B030D-6E8A-4147-A177-3AD203B41FA5}">
                      <a16:colId xmlns:a16="http://schemas.microsoft.com/office/drawing/2014/main" xmlns="" val="20001"/>
                    </a:ext>
                  </a:extLst>
                </a:gridCol>
              </a:tblGrid>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b="1" u="none" strike="noStrike" cap="none">
                          <a:latin typeface="Merriweather"/>
                          <a:ea typeface="Merriweather"/>
                          <a:cs typeface="Merriweather"/>
                          <a:sym typeface="Merriweather"/>
                        </a:rPr>
                        <a:t>Energieträger</a:t>
                      </a:r>
                      <a:endParaRPr sz="900" b="1" u="none" strike="noStrike" cap="none">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de-DE" sz="900" b="1" u="none" strike="noStrike" cap="none">
                          <a:latin typeface="Merriweather"/>
                          <a:ea typeface="Merriweather"/>
                          <a:cs typeface="Merriweather"/>
                          <a:sym typeface="Merriweather"/>
                        </a:rPr>
                        <a:t>Emissionsfaktor</a:t>
                      </a:r>
                      <a:endParaRPr sz="900" b="1"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0"/>
                  </a:ext>
                </a:extLst>
              </a:tr>
              <a:tr h="330753">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dirty="0">
                          <a:solidFill>
                            <a:schemeClr val="dk1"/>
                          </a:solidFill>
                          <a:latin typeface="Merriweather"/>
                          <a:ea typeface="Merriweather"/>
                          <a:cs typeface="Merriweather"/>
                          <a:sym typeface="Merriweather"/>
                        </a:rPr>
                        <a:t>Strommix Deutschland</a:t>
                      </a:r>
                      <a:endParaRPr sz="900" u="none" strike="noStrike" cap="none" dirty="0">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0,402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-äq./kWh</a:t>
                      </a:r>
                      <a:endParaRPr sz="900"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1"/>
                  </a:ext>
                </a:extLst>
              </a:tr>
              <a:tr h="330753">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dirty="0">
                          <a:solidFill>
                            <a:schemeClr val="dk1"/>
                          </a:solidFill>
                          <a:latin typeface="Merriweather"/>
                          <a:ea typeface="Merriweather"/>
                          <a:cs typeface="Merriweather"/>
                          <a:sym typeface="Merriweather"/>
                        </a:rPr>
                        <a:t>Heizöl</a:t>
                      </a:r>
                      <a:endParaRPr sz="900" u="none" strike="noStrike" cap="none" dirty="0">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0,318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-äq./kWh</a:t>
                      </a:r>
                      <a:endParaRPr sz="900"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2"/>
                  </a:ext>
                </a:extLst>
              </a:tr>
              <a:tr h="330753">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Erdgas</a:t>
                      </a:r>
                      <a:endParaRPr sz="900" u="none" strike="noStrike" cap="none">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0,433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-äq./kgWh</a:t>
                      </a:r>
                      <a:endParaRPr sz="900"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3"/>
                  </a:ext>
                </a:extLst>
              </a:tr>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Flüssiggas</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2,158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-äq./liter</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4"/>
                  </a:ext>
                </a:extLst>
              </a:tr>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Dieselkraftstoff</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3,137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5"/>
                  </a:ext>
                </a:extLst>
              </a:tr>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Biodiesel</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1,545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6"/>
                  </a:ext>
                </a:extLst>
              </a:tr>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Ottokraftstoff </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2,891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7"/>
                  </a:ext>
                </a:extLst>
              </a:tr>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Bioethanol</a:t>
                      </a:r>
                      <a:endParaRPr sz="900" u="none" strike="noStrike" cap="none">
                        <a:solidFill>
                          <a:schemeClr val="dk1"/>
                        </a:solidFill>
                        <a:latin typeface="Merriweather"/>
                        <a:ea typeface="Merriweather"/>
                        <a:cs typeface="Merriweather"/>
                        <a:sym typeface="Merriweathe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1,261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-äq./lJ</a:t>
                      </a:r>
                      <a:endParaRPr sz="900" u="none" strike="noStrike" cap="none">
                        <a:solidFill>
                          <a:schemeClr val="dk1"/>
                        </a:solidFill>
                        <a:latin typeface="Merriweather"/>
                        <a:ea typeface="Merriweather"/>
                        <a:cs typeface="Merriweather"/>
                        <a:sym typeface="Merriweathe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8"/>
                  </a:ext>
                </a:extLst>
              </a:tr>
              <a:tr h="330753">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Sonstige Mineralölprodukte </a:t>
                      </a:r>
                      <a:endParaRPr sz="900" u="none" strike="noStrike" cap="none">
                        <a:solidFill>
                          <a:schemeClr val="dk1"/>
                        </a:solidFill>
                        <a:latin typeface="Merriweather"/>
                        <a:ea typeface="Merriweather"/>
                        <a:cs typeface="Merriweather"/>
                        <a:sym typeface="Merriweath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dirty="0">
                          <a:solidFill>
                            <a:schemeClr val="dk1"/>
                          </a:solidFill>
                          <a:latin typeface="Merriweather"/>
                          <a:ea typeface="Merriweather"/>
                          <a:cs typeface="Merriweather"/>
                          <a:sym typeface="Merriweather"/>
                        </a:rPr>
                        <a:t>82,9 t CO</a:t>
                      </a:r>
                      <a:r>
                        <a:rPr lang="de-DE" sz="900" u="none" strike="noStrike" cap="none" baseline="-25000" dirty="0">
                          <a:solidFill>
                            <a:schemeClr val="dk1"/>
                          </a:solidFill>
                          <a:latin typeface="Merriweather"/>
                          <a:ea typeface="Merriweather"/>
                          <a:cs typeface="Merriweather"/>
                          <a:sym typeface="Merriweather"/>
                        </a:rPr>
                        <a:t>2</a:t>
                      </a:r>
                      <a:r>
                        <a:rPr lang="de-DE" sz="900" u="none" strike="noStrike" cap="none" dirty="0">
                          <a:solidFill>
                            <a:schemeClr val="dk1"/>
                          </a:solidFill>
                          <a:latin typeface="Merriweather"/>
                          <a:ea typeface="Merriweather"/>
                          <a:cs typeface="Merriweather"/>
                          <a:sym typeface="Merriweather"/>
                        </a:rPr>
                        <a:t>/TJ</a:t>
                      </a:r>
                      <a:endParaRPr sz="900" u="none" strike="noStrike" cap="none" dirty="0">
                        <a:solidFill>
                          <a:schemeClr val="dk1"/>
                        </a:solidFill>
                        <a:latin typeface="Merriweather"/>
                        <a:ea typeface="Merriweather"/>
                        <a:cs typeface="Merriweather"/>
                        <a:sym typeface="Merriweath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9"/>
                  </a:ext>
                </a:extLst>
              </a:tr>
            </a:tbl>
          </a:graphicData>
        </a:graphic>
      </p:graphicFrame>
      <p:sp>
        <p:nvSpPr>
          <p:cNvPr id="257" name="Google Shape;257;g26da63f9b3d_1_561"/>
          <p:cNvSpPr txBox="1"/>
          <p:nvPr/>
        </p:nvSpPr>
        <p:spPr>
          <a:xfrm>
            <a:off x="3338502" y="6236050"/>
            <a:ext cx="2541000" cy="5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8</a:t>
            </a:fld>
            <a:endParaRPr/>
          </a:p>
        </p:txBody>
      </p:sp>
      <p:sp>
        <p:nvSpPr>
          <p:cNvPr id="264" name="Google Shape;264;p4"/>
          <p:cNvSpPr txBox="1">
            <a:spLocks noGrp="1"/>
          </p:cNvSpPr>
          <p:nvPr>
            <p:ph type="title"/>
          </p:nvPr>
        </p:nvSpPr>
        <p:spPr>
          <a:xfrm>
            <a:off x="152400" y="42050"/>
            <a:ext cx="9151500" cy="1080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6250"/>
              <a:buNone/>
            </a:pPr>
            <a:r>
              <a:rPr lang="de-DE"/>
              <a:t>Nachhaltigkeit und Klimawandel:</a:t>
            </a:r>
            <a:br>
              <a:rPr lang="de-DE"/>
            </a:br>
            <a:r>
              <a:rPr lang="de-DE"/>
              <a:t>Treibhausgas-Emissionen aus Fahrzeugen und mobilen Maschinen der Bauwirtschaft</a:t>
            </a:r>
            <a:endParaRPr/>
          </a:p>
        </p:txBody>
      </p:sp>
      <p:sp>
        <p:nvSpPr>
          <p:cNvPr id="265" name="Google Shape;265;p4"/>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NIR 2022</a:t>
            </a:r>
            <a:endParaRPr/>
          </a:p>
        </p:txBody>
      </p:sp>
      <p:sp>
        <p:nvSpPr>
          <p:cNvPr id="266" name="Google Shape;266;p4"/>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pic>
        <p:nvPicPr>
          <p:cNvPr id="267" name="Google Shape;267;p4"/>
          <p:cNvPicPr preferRelativeResize="0"/>
          <p:nvPr/>
        </p:nvPicPr>
        <p:blipFill rotWithShape="1">
          <a:blip r:embed="rId3">
            <a:alphaModFix/>
          </a:blip>
          <a:srcRect l="1811" t="19512" r="2253" b="4996"/>
          <a:stretch/>
        </p:blipFill>
        <p:spPr>
          <a:xfrm>
            <a:off x="0" y="1323450"/>
            <a:ext cx="6416318" cy="3523824"/>
          </a:xfrm>
          <a:prstGeom prst="rect">
            <a:avLst/>
          </a:prstGeom>
          <a:noFill/>
          <a:ln>
            <a:noFill/>
          </a:ln>
        </p:spPr>
      </p:pic>
      <p:sp>
        <p:nvSpPr>
          <p:cNvPr id="268" name="Google Shape;268;p4"/>
          <p:cNvSpPr/>
          <p:nvPr/>
        </p:nvSpPr>
        <p:spPr>
          <a:xfrm>
            <a:off x="152399" y="4847263"/>
            <a:ext cx="11933977" cy="1275900"/>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171450" marR="0" lvl="0" indent="-171450" algn="l" rtl="0">
              <a:lnSpc>
                <a:spcPct val="100000"/>
              </a:lnSpc>
              <a:spcBef>
                <a:spcPts val="0"/>
              </a:spcBef>
              <a:spcAft>
                <a:spcPts val="0"/>
              </a:spcAft>
              <a:buClr>
                <a:srgbClr val="C00000"/>
              </a:buClr>
              <a:buSzPct val="100000"/>
              <a:buFont typeface="Arial"/>
              <a:buChar char="•"/>
            </a:pPr>
            <a:r>
              <a:rPr lang="de-DE" sz="1800" b="0" i="0" u="none" strike="noStrike" cap="none" dirty="0">
                <a:solidFill>
                  <a:srgbClr val="C00000"/>
                </a:solidFill>
                <a:latin typeface="Arial"/>
                <a:ea typeface="Arial"/>
                <a:cs typeface="Arial"/>
                <a:sym typeface="Arial"/>
              </a:rPr>
              <a:t>Berechnen Sie anhand der eingesetzten Kraftstoffe, </a:t>
            </a:r>
            <a:r>
              <a:rPr lang="de-DE" sz="1800" dirty="0">
                <a:solidFill>
                  <a:srgbClr val="C00000"/>
                </a:solidFill>
              </a:rPr>
              <a:t>w</a:t>
            </a:r>
            <a:r>
              <a:rPr lang="de-DE" sz="1800" b="0" i="0" u="none" strike="noStrike" cap="none" dirty="0">
                <a:solidFill>
                  <a:srgbClr val="C00000"/>
                </a:solidFill>
                <a:latin typeface="Arial"/>
                <a:ea typeface="Arial"/>
                <a:cs typeface="Arial"/>
                <a:sym typeface="Arial"/>
              </a:rPr>
              <a:t>ie viele THG-Emissionen durch Fahrzeuge und mobile Maschinen auf ihrer Baustelle an einem typischen Tag freigesetzt werden</a:t>
            </a:r>
            <a:endParaRPr sz="1800" b="0" i="0" u="none" strike="noStrike" cap="none" dirty="0">
              <a:solidFill>
                <a:srgbClr val="C00000"/>
              </a:solidFill>
              <a:latin typeface="Arial"/>
              <a:ea typeface="Arial"/>
              <a:cs typeface="Arial"/>
              <a:sym typeface="Arial"/>
            </a:endParaRPr>
          </a:p>
          <a:p>
            <a:pPr marL="171450" marR="0" lvl="0" indent="-171450" algn="l" rtl="0">
              <a:lnSpc>
                <a:spcPct val="100000"/>
              </a:lnSpc>
              <a:spcBef>
                <a:spcPts val="0"/>
              </a:spcBef>
              <a:spcAft>
                <a:spcPts val="0"/>
              </a:spcAft>
              <a:buClr>
                <a:srgbClr val="C00000"/>
              </a:buClr>
              <a:buSzPct val="100000"/>
              <a:buFont typeface="Arial"/>
              <a:buChar char="•"/>
            </a:pPr>
            <a:r>
              <a:rPr lang="de-DE" sz="1800" b="0" i="0" u="none" strike="noStrike" cap="none" dirty="0">
                <a:solidFill>
                  <a:srgbClr val="C00000"/>
                </a:solidFill>
                <a:latin typeface="Arial"/>
                <a:ea typeface="Arial"/>
                <a:cs typeface="Arial"/>
                <a:sym typeface="Arial"/>
              </a:rPr>
              <a:t>Berechnen Sie die Menge an THG-Emissionen die sich einsparen ließe, wenn ausgewählte Fahrzeuge und mobile Maschinen mit fossilfreien Kraftstoffen betrieben würden </a:t>
            </a:r>
            <a:endParaRPr sz="1600" b="0" i="0" u="none" strike="noStrike" cap="none" dirty="0">
              <a:solidFill>
                <a:srgbClr val="C00000"/>
              </a:solidFill>
              <a:latin typeface="Arial"/>
              <a:ea typeface="Arial"/>
              <a:cs typeface="Arial"/>
              <a:sym typeface="Arial"/>
            </a:endParaRPr>
          </a:p>
        </p:txBody>
      </p:sp>
      <p:pic>
        <p:nvPicPr>
          <p:cNvPr id="269" name="Google Shape;269;p4"/>
          <p:cNvPicPr preferRelativeResize="0"/>
          <p:nvPr/>
        </p:nvPicPr>
        <p:blipFill rotWithShape="1">
          <a:blip r:embed="rId4">
            <a:alphaModFix/>
          </a:blip>
          <a:srcRect r="-391" b="25300"/>
          <a:stretch/>
        </p:blipFill>
        <p:spPr>
          <a:xfrm>
            <a:off x="524425" y="3053300"/>
            <a:ext cx="6541850" cy="267550"/>
          </a:xfrm>
          <a:prstGeom prst="rect">
            <a:avLst/>
          </a:prstGeom>
          <a:noFill/>
          <a:ln>
            <a:noFill/>
          </a:ln>
        </p:spPr>
      </p:pic>
      <p:pic>
        <p:nvPicPr>
          <p:cNvPr id="270" name="Google Shape;270;p4"/>
          <p:cNvPicPr preferRelativeResize="0"/>
          <p:nvPr/>
        </p:nvPicPr>
        <p:blipFill rotWithShape="1">
          <a:blip r:embed="rId5">
            <a:alphaModFix/>
          </a:blip>
          <a:srcRect/>
          <a:stretch/>
        </p:blipFill>
        <p:spPr>
          <a:xfrm>
            <a:off x="611000" y="3520475"/>
            <a:ext cx="3911054" cy="267550"/>
          </a:xfrm>
          <a:prstGeom prst="rect">
            <a:avLst/>
          </a:prstGeom>
          <a:noFill/>
          <a:ln>
            <a:noFill/>
          </a:ln>
        </p:spPr>
      </p:pic>
      <p:sp>
        <p:nvSpPr>
          <p:cNvPr id="271" name="Google Shape;271;p4"/>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graphicFrame>
        <p:nvGraphicFramePr>
          <p:cNvPr id="272" name="Google Shape;272;p4"/>
          <p:cNvGraphicFramePr/>
          <p:nvPr/>
        </p:nvGraphicFramePr>
        <p:xfrm>
          <a:off x="7883025" y="1454850"/>
          <a:ext cx="4116200" cy="3217565"/>
        </p:xfrm>
        <a:graphic>
          <a:graphicData uri="http://schemas.openxmlformats.org/drawingml/2006/table">
            <a:tbl>
              <a:tblPr>
                <a:noFill/>
                <a:tableStyleId>{EF499E64-6091-4AF2-A1C0-3A98C1E146FF}</a:tableStyleId>
              </a:tblPr>
              <a:tblGrid>
                <a:gridCol w="2326225">
                  <a:extLst>
                    <a:ext uri="{9D8B030D-6E8A-4147-A177-3AD203B41FA5}">
                      <a16:colId xmlns:a16="http://schemas.microsoft.com/office/drawing/2014/main" xmlns="" val="20000"/>
                    </a:ext>
                  </a:extLst>
                </a:gridCol>
                <a:gridCol w="1789975">
                  <a:extLst>
                    <a:ext uri="{9D8B030D-6E8A-4147-A177-3AD203B41FA5}">
                      <a16:colId xmlns:a16="http://schemas.microsoft.com/office/drawing/2014/main" xmlns="" val="20001"/>
                    </a:ext>
                  </a:extLst>
                </a:gridCol>
              </a:tblGrid>
              <a:tr h="304625">
                <a:tc>
                  <a:txBody>
                    <a:bodyPr/>
                    <a:lstStyle/>
                    <a:p>
                      <a:pPr marL="0" marR="0" lvl="0" indent="0" algn="l" rtl="0">
                        <a:lnSpc>
                          <a:spcPct val="100000"/>
                        </a:lnSpc>
                        <a:spcBef>
                          <a:spcPts val="0"/>
                        </a:spcBef>
                        <a:spcAft>
                          <a:spcPts val="0"/>
                        </a:spcAft>
                        <a:buClr>
                          <a:srgbClr val="000000"/>
                        </a:buClr>
                        <a:buSzPts val="900"/>
                        <a:buFont typeface="Arial"/>
                        <a:buNone/>
                      </a:pPr>
                      <a:r>
                        <a:rPr lang="de-DE" sz="900" b="1" u="none" strike="noStrike" cap="none">
                          <a:latin typeface="Merriweather"/>
                          <a:ea typeface="Merriweather"/>
                          <a:cs typeface="Merriweather"/>
                          <a:sym typeface="Merriweather"/>
                        </a:rPr>
                        <a:t>Energieträger</a:t>
                      </a:r>
                      <a:endParaRPr sz="900" b="1" u="none" strike="noStrike" cap="none">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de-DE" sz="900" b="1" u="none" strike="noStrike" cap="none">
                          <a:latin typeface="Merriweather"/>
                          <a:ea typeface="Merriweather"/>
                          <a:cs typeface="Merriweather"/>
                          <a:sym typeface="Merriweather"/>
                        </a:rPr>
                        <a:t>Emissionsfaktor</a:t>
                      </a:r>
                      <a:endParaRPr sz="900" b="1"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0"/>
                  </a:ext>
                </a:extLst>
              </a:tr>
              <a:tr h="304625">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Strommix Deutschland</a:t>
                      </a:r>
                      <a:endParaRPr sz="900" u="none" strike="noStrike" cap="none">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0,402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-äq./kWh</a:t>
                      </a:r>
                      <a:endParaRPr sz="900"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1"/>
                  </a:ext>
                </a:extLst>
              </a:tr>
              <a:tr h="304625">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Heizöl</a:t>
                      </a:r>
                      <a:endParaRPr sz="900" u="none" strike="noStrike" cap="none">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0,318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-äq./kWh</a:t>
                      </a:r>
                      <a:endParaRPr sz="900"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2"/>
                  </a:ext>
                </a:extLst>
              </a:tr>
              <a:tr h="304625">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Erdgas</a:t>
                      </a:r>
                      <a:endParaRPr sz="900" u="none" strike="noStrike" cap="none">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0,433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-äq./kgWh</a:t>
                      </a:r>
                      <a:endParaRPr sz="900" u="none" strike="noStrike" cap="none">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3"/>
                  </a:ext>
                </a:extLst>
              </a:tr>
              <a:tr h="304625">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Flüssiggas</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2,158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-äq./liter</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4"/>
                  </a:ext>
                </a:extLst>
              </a:tr>
              <a:tr h="304625">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Dieselkraftstoff</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3,137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5"/>
                  </a:ext>
                </a:extLst>
              </a:tr>
              <a:tr h="304625">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Biodiesel</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1,545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6"/>
                  </a:ext>
                </a:extLst>
              </a:tr>
              <a:tr h="304625">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Ottokraftstoff </a:t>
                      </a:r>
                      <a:endParaRPr sz="900" u="none" strike="noStrike" cap="none">
                        <a:solidFill>
                          <a:schemeClr val="dk1"/>
                        </a:solidFill>
                        <a:latin typeface="Merriweather"/>
                        <a:ea typeface="Merriweather"/>
                        <a:cs typeface="Merriweather"/>
                        <a:sym typeface="Merriweather"/>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de-DE" sz="900" u="none" strike="noStrike" cap="none">
                          <a:solidFill>
                            <a:schemeClr val="dk1"/>
                          </a:solidFill>
                          <a:latin typeface="Merriweather"/>
                          <a:ea typeface="Merriweather"/>
                          <a:cs typeface="Merriweather"/>
                          <a:sym typeface="Merriweather"/>
                        </a:rPr>
                        <a:t>2,891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a:t>
                      </a:r>
                      <a:endParaRPr sz="900" u="none" strike="noStrike" cap="none">
                        <a:solidFill>
                          <a:schemeClr val="dk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xmlns="" val="10007"/>
                  </a:ext>
                </a:extLst>
              </a:tr>
              <a:tr h="304625">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Bioethanol</a:t>
                      </a:r>
                      <a:endParaRPr sz="900" u="none" strike="noStrike" cap="none">
                        <a:solidFill>
                          <a:schemeClr val="dk1"/>
                        </a:solidFill>
                        <a:latin typeface="Merriweather"/>
                        <a:ea typeface="Merriweather"/>
                        <a:cs typeface="Merriweather"/>
                        <a:sym typeface="Merriweathe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1,261 kg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-äq./lJ</a:t>
                      </a:r>
                      <a:endParaRPr sz="900" u="none" strike="noStrike" cap="none">
                        <a:solidFill>
                          <a:schemeClr val="dk1"/>
                        </a:solidFill>
                        <a:latin typeface="Merriweather"/>
                        <a:ea typeface="Merriweather"/>
                        <a:cs typeface="Merriweather"/>
                        <a:sym typeface="Merriweathe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8"/>
                  </a:ext>
                </a:extLst>
              </a:tr>
              <a:tr h="337475">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Sonstige Mineralölprodukte </a:t>
                      </a:r>
                      <a:endParaRPr sz="900" u="none" strike="noStrike" cap="none">
                        <a:solidFill>
                          <a:schemeClr val="dk1"/>
                        </a:solidFill>
                        <a:latin typeface="Merriweather"/>
                        <a:ea typeface="Merriweather"/>
                        <a:cs typeface="Merriweather"/>
                        <a:sym typeface="Merriweath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de-DE" sz="900" u="none" strike="noStrike" cap="none">
                          <a:solidFill>
                            <a:schemeClr val="dk1"/>
                          </a:solidFill>
                          <a:latin typeface="Merriweather"/>
                          <a:ea typeface="Merriweather"/>
                          <a:cs typeface="Merriweather"/>
                          <a:sym typeface="Merriweather"/>
                        </a:rPr>
                        <a:t>82,9 t CO</a:t>
                      </a:r>
                      <a:r>
                        <a:rPr lang="de-DE" sz="900" u="none" strike="noStrike" cap="none" baseline="-25000">
                          <a:solidFill>
                            <a:schemeClr val="dk1"/>
                          </a:solidFill>
                          <a:latin typeface="Merriweather"/>
                          <a:ea typeface="Merriweather"/>
                          <a:cs typeface="Merriweather"/>
                          <a:sym typeface="Merriweather"/>
                        </a:rPr>
                        <a:t>2</a:t>
                      </a:r>
                      <a:r>
                        <a:rPr lang="de-DE" sz="900" u="none" strike="noStrike" cap="none">
                          <a:solidFill>
                            <a:schemeClr val="dk1"/>
                          </a:solidFill>
                          <a:latin typeface="Merriweather"/>
                          <a:ea typeface="Merriweather"/>
                          <a:cs typeface="Merriweather"/>
                          <a:sym typeface="Merriweather"/>
                        </a:rPr>
                        <a:t>/TJ</a:t>
                      </a:r>
                      <a:endParaRPr sz="900" u="none" strike="noStrike" cap="none">
                        <a:solidFill>
                          <a:schemeClr val="dk1"/>
                        </a:solidFill>
                        <a:latin typeface="Merriweather"/>
                        <a:ea typeface="Merriweather"/>
                        <a:cs typeface="Merriweather"/>
                        <a:sym typeface="Merriweath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4a9b7458ce_0_31"/>
          <p:cNvSpPr txBox="1">
            <a:spLocks noGrp="1"/>
          </p:cNvSpPr>
          <p:nvPr>
            <p:ph type="sldNum" idx="12"/>
          </p:nvPr>
        </p:nvSpPr>
        <p:spPr>
          <a:xfrm>
            <a:off x="1" y="6254497"/>
            <a:ext cx="619500" cy="5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Arial"/>
              <a:buNone/>
            </a:pPr>
            <a:fld id="{00000000-1234-1234-1234-123412341234}" type="slidenum">
              <a:rPr lang="de-DE"/>
              <a:t>9</a:t>
            </a:fld>
            <a:endParaRPr/>
          </a:p>
        </p:txBody>
      </p:sp>
      <p:sp>
        <p:nvSpPr>
          <p:cNvPr id="279" name="Google Shape;279;g14a9b7458ce_0_31"/>
          <p:cNvSpPr txBox="1">
            <a:spLocks noGrp="1"/>
          </p:cNvSpPr>
          <p:nvPr>
            <p:ph type="title"/>
          </p:nvPr>
        </p:nvSpPr>
        <p:spPr>
          <a:xfrm>
            <a:off x="360000" y="180000"/>
            <a:ext cx="9000000" cy="1080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de-DE"/>
              <a:t>Klima- und Umweltwirkung Verkehr:</a:t>
            </a:r>
            <a:endParaRPr/>
          </a:p>
          <a:p>
            <a:pPr marL="0" lvl="0" indent="0" algn="l" rtl="0">
              <a:lnSpc>
                <a:spcPct val="100000"/>
              </a:lnSpc>
              <a:spcBef>
                <a:spcPts val="0"/>
              </a:spcBef>
              <a:spcAft>
                <a:spcPts val="0"/>
              </a:spcAft>
              <a:buSzPts val="1800"/>
              <a:buNone/>
            </a:pPr>
            <a:r>
              <a:rPr lang="de-DE"/>
              <a:t>Atmosphärische Emissionen Pkw-Verkehr</a:t>
            </a:r>
            <a:endParaRPr/>
          </a:p>
        </p:txBody>
      </p:sp>
      <p:sp>
        <p:nvSpPr>
          <p:cNvPr id="280" name="Google Shape;280;g14a9b7458ce_0_31"/>
          <p:cNvSpPr txBox="1">
            <a:spLocks noGrp="1"/>
          </p:cNvSpPr>
          <p:nvPr>
            <p:ph type="body" idx="2"/>
          </p:nvPr>
        </p:nvSpPr>
        <p:spPr>
          <a:xfrm>
            <a:off x="7263643" y="6254497"/>
            <a:ext cx="4616400" cy="557400"/>
          </a:xfrm>
          <a:prstGeom prst="rect">
            <a:avLst/>
          </a:prstGeom>
          <a:noFill/>
          <a:ln>
            <a:noFill/>
          </a:ln>
        </p:spPr>
        <p:txBody>
          <a:bodyPr spcFirstLastPara="1" wrap="square" lIns="91425" tIns="45700" rIns="91425" bIns="45700" anchor="ctr" anchorCtr="0">
            <a:normAutofit/>
          </a:bodyPr>
          <a:lstStyle/>
          <a:p>
            <a:pPr marL="35999" lvl="0" indent="-35999" algn="l" rtl="0">
              <a:lnSpc>
                <a:spcPct val="110000"/>
              </a:lnSpc>
              <a:spcBef>
                <a:spcPts val="0"/>
              </a:spcBef>
              <a:spcAft>
                <a:spcPts val="0"/>
              </a:spcAft>
              <a:buClr>
                <a:srgbClr val="888888"/>
              </a:buClr>
              <a:buSzPts val="1200"/>
              <a:buNone/>
            </a:pPr>
            <a:r>
              <a:rPr lang="de-DE"/>
              <a:t>Quelle: Umweltbundesamt (2022)</a:t>
            </a:r>
            <a:endParaRPr/>
          </a:p>
        </p:txBody>
      </p:sp>
      <p:sp>
        <p:nvSpPr>
          <p:cNvPr id="281" name="Google Shape;281;g14a9b7458ce_0_31"/>
          <p:cNvSpPr txBox="1">
            <a:spLocks noGrp="1"/>
          </p:cNvSpPr>
          <p:nvPr>
            <p:ph type="ftr" idx="11"/>
          </p:nvPr>
        </p:nvSpPr>
        <p:spPr>
          <a:xfrm>
            <a:off x="708400" y="6254497"/>
            <a:ext cx="2541000" cy="5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Font typeface="Arial"/>
              <a:buNone/>
            </a:pPr>
            <a:r>
              <a:rPr lang="de-DE"/>
              <a:t>Dipl.-Ing. Volker Handke </a:t>
            </a:r>
            <a:endParaRPr/>
          </a:p>
          <a:p>
            <a:pPr marL="0" lvl="0" indent="0" algn="l" rtl="0">
              <a:lnSpc>
                <a:spcPct val="100000"/>
              </a:lnSpc>
              <a:spcBef>
                <a:spcPts val="0"/>
              </a:spcBef>
              <a:spcAft>
                <a:spcPts val="0"/>
              </a:spcAft>
              <a:buClr>
                <a:schemeClr val="dk1"/>
              </a:buClr>
              <a:buSzPts val="1800"/>
              <a:buFont typeface="Arial"/>
              <a:buNone/>
            </a:pPr>
            <a:r>
              <a:rPr lang="de-DE"/>
              <a:t>Die Projektagentur BBNE</a:t>
            </a:r>
            <a:endParaRPr/>
          </a:p>
        </p:txBody>
      </p:sp>
      <p:pic>
        <p:nvPicPr>
          <p:cNvPr id="282" name="Google Shape;282;g14a9b7458ce_0_31"/>
          <p:cNvPicPr preferRelativeResize="0"/>
          <p:nvPr/>
        </p:nvPicPr>
        <p:blipFill rotWithShape="1">
          <a:blip r:embed="rId3">
            <a:alphaModFix/>
          </a:blip>
          <a:srcRect/>
          <a:stretch/>
        </p:blipFill>
        <p:spPr>
          <a:xfrm>
            <a:off x="0" y="1412400"/>
            <a:ext cx="7480114" cy="4689698"/>
          </a:xfrm>
          <a:prstGeom prst="rect">
            <a:avLst/>
          </a:prstGeom>
          <a:noFill/>
          <a:ln>
            <a:noFill/>
          </a:ln>
        </p:spPr>
      </p:pic>
      <p:sp>
        <p:nvSpPr>
          <p:cNvPr id="283" name="Google Shape;283;g14a9b7458ce_0_31"/>
          <p:cNvSpPr/>
          <p:nvPr/>
        </p:nvSpPr>
        <p:spPr>
          <a:xfrm>
            <a:off x="7680320" y="2203993"/>
            <a:ext cx="4360500" cy="3106511"/>
          </a:xfrm>
          <a:prstGeom prst="roundRect">
            <a:avLst>
              <a:gd name="adj" fmla="val 16667"/>
            </a:avLst>
          </a:prstGeom>
          <a:solidFill>
            <a:srgbClr val="FFC000"/>
          </a:solidFill>
          <a:ln w="25400" cap="flat" cmpd="sng">
            <a:solidFill>
              <a:srgbClr val="364A7D"/>
            </a:solidFill>
            <a:prstDash val="solid"/>
            <a:round/>
            <a:headEnd type="none" w="sm" len="sm"/>
            <a:tailEnd type="none" w="sm" len="sm"/>
          </a:ln>
        </p:spPr>
        <p:txBody>
          <a:bodyPr spcFirstLastPara="1" wrap="square" lIns="0" tIns="0" rIns="0" bIns="0" anchor="ctr" anchorCtr="0">
            <a:noAutofit/>
          </a:bodyPr>
          <a:lstStyle/>
          <a:p>
            <a:pPr marL="457200" marR="0" lvl="0" indent="-330200" algn="l" rtl="0">
              <a:spcBef>
                <a:spcPts val="600"/>
              </a:spcBef>
              <a:spcAft>
                <a:spcPts val="0"/>
              </a:spcAft>
              <a:buClr>
                <a:srgbClr val="C00000"/>
              </a:buClr>
              <a:buSzPct val="90000"/>
              <a:buFont typeface="Arial"/>
              <a:buChar char="●"/>
            </a:pPr>
            <a:r>
              <a:rPr lang="de-DE" sz="1800" i="0" u="none" strike="noStrike" cap="none" dirty="0">
                <a:solidFill>
                  <a:srgbClr val="C00000"/>
                </a:solidFill>
                <a:latin typeface="Arial"/>
                <a:ea typeface="Arial"/>
                <a:cs typeface="Arial"/>
                <a:sym typeface="Arial"/>
              </a:rPr>
              <a:t>Welchen Beitrag leistet Ihr Betrieb im Mobilitätsbereich zum Klimawandel?</a:t>
            </a:r>
            <a:endParaRPr sz="1800" i="0" u="none" strike="noStrike" cap="none" dirty="0">
              <a:solidFill>
                <a:srgbClr val="C00000"/>
              </a:solidFill>
              <a:latin typeface="Arial"/>
              <a:ea typeface="Arial"/>
              <a:cs typeface="Arial"/>
              <a:sym typeface="Arial"/>
            </a:endParaRPr>
          </a:p>
          <a:p>
            <a:pPr marL="457200" marR="0" lvl="0" indent="-330200" algn="l" rtl="0">
              <a:spcBef>
                <a:spcPts val="600"/>
              </a:spcBef>
              <a:spcAft>
                <a:spcPts val="0"/>
              </a:spcAft>
              <a:buClr>
                <a:srgbClr val="C00000"/>
              </a:buClr>
              <a:buSzPct val="90000"/>
              <a:buFont typeface="Arial"/>
              <a:buChar char="●"/>
            </a:pPr>
            <a:r>
              <a:rPr lang="de-DE" sz="1800" i="0" u="none" strike="noStrike" cap="none" dirty="0">
                <a:solidFill>
                  <a:srgbClr val="C00000"/>
                </a:solidFill>
                <a:latin typeface="Arial"/>
                <a:ea typeface="Arial"/>
                <a:cs typeface="Arial"/>
                <a:sym typeface="Arial"/>
              </a:rPr>
              <a:t>Was unternehmen Sie in Ihrem Betrieb, um die Emissionen von CO</a:t>
            </a:r>
            <a:r>
              <a:rPr lang="de-DE" sz="1800" i="0" u="none" strike="noStrike" cap="none" baseline="-25000" dirty="0">
                <a:solidFill>
                  <a:srgbClr val="C00000"/>
                </a:solidFill>
                <a:latin typeface="Arial"/>
                <a:ea typeface="Arial"/>
                <a:cs typeface="Arial"/>
                <a:sym typeface="Arial"/>
              </a:rPr>
              <a:t>2</a:t>
            </a:r>
            <a:r>
              <a:rPr lang="de-DE" sz="1800" i="0" u="none" strike="noStrike" cap="none" dirty="0">
                <a:solidFill>
                  <a:srgbClr val="C00000"/>
                </a:solidFill>
                <a:latin typeface="Arial"/>
                <a:ea typeface="Arial"/>
                <a:cs typeface="Arial"/>
                <a:sym typeface="Arial"/>
              </a:rPr>
              <a:t> und anderer Luftschadstoffe aus der betriebseigenen PKW-Flotte zu verringern?</a:t>
            </a:r>
            <a:endParaRPr sz="1800" i="0" u="none" strike="noStrike" cap="none" dirty="0">
              <a:solidFill>
                <a:srgbClr val="C00000"/>
              </a:solidFill>
              <a:latin typeface="Arial"/>
              <a:ea typeface="Arial"/>
              <a:cs typeface="Arial"/>
              <a:sym typeface="Arial"/>
            </a:endParaRPr>
          </a:p>
        </p:txBody>
      </p:sp>
      <p:sp>
        <p:nvSpPr>
          <p:cNvPr id="284" name="Google Shape;284;g14a9b7458ce_0_31"/>
          <p:cNvSpPr txBox="1"/>
          <p:nvPr/>
        </p:nvSpPr>
        <p:spPr>
          <a:xfrm>
            <a:off x="3338502" y="6236050"/>
            <a:ext cx="2541084" cy="563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de-DE" sz="1200" b="0" i="0" u="none" strike="noStrike" cap="none">
                <a:solidFill>
                  <a:schemeClr val="lt1"/>
                </a:solidFill>
                <a:latin typeface="Trebuchet MS"/>
                <a:ea typeface="Trebuchet MS"/>
                <a:cs typeface="Trebuchet MS"/>
                <a:sym typeface="Trebuchet MS"/>
              </a:rPr>
              <a:t>Straßen- und Asphaltbau</a:t>
            </a: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a:themeElements>
    <a:clrScheme name="Warmes Blau">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Warmes Blau">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8030</Words>
  <Application>Microsoft Macintosh PowerPoint</Application>
  <PresentationFormat>Breitbild</PresentationFormat>
  <Paragraphs>625</Paragraphs>
  <Slides>23</Slides>
  <Notes>23</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23</vt:i4>
      </vt:variant>
    </vt:vector>
  </HeadingPairs>
  <TitlesOfParts>
    <vt:vector size="30" baseType="lpstr">
      <vt:lpstr>Calibri</vt:lpstr>
      <vt:lpstr>Merriweather</vt:lpstr>
      <vt:lpstr>Noto Sans Symbols</vt:lpstr>
      <vt:lpstr>Arial</vt:lpstr>
      <vt:lpstr>Trebuchet MS</vt:lpstr>
      <vt:lpstr>Office</vt:lpstr>
      <vt:lpstr>Office</vt:lpstr>
      <vt:lpstr>Straßenbauer und Straßenbauerin und Asphaltbauer und Asphaltbauerin</vt:lpstr>
      <vt:lpstr>Nachhaltigkeit und Klimawandel: Woher kommen die Treibhausgas-Emissionen im Alltag?</vt:lpstr>
      <vt:lpstr>Ökologische Nachhaltigkeit des Bau- und Immobiliensektors</vt:lpstr>
      <vt:lpstr>Nachhaltigkeit und Rohstoffschonung: Inländische Rohstoffentnahme </vt:lpstr>
      <vt:lpstr>Bauabfälle</vt:lpstr>
      <vt:lpstr>Nachhaltiger Gebäudeabriss: Getrennthaltung von Bau- und Abbruchabfälle</vt:lpstr>
      <vt:lpstr>Energieeinsatz im Baugewerbe und ihre Klimawirkung</vt:lpstr>
      <vt:lpstr>Nachhaltigkeit und Klimawandel: Treibhausgas-Emissionen aus Fahrzeugen und mobilen Maschinen der Bauwirtschaft</vt:lpstr>
      <vt:lpstr>Klima- und Umweltwirkung Verkehr: Atmosphärische Emissionen Pkw-Verkehr</vt:lpstr>
      <vt:lpstr>Klima- und Umweltwirkung Verkehr: Atmosphärische Emissionen Lkw-Verkehr</vt:lpstr>
      <vt:lpstr>Nachhaltige Ressourcennutzung</vt:lpstr>
      <vt:lpstr>Nachhaltige Ressourcennutzung</vt:lpstr>
      <vt:lpstr>Nachhaltigkeit und Flächenversiegelung: Oberflächenbeläge von Verkehrswegen</vt:lpstr>
      <vt:lpstr>Nachhaltigkeit: Oberflächenversiegelung und  Versickerung von Regenwasser</vt:lpstr>
      <vt:lpstr>Nachhaltiger Asphalt: Ökologischer Vergleich verschiedener Asphaltmischungen</vt:lpstr>
      <vt:lpstr>Nachhaltigkeit und Energie:  Energiebedarf der Sektoren</vt:lpstr>
      <vt:lpstr>Nachhaltigkeit und Klimawandel: Treibhausgasemissionen weltweit</vt:lpstr>
      <vt:lpstr>Nachhaltig dämmen: Klimawirkung von Dämmstoffen</vt:lpstr>
      <vt:lpstr>Nachhaltigkeit und Wasserwirtschaft: Einleitung von Regenwasser in Oberflächengewässer</vt:lpstr>
      <vt:lpstr>Nachhaltigkeit und Kommunikation: Nachhaltigkeitssiegel</vt:lpstr>
      <vt:lpstr>Digitale Transformastion</vt:lpstr>
      <vt:lpstr>Nachhaltigkeit als gemeinsames Projekt Ganzheitliche Unternehmensführung</vt:lpstr>
      <vt:lpstr>Nachhaltigkeit als gemeinsames Projekt Ganzheitliche Unternehmensführung</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Straßenbauer und Straßenbauerin und Asphaltbauer und Asphaltbauerin</dc:title>
  <dc:creator>Microsoft Office User</dc:creator>
  <cp:lastModifiedBy>Michael Scharp</cp:lastModifiedBy>
  <cp:revision>12</cp:revision>
  <cp:lastPrinted>2023-09-26T02:05:40Z</cp:lastPrinted>
  <dcterms:created xsi:type="dcterms:W3CDTF">2021-10-18T14:46:33Z</dcterms:created>
  <dcterms:modified xsi:type="dcterms:W3CDTF">2023-09-26T02:05:46Z</dcterms:modified>
</cp:coreProperties>
</file>