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47LnnvBwcZNvy0Ihn3i39DEif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80239F-4808-4FAD-8673-1ECBC4FAFBA3}">
  <a:tblStyle styleId="{B480239F-4808-4FAD-8673-1ECBC4FAFBA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showComments="0">
  <p:normalViewPr>
    <p:restoredLeft sz="15632"/>
    <p:restoredTop sz="94668"/>
  </p:normalViewPr>
  <p:slideViewPr>
    <p:cSldViewPr snapToGrid="0">
      <p:cViewPr varScale="1">
        <p:scale>
          <a:sx n="118" d="100"/>
          <a:sy n="118" d="100"/>
        </p:scale>
        <p:origin x="248" y="2272"/>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4840" y="221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10"/>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10"/>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1013" y="127793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9"/>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10"/>
            <a:ext cx="3078428" cy="513505"/>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10"/>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heizung.de/ratgeber/diverses/mit-betonkernaktivierung-effizient-heizen.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sites/default/files/medien/1410/publikationen/2020_heizen_mit_holz_bf.pdf"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mweltbewusst-bauen.de/nachhaltigkeit-von-daemmstoffen/" TargetMode="External"/><Relationship Id="rId4" Type="http://schemas.openxmlformats.org/officeDocument/2006/relationships/hyperlink" Target="https://creativecommons.org/licenses/by/4.0/legalcode.de"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5" Type="http://schemas.openxmlformats.org/officeDocument/2006/relationships/hyperlink" Target="https://pixabay.com/de/illustrations/digitalisierung-transformation-5029467/"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5" y="4022492"/>
            <a:ext cx="6145213" cy="5890848"/>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dirty="0"/>
          </a:p>
        </p:txBody>
      </p:sp>
      <p:sp>
        <p:nvSpPr>
          <p:cNvPr id="77" name="Google Shape;77;p38: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dae9e7bab_0_702: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6dae9e7bab_0_702:notes"/>
          <p:cNvSpPr txBox="1">
            <a:spLocks noGrp="1"/>
          </p:cNvSpPr>
          <p:nvPr>
            <p:ph type="body" idx="1"/>
          </p:nvPr>
        </p:nvSpPr>
        <p:spPr>
          <a:xfrm>
            <a:off x="479438" y="3924000"/>
            <a:ext cx="6145200" cy="540062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a:t>Beschreibung</a:t>
            </a:r>
            <a:endParaRPr b="1"/>
          </a:p>
          <a:p>
            <a:pPr marL="0" lvl="0" indent="0" algn="l" rtl="0">
              <a:lnSpc>
                <a:spcPct val="100000"/>
              </a:lnSpc>
              <a:spcBef>
                <a:spcPts val="0"/>
              </a:spcBef>
              <a:spcAft>
                <a:spcPts val="0"/>
              </a:spcAft>
              <a:buClr>
                <a:schemeClr val="dk1"/>
              </a:buClr>
              <a:buSzPts val="1100"/>
              <a:buFont typeface="Arial"/>
              <a:buNone/>
            </a:pPr>
            <a:r>
              <a:rPr lang="de-DE"/>
              <a:t>Materialabhängigkeit der enthaltenen grauen Energie bei unterschiedlichen Baumaterialien. </a:t>
            </a:r>
            <a:endParaRPr/>
          </a:p>
          <a:p>
            <a:pPr marL="0" lvl="0" indent="0" algn="l" rtl="0">
              <a:lnSpc>
                <a:spcPct val="100000"/>
              </a:lnSpc>
              <a:spcBef>
                <a:spcPts val="0"/>
              </a:spcBef>
              <a:spcAft>
                <a:spcPts val="0"/>
              </a:spcAft>
              <a:buClr>
                <a:schemeClr val="dk1"/>
              </a:buClr>
              <a:buSzPts val="1100"/>
              <a:buFont typeface="Arial"/>
              <a:buNone/>
            </a:pPr>
            <a:r>
              <a:rPr lang="de-DE"/>
              <a:t>Die Grafik zeigt die Höhe der Grauen Energie unterschiedlicher Materialien für Bodenbeläge im Innenbereich.</a:t>
            </a:r>
            <a:endParaRPr/>
          </a:p>
          <a:p>
            <a:pPr marL="0" lvl="0" indent="0" algn="l" rtl="0">
              <a:lnSpc>
                <a:spcPct val="100000"/>
              </a:lnSpc>
              <a:spcBef>
                <a:spcPts val="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de-DE"/>
              <a:t>Die Herstellungsprozesse und Veredelungsschritte sind ausschlaggebend für die Menge an grauer Energie. Energetisch intensiv sind vor allem das Schneiden und Polieren von Natursteinplatten, das Brennen von Keramik oder das Herstellen von PVC. Demgegenüber sind Parkettböden aus einheimischen Holzarten oder Linoleumbeläge vergleichsweise energiearm hergestellt und äußerst dauerhaft. Besonders wenig graue Energie bindet ein Korkparkett, verglichen mit Natursteinplatten ist es ein Zehntel.</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de-DE" b="1"/>
              <a:t>Aufgabe</a:t>
            </a:r>
            <a:endParaRPr/>
          </a:p>
          <a:p>
            <a:pPr marL="171450" lvl="0" indent="-171450" algn="l" rtl="0">
              <a:lnSpc>
                <a:spcPct val="100000"/>
              </a:lnSpc>
              <a:spcBef>
                <a:spcPts val="0"/>
              </a:spcBef>
              <a:spcAft>
                <a:spcPts val="0"/>
              </a:spcAft>
              <a:buClr>
                <a:schemeClr val="dk1"/>
              </a:buClr>
              <a:buSzPts val="1100"/>
              <a:buFont typeface="Arial"/>
              <a:buChar char="•"/>
            </a:pPr>
            <a:r>
              <a:rPr lang="de-DE"/>
              <a:t>Erklären Sie Unterschiede der grauen Energie bei den genannten Materialien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de-DE" b="1"/>
              <a:t>Quellen</a:t>
            </a:r>
            <a:endParaRPr b="1"/>
          </a:p>
          <a:p>
            <a:pPr marL="171450" lvl="0" indent="-171450" algn="l" rtl="0">
              <a:lnSpc>
                <a:spcPct val="100000"/>
              </a:lnSpc>
              <a:spcBef>
                <a:spcPts val="0"/>
              </a:spcBef>
              <a:spcAft>
                <a:spcPts val="0"/>
              </a:spcAft>
              <a:buSzPts val="1400"/>
              <a:buFont typeface="Arial"/>
              <a:buChar char="•"/>
            </a:pPr>
            <a:r>
              <a:rPr lang="de-DE"/>
              <a:t>EnergieSchweiz (2017): Graue Energie von Neubauten - Merkblatt für Bauherrschaften. Bundesamt für Energie BFE (Hrsg.). CH-Ittigen. Online: https://www.energieagentur-sg.ch/demandit/files/M_BA650995FEF8076B577/dms//Image/eCH_Graue_Energie_von_Neubauten_fuer_Bauherrschaften_DE.pdf</a:t>
            </a:r>
            <a:endParaRPr/>
          </a:p>
        </p:txBody>
      </p:sp>
      <p:sp>
        <p:nvSpPr>
          <p:cNvPr id="221" name="Google Shape;221;g26dae9e7bab_0_702: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dae9e7bab_0_777: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6dae9e7bab_0_777:notes"/>
          <p:cNvSpPr txBox="1">
            <a:spLocks noGrp="1"/>
          </p:cNvSpPr>
          <p:nvPr>
            <p:ph type="body" idx="1"/>
          </p:nvPr>
        </p:nvSpPr>
        <p:spPr>
          <a:xfrm>
            <a:off x="479425" y="3924000"/>
            <a:ext cx="6145213" cy="5131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a:t>Beschreibung </a:t>
            </a:r>
            <a:endParaRPr/>
          </a:p>
          <a:p>
            <a:pPr marL="0" lvl="0" indent="0" algn="l" rtl="0">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marL="0" lvl="0" indent="0" algn="l" rtl="0">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marL="0" lvl="0" indent="0" algn="l" rtl="0">
              <a:lnSpc>
                <a:spcPct val="100000"/>
              </a:lnSpc>
              <a:spcBef>
                <a:spcPts val="0"/>
              </a:spcBef>
              <a:spcAft>
                <a:spcPts val="0"/>
              </a:spcAft>
              <a:buSzPts val="1400"/>
              <a:buNone/>
            </a:pPr>
            <a:r>
              <a:rPr lang="de-DE"/>
              <a:t>German Overshoot Day</a:t>
            </a:r>
            <a:endParaRPr/>
          </a:p>
          <a:p>
            <a:pPr marL="0" lvl="0" indent="0" algn="l" rtl="0">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de-DE" b="1"/>
              <a:t>Aufgaben</a:t>
            </a:r>
            <a:endParaRPr/>
          </a:p>
          <a:p>
            <a:pPr marL="171450" lvl="0" indent="-171450" algn="l" rtl="0">
              <a:lnSpc>
                <a:spcPct val="100000"/>
              </a:lnSpc>
              <a:spcBef>
                <a:spcPts val="0"/>
              </a:spcBef>
              <a:spcAft>
                <a:spcPts val="0"/>
              </a:spcAft>
              <a:buSzPts val="1400"/>
              <a:buFont typeface="Arial"/>
              <a:buChar char="•"/>
            </a:pPr>
            <a:r>
              <a:rPr lang="de-DE"/>
              <a:t>Erklären Sie was der Earth Overshoot day ist.</a:t>
            </a:r>
            <a:endParaRPr/>
          </a:p>
          <a:p>
            <a:pPr marL="171450" lvl="0" indent="-171450" algn="l" rtl="0">
              <a:lnSpc>
                <a:spcPct val="100000"/>
              </a:lnSpc>
              <a:spcBef>
                <a:spcPts val="0"/>
              </a:spcBef>
              <a:spcAft>
                <a:spcPts val="0"/>
              </a:spcAft>
              <a:buSzPts val="1400"/>
              <a:buFont typeface="Arial"/>
              <a:buChar char="•"/>
            </a:pPr>
            <a:r>
              <a:rPr lang="de-DE"/>
              <a:t>Auf welches Datum fällt der Earth Overshoot Day im Jahr 2023?</a:t>
            </a:r>
            <a:endParaRPr/>
          </a:p>
          <a:p>
            <a:pPr marL="171450" lvl="0" indent="-171450" algn="l" rtl="0">
              <a:lnSpc>
                <a:spcPct val="100000"/>
              </a:lnSpc>
              <a:spcBef>
                <a:spcPts val="0"/>
              </a:spcBef>
              <a:spcAft>
                <a:spcPts val="0"/>
              </a:spcAft>
              <a:buSzPts val="1400"/>
              <a:buFont typeface="Arial"/>
              <a:buChar char="•"/>
            </a:pPr>
            <a:r>
              <a:rPr lang="de-DE"/>
              <a:t>Auf welches Datum fällt der German  Overshoot Day im Jahr 2023?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de-DE" b="1"/>
              <a:t>Quelle</a:t>
            </a:r>
            <a:endParaRPr b="1"/>
          </a:p>
          <a:p>
            <a:pPr marL="171450" lvl="0" indent="-171450" algn="l" rtl="0">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233" name="Google Shape;233;g26dae9e7bab_0_777: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dae9e7bab_0_787: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6dae9e7bab_0_787:notes"/>
          <p:cNvSpPr txBox="1">
            <a:spLocks noGrp="1"/>
          </p:cNvSpPr>
          <p:nvPr>
            <p:ph type="body" idx="1"/>
          </p:nvPr>
        </p:nvSpPr>
        <p:spPr>
          <a:xfrm>
            <a:off x="479426" y="3924002"/>
            <a:ext cx="6145200" cy="4795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a:t>Beschreibung</a:t>
            </a:r>
            <a:endParaRPr/>
          </a:p>
          <a:p>
            <a:pPr marL="0" lvl="0" indent="0" algn="l" rtl="0">
              <a:lnSpc>
                <a:spcPct val="100000"/>
              </a:lnSpc>
              <a:spcBef>
                <a:spcPts val="0"/>
              </a:spcBef>
              <a:spcAft>
                <a:spcPts val="0"/>
              </a:spcAft>
              <a:buSzPts val="1400"/>
              <a:buNone/>
            </a:pPr>
            <a:r>
              <a:rPr lang="de-DE"/>
              <a:t>Nachhaltige Ressourcennutzung. Earth Overshoot Day. </a:t>
            </a:r>
            <a:endParaRPr/>
          </a:p>
          <a:p>
            <a:pPr marL="0" lvl="0" indent="0" algn="l" rtl="0">
              <a:lnSpc>
                <a:spcPct val="100000"/>
              </a:lnSpc>
              <a:spcBef>
                <a:spcPts val="0"/>
              </a:spcBef>
              <a:spcAft>
                <a:spcPts val="0"/>
              </a:spcAft>
              <a:buSzPts val="1400"/>
              <a:buNone/>
            </a:pPr>
            <a:r>
              <a:rPr lang="de-DE"/>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a:p>
          <a:p>
            <a:pPr marL="0" lvl="0" indent="0" algn="l" rtl="0">
              <a:lnSpc>
                <a:spcPct val="100000"/>
              </a:lnSpc>
              <a:spcBef>
                <a:spcPts val="0"/>
              </a:spcBef>
              <a:spcAft>
                <a:spcPts val="0"/>
              </a:spcAft>
              <a:buSzPts val="1400"/>
              <a:buNone/>
            </a:pPr>
            <a:r>
              <a:rPr lang="de-DE"/>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None/>
            </a:pPr>
            <a:r>
              <a:rPr lang="de-DE" b="1"/>
              <a:t>Aufgabe</a:t>
            </a:r>
            <a:endParaRPr/>
          </a:p>
          <a:p>
            <a:pPr marL="171450" lvl="0" indent="-171450" algn="l" rtl="0">
              <a:lnSpc>
                <a:spcPct val="100000"/>
              </a:lnSpc>
              <a:spcBef>
                <a:spcPts val="0"/>
              </a:spcBef>
              <a:spcAft>
                <a:spcPts val="0"/>
              </a:spcAft>
              <a:buSzPts val="1400"/>
              <a:buFont typeface="Arial"/>
              <a:buChar char="•"/>
            </a:pPr>
            <a:r>
              <a:rPr lang="de-DE"/>
              <a:t>Erklären Sie warum fällt der Earth Overshoot Day auf ein immer früheres Datum im Jahr fällt?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r>
              <a:rPr lang="de-DE" b="1"/>
              <a:t>Quelle</a:t>
            </a:r>
            <a:endParaRPr b="1"/>
          </a:p>
          <a:p>
            <a:pPr marL="171450" lvl="0" indent="-171450" algn="l" rtl="0">
              <a:lnSpc>
                <a:spcPct val="100000"/>
              </a:lnSpc>
              <a:spcBef>
                <a:spcPts val="0"/>
              </a:spcBef>
              <a:spcAft>
                <a:spcPts val="0"/>
              </a:spcAft>
              <a:buClr>
                <a:schemeClr val="dk1"/>
              </a:buClr>
              <a:buSzPts val="1100"/>
              <a:buFont typeface="Arial"/>
              <a:buChar char="•"/>
            </a:pPr>
            <a:r>
              <a:rPr lang="de-DE"/>
              <a:t>Klima ohne Grenzen (2023):  Earth Overshoot Day 2023 Ressourcen für dieses Jahr am 2. August aufgebraucht. Klima ohne Grenzen gemeinnützige GmbH (Hrsg.) Online: https://klimaohnegrenzen.de/artikel/2022/10/19/earth-overshoot-day-2022-ressourcen-fuer-dieses-jahr-am-28-juli-aufgebraucht</a:t>
            </a:r>
            <a:endParaRPr/>
          </a:p>
        </p:txBody>
      </p:sp>
      <p:sp>
        <p:nvSpPr>
          <p:cNvPr id="245" name="Google Shape;245;g26dae9e7bab_0_787: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dae9e7bab_0_1429: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6dae9e7bab_0_142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
        <p:nvSpPr>
          <p:cNvPr id="258" name="Google Shape;258;g26dae9e7bab_0_1429:notes"/>
          <p:cNvSpPr txBox="1">
            <a:spLocks noGrp="1"/>
          </p:cNvSpPr>
          <p:nvPr>
            <p:ph type="body" idx="1"/>
          </p:nvPr>
        </p:nvSpPr>
        <p:spPr>
          <a:xfrm>
            <a:off x="479426" y="3924000"/>
            <a:ext cx="6145200" cy="553261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Inländische Rohstoffentnahme</a:t>
            </a:r>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a:p>
          <a:p>
            <a:pPr marL="0" lvl="0" indent="0" algn="l" rtl="0">
              <a:lnSpc>
                <a:spcPct val="100000"/>
              </a:lnSpc>
              <a:spcBef>
                <a:spcPts val="0"/>
              </a:spcBef>
              <a:spcAft>
                <a:spcPts val="0"/>
              </a:spcAft>
              <a:buSzPts val="1400"/>
              <a:buNone/>
            </a:pPr>
            <a:endParaRPr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Neu in Anspruch genommene Fläche durch Rohstoffabbau im Tagebau</a:t>
            </a:r>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a:p>
          <a:p>
            <a:pPr marL="0" marR="0" lvl="0" indent="0" algn="l" rtl="0">
              <a:lnSpc>
                <a:spcPct val="100000"/>
              </a:lnSpc>
              <a:spcBef>
                <a:spcPts val="0"/>
              </a:spcBef>
              <a:spcAft>
                <a:spcPts val="0"/>
              </a:spcAft>
              <a:buClr>
                <a:srgbClr val="000000"/>
              </a:buClr>
              <a:buSzPts val="1400"/>
              <a:buFont typeface="Arial"/>
              <a:buNone/>
            </a:pPr>
            <a:r>
              <a:rPr lang="de-DE" b="0">
                <a:latin typeface="Calibri"/>
                <a:ea typeface="Calibri"/>
                <a:cs typeface="Calibri"/>
                <a:sym typeface="Calibri"/>
              </a:rPr>
              <a:t> </a:t>
            </a:r>
            <a:endParaRPr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Aufgaben</a:t>
            </a:r>
            <a:endParaRPr>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Woher stammen die </a:t>
            </a:r>
            <a:r>
              <a:rPr lang="de-DE">
                <a:solidFill>
                  <a:schemeClr val="dk1"/>
                </a:solidFill>
                <a:latin typeface="Calibri"/>
                <a:ea typeface="Calibri"/>
                <a:cs typeface="Calibri"/>
                <a:sym typeface="Calibri"/>
              </a:rPr>
              <a:t>Rohstoffe und Baumaterialien, die in ihrem Betrieb verwendet werden</a:t>
            </a:r>
            <a:r>
              <a:rPr lang="de-DE"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Welche Informationen hat Ihr Ausbildungsbetrieb über die Lieferkette? </a:t>
            </a:r>
            <a:endParaRPr/>
          </a:p>
          <a:p>
            <a:pPr marL="171450" marR="0" lvl="0" indent="-17145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Worauf wird beim Einkauf geachtet?</a:t>
            </a:r>
            <a:endParaRPr/>
          </a:p>
          <a:p>
            <a:pPr marL="0" marR="0" lvl="0" indent="0" algn="l" rtl="0">
              <a:lnSpc>
                <a:spcPct val="100000"/>
              </a:lnSpc>
              <a:spcBef>
                <a:spcPts val="0"/>
              </a:spcBef>
              <a:spcAft>
                <a:spcPts val="0"/>
              </a:spcAft>
              <a:buSzPts val="1400"/>
              <a:buNone/>
            </a:pPr>
            <a:endParaRPr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de-DE" b="1" i="0" u="none" strike="noStrike" cap="none">
                <a:solidFill>
                  <a:schemeClr val="dk1"/>
                </a:solidFill>
                <a:latin typeface="Calibri"/>
                <a:ea typeface="Calibri"/>
                <a:cs typeface="Calibri"/>
                <a:sym typeface="Calibri"/>
              </a:rPr>
              <a:t>Quelle</a:t>
            </a:r>
            <a:endParaRPr b="1" i="0" u="none" strike="noStrike" cap="none">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b="0">
                <a:solidFill>
                  <a:schemeClr val="dk1"/>
                </a:solidFill>
                <a:latin typeface="Calibri"/>
                <a:ea typeface="Calibri"/>
                <a:cs typeface="Calibri"/>
                <a:sym typeface="Calibri"/>
              </a:rPr>
              <a:t>Umweltbundesamt (Hrsg) (2023): </a:t>
            </a:r>
            <a:r>
              <a:rPr lang="de-DE" b="0" i="0" u="none" strike="noStrike" cap="none">
                <a:solidFill>
                  <a:schemeClr val="dk1"/>
                </a:solidFill>
                <a:latin typeface="Calibri"/>
                <a:ea typeface="Calibri"/>
                <a:cs typeface="Calibri"/>
                <a:sym typeface="Calibri"/>
              </a:rPr>
              <a:t>Inländische Rohstoffentnahme. Dessau-Roßlau 23.01.2023. O</a:t>
            </a:r>
            <a:r>
              <a:rPr lang="de-DE" b="0">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dae9e7bab_0_941: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6dae9e7bab_0_941:notes"/>
          <p:cNvSpPr txBox="1">
            <a:spLocks noGrp="1"/>
          </p:cNvSpPr>
          <p:nvPr>
            <p:ph type="body" idx="1"/>
          </p:nvPr>
        </p:nvSpPr>
        <p:spPr>
          <a:xfrm>
            <a:off x="479425" y="3924002"/>
            <a:ext cx="6145213" cy="626419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sz="1000" b="1"/>
          </a:p>
          <a:p>
            <a:pPr marL="0" lvl="0" indent="0" algn="l" rtl="0">
              <a:lnSpc>
                <a:spcPct val="100000"/>
              </a:lnSpc>
              <a:spcBef>
                <a:spcPts val="0"/>
              </a:spcBef>
              <a:spcAft>
                <a:spcPts val="0"/>
              </a:spcAft>
              <a:buSzPts val="1400"/>
              <a:buNone/>
            </a:pPr>
            <a:r>
              <a:rPr lang="de-DE" sz="1000"/>
              <a:t>Nachhaltige Fundamenttechnik. </a:t>
            </a:r>
            <a:endParaRPr/>
          </a:p>
          <a:p>
            <a:pPr marL="0" lvl="0" indent="0" algn="l" rtl="0">
              <a:lnSpc>
                <a:spcPct val="100000"/>
              </a:lnSpc>
              <a:spcBef>
                <a:spcPts val="0"/>
              </a:spcBef>
              <a:spcAft>
                <a:spcPts val="0"/>
              </a:spcAft>
              <a:buSzPts val="1400"/>
              <a:buNone/>
            </a:pPr>
            <a:r>
              <a:rPr lang="de-DE" sz="1000"/>
              <a:t>Beton ist das zentrale Konstruktionsmaterial der deutschen Bauwirtschaft. Er prägt wie kein anderer Baustoff unsere gebaute Umwelt und ist mit mehr als 10 Mrd. m³ globaler Jahresproduktion der weltweit häufigste Baustoff (BFT International 2015). Dafür wurden im Jahr 2021 weltweit ca. 4,4 Mrd. t Zement produziert. Zement ist das hydraulische Bindemittel im Beton, das Sand, Wasser und Kies zusammenhält. Um ihn herzustellen, braucht es Zementklinker, der aus Kalkstein, Sand und Ton bei ca. 1.450 °C gebrannt wird. Bei diesem Prozess entsteht allerdings jede Menge klimaschädliches CO</a:t>
            </a:r>
            <a:r>
              <a:rPr lang="de-DE" sz="1000" baseline="-25000"/>
              <a:t>2</a:t>
            </a:r>
            <a:r>
              <a:rPr lang="de-DE" sz="1000"/>
              <a:t>. Weil ein Großteil der CO</a:t>
            </a:r>
            <a:r>
              <a:rPr lang="de-DE" sz="1000" baseline="-25000"/>
              <a:t>2</a:t>
            </a:r>
            <a:r>
              <a:rPr lang="de-DE" sz="1000"/>
              <a:t> Emissionen aus dem Zement selber stammt, steht der Beton als Baustoff grundsätzlich in Frage. Im Gebäudebereich spielen zwar Holz und Lehm als klimafreundlicher Betonersatz eine zunehmende Rolle, doch eine wirkliche Alternative zu Beton ist noch nicht in Sicht. Eine Möglichkeit die eingesetzte Betonmenge zu reduzieren ist der sogenannte </a:t>
            </a:r>
            <a:r>
              <a:rPr lang="de-DE" sz="1000" u="sng"/>
              <a:t>Carbonbeton</a:t>
            </a:r>
            <a:r>
              <a:rPr lang="de-DE" sz="1000"/>
              <a:t>, bei dem der Bewehrungsstahl durch Kohlenstofffasern ersetzt wird. Aufgrund der gegenüber Bewehrungsstahl 5-fach  größeren Zugfestigkeit von Carbon kann die Betonmenge reduziert werden (Schneider et al 2017). Eine weitere Möglichkeit, um die rohstoffbedingten CO</a:t>
            </a:r>
            <a:r>
              <a:rPr lang="de-DE" sz="1000" baseline="-25000"/>
              <a:t>2</a:t>
            </a:r>
            <a:r>
              <a:rPr lang="de-DE" sz="1000"/>
              <a:t>-Emissionen bei der Zementherstellung zu senken, ist die Substitution des gebrannten Portlandzementklinkers durch </a:t>
            </a:r>
            <a:r>
              <a:rPr lang="de-DE" sz="1000" u="sng"/>
              <a:t>Kompositmaterialien</a:t>
            </a:r>
            <a:r>
              <a:rPr lang="de-DE" sz="1000"/>
              <a:t>. Dabei wird die klimaschädliche Umwandlung von Calciumcarbonat verringert. Neben den traditionellen Materialien wie Hüttensand und Flugasche, deren nutzbare Mengen zukünftig zurückgehen werden, bieten sich insbesondere calcinierte Tone, Gesteinsmehl, Vulkanasche aber auch modifizierte Stahlwerksschlacken an (BFT International 2018).</a:t>
            </a:r>
            <a:endParaRPr sz="1000"/>
          </a:p>
          <a:p>
            <a:pPr marL="0" lvl="0" indent="0" algn="l" rtl="0">
              <a:lnSpc>
                <a:spcPct val="100000"/>
              </a:lnSpc>
              <a:spcBef>
                <a:spcPts val="0"/>
              </a:spcBef>
              <a:spcAft>
                <a:spcPts val="0"/>
              </a:spcAft>
              <a:buSzPts val="1400"/>
              <a:buNone/>
            </a:pPr>
            <a:r>
              <a:rPr lang="de-DE" sz="1000"/>
              <a:t>Zum Schutz der natürlichen Rohstoffe werden bereits seit geraumer Zeit als Zuschlagstoffe für Betone sogenannte </a:t>
            </a:r>
            <a:r>
              <a:rPr lang="de-DE" sz="1000" u="sng"/>
              <a:t>rezyklierte Gesteinskörnungen</a:t>
            </a:r>
            <a:r>
              <a:rPr lang="de-DE" sz="1000"/>
              <a:t> anstelle von Kies oder Splitt, die aus natürlichen Lagerstätten gewonnen werden, eingesetzt (IZB o.J.). Beim Betonrecycling wird zwischen dem Recycling von Frischbeton und von Festbeton unterschieden. Beim Recycling von Festbeton werden Betonbauteile am Ende ihrer Lebensdauer zerkleinert und nahezu vollständig als Baustoff wiederverwertet, sei es im Straßenbau oder als rezyklierte Gesteinskörnung bei der Betonherstellung.</a:t>
            </a:r>
            <a:endParaRPr sz="1000"/>
          </a:p>
          <a:p>
            <a:pPr marL="0" lvl="0" indent="0" algn="l" rtl="0">
              <a:lnSpc>
                <a:spcPct val="100000"/>
              </a:lnSpc>
              <a:spcBef>
                <a:spcPts val="0"/>
              </a:spcBef>
              <a:spcAft>
                <a:spcPts val="0"/>
              </a:spcAft>
              <a:buSzPts val="1400"/>
              <a:buNone/>
            </a:pPr>
            <a:endParaRPr sz="1000" b="1"/>
          </a:p>
          <a:p>
            <a:pPr marL="0" lvl="0" indent="0" algn="l" rtl="0">
              <a:lnSpc>
                <a:spcPct val="100000"/>
              </a:lnSpc>
              <a:spcBef>
                <a:spcPts val="0"/>
              </a:spcBef>
              <a:spcAft>
                <a:spcPts val="0"/>
              </a:spcAft>
              <a:buSzPts val="1400"/>
              <a:buNone/>
            </a:pPr>
            <a:r>
              <a:rPr lang="de-DE" sz="1000" b="1"/>
              <a:t>Aufgabe</a:t>
            </a:r>
            <a:endParaRPr sz="1000" b="1"/>
          </a:p>
          <a:p>
            <a:pPr marL="171450" lvl="0" indent="-171450" algn="l" rtl="0">
              <a:lnSpc>
                <a:spcPct val="100000"/>
              </a:lnSpc>
              <a:spcBef>
                <a:spcPts val="0"/>
              </a:spcBef>
              <a:spcAft>
                <a:spcPts val="0"/>
              </a:spcAft>
              <a:buSzPts val="1400"/>
              <a:buFont typeface="Arial"/>
              <a:buChar char="•"/>
            </a:pPr>
            <a:r>
              <a:rPr lang="de-DE" sz="1000"/>
              <a:t>Für ein Einfamilienhaus soll ein Fundament hergestellt  werden. Es gibt unterschiedliche Vorschläge. Wofür entscheiden Sie sich? Begründen Sie Ihre Wahl auf Grundlage von: Energieeinsatz, Recyclingfähigkeit, Rohstoffverfügbarkeit und Versickerung.</a:t>
            </a:r>
            <a:endParaRPr sz="1000"/>
          </a:p>
          <a:p>
            <a:pPr marL="0" lvl="0" indent="0" algn="l" rtl="0">
              <a:lnSpc>
                <a:spcPct val="100000"/>
              </a:lnSpc>
              <a:spcBef>
                <a:spcPts val="0"/>
              </a:spcBef>
              <a:spcAft>
                <a:spcPts val="0"/>
              </a:spcAft>
              <a:buSzPts val="1400"/>
              <a:buNone/>
            </a:pPr>
            <a:endParaRPr sz="1000" b="1"/>
          </a:p>
          <a:p>
            <a:pPr marL="0" lvl="0" indent="0" algn="l" rtl="0">
              <a:lnSpc>
                <a:spcPct val="100000"/>
              </a:lnSpc>
              <a:spcBef>
                <a:spcPts val="0"/>
              </a:spcBef>
              <a:spcAft>
                <a:spcPts val="0"/>
              </a:spcAft>
              <a:buSzPts val="1400"/>
              <a:buNone/>
            </a:pPr>
            <a:r>
              <a:rPr lang="de-DE" sz="1000" b="1"/>
              <a:t>Quellen</a:t>
            </a:r>
            <a:endParaRPr sz="1000" b="1"/>
          </a:p>
          <a:p>
            <a:pPr marL="180975" lvl="0" indent="-180975" algn="l" rtl="0">
              <a:lnSpc>
                <a:spcPct val="100000"/>
              </a:lnSpc>
              <a:spcBef>
                <a:spcPts val="0"/>
              </a:spcBef>
              <a:spcAft>
                <a:spcPts val="0"/>
              </a:spcAft>
              <a:buSzPts val="1100"/>
              <a:buFont typeface="Arial"/>
              <a:buChar char="•"/>
            </a:pPr>
            <a:r>
              <a:rPr lang="de-DE" sz="900"/>
              <a:t>BFT International 2015: BFT (International 2015) BFT International (2015): Neue Bindemittel und Oberflächentechnologien -Perspektiven in der Betontechnologie BFT International Ausgabe 02/2015 Bauverlag BV GmbH Gütersloh 2015. Online: https://www.bft-international.com/de/artikel/bft_Perspektiven_in_der_Betontechnologie_2272330.html</a:t>
            </a:r>
            <a:endParaRPr sz="900"/>
          </a:p>
          <a:p>
            <a:pPr marL="180975" lvl="0" indent="-180975" algn="l" rtl="0">
              <a:lnSpc>
                <a:spcPct val="100000"/>
              </a:lnSpc>
              <a:spcBef>
                <a:spcPts val="0"/>
              </a:spcBef>
              <a:spcAft>
                <a:spcPts val="0"/>
              </a:spcAft>
              <a:buSzPts val="1100"/>
              <a:buFont typeface="Arial"/>
              <a:buChar char="•"/>
            </a:pPr>
            <a:r>
              <a:rPr lang="de-DE" sz="900"/>
              <a:t>Statista 2022: 1995 bis 2021 Statista Research Department, 19.07.2022. Online: https://de.statista.com/statistik/daten/studie/1320914/umfrage/weltweite-produktion-von-zement/</a:t>
            </a:r>
            <a:endParaRPr sz="900"/>
          </a:p>
          <a:p>
            <a:pPr marL="180975" lvl="0" indent="-180975" algn="l" rtl="0">
              <a:lnSpc>
                <a:spcPct val="100000"/>
              </a:lnSpc>
              <a:spcBef>
                <a:spcPts val="0"/>
              </a:spcBef>
              <a:spcAft>
                <a:spcPts val="0"/>
              </a:spcAft>
              <a:buSzPts val="1100"/>
              <a:buFont typeface="Arial"/>
              <a:buChar char="•"/>
            </a:pPr>
            <a:r>
              <a:rPr lang="de-DE" sz="900"/>
              <a:t>Schneider et al 2017: Schneider et al (2017) Schneider, K.; Butler, M.; Mechtcherine, V.: Carbon Concrete Composites C³ - Nachhaltige Bindemittel und Betone für die Zukunft. In: Beton- und Stahlbetonbau. Ernst &amp; Sohn Verlag für Architektur und technische Wissenschaften, 2017.</a:t>
            </a:r>
            <a:endParaRPr sz="900"/>
          </a:p>
          <a:p>
            <a:pPr marL="180975" lvl="0" indent="-180975" algn="l" rtl="0">
              <a:lnSpc>
                <a:spcPct val="100000"/>
              </a:lnSpc>
              <a:spcBef>
                <a:spcPts val="0"/>
              </a:spcBef>
              <a:spcAft>
                <a:spcPts val="0"/>
              </a:spcAft>
              <a:buSzPts val="1100"/>
              <a:buFont typeface="Arial"/>
              <a:buChar char="•"/>
            </a:pPr>
            <a:r>
              <a:rPr lang="de-DE" sz="900"/>
              <a:t>IZB o.J: IZB (o.J.) Informations Zentrum Beton (o.J.): Betonrecycling – Wertstoff für neue Bauaufgaben. Online: https://www.beton.org/wissen/nachhaltigkeit/betonrecycling/</a:t>
            </a:r>
            <a:endParaRPr sz="900"/>
          </a:p>
          <a:p>
            <a:pPr marL="0" lvl="0" indent="0" algn="l" rtl="0">
              <a:lnSpc>
                <a:spcPct val="100000"/>
              </a:lnSpc>
              <a:spcBef>
                <a:spcPts val="0"/>
              </a:spcBef>
              <a:spcAft>
                <a:spcPts val="0"/>
              </a:spcAft>
              <a:buSzPts val="1400"/>
              <a:buNone/>
            </a:pPr>
            <a:endParaRPr sz="1000" b="1"/>
          </a:p>
        </p:txBody>
      </p:sp>
      <p:sp>
        <p:nvSpPr>
          <p:cNvPr id="272" name="Google Shape;272;g26dae9e7bab_0_941: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dae9e7bab_0_863: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6dae9e7bab_0_863:notes"/>
          <p:cNvSpPr txBox="1">
            <a:spLocks noGrp="1"/>
          </p:cNvSpPr>
          <p:nvPr>
            <p:ph type="body" idx="1"/>
          </p:nvPr>
        </p:nvSpPr>
        <p:spPr>
          <a:xfrm>
            <a:off x="479425" y="3924002"/>
            <a:ext cx="6143624" cy="631220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sz="1000"/>
          </a:p>
          <a:p>
            <a:pPr marL="0" lvl="0" indent="0" algn="l" rtl="0">
              <a:lnSpc>
                <a:spcPct val="100000"/>
              </a:lnSpc>
              <a:spcBef>
                <a:spcPts val="0"/>
              </a:spcBef>
              <a:spcAft>
                <a:spcPts val="0"/>
              </a:spcAft>
              <a:buClr>
                <a:schemeClr val="dk1"/>
              </a:buClr>
              <a:buSzPts val="1100"/>
              <a:buFont typeface="Arial"/>
              <a:buNone/>
            </a:pPr>
            <a:r>
              <a:rPr lang="de-DE" sz="1000"/>
              <a:t>Bau- und Abbruchabfälle machen über die Hälfte des gesamten deutschen Abfallaufkommens aus (DESTATIS 2022b). Jährlich sind es über 80 Millionen Tonnen, die einer Verwertung oder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und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marL="0" lvl="0" indent="0" algn="l" rtl="0">
              <a:lnSpc>
                <a:spcPct val="100000"/>
              </a:lnSpc>
              <a:spcBef>
                <a:spcPts val="0"/>
              </a:spcBef>
              <a:spcAft>
                <a:spcPts val="0"/>
              </a:spcAft>
              <a:buClr>
                <a:schemeClr val="dk1"/>
              </a:buClr>
              <a:buSzPts val="1100"/>
              <a:buFont typeface="Arial"/>
              <a:buNone/>
            </a:pPr>
            <a:r>
              <a:rPr lang="de-DE" sz="1000"/>
              <a:t>Mit der folgenden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marL="0" lvl="0" indent="0" algn="l" rtl="0">
              <a:lnSpc>
                <a:spcPct val="100000"/>
              </a:lnSpc>
              <a:spcBef>
                <a:spcPts val="0"/>
              </a:spcBef>
              <a:spcAft>
                <a:spcPts val="0"/>
              </a:spcAft>
              <a:buClr>
                <a:schemeClr val="dk1"/>
              </a:buClr>
              <a:buSzPts val="1800"/>
              <a:buFont typeface="Arial"/>
              <a:buNone/>
            </a:pPr>
            <a:endParaRPr sz="1000" b="1"/>
          </a:p>
          <a:p>
            <a:pPr marL="0" lvl="0" indent="0" algn="l" rtl="0">
              <a:lnSpc>
                <a:spcPct val="100000"/>
              </a:lnSpc>
              <a:spcBef>
                <a:spcPts val="0"/>
              </a:spcBef>
              <a:spcAft>
                <a:spcPts val="0"/>
              </a:spcAft>
              <a:buClr>
                <a:schemeClr val="dk1"/>
              </a:buClr>
              <a:buSzPts val="1800"/>
              <a:buFont typeface="Arial"/>
              <a:buNone/>
            </a:pPr>
            <a:r>
              <a:rPr lang="de-DE" sz="1000" b="1"/>
              <a:t>Aufgaben</a:t>
            </a:r>
            <a:endParaRPr sz="1000"/>
          </a:p>
          <a:p>
            <a:pPr marL="0" lvl="0" indent="0" algn="l" rtl="0">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marL="0" lvl="0" indent="0" algn="l" rtl="0">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marL="0" lvl="0" indent="0" algn="l" rtl="0">
              <a:lnSpc>
                <a:spcPct val="100000"/>
              </a:lnSpc>
              <a:spcBef>
                <a:spcPts val="0"/>
              </a:spcBef>
              <a:spcAft>
                <a:spcPts val="0"/>
              </a:spcAft>
              <a:buSzPts val="1400"/>
              <a:buNone/>
            </a:pPr>
            <a:endParaRPr sz="1000" b="1"/>
          </a:p>
          <a:p>
            <a:pPr marL="0" lvl="0" indent="0" algn="l" rtl="0">
              <a:lnSpc>
                <a:spcPct val="100000"/>
              </a:lnSpc>
              <a:spcBef>
                <a:spcPts val="0"/>
              </a:spcBef>
              <a:spcAft>
                <a:spcPts val="0"/>
              </a:spcAft>
              <a:buSzPts val="1400"/>
              <a:buNone/>
            </a:pPr>
            <a:r>
              <a:rPr lang="de-DE" sz="1000" b="1"/>
              <a:t>Quellen</a:t>
            </a:r>
            <a:endParaRPr sz="1000" b="1"/>
          </a:p>
          <a:p>
            <a:pPr marL="180975" lvl="0" indent="-180975" algn="l" rtl="0">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3"/>
              </a:rPr>
              <a:t>https://www.destatis.de/DE/Themen/Gesellschaft-Umwelt/Umwelt/Abfallwirtschaft/Publikationen/Downloads-Abfallwirtschaft/abfallbilanz-pdf-5321001.pdf?__blob=publicationFile</a:t>
            </a:r>
            <a:endParaRPr sz="900" u="sng">
              <a:solidFill>
                <a:srgbClr val="1155CC"/>
              </a:solidFill>
            </a:endParaRPr>
          </a:p>
          <a:p>
            <a:pPr marL="180975" lvl="0" indent="-180975" algn="l" rtl="0">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4"/>
              </a:rPr>
              <a:t>https://www.umweltbundesamt.de/sites/default/files/medien/publikation/long/4040.pdf</a:t>
            </a:r>
            <a:endParaRPr sz="900"/>
          </a:p>
          <a:p>
            <a:pPr marL="180975" lvl="0" indent="-180975" algn="l" rtl="0">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5"/>
              </a:rPr>
              <a:t>https://kreislaufwirtschaft-bau.de/Download/Bericht-12.pdf</a:t>
            </a:r>
            <a:endParaRPr sz="900"/>
          </a:p>
          <a:p>
            <a:pPr marL="0" lvl="0" indent="0" algn="l" rtl="0">
              <a:lnSpc>
                <a:spcPct val="100000"/>
              </a:lnSpc>
              <a:spcBef>
                <a:spcPts val="0"/>
              </a:spcBef>
              <a:spcAft>
                <a:spcPts val="0"/>
              </a:spcAft>
              <a:buSzPts val="1400"/>
              <a:buNone/>
            </a:pPr>
            <a:endParaRPr sz="1000"/>
          </a:p>
        </p:txBody>
      </p:sp>
      <p:sp>
        <p:nvSpPr>
          <p:cNvPr id="298" name="Google Shape;298;g26dae9e7bab_0_863: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dae9e7bab_0_1030: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6dae9e7bab_0_1030:notes"/>
          <p:cNvSpPr txBox="1">
            <a:spLocks noGrp="1"/>
          </p:cNvSpPr>
          <p:nvPr>
            <p:ph type="body" idx="1"/>
          </p:nvPr>
        </p:nvSpPr>
        <p:spPr>
          <a:xfrm>
            <a:off x="465139" y="3924001"/>
            <a:ext cx="6145200" cy="61612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i="0" u="none" strike="noStrike" cap="none">
                <a:solidFill>
                  <a:schemeClr val="dk1"/>
                </a:solidFill>
                <a:latin typeface="Calibri"/>
                <a:ea typeface="Calibri"/>
                <a:cs typeface="Calibri"/>
                <a:sym typeface="Calibri"/>
              </a:rPr>
              <a:t>Beschreibung</a:t>
            </a:r>
            <a:endParaRPr sz="105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0" i="0" u="none" strike="noStrike" cap="none">
                <a:solidFill>
                  <a:schemeClr val="dk1"/>
                </a:solidFill>
                <a:latin typeface="Calibri"/>
                <a:ea typeface="Calibri"/>
                <a:cs typeface="Calibri"/>
                <a:sym typeface="Calibri"/>
              </a:rPr>
              <a:t>Unter einer thermischen Bauteilaktivierung wird die Nutzung massiver Bauteile zur Temperierung von Gebäuden verstanden. In der Regel handelt es sich bei der thermischen Bauteilaktivierung um massive Bauteile aus Beton wie Betondecken oder -boden, aber auch Stützpfeiler oder Bodenpfähle aus Beton lassen sich thermisch aktivieren. Die thermische Aktivierung erfolgt durch das Verlegen und Einbetonieren von Rohren durch die in der Regel Wasser als Kühlmittel bzw. Wärmeträger fließt und so ein Temperaturunterschied zwischen Bauteil und Umgebung hergestellt wird. Als Rohre kommen meist robuste Leitungen aus hochdruckvernetztem Polyethylen (PE-Xa) zum Einsatz (Rosenkranz 2021). Je nachdem ob das thermisch aktivierte Bauteil Wärme von der Umgebung aufnehmen (Kühlfall) oder an die Umgebung abgeben (Heizfall) soll, wird abgekühltes oder angewärmtes Wasser durch die Rohre geleitet. Mit Vorlauftemperaturen von 22 bis 28 °C im Heizfall und 16 bis 18 °C im Kühlfall, arbeitet die thermische Bauteilaktivierung nur mit niedrigen Systemtemperaturen (Glück 1999). Gleichwohl verwandelt die thermische Bauteilaktivierung massive Boden- und Deckenplatten aus Beton in große Heiz- und Kühlflächen. Ein besonderer ökologischer Vorteil ist die gute Kombinierbarkeit der thermischen Bauteilaktivierung mit regenerativen Energiesystemen wie Wärmepumpen und thermischen Solaranlagen. Bei der Kombination mit Wärmepumpen können höhere Umgebungstemperaturen genutzt werden, was den nötigen Temperaturhub und den damit einhergehenden Strombedarf verringert. Solarthermische Systeme können insbesondere während der Übergangszeit und den dann verringerten Systemtemperaturen aufgrund der Vortemperierung durch die erwärmten Bauteile länger und effektiver für die Gebäudeheizung genutzt werden (Glück 1999). Zudem wirken die massiven Betonbauteile wie große Speicher, die Wärme bevorraten und zeitversetzt abgeben können. Zwar ist die hohe Wärmespeicherfähigkeit der massiven Bauteile vorteilhaft und erlaubt auch saisonale Speicherung, allerdings, geht die hohe Speichermasse auch mit einer enormen Trägheit einher. Dies führt zu schwerfälligen Regelungen und es dauert lange bis geänderte Temperaturanforderungen tatsächlich im Raum spürbar sind (Bundesverband Geothermie 2020).</a:t>
            </a:r>
            <a:endParaRPr sz="1050"/>
          </a:p>
          <a:p>
            <a:pPr marL="0" lvl="0" indent="0" algn="l" rtl="0">
              <a:lnSpc>
                <a:spcPct val="100000"/>
              </a:lnSpc>
              <a:spcBef>
                <a:spcPts val="0"/>
              </a:spcBef>
              <a:spcAft>
                <a:spcPts val="0"/>
              </a:spcAft>
              <a:buSzPts val="1400"/>
              <a:buNone/>
            </a:pPr>
            <a:endParaRPr sz="1050" b="1"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i="0" u="none" strike="noStrike" cap="none">
                <a:solidFill>
                  <a:schemeClr val="dk1"/>
                </a:solidFill>
                <a:latin typeface="Calibri"/>
                <a:ea typeface="Calibri"/>
                <a:cs typeface="Calibri"/>
                <a:sym typeface="Calibri"/>
              </a:rPr>
              <a:t>Aufgabe</a:t>
            </a:r>
            <a:endParaRPr sz="105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229"/>
              <a:buFont typeface="Arial"/>
              <a:buChar char="•"/>
            </a:pPr>
            <a:r>
              <a:rPr lang="de-DE" sz="1050" b="0" i="0" u="none" strike="noStrike" cap="none">
                <a:solidFill>
                  <a:schemeClr val="dk1"/>
                </a:solidFill>
                <a:latin typeface="Calibri"/>
                <a:ea typeface="Calibri"/>
                <a:cs typeface="Calibri"/>
                <a:sym typeface="Calibri"/>
              </a:rPr>
              <a:t>Ein mehrgeschossiges Wohngebäude in Massiv-bauweise aus Beton wird errichtet. Eine thermische Bauteilaktivierung ist im Gespräch. Sie wollen mitreden. Informieren Sie sich über die gefallenen Begriffe und was sie mit der thermischen Bauteilaktivierung zu tun haben.</a:t>
            </a:r>
            <a:endParaRPr sz="1050"/>
          </a:p>
          <a:p>
            <a:pPr marL="0" lvl="0" indent="0" algn="l" rtl="0">
              <a:lnSpc>
                <a:spcPct val="100000"/>
              </a:lnSpc>
              <a:spcBef>
                <a:spcPts val="0"/>
              </a:spcBef>
              <a:spcAft>
                <a:spcPts val="0"/>
              </a:spcAft>
              <a:buSzPts val="1400"/>
              <a:buNone/>
            </a:pPr>
            <a:endParaRPr sz="1050" b="1"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i="0" u="none" strike="noStrike" cap="none">
                <a:solidFill>
                  <a:schemeClr val="dk1"/>
                </a:solidFill>
                <a:latin typeface="Calibri"/>
                <a:ea typeface="Calibri"/>
                <a:cs typeface="Calibri"/>
                <a:sym typeface="Calibri"/>
              </a:rPr>
              <a:t>Quellen</a:t>
            </a:r>
            <a:endParaRPr sz="105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170"/>
              <a:buFont typeface="Arial"/>
              <a:buChar char="•"/>
            </a:pPr>
            <a:r>
              <a:rPr lang="de-DE" sz="1000" b="0" i="0" u="none" strike="noStrike" cap="none">
                <a:solidFill>
                  <a:schemeClr val="dk1"/>
                </a:solidFill>
                <a:latin typeface="Calibri"/>
                <a:ea typeface="Calibri"/>
                <a:cs typeface="Calibri"/>
                <a:sym typeface="Calibri"/>
              </a:rPr>
              <a:t>Bergmann, Tobias und Wannke, Michael (2012): Hochleistungswärmetauscher zur Nutzung von Energie aus Abwasser. In: BBR – Fachmagazin für Leitungsbau, Brunnenbau und Geothermie 12/2012, S. 26–31.</a:t>
            </a:r>
            <a:endParaRPr sz="1000"/>
          </a:p>
          <a:p>
            <a:pPr marL="171450" lvl="0" indent="-171450" algn="l" rtl="0">
              <a:lnSpc>
                <a:spcPct val="100000"/>
              </a:lnSpc>
              <a:spcBef>
                <a:spcPts val="0"/>
              </a:spcBef>
              <a:spcAft>
                <a:spcPts val="0"/>
              </a:spcAft>
              <a:buSzPts val="1170"/>
              <a:buFont typeface="Arial"/>
              <a:buChar char="•"/>
            </a:pPr>
            <a:r>
              <a:rPr lang="de-DE" sz="1000" b="0" i="0" u="none" strike="noStrike" cap="none">
                <a:solidFill>
                  <a:schemeClr val="dk1"/>
                </a:solidFill>
                <a:latin typeface="Calibri"/>
                <a:ea typeface="Calibri"/>
                <a:cs typeface="Calibri"/>
                <a:sym typeface="Calibri"/>
              </a:rPr>
              <a:t>Rosenkranz, Alexander (2021): Mit Betonkernaktivierung effizient heizen. Viessmann Climate Solutions SE (Hrsg.). 10.02.2021. Allendorf (Eder). Online: </a:t>
            </a:r>
            <a:r>
              <a:rPr lang="de-DE" sz="1000" b="0" i="0" u="sng" strike="noStrike" cap="none">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https://www.heizung.de/ratgeber/diverses/mit-betonkernaktivierung-effizient-heizen.html</a:t>
            </a:r>
            <a:endParaRPr sz="100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170"/>
              <a:buFont typeface="Arial"/>
              <a:buChar char="•"/>
            </a:pPr>
            <a:r>
              <a:rPr lang="de-DE" sz="1000" b="0" i="0" u="none" strike="noStrike" cap="none">
                <a:solidFill>
                  <a:schemeClr val="dk1"/>
                </a:solidFill>
                <a:latin typeface="Calibri"/>
                <a:ea typeface="Calibri"/>
                <a:cs typeface="Calibri"/>
                <a:sym typeface="Calibri"/>
              </a:rPr>
              <a:t>Glück, Bernd (1999): Thermische Bauteilaktivierung - Nutzen von Umweltenergie und Kapillarrohren. Heidelberg: C. F. Müller Verlag, Hüthig GmbH 1999.</a:t>
            </a:r>
            <a:endParaRPr sz="1000"/>
          </a:p>
        </p:txBody>
      </p:sp>
      <p:sp>
        <p:nvSpPr>
          <p:cNvPr id="312" name="Google Shape;312;g26dae9e7bab_0_1030: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dae9e7bab_0_1123: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26dae9e7bab_0_1123:notes"/>
          <p:cNvSpPr txBox="1">
            <a:spLocks noGrp="1"/>
          </p:cNvSpPr>
          <p:nvPr>
            <p:ph type="body" idx="1"/>
          </p:nvPr>
        </p:nvSpPr>
        <p:spPr>
          <a:xfrm>
            <a:off x="479425" y="3924000"/>
            <a:ext cx="6142038"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b="1"/>
              <a:t>Beschreibung</a:t>
            </a:r>
            <a:endParaRPr b="1"/>
          </a:p>
          <a:p>
            <a:pPr marL="0" lvl="0" indent="0" algn="l" rtl="0">
              <a:lnSpc>
                <a:spcPct val="100000"/>
              </a:lnSpc>
              <a:spcBef>
                <a:spcPts val="0"/>
              </a:spcBef>
              <a:spcAft>
                <a:spcPts val="0"/>
              </a:spcAft>
              <a:buClr>
                <a:schemeClr val="dk1"/>
              </a:buClr>
              <a:buSzPts val="1800"/>
              <a:buNone/>
            </a:pPr>
            <a:r>
              <a:rPr lang="de-DE"/>
              <a:t>In dieser Abbildung ist der „THG-Fußabdruck der Herstellung, Errichtung und der Modernisierung von</a:t>
            </a:r>
            <a:endParaRPr/>
          </a:p>
          <a:p>
            <a:pPr marL="0" lvl="0" indent="0" algn="l" rtl="0">
              <a:lnSpc>
                <a:spcPct val="100000"/>
              </a:lnSpc>
              <a:spcBef>
                <a:spcPts val="0"/>
              </a:spcBef>
              <a:spcAft>
                <a:spcPts val="0"/>
              </a:spcAft>
              <a:buClr>
                <a:schemeClr val="dk1"/>
              </a:buClr>
              <a:buSzPts val="1100"/>
              <a:buFont typeface="Arial"/>
              <a:buNone/>
            </a:pPr>
            <a:r>
              <a:rPr lang="de-DE"/>
              <a:t>Wohn- und Nichtwohngebäuden nach direkten Zulieferern inklusive der THG-Emissionen ihrer</a:t>
            </a:r>
            <a:endParaRPr/>
          </a:p>
          <a:p>
            <a:pPr marL="0" lvl="0" indent="0" algn="l" rtl="0">
              <a:lnSpc>
                <a:spcPct val="100000"/>
              </a:lnSpc>
              <a:spcBef>
                <a:spcPts val="0"/>
              </a:spcBef>
              <a:spcAft>
                <a:spcPts val="0"/>
              </a:spcAft>
              <a:buClr>
                <a:schemeClr val="dk1"/>
              </a:buClr>
              <a:buSzPts val="1100"/>
              <a:buFont typeface="Arial"/>
              <a:buNone/>
            </a:pPr>
            <a:r>
              <a:rPr lang="de-DE"/>
              <a:t>Lieferketten dargestellt. (...) Gemäß dieser Perspektive trugen die direkten Emissionen der</a:t>
            </a:r>
            <a:endParaRPr/>
          </a:p>
          <a:p>
            <a:pPr marL="0" lvl="0" indent="0" algn="l" rtl="0">
              <a:lnSpc>
                <a:spcPct val="100000"/>
              </a:lnSpc>
              <a:spcBef>
                <a:spcPts val="0"/>
              </a:spcBef>
              <a:spcAft>
                <a:spcPts val="0"/>
              </a:spcAft>
              <a:buClr>
                <a:schemeClr val="dk1"/>
              </a:buClr>
              <a:buSzPts val="1100"/>
              <a:buFont typeface="Arial"/>
              <a:buNone/>
            </a:pPr>
            <a:r>
              <a:rPr lang="de-DE"/>
              <a:t>Bauwirtschaft infolge von Bauprozessen (Anteil Hochbau) 10 % zum THG-Fußabdruck von rund</a:t>
            </a:r>
            <a:endParaRPr/>
          </a:p>
          <a:p>
            <a:pPr marL="0" lvl="0" indent="0" algn="l" rtl="0">
              <a:lnSpc>
                <a:spcPct val="100000"/>
              </a:lnSpc>
              <a:spcBef>
                <a:spcPts val="0"/>
              </a:spcBef>
              <a:spcAft>
                <a:spcPts val="0"/>
              </a:spcAft>
              <a:buClr>
                <a:schemeClr val="dk1"/>
              </a:buClr>
              <a:buSzPts val="1100"/>
              <a:buNone/>
            </a:pPr>
            <a:r>
              <a:rPr lang="de-DE"/>
              <a:t>101 Mio. t CO</a:t>
            </a:r>
            <a:r>
              <a:rPr lang="de-DE" baseline="-25000"/>
              <a:t>2</a:t>
            </a:r>
            <a:r>
              <a:rPr lang="de-DE"/>
              <a:t>-Äq. bei.“ </a:t>
            </a:r>
            <a:endParaRPr/>
          </a:p>
          <a:p>
            <a:pPr marL="0" lvl="0" indent="0" algn="l" rtl="0">
              <a:lnSpc>
                <a:spcPct val="100000"/>
              </a:lnSpc>
              <a:spcBef>
                <a:spcPts val="0"/>
              </a:spcBef>
              <a:spcAft>
                <a:spcPts val="0"/>
              </a:spcAft>
              <a:buClr>
                <a:schemeClr val="dk1"/>
              </a:buClr>
              <a:buSzPts val="1100"/>
              <a:buNone/>
            </a:pPr>
            <a:r>
              <a:rPr lang="de-DE"/>
              <a:t>„Mit 25 % (25,6 Mio. t CO</a:t>
            </a:r>
            <a:r>
              <a:rPr lang="de-DE" baseline="-25000"/>
              <a:t>2</a:t>
            </a:r>
            <a:r>
              <a:rPr lang="de-DE"/>
              <a:t>-Äq.)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a:t>
            </a:r>
            <a:r>
              <a:rPr lang="de-DE" baseline="-25000"/>
              <a:t>2</a:t>
            </a:r>
            <a:r>
              <a:rPr lang="de-DE"/>
              <a:t>-Äq.) resp. 7,6 % (7,6 Mio. t CO</a:t>
            </a:r>
            <a:r>
              <a:rPr lang="de-DE" baseline="-25000"/>
              <a:t>2</a:t>
            </a:r>
            <a:r>
              <a:rPr lang="de-DE"/>
              <a:t>-Äq. des THG-Fußabdruckes.” (BBSR 2020)</a:t>
            </a:r>
            <a:endParaRPr/>
          </a:p>
          <a:p>
            <a:pPr marL="0" lvl="0" indent="0" algn="l" rtl="0">
              <a:lnSpc>
                <a:spcPct val="100000"/>
              </a:lnSpc>
              <a:spcBef>
                <a:spcPts val="0"/>
              </a:spcBef>
              <a:spcAft>
                <a:spcPts val="0"/>
              </a:spcAft>
              <a:buClr>
                <a:schemeClr val="dk1"/>
              </a:buClr>
              <a:buSzPts val="1800"/>
              <a:buFont typeface="Arial"/>
              <a:buNone/>
            </a:pPr>
            <a:r>
              <a:rPr lang="de-DE"/>
              <a:t> </a:t>
            </a:r>
            <a:endParaRPr/>
          </a:p>
          <a:p>
            <a:pPr marL="0" lvl="0" indent="0" algn="l" rtl="0">
              <a:lnSpc>
                <a:spcPct val="100000"/>
              </a:lnSpc>
              <a:spcBef>
                <a:spcPts val="0"/>
              </a:spcBef>
              <a:spcAft>
                <a:spcPts val="0"/>
              </a:spcAft>
              <a:buClr>
                <a:schemeClr val="dk1"/>
              </a:buClr>
              <a:buSzPts val="1800"/>
              <a:buFont typeface="Arial"/>
              <a:buNone/>
            </a:pPr>
            <a:r>
              <a:rPr lang="de-DE" b="1"/>
              <a:t>Aufgabe</a:t>
            </a:r>
            <a:endParaRPr/>
          </a:p>
          <a:p>
            <a:pPr marL="171450" lvl="0" indent="-171450" algn="l" rtl="0">
              <a:lnSpc>
                <a:spcPct val="100000"/>
              </a:lnSpc>
              <a:spcBef>
                <a:spcPts val="0"/>
              </a:spcBef>
              <a:spcAft>
                <a:spcPts val="0"/>
              </a:spcAft>
              <a:buClr>
                <a:schemeClr val="dk1"/>
              </a:buClr>
              <a:buSzPts val="1200"/>
              <a:buFont typeface="Arial"/>
              <a:buChar char="•"/>
            </a:pPr>
            <a:r>
              <a:rPr lang="de-DE"/>
              <a:t>Vergleichen Sie die Emissionen, die sich aus der Herstellung von Beton und Holz ergeben</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900"/>
              <a:buFont typeface="Arial"/>
              <a:buNone/>
            </a:pPr>
            <a:r>
              <a:rPr lang="de-DE" b="1"/>
              <a:t>Quelle</a:t>
            </a:r>
            <a:endParaRPr b="1"/>
          </a:p>
          <a:p>
            <a:pPr marL="180975" lvl="0" indent="-180975" algn="l" rtl="0">
              <a:lnSpc>
                <a:spcPct val="100000"/>
              </a:lnSpc>
              <a:spcBef>
                <a:spcPts val="0"/>
              </a:spcBef>
              <a:spcAft>
                <a:spcPts val="0"/>
              </a:spcAft>
              <a:buClr>
                <a:schemeClr val="dk1"/>
              </a:buClr>
              <a:buSzPts val="1212"/>
              <a:buFont typeface="Arial"/>
              <a:buChar char="•"/>
            </a:pPr>
            <a:r>
              <a:rPr lang="de-DE"/>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a:p>
          <a:p>
            <a:pPr marL="180975" lvl="0" indent="-130175" algn="l" rtl="0">
              <a:lnSpc>
                <a:spcPct val="100000"/>
              </a:lnSpc>
              <a:spcBef>
                <a:spcPts val="0"/>
              </a:spcBef>
              <a:spcAft>
                <a:spcPts val="0"/>
              </a:spcAft>
              <a:buClr>
                <a:schemeClr val="dk1"/>
              </a:buClr>
              <a:buSzPts val="800"/>
              <a:buFont typeface="Merriweather"/>
              <a:buNone/>
            </a:pPr>
            <a:endParaRPr/>
          </a:p>
        </p:txBody>
      </p:sp>
      <p:sp>
        <p:nvSpPr>
          <p:cNvPr id="342" name="Google Shape;342;g26dae9e7bab_0_112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6dae9e7bab_0_1198: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6dae9e7bab_0_119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
        <p:nvSpPr>
          <p:cNvPr id="354" name="Google Shape;354;g26dae9e7bab_0_1198:notes"/>
          <p:cNvSpPr txBox="1">
            <a:spLocks noGrp="1"/>
          </p:cNvSpPr>
          <p:nvPr>
            <p:ph type="body" idx="1"/>
          </p:nvPr>
        </p:nvSpPr>
        <p:spPr>
          <a:xfrm>
            <a:off x="479425" y="3924002"/>
            <a:ext cx="6145214" cy="6310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50" b="1"/>
              <a:t>Beschreibung</a:t>
            </a:r>
            <a:endParaRPr sz="1050" b="1"/>
          </a:p>
          <a:p>
            <a:pPr marL="0" lvl="0" indent="0" algn="l" rtl="0">
              <a:lnSpc>
                <a:spcPct val="100000"/>
              </a:lnSpc>
              <a:spcBef>
                <a:spcPts val="0"/>
              </a:spcBef>
              <a:spcAft>
                <a:spcPts val="0"/>
              </a:spcAft>
              <a:buClr>
                <a:schemeClr val="dk1"/>
              </a:buClr>
              <a:buSzPts val="1100"/>
              <a:buNone/>
            </a:pPr>
            <a:r>
              <a:rPr lang="de-DE" sz="1050"/>
              <a:t>Die Grafik stellt „die Umweltauswirkungen  bei der Herstellung, der Errichtung sowie der Nutzung und des Betriebs von Wohn- und Nichtwohngebäuden in Deutschland entlang der Wertschöpfungskette dar“. Etwa 75 % des THG-Fußabdruckes (297 Mio. t CO</a:t>
            </a:r>
            <a:r>
              <a:rPr lang="de-DE" sz="1050" baseline="-25000"/>
              <a:t>2</a:t>
            </a:r>
            <a:r>
              <a:rPr lang="de-DE" sz="1050"/>
              <a:t>-Äq.) wurden durch Nutzung und Betrieb der Gebäude verursacht. Dies umfasst die direkten THG-Emissionen, die beispielsweise bei der Verbrennung von Brennstoffen für die Raumwärme entstehen, und die THG-Emissionen, die bei der Herstellung der Brennstoffe und des Stroms emittiert werden. Entsprechend wurden ca. 25 % des THG-Fußabdruckes von der Errichtung und Nutzung von Hochbauten aus deren vorgelagerten Lieferketten, der Herstellung, Errichtung und Modernisierung und durch die direkten Emissionen der Bauwirtschaft (Anteil Hochbau) verursacht.</a:t>
            </a:r>
            <a:endParaRPr sz="1050"/>
          </a:p>
          <a:p>
            <a:pPr marL="0" lvl="0" indent="0" algn="l" rtl="0">
              <a:lnSpc>
                <a:spcPct val="100000"/>
              </a:lnSpc>
              <a:spcBef>
                <a:spcPts val="0"/>
              </a:spcBef>
              <a:spcAft>
                <a:spcPts val="0"/>
              </a:spcAft>
              <a:buClr>
                <a:schemeClr val="dk1"/>
              </a:buClr>
              <a:buSzPts val="1100"/>
              <a:buFont typeface="Arial"/>
              <a:buNone/>
            </a:pPr>
            <a:r>
              <a:rPr lang="de-DE" sz="1050"/>
              <a:t>Die Bauwirtschaft (Anteil Hochbau) selbst trägt statistisch zwar ca. 45 % zur Bruttowertschöpfung bei, verursacht aber über Bauprozesse nur 2,6 % des gesamten THG-Fußabdrucks. Die restlichen 22,8 % werden durch die Grundstoffindustrie (2,3 %, 9 Mio. t CO</a:t>
            </a:r>
            <a:r>
              <a:rPr lang="de-DE" sz="1050" baseline="-25000"/>
              <a:t>2</a:t>
            </a:r>
            <a:r>
              <a:rPr lang="de-DE" sz="1050"/>
              <a:t>-Äq.), die vorgelagerten Zulieferer (10,6 %, 42 Mio. t CO</a:t>
            </a:r>
            <a:r>
              <a:rPr lang="de-DE" sz="1050" baseline="-25000"/>
              <a:t>2</a:t>
            </a:r>
            <a:r>
              <a:rPr lang="de-DE" sz="1050"/>
              <a:t>-Äq.) sowie die Baustoffindustrie (9,9 %, 39 Mio. t CO</a:t>
            </a:r>
            <a:r>
              <a:rPr lang="de-DE" sz="1050" baseline="-25000"/>
              <a:t>2</a:t>
            </a:r>
            <a:r>
              <a:rPr lang="de-DE" sz="1050"/>
              <a:t>-Äq.) verursacht. Bei den anderen Umweltfußabdrücken werden 33 % bis 70 % der Umweltauswirkungen durch Nutzung und Betrieb der Hochbauten verursacht." (BBSR 2020)</a:t>
            </a:r>
            <a:endParaRPr sz="1050"/>
          </a:p>
          <a:p>
            <a:pPr marL="0" lvl="0" indent="0" algn="l" rtl="0">
              <a:lnSpc>
                <a:spcPct val="100000"/>
              </a:lnSpc>
              <a:spcBef>
                <a:spcPts val="0"/>
              </a:spcBef>
              <a:spcAft>
                <a:spcPts val="0"/>
              </a:spcAft>
              <a:buClr>
                <a:schemeClr val="dk1"/>
              </a:buClr>
              <a:buSzPts val="1100"/>
              <a:buNone/>
            </a:pPr>
            <a:r>
              <a:rPr lang="de-DE" sz="1050" b="1"/>
              <a:t>Definition </a:t>
            </a:r>
            <a:r>
              <a:rPr lang="de-DE" sz="1050"/>
              <a:t>„</a:t>
            </a:r>
            <a:r>
              <a:rPr lang="de-DE" sz="1050" b="1"/>
              <a:t>CO2-Äquivalente”</a:t>
            </a:r>
            <a:endParaRPr/>
          </a:p>
          <a:p>
            <a:pPr marL="0" lvl="0" indent="0" algn="l" rtl="0">
              <a:lnSpc>
                <a:spcPct val="100000"/>
              </a:lnSpc>
              <a:spcBef>
                <a:spcPts val="0"/>
              </a:spcBef>
              <a:spcAft>
                <a:spcPts val="0"/>
              </a:spcAft>
              <a:buClr>
                <a:schemeClr val="dk1"/>
              </a:buClr>
              <a:buSzPts val="1100"/>
              <a:buNone/>
            </a:pPr>
            <a:r>
              <a:rPr lang="de-DE" sz="1050"/>
              <a:t>Die verschiedenen Treibhausgase (THG), z.B. Kohlenstoffdioxid (CO</a:t>
            </a:r>
            <a:r>
              <a:rPr lang="de-DE" sz="1050" i="1" baseline="-25000"/>
              <a:t>2</a:t>
            </a:r>
            <a:r>
              <a:rPr lang="de-DE" sz="1050"/>
              <a:t>), Methan (CH</a:t>
            </a:r>
            <a:r>
              <a:rPr lang="de-DE" sz="1050" baseline="-25000"/>
              <a:t>4</a:t>
            </a:r>
            <a:r>
              <a:rPr lang="de-DE" sz="1050"/>
              <a:t>), Lachgas (N</a:t>
            </a:r>
            <a:r>
              <a:rPr lang="de-DE" sz="1050" i="1" baseline="-25000"/>
              <a:t>2</a:t>
            </a:r>
            <a:r>
              <a:rPr lang="de-DE" sz="1050"/>
              <a:t>O), Schwefelhexafluorid (SF</a:t>
            </a:r>
            <a:r>
              <a:rPr lang="de-DE" sz="1050" baseline="-25000"/>
              <a:t>6</a:t>
            </a:r>
            <a:r>
              <a:rPr lang="de-DE" sz="1050"/>
              <a:t>) tragen unterschiedlich stark zum Klimawandel bei. Daher wird CO</a:t>
            </a:r>
            <a:r>
              <a:rPr lang="de-DE" sz="1050" i="1" baseline="-25000"/>
              <a:t>2 </a:t>
            </a:r>
            <a:r>
              <a:rPr lang="de-DE" sz="1050"/>
              <a:t>als Bezugsgröße genutzt und zur Vergleichbarkeit genutzt. So trägt Methan 25-fach stärker zum Klimawandel bei als CO</a:t>
            </a:r>
            <a:r>
              <a:rPr lang="de-DE" sz="1050" i="1" baseline="-25000"/>
              <a:t>2</a:t>
            </a:r>
            <a:r>
              <a:rPr lang="de-DE" sz="1050"/>
              <a:t> . Dies wird abgekürzt durch „25 CO</a:t>
            </a:r>
            <a:r>
              <a:rPr lang="de-DE" sz="1050" i="1" baseline="-25000"/>
              <a:t>2</a:t>
            </a:r>
            <a:r>
              <a:rPr lang="de-DE" sz="1050"/>
              <a:t>e” oder „25 CO</a:t>
            </a:r>
            <a:r>
              <a:rPr lang="de-DE" sz="1050" i="1" baseline="-25000"/>
              <a:t>2</a:t>
            </a:r>
            <a:r>
              <a:rPr lang="de-DE" sz="1050"/>
              <a:t> Äq”. N</a:t>
            </a:r>
            <a:r>
              <a:rPr lang="de-DE" sz="1050" i="1" baseline="-25000"/>
              <a:t>2</a:t>
            </a:r>
            <a:r>
              <a:rPr lang="de-DE" sz="1050"/>
              <a:t>O entsprich dann ca. 298 CO</a:t>
            </a:r>
            <a:r>
              <a:rPr lang="de-DE" sz="1050" i="1" baseline="-25000"/>
              <a:t>2</a:t>
            </a:r>
            <a:r>
              <a:rPr lang="de-DE" sz="1050"/>
              <a:t> Äq. und SF</a:t>
            </a:r>
            <a:r>
              <a:rPr lang="de-DE" sz="1050" baseline="-25000"/>
              <a:t>6 </a:t>
            </a:r>
            <a:r>
              <a:rPr lang="de-DE" sz="1050"/>
              <a:t>sogar ca. 22.800 CO</a:t>
            </a:r>
            <a:r>
              <a:rPr lang="de-DE" sz="1050" i="1" baseline="-25000"/>
              <a:t>2</a:t>
            </a:r>
            <a:r>
              <a:rPr lang="de-DE" sz="1050"/>
              <a:t> Äq.</a:t>
            </a:r>
            <a:endParaRPr sz="1050" b="1"/>
          </a:p>
          <a:p>
            <a:pPr marL="0" lvl="0" indent="0" algn="l" rtl="0">
              <a:lnSpc>
                <a:spcPct val="100000"/>
              </a:lnSpc>
              <a:spcBef>
                <a:spcPts val="0"/>
              </a:spcBef>
              <a:spcAft>
                <a:spcPts val="0"/>
              </a:spcAft>
              <a:buClr>
                <a:schemeClr val="dk1"/>
              </a:buClr>
              <a:buSzPts val="1800"/>
              <a:buFont typeface="Arial"/>
              <a:buNone/>
            </a:pPr>
            <a:r>
              <a:rPr lang="de-DE" sz="1050" b="1"/>
              <a:t>Aufgaben</a:t>
            </a:r>
            <a:endParaRPr sz="1050"/>
          </a:p>
          <a:p>
            <a:pPr marL="171450" lvl="0" indent="-171450" algn="l" rtl="0">
              <a:lnSpc>
                <a:spcPct val="100000"/>
              </a:lnSpc>
              <a:spcBef>
                <a:spcPts val="0"/>
              </a:spcBef>
              <a:spcAft>
                <a:spcPts val="0"/>
              </a:spcAft>
              <a:buClr>
                <a:schemeClr val="dk1"/>
              </a:buClr>
              <a:buSzPts val="1100"/>
              <a:buChar char="•"/>
            </a:pPr>
            <a:r>
              <a:rPr lang="de-DE" sz="1050"/>
              <a:t>Welchen Beitrag leistet Ihr Ausbildungsbetrieb im Bereich Betriebsgebäude und Maschinen zum Klimawandel?</a:t>
            </a:r>
            <a:endParaRPr sz="1050"/>
          </a:p>
          <a:p>
            <a:pPr marL="171450" lvl="0" indent="-168275" algn="l" rtl="0">
              <a:lnSpc>
                <a:spcPct val="100000"/>
              </a:lnSpc>
              <a:spcBef>
                <a:spcPts val="0"/>
              </a:spcBef>
              <a:spcAft>
                <a:spcPts val="0"/>
              </a:spcAft>
              <a:buSzPts val="1050"/>
              <a:buChar char="•"/>
            </a:pPr>
            <a:r>
              <a:rPr lang="de-DE" sz="1050"/>
              <a:t>Was unternimmt Ihr Ausbildungsbetrieb, um CO</a:t>
            </a:r>
            <a:r>
              <a:rPr lang="de-DE" sz="1050" baseline="-25000"/>
              <a:t>2</a:t>
            </a:r>
            <a:r>
              <a:rPr lang="de-DE" sz="1050"/>
              <a:t>-Emissionen bei der Nutzung von Betriebsgebäuden und Maschinen zu verringern?</a:t>
            </a:r>
            <a:endParaRPr sz="1050"/>
          </a:p>
          <a:p>
            <a:pPr marL="171450" lvl="0" indent="-168275" algn="l" rtl="0">
              <a:lnSpc>
                <a:spcPct val="100000"/>
              </a:lnSpc>
              <a:spcBef>
                <a:spcPts val="0"/>
              </a:spcBef>
              <a:spcAft>
                <a:spcPts val="0"/>
              </a:spcAft>
              <a:buSzPts val="1050"/>
              <a:buChar char="•"/>
            </a:pPr>
            <a:r>
              <a:rPr lang="de-DE" sz="1050"/>
              <a:t>Welchen Beitrag leistet Ihr Ausbildungsbetrieb im Bereich der eingesetzten Materialien zum Klimawandel?</a:t>
            </a:r>
            <a:endParaRPr sz="1050"/>
          </a:p>
          <a:p>
            <a:pPr marL="171450" lvl="0" indent="-168275" algn="l" rtl="0">
              <a:lnSpc>
                <a:spcPct val="100000"/>
              </a:lnSpc>
              <a:spcBef>
                <a:spcPts val="0"/>
              </a:spcBef>
              <a:spcAft>
                <a:spcPts val="0"/>
              </a:spcAft>
              <a:buSzPts val="1050"/>
              <a:buChar char="•"/>
            </a:pPr>
            <a:r>
              <a:rPr lang="de-DE" sz="1050"/>
              <a:t>Was unternehmen Sie in Ihrem Betrieb, um CO</a:t>
            </a:r>
            <a:r>
              <a:rPr lang="de-DE" sz="1050" baseline="-25000"/>
              <a:t>2</a:t>
            </a:r>
            <a:r>
              <a:rPr lang="de-DE" sz="1050"/>
              <a:t>-Emissionen durch die Auswahl und Verarbeitung der Materialien zu verringern?</a:t>
            </a:r>
            <a:endParaRPr sz="1050"/>
          </a:p>
          <a:p>
            <a:pPr marL="171450" lvl="0" indent="-171450" algn="l" rtl="0">
              <a:lnSpc>
                <a:spcPct val="100000"/>
              </a:lnSpc>
              <a:spcBef>
                <a:spcPts val="0"/>
              </a:spcBef>
              <a:spcAft>
                <a:spcPts val="0"/>
              </a:spcAft>
              <a:buClr>
                <a:schemeClr val="dk1"/>
              </a:buClr>
              <a:buSzPts val="1100"/>
              <a:buChar char="•"/>
            </a:pPr>
            <a:r>
              <a:rPr lang="de-DE" sz="1050"/>
              <a:t>Welchen Beitrag leistet Ihr Ausbildungsbetrieb im Bereich Mobilität zum Klimawandel?</a:t>
            </a:r>
            <a:endParaRPr sz="1050"/>
          </a:p>
          <a:p>
            <a:pPr marL="171450" lvl="0" indent="-171450" algn="l" rtl="0">
              <a:lnSpc>
                <a:spcPct val="100000"/>
              </a:lnSpc>
              <a:spcBef>
                <a:spcPts val="0"/>
              </a:spcBef>
              <a:spcAft>
                <a:spcPts val="0"/>
              </a:spcAft>
              <a:buClr>
                <a:schemeClr val="dk1"/>
              </a:buClr>
              <a:buSzPts val="1100"/>
              <a:buChar char="•"/>
            </a:pPr>
            <a:r>
              <a:rPr lang="de-DE" sz="1050"/>
              <a:t>Was unternimmt Ihr Ausbildungsbetrieb, um CO</a:t>
            </a:r>
            <a:r>
              <a:rPr lang="de-DE" sz="1050" baseline="-25000"/>
              <a:t>2</a:t>
            </a:r>
            <a:r>
              <a:rPr lang="de-DE" sz="1050"/>
              <a:t>-Emissionen aus der betriebseigenen PKW-Flotte zu verringern?</a:t>
            </a:r>
            <a:endParaRPr sz="1050"/>
          </a:p>
          <a:p>
            <a:pPr marL="0" lvl="0" indent="0" algn="l" rtl="0">
              <a:lnSpc>
                <a:spcPct val="100000"/>
              </a:lnSpc>
              <a:spcBef>
                <a:spcPts val="0"/>
              </a:spcBef>
              <a:spcAft>
                <a:spcPts val="0"/>
              </a:spcAft>
              <a:buClr>
                <a:schemeClr val="dk1"/>
              </a:buClr>
              <a:buSzPts val="900"/>
              <a:buFont typeface="Arial"/>
              <a:buNone/>
            </a:pPr>
            <a:endParaRPr sz="1050" b="1"/>
          </a:p>
          <a:p>
            <a:pPr marL="0" lvl="0" indent="0" algn="l" rtl="0">
              <a:lnSpc>
                <a:spcPct val="100000"/>
              </a:lnSpc>
              <a:spcBef>
                <a:spcPts val="0"/>
              </a:spcBef>
              <a:spcAft>
                <a:spcPts val="0"/>
              </a:spcAft>
              <a:buClr>
                <a:schemeClr val="dk1"/>
              </a:buClr>
              <a:buSzPts val="900"/>
              <a:buFont typeface="Arial"/>
              <a:buNone/>
            </a:pPr>
            <a:r>
              <a:rPr lang="de-DE" sz="1050" b="1"/>
              <a:t>Quelle</a:t>
            </a:r>
            <a:endParaRPr sz="1050" b="1"/>
          </a:p>
          <a:p>
            <a:pPr marL="180975" lvl="0" indent="-180975" algn="l" rtl="0">
              <a:lnSpc>
                <a:spcPct val="100000"/>
              </a:lnSpc>
              <a:spcBef>
                <a:spcPts val="0"/>
              </a:spcBef>
              <a:spcAft>
                <a:spcPts val="0"/>
              </a:spcAft>
              <a:buClr>
                <a:schemeClr val="dk1"/>
              </a:buClr>
              <a:buSzPts val="800"/>
              <a:buFont typeface="Calibri"/>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000" b="1"/>
          </a:p>
          <a:p>
            <a:pPr marL="0" lvl="0" indent="0" algn="l" rtl="0">
              <a:lnSpc>
                <a:spcPct val="100000"/>
              </a:lnSpc>
              <a:spcBef>
                <a:spcPts val="0"/>
              </a:spcBef>
              <a:spcAft>
                <a:spcPts val="0"/>
              </a:spcAft>
              <a:buSzPts val="1400"/>
              <a:buNone/>
            </a:pPr>
            <a:endParaRPr sz="105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dae9e7bab_0_1273: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6dae9e7bab_0_127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
        <p:nvSpPr>
          <p:cNvPr id="366" name="Google Shape;366;g26dae9e7bab_0_1273:notes"/>
          <p:cNvSpPr txBox="1">
            <a:spLocks noGrp="1"/>
          </p:cNvSpPr>
          <p:nvPr>
            <p:ph type="body" idx="1"/>
          </p:nvPr>
        </p:nvSpPr>
        <p:spPr>
          <a:xfrm>
            <a:off x="479425" y="3924000"/>
            <a:ext cx="6142038"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50" b="1"/>
              <a:t>Beschreibung</a:t>
            </a:r>
            <a:endParaRPr sz="1150"/>
          </a:p>
          <a:p>
            <a:pPr marL="0" lvl="0" indent="0" algn="l" rtl="0">
              <a:lnSpc>
                <a:spcPct val="100000"/>
              </a:lnSpc>
              <a:spcBef>
                <a:spcPts val="0"/>
              </a:spcBef>
              <a:spcAft>
                <a:spcPts val="0"/>
              </a:spcAft>
              <a:buClr>
                <a:schemeClr val="dk1"/>
              </a:buClr>
              <a:buSzPts val="1100"/>
              <a:buFont typeface="Arial"/>
              <a:buNone/>
            </a:pPr>
            <a:r>
              <a:rPr lang="de-DE" sz="1150"/>
              <a:t>In der Abbildung sind die Anteile der Umweltfußabdrücke der Herstellung, Errichtung, der</a:t>
            </a:r>
            <a:endParaRPr sz="1150"/>
          </a:p>
          <a:p>
            <a:pPr marL="0" lvl="0" indent="0" algn="l" rtl="0">
              <a:lnSpc>
                <a:spcPct val="100000"/>
              </a:lnSpc>
              <a:spcBef>
                <a:spcPts val="0"/>
              </a:spcBef>
              <a:spcAft>
                <a:spcPts val="0"/>
              </a:spcAft>
              <a:buClr>
                <a:schemeClr val="dk1"/>
              </a:buClr>
              <a:buSzPts val="1100"/>
              <a:buFont typeface="Arial"/>
              <a:buNone/>
            </a:pPr>
            <a:r>
              <a:rPr lang="de-DE" sz="1150"/>
              <a:t>Modernisierung und der Nutzung und des Betriebes von Wohn- und Nichtwohngebäuden an den</a:t>
            </a:r>
            <a:endParaRPr sz="1150"/>
          </a:p>
          <a:p>
            <a:pPr marL="0" lvl="0" indent="0" algn="l" rtl="0">
              <a:lnSpc>
                <a:spcPct val="100000"/>
              </a:lnSpc>
              <a:spcBef>
                <a:spcPts val="0"/>
              </a:spcBef>
              <a:spcAft>
                <a:spcPts val="0"/>
              </a:spcAft>
              <a:buClr>
                <a:schemeClr val="dk1"/>
              </a:buClr>
              <a:buSzPts val="1100"/>
              <a:buFont typeface="Arial"/>
              <a:buNone/>
            </a:pPr>
            <a:r>
              <a:rPr lang="de-DE" sz="1150"/>
              <a:t>globalen Umweltfußabdrücken in parts per million (ppm) dargestellt. Als Vergleichsgröße ist der</a:t>
            </a:r>
            <a:endParaRPr sz="1150"/>
          </a:p>
          <a:p>
            <a:pPr marL="0" lvl="0" indent="0" algn="l" rtl="0">
              <a:lnSpc>
                <a:spcPct val="100000"/>
              </a:lnSpc>
              <a:spcBef>
                <a:spcPts val="0"/>
              </a:spcBef>
              <a:spcAft>
                <a:spcPts val="0"/>
              </a:spcAft>
              <a:buClr>
                <a:schemeClr val="dk1"/>
              </a:buClr>
              <a:buSzPts val="1100"/>
              <a:buFont typeface="Arial"/>
              <a:buNone/>
            </a:pPr>
            <a:r>
              <a:rPr lang="de-DE" sz="1150"/>
              <a:t>Anteil der Wertschöpfung des Handlungsfelds «Errichtung und Nutzung von Hochbauten» an der</a:t>
            </a:r>
            <a:endParaRPr sz="1150"/>
          </a:p>
          <a:p>
            <a:pPr marL="0" lvl="0" indent="0" algn="l" rtl="0">
              <a:lnSpc>
                <a:spcPct val="100000"/>
              </a:lnSpc>
              <a:spcBef>
                <a:spcPts val="0"/>
              </a:spcBef>
              <a:spcAft>
                <a:spcPts val="0"/>
              </a:spcAft>
              <a:buClr>
                <a:schemeClr val="dk1"/>
              </a:buClr>
              <a:buSzPts val="1100"/>
              <a:buFont typeface="Arial"/>
              <a:buNone/>
            </a:pPr>
            <a:r>
              <a:rPr lang="de-DE" sz="1150"/>
              <a:t>Wertschöpfung der gesamten Weltwirtschaft in ppm dargestellt. Die Pfeile zeigen die notwendige Reduktion (...) der jeweiligen Umweltfußabdrücke zur Einhaltung der planetaren Grenzen.</a:t>
            </a:r>
            <a:endParaRPr sz="1150"/>
          </a:p>
          <a:p>
            <a:pPr marL="0" lvl="0" indent="0" algn="l" rtl="0">
              <a:lnSpc>
                <a:spcPct val="100000"/>
              </a:lnSpc>
              <a:spcBef>
                <a:spcPts val="0"/>
              </a:spcBef>
              <a:spcAft>
                <a:spcPts val="0"/>
              </a:spcAft>
              <a:buClr>
                <a:schemeClr val="dk1"/>
              </a:buClr>
              <a:buSzPts val="1100"/>
              <a:buFont typeface="Arial"/>
              <a:buNone/>
            </a:pPr>
            <a:r>
              <a:rPr lang="de-DE" sz="1150"/>
              <a:t>Den größten Anteil an den globalen Umweltauswirkungen (in ppm) hat das Handlungsfeld</a:t>
            </a:r>
            <a:endParaRPr sz="1150"/>
          </a:p>
          <a:p>
            <a:pPr marL="0" lvl="0" indent="0" algn="l" rtl="0">
              <a:lnSpc>
                <a:spcPct val="100000"/>
              </a:lnSpc>
              <a:spcBef>
                <a:spcPts val="0"/>
              </a:spcBef>
              <a:spcAft>
                <a:spcPts val="0"/>
              </a:spcAft>
              <a:buClr>
                <a:schemeClr val="dk1"/>
              </a:buClr>
              <a:buSzPts val="1100"/>
              <a:buFont typeface="Arial"/>
              <a:buNone/>
            </a:pPr>
            <a:r>
              <a:rPr lang="de-DE" sz="1150"/>
              <a:t>«Errichtung und Nutzung von Hochbauten» beim THG-Fußabdruck, gefolgt vom Luftver-</a:t>
            </a:r>
            <a:endParaRPr sz="1150"/>
          </a:p>
          <a:p>
            <a:pPr marL="0" lvl="0" indent="0" algn="l" rtl="0">
              <a:lnSpc>
                <a:spcPct val="100000"/>
              </a:lnSpc>
              <a:spcBef>
                <a:spcPts val="0"/>
              </a:spcBef>
              <a:spcAft>
                <a:spcPts val="0"/>
              </a:spcAft>
              <a:buClr>
                <a:schemeClr val="dk1"/>
              </a:buClr>
              <a:buSzPts val="1100"/>
              <a:buFont typeface="Arial"/>
              <a:buNone/>
            </a:pPr>
            <a:r>
              <a:rPr lang="de-DE" sz="1150"/>
              <a:t>schmutzungs-Fußabdruck. Die Anteile beider Fußabdrücke an den globalen Fußabdrücken sind</a:t>
            </a:r>
            <a:endParaRPr sz="1150"/>
          </a:p>
          <a:p>
            <a:pPr marL="0" lvl="0" indent="0" algn="l" rtl="0">
              <a:lnSpc>
                <a:spcPct val="100000"/>
              </a:lnSpc>
              <a:spcBef>
                <a:spcPts val="0"/>
              </a:spcBef>
              <a:spcAft>
                <a:spcPts val="0"/>
              </a:spcAft>
              <a:buClr>
                <a:schemeClr val="dk1"/>
              </a:buClr>
              <a:buSzPts val="1100"/>
              <a:buFont typeface="Arial"/>
              <a:buNone/>
            </a:pPr>
            <a:r>
              <a:rPr lang="de-DE" sz="1150"/>
              <a:t>höher als der Anteil des Handlungsfelds «Errichtung und Nutzung von Hochbauten» an der</a:t>
            </a:r>
            <a:endParaRPr sz="1150"/>
          </a:p>
          <a:p>
            <a:pPr marL="0" lvl="0" indent="0" algn="l" rtl="0">
              <a:lnSpc>
                <a:spcPct val="100000"/>
              </a:lnSpc>
              <a:spcBef>
                <a:spcPts val="0"/>
              </a:spcBef>
              <a:spcAft>
                <a:spcPts val="0"/>
              </a:spcAft>
              <a:buClr>
                <a:schemeClr val="dk1"/>
              </a:buClr>
              <a:buSzPts val="1100"/>
              <a:buFont typeface="Arial"/>
              <a:buNone/>
            </a:pPr>
            <a:r>
              <a:rPr lang="de-DE" sz="1150"/>
              <a:t>globalen Wertschöpfung.</a:t>
            </a:r>
            <a:endParaRPr sz="1150"/>
          </a:p>
          <a:p>
            <a:pPr marL="0" lvl="0" indent="0" algn="l" rtl="0">
              <a:lnSpc>
                <a:spcPct val="100000"/>
              </a:lnSpc>
              <a:spcBef>
                <a:spcPts val="0"/>
              </a:spcBef>
              <a:spcAft>
                <a:spcPts val="0"/>
              </a:spcAft>
              <a:buClr>
                <a:schemeClr val="dk1"/>
              </a:buClr>
              <a:buSzPts val="1100"/>
              <a:buFont typeface="Arial"/>
              <a:buNone/>
            </a:pPr>
            <a:endParaRPr sz="1150"/>
          </a:p>
          <a:p>
            <a:pPr marL="0" lvl="0" indent="0" algn="l" rtl="0">
              <a:lnSpc>
                <a:spcPct val="100000"/>
              </a:lnSpc>
              <a:spcBef>
                <a:spcPts val="0"/>
              </a:spcBef>
              <a:spcAft>
                <a:spcPts val="0"/>
              </a:spcAft>
              <a:buClr>
                <a:schemeClr val="dk1"/>
              </a:buClr>
              <a:buSzPts val="1100"/>
              <a:buFont typeface="Arial"/>
              <a:buNone/>
            </a:pPr>
            <a:r>
              <a:rPr lang="de-DE" sz="1150"/>
              <a:t>Die in der Abbildung aufgezeigte Reduktion der THG-Emissionen basiert auf dem globalen Grenzwert</a:t>
            </a:r>
            <a:endParaRPr sz="1150"/>
          </a:p>
          <a:p>
            <a:pPr marL="0" lvl="0" indent="0" algn="l" rtl="0">
              <a:lnSpc>
                <a:spcPct val="100000"/>
              </a:lnSpc>
              <a:spcBef>
                <a:spcPts val="0"/>
              </a:spcBef>
              <a:spcAft>
                <a:spcPts val="0"/>
              </a:spcAft>
              <a:buClr>
                <a:schemeClr val="dk1"/>
              </a:buClr>
              <a:buSzPts val="1100"/>
              <a:buFont typeface="Arial"/>
              <a:buNone/>
            </a:pPr>
            <a:r>
              <a:rPr lang="de-DE" sz="1150"/>
              <a:t>berechnet nach Dao et al. (2015). Die Berechnungen nach Dao et al. (2015) widerspiegeln eine 50</a:t>
            </a:r>
            <a:endParaRPr sz="1150"/>
          </a:p>
          <a:p>
            <a:pPr marL="0" lvl="0" indent="0" algn="l" rtl="0">
              <a:lnSpc>
                <a:spcPct val="100000"/>
              </a:lnSpc>
              <a:spcBef>
                <a:spcPts val="0"/>
              </a:spcBef>
              <a:spcAft>
                <a:spcPts val="0"/>
              </a:spcAft>
              <a:buClr>
                <a:schemeClr val="dk1"/>
              </a:buClr>
              <a:buSzPts val="1100"/>
              <a:buFont typeface="Arial"/>
              <a:buNone/>
            </a:pPr>
            <a:r>
              <a:rPr lang="de-DE" sz="1150"/>
              <a:t>% Wahrscheinlichkeit, den Anstieg der Temperatur bis 2100 unterhalb 2°C gegenüber dem vorindustriellen Niveau zu halten. Neuere wissenschaftliche Erkenntnisse zeigen auf, dass ein</a:t>
            </a:r>
            <a:endParaRPr sz="1150"/>
          </a:p>
          <a:p>
            <a:pPr marL="0" lvl="0" indent="0" algn="l" rtl="0">
              <a:lnSpc>
                <a:spcPct val="100000"/>
              </a:lnSpc>
              <a:spcBef>
                <a:spcPts val="0"/>
              </a:spcBef>
              <a:spcAft>
                <a:spcPts val="0"/>
              </a:spcAft>
              <a:buClr>
                <a:schemeClr val="dk1"/>
              </a:buClr>
              <a:buSzPts val="1100"/>
              <a:buFont typeface="Arial"/>
              <a:buNone/>
            </a:pPr>
            <a:r>
              <a:rPr lang="de-DE" sz="1150"/>
              <a:t>maximaler Anstieg der Temperatur um weniger als 1.5°C anzustreben ist (IPCC 2019). Auf Basis</a:t>
            </a:r>
            <a:endParaRPr sz="1150"/>
          </a:p>
          <a:p>
            <a:pPr marL="0" lvl="0" indent="0" algn="l" rtl="0">
              <a:lnSpc>
                <a:spcPct val="100000"/>
              </a:lnSpc>
              <a:spcBef>
                <a:spcPts val="0"/>
              </a:spcBef>
              <a:spcAft>
                <a:spcPts val="0"/>
              </a:spcAft>
              <a:buClr>
                <a:schemeClr val="dk1"/>
              </a:buClr>
              <a:buSzPts val="1100"/>
              <a:buFont typeface="Arial"/>
              <a:buNone/>
            </a:pPr>
            <a:r>
              <a:rPr lang="de-DE" sz="1150"/>
              <a:t>des Paris-Abkommen (UNFCCC 2015) fordern die IPCC Wissenschafter deshalb Netto-Null</a:t>
            </a:r>
            <a:endParaRPr sz="1150"/>
          </a:p>
          <a:p>
            <a:pPr marL="0" lvl="0" indent="0" algn="l" rtl="0">
              <a:lnSpc>
                <a:spcPct val="100000"/>
              </a:lnSpc>
              <a:spcBef>
                <a:spcPts val="0"/>
              </a:spcBef>
              <a:spcAft>
                <a:spcPts val="0"/>
              </a:spcAft>
              <a:buClr>
                <a:schemeClr val="dk1"/>
              </a:buClr>
              <a:buSzPts val="1800"/>
              <a:buNone/>
            </a:pPr>
            <a:r>
              <a:rPr lang="de-DE" sz="1150"/>
              <a:t>Emissionen bis spätestens 2050.” (BBSR 2020)</a:t>
            </a:r>
            <a:endParaRPr sz="1150"/>
          </a:p>
          <a:p>
            <a:pPr marL="0" lvl="0" indent="0" algn="l" rtl="0">
              <a:lnSpc>
                <a:spcPct val="100000"/>
              </a:lnSpc>
              <a:spcBef>
                <a:spcPts val="0"/>
              </a:spcBef>
              <a:spcAft>
                <a:spcPts val="0"/>
              </a:spcAft>
              <a:buClr>
                <a:schemeClr val="dk1"/>
              </a:buClr>
              <a:buSzPts val="1800"/>
              <a:buFont typeface="Arial"/>
              <a:buNone/>
            </a:pPr>
            <a:r>
              <a:rPr lang="de-DE" sz="1150"/>
              <a:t> </a:t>
            </a:r>
            <a:endParaRPr sz="1150"/>
          </a:p>
          <a:p>
            <a:pPr marL="0" lvl="0" indent="0" algn="l" rtl="0">
              <a:lnSpc>
                <a:spcPct val="100000"/>
              </a:lnSpc>
              <a:spcBef>
                <a:spcPts val="0"/>
              </a:spcBef>
              <a:spcAft>
                <a:spcPts val="0"/>
              </a:spcAft>
              <a:buClr>
                <a:schemeClr val="dk1"/>
              </a:buClr>
              <a:buSzPts val="1800"/>
              <a:buFont typeface="Arial"/>
              <a:buNone/>
            </a:pPr>
            <a:r>
              <a:rPr lang="de-DE" sz="1150" b="1"/>
              <a:t>Aufgabe</a:t>
            </a:r>
            <a:endParaRPr sz="1150" b="1"/>
          </a:p>
          <a:p>
            <a:pPr marL="171450" lvl="0" indent="-171450" algn="l" rtl="0">
              <a:lnSpc>
                <a:spcPct val="100000"/>
              </a:lnSpc>
              <a:spcBef>
                <a:spcPts val="0"/>
              </a:spcBef>
              <a:spcAft>
                <a:spcPts val="0"/>
              </a:spcAft>
              <a:buClr>
                <a:schemeClr val="dk1"/>
              </a:buClr>
              <a:buSzPts val="1100"/>
              <a:buChar char="•"/>
            </a:pPr>
            <a:r>
              <a:rPr lang="de-DE" sz="1150"/>
              <a:t>In welchen Bereichen und in welchem Umfang muss der Gebäudesektor seinen Fußabdruck besonders stark reduzieren, um die Klimaziele zu erreichen? </a:t>
            </a:r>
            <a:endParaRPr sz="1150" b="1"/>
          </a:p>
          <a:p>
            <a:pPr marL="0" lvl="0" indent="0" algn="l" rtl="0">
              <a:lnSpc>
                <a:spcPct val="100000"/>
              </a:lnSpc>
              <a:spcBef>
                <a:spcPts val="0"/>
              </a:spcBef>
              <a:spcAft>
                <a:spcPts val="0"/>
              </a:spcAft>
              <a:buClr>
                <a:schemeClr val="dk1"/>
              </a:buClr>
              <a:buSzPts val="900"/>
              <a:buFont typeface="Arial"/>
              <a:buNone/>
            </a:pPr>
            <a:endParaRPr sz="1150" b="1"/>
          </a:p>
          <a:p>
            <a:pPr marL="0" lvl="0" indent="0" algn="l" rtl="0">
              <a:lnSpc>
                <a:spcPct val="100000"/>
              </a:lnSpc>
              <a:spcBef>
                <a:spcPts val="0"/>
              </a:spcBef>
              <a:spcAft>
                <a:spcPts val="0"/>
              </a:spcAft>
              <a:buClr>
                <a:schemeClr val="dk1"/>
              </a:buClr>
              <a:buSzPts val="900"/>
              <a:buFont typeface="Arial"/>
              <a:buNone/>
            </a:pPr>
            <a:r>
              <a:rPr lang="de-DE" sz="1150" b="1"/>
              <a:t>Quelle:</a:t>
            </a:r>
            <a:endParaRPr sz="1150" b="1"/>
          </a:p>
          <a:p>
            <a:pPr marL="180975" lvl="0" indent="-180975" algn="l" rtl="0">
              <a:lnSpc>
                <a:spcPct val="100000"/>
              </a:lnSpc>
              <a:spcBef>
                <a:spcPts val="0"/>
              </a:spcBef>
              <a:spcAft>
                <a:spcPts val="0"/>
              </a:spcAft>
              <a:buClr>
                <a:schemeClr val="dk1"/>
              </a:buClr>
              <a:buSzPts val="800"/>
              <a:buFont typeface="Calibri"/>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000" b="1"/>
          </a:p>
          <a:p>
            <a:pPr marL="0" lvl="0" indent="0" algn="l" rtl="0">
              <a:lnSpc>
                <a:spcPct val="100000"/>
              </a:lnSpc>
              <a:spcBef>
                <a:spcPts val="0"/>
              </a:spcBef>
              <a:spcAft>
                <a:spcPts val="0"/>
              </a:spcAft>
              <a:buSzPts val="14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dae9e7bab_0_179: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6dae9e7bab_0_179:notes"/>
          <p:cNvSpPr txBox="1">
            <a:spLocks noGrp="1"/>
          </p:cNvSpPr>
          <p:nvPr>
            <p:ph type="body" idx="1"/>
          </p:nvPr>
        </p:nvSpPr>
        <p:spPr>
          <a:xfrm>
            <a:off x="479426" y="3924002"/>
            <a:ext cx="6145200" cy="550887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t>Beschreibung</a:t>
            </a:r>
            <a:endParaRPr/>
          </a:p>
          <a:p>
            <a:pPr marL="0" lvl="0" indent="0" algn="l" rtl="0">
              <a:lnSpc>
                <a:spcPct val="100000"/>
              </a:lnSpc>
              <a:spcBef>
                <a:spcPts val="0"/>
              </a:spcBef>
              <a:spcAft>
                <a:spcPts val="0"/>
              </a:spcAft>
              <a:buSzPts val="1400"/>
              <a:buNone/>
            </a:pPr>
            <a:r>
              <a:rPr lang="de-DE"/>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baseline="-25000"/>
              <a:t>2</a:t>
            </a:r>
            <a:r>
              <a:rPr lang="de-DE"/>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marL="171450" lvl="0" indent="-171450" algn="l" rtl="0">
              <a:lnSpc>
                <a:spcPct val="100000"/>
              </a:lnSpc>
              <a:spcBef>
                <a:spcPts val="0"/>
              </a:spcBef>
              <a:spcAft>
                <a:spcPts val="0"/>
              </a:spcAft>
              <a:buSzPts val="1100"/>
              <a:buFont typeface="Arial"/>
              <a:buChar char="•"/>
            </a:pPr>
            <a:r>
              <a:rPr lang="de-DE"/>
              <a:t>Wohnen mit 18%: Hier kann Heizwärme eingespart werden durch ein Herunterdrehen der Heizung oder durch eine Wärmedämmung des Gebäudes.</a:t>
            </a:r>
            <a:endParaRPr/>
          </a:p>
          <a:p>
            <a:pPr marL="171450" lvl="0" indent="-171450" algn="l" rtl="0">
              <a:lnSpc>
                <a:spcPct val="100000"/>
              </a:lnSpc>
              <a:spcBef>
                <a:spcPts val="0"/>
              </a:spcBef>
              <a:spcAft>
                <a:spcPts val="0"/>
              </a:spcAft>
              <a:buSzPts val="1100"/>
              <a:buFont typeface="Arial"/>
              <a:buChar char="•"/>
            </a:pPr>
            <a:r>
              <a:rPr lang="de-DE"/>
              <a:t>Strom mit 6%: Durch die Nutzung möglichst stromsparender Geräte (hohe Energieeffizienzklassen wie B oder A) kann eine gleiche Leistung erbracht werden, die aber viel weniger Strom verbraucht.</a:t>
            </a:r>
            <a:endParaRPr/>
          </a:p>
          <a:p>
            <a:pPr marL="171450" lvl="0" indent="-171450" algn="l" rtl="0">
              <a:lnSpc>
                <a:spcPct val="100000"/>
              </a:lnSpc>
              <a:spcBef>
                <a:spcPts val="0"/>
              </a:spcBef>
              <a:spcAft>
                <a:spcPts val="0"/>
              </a:spcAft>
              <a:buSzPts val="1100"/>
              <a:buFont typeface="Arial"/>
              <a:buChar char="•"/>
            </a:pPr>
            <a:r>
              <a:rPr lang="de-DE"/>
              <a:t>Mobilität mit 19%: Einfach weniger Autofahren und stattdessen Bahn, Bus oder Fahrrad nutzen oder viele Strecken zu Fuß zurücklegen. Den Urlaub lieber mit der Bahn oder dem Fernbus antreten.</a:t>
            </a:r>
            <a:endParaRPr/>
          </a:p>
          <a:p>
            <a:pPr marL="171450" lvl="0" indent="-171450" algn="l" rtl="0">
              <a:lnSpc>
                <a:spcPct val="100000"/>
              </a:lnSpc>
              <a:spcBef>
                <a:spcPts val="0"/>
              </a:spcBef>
              <a:spcAft>
                <a:spcPts val="0"/>
              </a:spcAft>
              <a:buSzPts val="1100"/>
              <a:buFont typeface="Arial"/>
              <a:buChar char="•"/>
            </a:pPr>
            <a:r>
              <a:rPr lang="de-DE"/>
              <a:t>Ernährung mit 15%: Man muss nicht Veganer werden, es bringt schon viel wenn man den Konsum von Rindfleisch reduziert,  insgesamt weniger Fleisch und Reis isst sowie den Anteil an hochfetthaltigen Milchprodukten (vor allem Käse und Butter) verringert.</a:t>
            </a:r>
            <a:endParaRPr/>
          </a:p>
          <a:p>
            <a:pPr marL="0" lvl="0" indent="0" algn="l" rtl="0">
              <a:lnSpc>
                <a:spcPct val="100000"/>
              </a:lnSpc>
              <a:spcBef>
                <a:spcPts val="0"/>
              </a:spcBef>
              <a:spcAft>
                <a:spcPts val="0"/>
              </a:spcAft>
              <a:buSzPts val="1100"/>
              <a:buFont typeface="Arial"/>
              <a:buNone/>
            </a:pPr>
            <a:endParaRPr b="1"/>
          </a:p>
          <a:p>
            <a:pPr marL="0" lvl="0" indent="0" algn="l" rtl="0">
              <a:lnSpc>
                <a:spcPct val="100000"/>
              </a:lnSpc>
              <a:spcBef>
                <a:spcPts val="0"/>
              </a:spcBef>
              <a:spcAft>
                <a:spcPts val="0"/>
              </a:spcAft>
              <a:buSzPts val="1100"/>
              <a:buFont typeface="Arial"/>
              <a:buNone/>
            </a:pPr>
            <a:r>
              <a:rPr lang="de-DE" b="1"/>
              <a:t>Aufgabe</a:t>
            </a:r>
            <a:endParaRPr/>
          </a:p>
          <a:p>
            <a:pPr marL="171450" lvl="0" indent="-171450" algn="l" rtl="0">
              <a:lnSpc>
                <a:spcPct val="100000"/>
              </a:lnSpc>
              <a:spcBef>
                <a:spcPts val="0"/>
              </a:spcBef>
              <a:spcAft>
                <a:spcPts val="0"/>
              </a:spcAft>
              <a:buSzPts val="1100"/>
              <a:buFont typeface="Arial"/>
              <a:buChar char="•"/>
            </a:pPr>
            <a:r>
              <a:rPr lang="de-DE"/>
              <a:t>Welchen Beitrag leistet Ihr Betrieb zum Klimawandel?</a:t>
            </a:r>
            <a:endParaRPr/>
          </a:p>
          <a:p>
            <a:pPr marL="171450" lvl="0" indent="-171450" algn="l" rtl="0">
              <a:lnSpc>
                <a:spcPct val="100000"/>
              </a:lnSpc>
              <a:spcBef>
                <a:spcPts val="0"/>
              </a:spcBef>
              <a:spcAft>
                <a:spcPts val="0"/>
              </a:spcAft>
              <a:buSzPts val="1100"/>
              <a:buFont typeface="Arial"/>
              <a:buChar char="•"/>
            </a:pPr>
            <a:r>
              <a:rPr lang="de-DE"/>
              <a:t>Was unternehmen Sie in Ihrem Betrieb, um CO</a:t>
            </a:r>
            <a:r>
              <a:rPr lang="de-DE" baseline="-25000"/>
              <a:t>2</a:t>
            </a:r>
            <a:r>
              <a:rPr lang="de-DE"/>
              <a:t>-Emissionen zu verringern?</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de-DE" b="1"/>
              <a:t>Quelle</a:t>
            </a:r>
            <a:endParaRPr b="1"/>
          </a:p>
          <a:p>
            <a:pPr marL="171450" lvl="0" indent="-171450" algn="l" rtl="0">
              <a:lnSpc>
                <a:spcPct val="100000"/>
              </a:lnSpc>
              <a:spcBef>
                <a:spcPts val="0"/>
              </a:spcBef>
              <a:spcAft>
                <a:spcPts val="0"/>
              </a:spcAft>
              <a:buSzPts val="1200"/>
              <a:buFont typeface="Arial"/>
              <a:buChar char="•"/>
            </a:pPr>
            <a:r>
              <a:rPr lang="de-DE"/>
              <a:t>Umweltbundesamt 2021: Konsum und Umwelt: Zentrale Handlungsfelder. Online: https://www.umweltbundesamt.de/themen/wirtschaft-konsum/konsum-umwelt-zentrale-handlungsfelder#bedarfsfelder</a:t>
            </a:r>
            <a:endParaRPr/>
          </a:p>
        </p:txBody>
      </p:sp>
      <p:sp>
        <p:nvSpPr>
          <p:cNvPr id="89" name="Google Shape;89;g26dae9e7bab_0_17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67cda2415d_0_0: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67cda2415d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
        <p:nvSpPr>
          <p:cNvPr id="382" name="Google Shape;382;g267cda2415d_0_0:notes"/>
          <p:cNvSpPr txBox="1">
            <a:spLocks noGrp="1"/>
          </p:cNvSpPr>
          <p:nvPr>
            <p:ph type="body" idx="1"/>
          </p:nvPr>
        </p:nvSpPr>
        <p:spPr>
          <a:xfrm>
            <a:off x="481014" y="3924002"/>
            <a:ext cx="6142037" cy="463889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200"/>
              </a:spcBef>
              <a:spcAft>
                <a:spcPts val="0"/>
              </a:spcAft>
              <a:buSzPts val="1400"/>
              <a:buNone/>
            </a:pPr>
            <a:r>
              <a:rPr lang="de-DE">
                <a:latin typeface="Calibri"/>
                <a:ea typeface="Calibri"/>
                <a:cs typeface="Calibri"/>
                <a:sym typeface="Calibri"/>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baseline="-25000">
                <a:latin typeface="Calibri"/>
                <a:ea typeface="Calibri"/>
                <a:cs typeface="Calibri"/>
                <a:sym typeface="Calibri"/>
              </a:rPr>
              <a:t>2</a:t>
            </a:r>
            <a:r>
              <a:rPr lang="de-DE">
                <a:latin typeface="Calibri"/>
                <a:ea typeface="Calibri"/>
                <a:cs typeface="Calibri"/>
                <a:sym typeface="Calibri"/>
              </a:rPr>
              <a:t>-Äq) verantwortlich sind, so zeigen sich mehrere Bereiche: Die Energiewirtschaft, die Strom zur Verfügung stellt, der Verkehr, die Industrie, Hauswärme, Landwirtschaft, Bodennutzung und Abfälle. </a:t>
            </a:r>
            <a:endParaRPr>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b="1">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a:latin typeface="Calibri"/>
                <a:ea typeface="Calibri"/>
                <a:cs typeface="Calibri"/>
                <a:sym typeface="Calibri"/>
              </a:rPr>
              <a:t>Aufgabe </a:t>
            </a:r>
            <a:endParaRPr/>
          </a:p>
          <a:p>
            <a:pPr marL="171450" lvl="0" indent="-171450" algn="l" rtl="0">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In welchen Bereichen benötigt Ihr Betrieb Energie?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b="1">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 </a:t>
            </a:r>
            <a:endParaRPr/>
          </a:p>
          <a:p>
            <a:pPr marL="171450" lvl="0" indent="-171450" algn="l" rtl="0">
              <a:lnSpc>
                <a:spcPct val="100000"/>
              </a:lnSpc>
              <a:spcBef>
                <a:spcPts val="0"/>
              </a:spcBef>
              <a:spcAft>
                <a:spcPts val="0"/>
              </a:spcAft>
              <a:buSzPts val="1200"/>
              <a:buFont typeface="Arial"/>
              <a:buChar char="•"/>
            </a:pPr>
            <a:r>
              <a:rPr lang="de-DE">
                <a:latin typeface="Calibri"/>
                <a:ea typeface="Calibri"/>
                <a:cs typeface="Calibri"/>
                <a:sym typeface="Calibri"/>
              </a:rPr>
              <a:t>Henschel, Karl - Martin 2020: Handbuch Klimaschutz. Basiswissen, Fakten Maßnahmen. Oekom Verlag München 2020, S. 24-25</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05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6dae9e7bab_0_1352: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26dae9e7bab_0_1352: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
        <p:nvSpPr>
          <p:cNvPr id="397" name="Google Shape;397;g26dae9e7bab_0_1352:notes"/>
          <p:cNvSpPr txBox="1">
            <a:spLocks noGrp="1"/>
          </p:cNvSpPr>
          <p:nvPr>
            <p:ph type="body" idx="1"/>
          </p:nvPr>
        </p:nvSpPr>
        <p:spPr>
          <a:xfrm>
            <a:off x="478803" y="3924002"/>
            <a:ext cx="6143700" cy="6310613"/>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sz="110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a:solidFill>
                  <a:schemeClr val="dk1"/>
                </a:solidFill>
                <a:latin typeface="Calibri"/>
                <a:ea typeface="Calibri"/>
                <a:cs typeface="Calibri"/>
                <a:sym typeface="Calibri"/>
              </a:rPr>
              <a:t>Rund 20 % aller Emissionen entstehen durch Landwirtschaft und Landnutzung, v.a. durch Konsum tierischer Produkte.</a:t>
            </a:r>
            <a:endParaRPr sz="1100"/>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a:p>
          <a:p>
            <a:pPr marL="0" marR="0" lvl="0" indent="0" algn="l" rtl="0">
              <a:lnSpc>
                <a:spcPct val="100000"/>
              </a:lnSpc>
              <a:spcBef>
                <a:spcPts val="0"/>
              </a:spcBef>
              <a:spcAft>
                <a:spcPts val="0"/>
              </a:spcAft>
              <a:buClr>
                <a:srgbClr val="000000"/>
              </a:buClr>
              <a:buSzPts val="1400"/>
              <a:buFont typeface="Arial"/>
              <a:buNone/>
            </a:pPr>
            <a:endParaRPr sz="11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latin typeface="Calibri"/>
                <a:ea typeface="Calibri"/>
                <a:cs typeface="Calibri"/>
                <a:sym typeface="Calibri"/>
              </a:rPr>
              <a:t>Aufgabe</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a:p>
          <a:p>
            <a:pPr marL="0" marR="0" lvl="0" indent="0" algn="l" rtl="0">
              <a:lnSpc>
                <a:spcPct val="100000"/>
              </a:lnSpc>
              <a:spcBef>
                <a:spcPts val="0"/>
              </a:spcBef>
              <a:spcAft>
                <a:spcPts val="0"/>
              </a:spcAft>
              <a:buClr>
                <a:srgbClr val="000000"/>
              </a:buClr>
              <a:buSzPts val="1400"/>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sz="1100" b="1"/>
              <a:t>Beispiele</a:t>
            </a:r>
            <a:endParaRPr sz="11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beraten zu:</a:t>
            </a:r>
            <a:endParaRPr sz="110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Dämmung der Gebäudehülle, um den Energiebedarf zu reduzieren</a:t>
            </a:r>
            <a:endParaRPr sz="110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Austausch alter Heizsysteme durch energieeffizientere Geräte</a:t>
            </a:r>
            <a:endParaRPr sz="110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Förderprogrammen</a:t>
            </a:r>
            <a:endParaRPr sz="110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Ressourcenschonenden Heizungseinstellungen (z.B. Nachtabsenkung) und Emissionsarmen Anheizmethoden (Holzheizung)</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Quellen und Abbildung</a:t>
            </a:r>
            <a:endParaRPr sz="1100"/>
          </a:p>
          <a:p>
            <a:pPr marL="171450" lvl="0" indent="-171450" algn="l" rtl="0">
              <a:lnSpc>
                <a:spcPct val="100000"/>
              </a:lnSpc>
              <a:spcBef>
                <a:spcPts val="0"/>
              </a:spcBef>
              <a:spcAft>
                <a:spcPts val="0"/>
              </a:spcAft>
              <a:buSzPts val="1400"/>
              <a:buFont typeface="Arial"/>
              <a:buChar char="•"/>
            </a:pPr>
            <a:r>
              <a:rPr lang="de-DE" sz="1050"/>
              <a:t>Verursacher der weltweiten menschengemachten Treibhausgasemissionen im Jahr 2018 in Prozent von </a:t>
            </a:r>
            <a:r>
              <a:rPr lang="de-DE" sz="1050">
                <a:solidFill>
                  <a:schemeClr val="dk1"/>
                </a:solidFill>
                <a:latin typeface="Calibri"/>
                <a:ea typeface="Calibri"/>
                <a:cs typeface="Calibri"/>
                <a:sym typeface="Calibri"/>
              </a:rPr>
              <a:t>David Nelles und Christian Serrer, eigene Darstellung durch Stephan Arnold, lizenziert unter </a:t>
            </a:r>
            <a:r>
              <a:rPr lang="de-DE" sz="105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 BY 4.0</a:t>
            </a:r>
            <a:r>
              <a:rPr lang="de-DE" sz="1050">
                <a:solidFill>
                  <a:schemeClr val="dk1"/>
                </a:solidFill>
                <a:latin typeface="Calibri"/>
                <a:ea typeface="Calibri"/>
                <a:cs typeface="Calibri"/>
                <a:sym typeface="Calibri"/>
              </a:rPr>
              <a:t>.</a:t>
            </a:r>
            <a:endParaRPr sz="1050"/>
          </a:p>
          <a:p>
            <a:pPr marL="171450" marR="0" lvl="0" indent="-171450" algn="l" rtl="0">
              <a:lnSpc>
                <a:spcPct val="100000"/>
              </a:lnSpc>
              <a:spcBef>
                <a:spcPts val="0"/>
              </a:spcBef>
              <a:spcAft>
                <a:spcPts val="0"/>
              </a:spcAft>
              <a:buClr>
                <a:srgbClr val="000000"/>
              </a:buClr>
              <a:buSzPts val="1400"/>
              <a:buFont typeface="Arial"/>
              <a:buChar char="•"/>
            </a:pPr>
            <a:r>
              <a:rPr lang="de-DE" sz="1050" b="0" i="0" strike="noStrike" cap="none">
                <a:solidFill>
                  <a:schemeClr val="dk1"/>
                </a:solidFill>
                <a:latin typeface="Calibri"/>
                <a:ea typeface="Calibri"/>
                <a:cs typeface="Calibri"/>
                <a:sym typeface="Calibri"/>
              </a:rPr>
              <a:t>Umweltbundesamt (Hrsg. 2020): Heizen mit Holz. Ein Ratgeber zum richtigen und sauberen Heizen. Online:</a:t>
            </a:r>
            <a:r>
              <a:rPr lang="de-DE" sz="1050" b="0" i="0" u="sng" strike="noStrike" cap="none">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www.umweltbundesamt.de/sites/default/files/medien/1410/publikationen/2020_heizen_mit_holz_bf.pdf</a:t>
            </a:r>
            <a:endParaRPr sz="1050" b="0" i="0"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strike="noStrike" cap="none">
                <a:solidFill>
                  <a:schemeClr val="dk1"/>
                </a:solidFill>
                <a:latin typeface="Calibri"/>
                <a:ea typeface="Calibri"/>
                <a:cs typeface="Calibri"/>
                <a:sym typeface="Calibri"/>
              </a:rPr>
              <a:t>Hentschel, Karl-Martin et al. (2020): Handbuch Klimaschutz. Wie Deutschland das 1,5-Grad-Ziel einhalten kann. </a:t>
            </a:r>
            <a:endParaRPr sz="1050" b="0" i="0"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6dae9e7bab_0_1506: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6dae9e7bab_0_1506: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
        <p:nvSpPr>
          <p:cNvPr id="410" name="Google Shape;410;g26dae9e7bab_0_1506:notes"/>
          <p:cNvSpPr txBox="1">
            <a:spLocks noGrp="1"/>
          </p:cNvSpPr>
          <p:nvPr>
            <p:ph type="body" idx="1"/>
          </p:nvPr>
        </p:nvSpPr>
        <p:spPr>
          <a:xfrm>
            <a:off x="478803" y="3924002"/>
            <a:ext cx="6143700" cy="596100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p>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Die Abbildung zeigt den </a:t>
            </a:r>
            <a:r>
              <a:rPr lang="de-DE" b="0" i="0" u="none" strike="noStrike" cap="none">
                <a:solidFill>
                  <a:schemeClr val="dk1"/>
                </a:solidFill>
                <a:latin typeface="Calibri"/>
                <a:ea typeface="Calibri"/>
                <a:cs typeface="Calibri"/>
                <a:sym typeface="Calibri"/>
              </a:rPr>
              <a:t>Primärenergieeinsatz, bezogen auf den Materialverbrauch, der erforderlich ist, um einen R-Wert (Wärmedurchgangskoeffizienten) von 4.2 K*m²/W zu erreichen. Bei diesem R-Wert strömt bei einer Temperaturdifferenz (innen/außen) von 4,2 K pro m²´Fläche ein Wärmestrom von 1 W.</a:t>
            </a:r>
            <a:br>
              <a:rPr lang="de-DE" b="0" i="0" u="none" strike="noStrike" cap="none">
                <a:solidFill>
                  <a:schemeClr val="dk1"/>
                </a:solidFill>
                <a:latin typeface="Calibri"/>
                <a:ea typeface="Calibri"/>
                <a:cs typeface="Calibri"/>
                <a:sym typeface="Calibri"/>
              </a:rPr>
            </a:br>
            <a:endParaRPr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0" i="0" u="none" strike="noStrike" cap="none">
                <a:solidFill>
                  <a:srgbClr val="548135"/>
                </a:solidFill>
                <a:latin typeface="Calibri"/>
                <a:ea typeface="Calibri"/>
                <a:cs typeface="Calibri"/>
                <a:sym typeface="Calibri"/>
              </a:rPr>
              <a:t>GRÜN: </a:t>
            </a:r>
            <a:r>
              <a:rPr lang="de-DE" b="0" i="0" u="none" strike="noStrike" cap="none">
                <a:solidFill>
                  <a:schemeClr val="dk1"/>
                </a:solidFill>
                <a:latin typeface="Calibri"/>
                <a:ea typeface="Calibri"/>
                <a:cs typeface="Calibri"/>
                <a:sym typeface="Calibri"/>
              </a:rPr>
              <a:t>häufig als ökologisch klassifizierte Dämmstoffe</a:t>
            </a:r>
            <a:br>
              <a:rPr lang="de-DE" b="0" i="0" u="none" strike="noStrike" cap="none">
                <a:solidFill>
                  <a:schemeClr val="dk1"/>
                </a:solidFill>
                <a:latin typeface="Calibri"/>
                <a:ea typeface="Calibri"/>
                <a:cs typeface="Calibri"/>
                <a:sym typeface="Calibri"/>
              </a:rPr>
            </a:br>
            <a:r>
              <a:rPr lang="de-DE" b="0" i="0" u="none" strike="noStrike" cap="none">
                <a:solidFill>
                  <a:srgbClr val="595959"/>
                </a:solidFill>
                <a:latin typeface="Calibri"/>
                <a:ea typeface="Calibri"/>
                <a:cs typeface="Calibri"/>
                <a:sym typeface="Calibri"/>
              </a:rPr>
              <a:t>GRAU: </a:t>
            </a:r>
            <a:r>
              <a:rPr lang="de-DE" b="0" i="0" u="none" strike="noStrike" cap="none">
                <a:solidFill>
                  <a:schemeClr val="dk1"/>
                </a:solidFill>
                <a:latin typeface="Calibri"/>
                <a:ea typeface="Calibri"/>
                <a:cs typeface="Calibri"/>
                <a:sym typeface="Calibri"/>
              </a:rPr>
              <a:t>konventionelle Schaum- und Mineralfaser-Dämmstoffe</a:t>
            </a:r>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0" i="0" u="none" strike="noStrike" cap="none">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Aufgaben</a:t>
            </a:r>
            <a:endParaRPr/>
          </a:p>
          <a:p>
            <a:pPr marL="171450" lvl="0" indent="-171450" algn="l" rtl="0">
              <a:lnSpc>
                <a:spcPct val="100000"/>
              </a:lnSpc>
              <a:spcBef>
                <a:spcPts val="0"/>
              </a:spcBef>
              <a:spcAft>
                <a:spcPts val="0"/>
              </a:spcAft>
              <a:buClr>
                <a:schemeClr val="dk1"/>
              </a:buClr>
              <a:buSzPts val="1212"/>
              <a:buFont typeface="Arial"/>
              <a:buChar char="•"/>
            </a:pPr>
            <a:r>
              <a:rPr lang="de-DE">
                <a:solidFill>
                  <a:schemeClr val="dk1"/>
                </a:solidFill>
                <a:latin typeface="Calibri"/>
                <a:ea typeface="Calibri"/>
                <a:cs typeface="Calibri"/>
                <a:sym typeface="Calibri"/>
              </a:rPr>
              <a:t>Was fällt auf?</a:t>
            </a:r>
            <a:endParaRPr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12"/>
              <a:buFont typeface="Arial"/>
              <a:buChar char="•"/>
            </a:pPr>
            <a:r>
              <a:rPr lang="de-DE" b="0" i="0" u="none" strike="noStrike" cap="none">
                <a:solidFill>
                  <a:schemeClr val="dk1"/>
                </a:solidFill>
                <a:latin typeface="Calibri"/>
                <a:ea typeface="Calibri"/>
                <a:cs typeface="Calibri"/>
                <a:sym typeface="Calibri"/>
              </a:rPr>
              <a:t>Welche der Dämmstoffe sind unter dem Aspekt des Klimaschutzes empfehlenswert?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Quellen </a:t>
            </a:r>
            <a:endParaRPr/>
          </a:p>
          <a:p>
            <a:pPr marL="171450" lvl="0" indent="-171450" algn="l" rtl="0">
              <a:lnSpc>
                <a:spcPct val="100000"/>
              </a:lnSpc>
              <a:spcBef>
                <a:spcPts val="0"/>
              </a:spcBef>
              <a:spcAft>
                <a:spcPts val="0"/>
              </a:spcAft>
              <a:buSzPts val="1212"/>
              <a:buFont typeface="Arial"/>
              <a:buChar char="•"/>
            </a:pPr>
            <a:r>
              <a:rPr lang="de-DE"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Nachhaltigkeit von Dämmstoffen</a:t>
            </a:r>
            <a:r>
              <a:rPr lang="de-DE">
                <a:solidFill>
                  <a:schemeClr val="dk1"/>
                </a:solidFill>
                <a:latin typeface="Calibri"/>
                <a:ea typeface="Calibri"/>
                <a:cs typeface="Calibri"/>
                <a:sym typeface="Calibri"/>
              </a:rPr>
              <a:t> von K. Paschko, 2020, grafisch bearbeitet durch Stephan Arnold, lizenziert unter </a:t>
            </a:r>
            <a:r>
              <a:rPr lang="de-DE"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 BY 4.0</a:t>
            </a:r>
            <a:r>
              <a:rPr lang="de-DE">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176212" lvl="0" indent="-171450" algn="l" rtl="0">
              <a:lnSpc>
                <a:spcPct val="100000"/>
              </a:lnSpc>
              <a:spcBef>
                <a:spcPts val="0"/>
              </a:spcBef>
              <a:spcAft>
                <a:spcPts val="0"/>
              </a:spcAft>
              <a:buClr>
                <a:schemeClr val="dk1"/>
              </a:buClr>
              <a:buSzPts val="1212"/>
              <a:buFont typeface="Arial"/>
              <a:buChar char="•"/>
            </a:pPr>
            <a:r>
              <a:rPr lang="de-DE" b="0" i="0" u="none" strike="noStrike" cap="none">
                <a:solidFill>
                  <a:schemeClr val="dk1"/>
                </a:solidFill>
                <a:latin typeface="Calibri"/>
                <a:ea typeface="Calibri"/>
                <a:cs typeface="Calibri"/>
                <a:sym typeface="Calibri"/>
              </a:rPr>
              <a:t>UfU (Hg.), Dorothea Carl und Marlies Bock (2017): Passivhausschulen werden aktiv. Online: https://www.ufu.de/wp-content/uploads/2017/01/UFU_Broschuere_Passivhaus-Schulen_digitale-Ausgabe.pdf </a:t>
            </a:r>
            <a:endParaRPr>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be34df3b4_0_1151: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5be34df3b4_0_1151:notes"/>
          <p:cNvSpPr txBox="1">
            <a:spLocks noGrp="1"/>
          </p:cNvSpPr>
          <p:nvPr>
            <p:ph type="sldNum" idx="12"/>
          </p:nvPr>
        </p:nvSpPr>
        <p:spPr>
          <a:xfrm>
            <a:off x="4023991" y="9704015"/>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dirty="0">
              <a:solidFill>
                <a:schemeClr val="dk1"/>
              </a:solidFill>
              <a:latin typeface="Calibri"/>
              <a:ea typeface="Calibri"/>
              <a:cs typeface="Calibri"/>
              <a:sym typeface="Calibri"/>
            </a:endParaRPr>
          </a:p>
        </p:txBody>
      </p:sp>
      <p:sp>
        <p:nvSpPr>
          <p:cNvPr id="422" name="Google Shape;422;g25be34df3b4_0_1151:notes"/>
          <p:cNvSpPr txBox="1">
            <a:spLocks noGrp="1"/>
          </p:cNvSpPr>
          <p:nvPr>
            <p:ph type="body" idx="1"/>
          </p:nvPr>
        </p:nvSpPr>
        <p:spPr>
          <a:xfrm>
            <a:off x="479426" y="3924000"/>
            <a:ext cx="6145200"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 </a:t>
            </a:r>
            <a:endParaRPr dirty="0"/>
          </a:p>
          <a:p>
            <a:pPr marL="0" lvl="0" indent="0" algn="l" rtl="0">
              <a:lnSpc>
                <a:spcPct val="100000"/>
              </a:lnSpc>
              <a:spcBef>
                <a:spcPts val="0"/>
              </a:spcBef>
              <a:spcAft>
                <a:spcPts val="0"/>
              </a:spcAft>
              <a:buSzPts val="1400"/>
              <a:buNone/>
            </a:pPr>
            <a:r>
              <a:rPr lang="de-DE" dirty="0"/>
              <a:t>Auf der Folie sind wichtige Siegel aufgeführt und erläutert, die für die Metallindustrie einen. Rolle spielen.</a:t>
            </a:r>
            <a:endParaRPr dirty="0"/>
          </a:p>
          <a:p>
            <a:pPr marL="0" lvl="0" indent="0" algn="l" rtl="0">
              <a:lnSpc>
                <a:spcPct val="100000"/>
              </a:lnSpc>
              <a:spcBef>
                <a:spcPts val="0"/>
              </a:spcBef>
              <a:spcAft>
                <a:spcPts val="0"/>
              </a:spcAft>
              <a:buSzPts val="1400"/>
              <a:buNone/>
            </a:pPr>
            <a:r>
              <a:rPr lang="de-DE" dirty="0">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Aufgabenstellung</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a:ea typeface="Calibri"/>
                <a:cs typeface="Calibri"/>
                <a:sym typeface="Calibri"/>
              </a:rPr>
              <a:t>Wie bewerten Sie die Siegel?</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a:ea typeface="Calibri"/>
                <a:cs typeface="Calibri"/>
                <a:sym typeface="Calibri"/>
              </a:rPr>
              <a:t>Wie zeigen die Siegel, dass Unternehmen Nachhaltigkeitsansätze verfolgen können?</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a:ea typeface="Calibri"/>
                <a:cs typeface="Calibri"/>
                <a:sym typeface="Calibri"/>
              </a:rPr>
              <a:t>Welche Siegel spielen bei Ihnen im Unternehmen bei der Beschaffung von Rohstoffen und Materialien eine Rolle?</a:t>
            </a:r>
            <a:endParaRPr dirty="0">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 für die Siegel</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dirty="0">
                <a:solidFill>
                  <a:schemeClr val="dk1"/>
                </a:solidFill>
                <a:latin typeface="Calibri"/>
                <a:ea typeface="Calibri"/>
                <a:cs typeface="Calibri"/>
                <a:sym typeface="Calibri"/>
              </a:rPr>
              <a:t>Blauer Engel: </a:t>
            </a:r>
            <a:r>
              <a:rPr lang="de-DE" u="sng" dirty="0">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https://www.blauer-engel.de/de/produktwelt/schmierstoffe-hydraulikfluessigkeiten-bis-12-2022</a:t>
            </a:r>
            <a:endParaRPr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dirty="0" err="1">
                <a:solidFill>
                  <a:schemeClr val="dk1"/>
                </a:solidFill>
                <a:latin typeface="Calibri"/>
                <a:ea typeface="Calibri"/>
                <a:cs typeface="Calibri"/>
                <a:sym typeface="Calibri"/>
              </a:rPr>
              <a:t>Cradle-to-Cradle</a:t>
            </a:r>
            <a:r>
              <a:rPr lang="de-DE" dirty="0">
                <a:solidFill>
                  <a:schemeClr val="dk1"/>
                </a:solidFill>
                <a:latin typeface="Calibri"/>
                <a:ea typeface="Calibri"/>
                <a:cs typeface="Calibri"/>
                <a:sym typeface="Calibri"/>
              </a:rPr>
              <a:t>: https://c2ccertified.org/</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dirty="0">
                <a:solidFill>
                  <a:schemeClr val="dk1"/>
                </a:solidFill>
                <a:latin typeface="Calibri"/>
                <a:ea typeface="Calibri"/>
                <a:cs typeface="Calibri"/>
                <a:sym typeface="Calibri"/>
              </a:rPr>
              <a:t>Zertifiziertes Energiemanagementsystem ISO 5001: </a:t>
            </a:r>
            <a:r>
              <a:rPr lang="de-DE" u="sng" dirty="0">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https://www.tuvsud.com/de-de/dienstleistungen/auditierung-und-zertifizierung/energiemanagementsysteme/iso-50001</a:t>
            </a:r>
            <a:endParaRPr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dirty="0">
                <a:solidFill>
                  <a:schemeClr val="dk1"/>
                </a:solidFill>
                <a:latin typeface="Calibri"/>
                <a:ea typeface="Calibri"/>
                <a:cs typeface="Calibri"/>
                <a:sym typeface="Calibri"/>
              </a:rPr>
              <a:t>Siegel Steel Sustainable Champion: </a:t>
            </a:r>
            <a:r>
              <a:rPr lang="de-DE" u="sng" dirty="0">
                <a:solidFill>
                  <a:schemeClr val="dk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https://worldsteel.org/steel-by-topic/sustainability/steel-recognitions</a:t>
            </a:r>
            <a:r>
              <a:rPr lang="de-DE" u="sng" dirty="0" smtClean="0">
                <a:solidFill>
                  <a:schemeClr val="dk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8c926febb_0_0:notes"/>
          <p:cNvSpPr>
            <a:spLocks noGrp="1" noRot="1" noChangeAspect="1"/>
          </p:cNvSpPr>
          <p:nvPr>
            <p:ph type="sldImg" idx="2"/>
          </p:nvPr>
        </p:nvSpPr>
        <p:spPr>
          <a:xfrm>
            <a:off x="479425" y="358775"/>
            <a:ext cx="6145213"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278c926febb_0_0:notes"/>
          <p:cNvSpPr txBox="1">
            <a:spLocks noGrp="1"/>
          </p:cNvSpPr>
          <p:nvPr>
            <p:ph type="body" idx="1"/>
          </p:nvPr>
        </p:nvSpPr>
        <p:spPr>
          <a:xfrm>
            <a:off x="479425" y="3815989"/>
            <a:ext cx="6145213" cy="4857994"/>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64800" marR="0" lvl="0" indent="-14400" algn="l" rtl="0">
              <a:lnSpc>
                <a:spcPct val="100000"/>
              </a:lnSpc>
              <a:spcBef>
                <a:spcPts val="0"/>
              </a:spcBef>
              <a:spcAft>
                <a:spcPts val="0"/>
              </a:spcAft>
              <a:buClr>
                <a:srgbClr val="000000"/>
              </a:buClr>
              <a:buSzPts val="1400"/>
              <a:buFont typeface="Arial"/>
              <a:buNone/>
            </a:pPr>
            <a:r>
              <a:rPr lang="de-DE" dirty="0"/>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0" marR="0" lvl="0" indent="-3600" algn="l" rtl="0">
              <a:lnSpc>
                <a:spcPct val="100000"/>
              </a:lnSpc>
              <a:spcBef>
                <a:spcPts val="0"/>
              </a:spcBef>
              <a:spcAft>
                <a:spcPts val="0"/>
              </a:spcAft>
              <a:buClr>
                <a:srgbClr val="000000"/>
              </a:buClr>
              <a:buSzPts val="1400"/>
              <a:buFont typeface="Arial"/>
              <a:buNone/>
            </a:pPr>
            <a:r>
              <a:rPr lang="de-DE" b="1" dirty="0"/>
              <a:t>Arbeitsaufgaben:</a:t>
            </a:r>
            <a:endParaRPr dirty="0"/>
          </a:p>
          <a:p>
            <a:pPr marL="169199" marR="0" lvl="0" indent="-2292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Welche Vorteile der Digitalisierung werden bei Ihnen genutzt? Welche Veränderungen sind noch geplant?</a:t>
            </a:r>
            <a:endParaRPr dirty="0"/>
          </a:p>
          <a:p>
            <a:pPr marL="169199" marR="0" lvl="0" indent="-2292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Wie gehen Sie im Unternehmen bei der Einführung neuer Technologien und Abläufe vor? </a:t>
            </a:r>
            <a:endParaRPr dirty="0"/>
          </a:p>
          <a:p>
            <a:pPr marL="169199" marR="0" lvl="0" indent="-2292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Wer ist in die Vorbereitung einbezogen?</a:t>
            </a:r>
            <a:endParaRPr dirty="0"/>
          </a:p>
          <a:p>
            <a:pPr marL="457200" marR="0" lvl="0" indent="-228600" algn="l" rtl="0">
              <a:lnSpc>
                <a:spcPct val="100000"/>
              </a:lnSpc>
              <a:spcBef>
                <a:spcPts val="0"/>
              </a:spcBef>
              <a:spcAft>
                <a:spcPts val="0"/>
              </a:spcAft>
              <a:buClr>
                <a:srgbClr val="000000"/>
              </a:buClr>
              <a:buSzPts val="1400"/>
              <a:buFont typeface="Arial"/>
              <a:buNone/>
            </a:pPr>
            <a:endParaRPr b="1" dirty="0">
              <a:solidFill>
                <a:schemeClr val="dk1"/>
              </a:solidFill>
              <a:latin typeface="Calibri"/>
              <a:ea typeface="Calibri"/>
              <a:cs typeface="Calibri"/>
              <a:sym typeface="Calibri"/>
            </a:endParaRPr>
          </a:p>
          <a:p>
            <a:pPr marL="172800" marR="0" lvl="0" indent="-230399" algn="l" rtl="0">
              <a:lnSpc>
                <a:spcPct val="100000"/>
              </a:lnSpc>
              <a:spcBef>
                <a:spcPts val="0"/>
              </a:spcBef>
              <a:spcAft>
                <a:spcPts val="0"/>
              </a:spcAft>
              <a:buClr>
                <a:srgbClr val="000000"/>
              </a:buClr>
              <a:buSzPts val="1400"/>
              <a:buFont typeface="Arial"/>
              <a:buNone/>
            </a:pPr>
            <a:r>
              <a:rPr lang="de-DE" sz="1200" b="1" dirty="0">
                <a:solidFill>
                  <a:schemeClr val="dk1"/>
                </a:solidFill>
                <a:latin typeface="Calibri"/>
                <a:ea typeface="Calibri"/>
                <a:cs typeface="Calibri"/>
                <a:sym typeface="Calibri"/>
              </a:rPr>
              <a:t>Quellen:</a:t>
            </a:r>
            <a:endParaRPr dirty="0"/>
          </a:p>
          <a:p>
            <a:pPr marL="172800" marR="0" lvl="0" indent="-230399" algn="l" rtl="0">
              <a:lnSpc>
                <a:spcPct val="100000"/>
              </a:lnSpc>
              <a:spcBef>
                <a:spcPts val="0"/>
              </a:spcBef>
              <a:spcAft>
                <a:spcPts val="0"/>
              </a:spcAft>
              <a:buClr>
                <a:srgbClr val="000000"/>
              </a:buClr>
              <a:buSzPts val="1400"/>
              <a:buFont typeface="Arial"/>
              <a:buNone/>
            </a:pPr>
            <a:r>
              <a:rPr lang="de-DE" dirty="0">
                <a:solidFill>
                  <a:schemeClr val="dk1"/>
                </a:solidFill>
                <a:latin typeface="Calibri"/>
                <a:ea typeface="Calibri"/>
                <a:cs typeface="Calibri"/>
                <a:sym typeface="Calibri"/>
              </a:rPr>
              <a:t>Lucas (2022) 7 Vorteile der Digitalisierung: </a:t>
            </a:r>
            <a:r>
              <a:rPr lang="de-DE" u="sng" dirty="0">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https://framr.tv/de/blog/7-unterschatzte-vorteile-der-digitalisierung-im-unternehmen/</a:t>
            </a:r>
            <a:endParaRPr dirty="0">
              <a:solidFill>
                <a:schemeClr val="dk1"/>
              </a:solidFill>
              <a:latin typeface="Calibri"/>
              <a:ea typeface="Calibri"/>
              <a:cs typeface="Calibri"/>
              <a:sym typeface="Calibri"/>
            </a:endParaRPr>
          </a:p>
          <a:p>
            <a:pPr marL="172800" marR="0" lvl="0" indent="-230399" algn="l" rtl="0">
              <a:lnSpc>
                <a:spcPct val="100000"/>
              </a:lnSpc>
              <a:spcBef>
                <a:spcPts val="0"/>
              </a:spcBef>
              <a:spcAft>
                <a:spcPts val="0"/>
              </a:spcAft>
              <a:buClr>
                <a:srgbClr val="000000"/>
              </a:buClr>
              <a:buSzPts val="1400"/>
              <a:buFont typeface="Arial"/>
              <a:buNone/>
            </a:pPr>
            <a:r>
              <a:rPr lang="de-DE" sz="1200" dirty="0" err="1">
                <a:solidFill>
                  <a:schemeClr val="dk1"/>
                </a:solidFill>
                <a:latin typeface="Calibri"/>
                <a:ea typeface="Calibri"/>
                <a:cs typeface="Calibri"/>
                <a:sym typeface="Calibri"/>
              </a:rPr>
              <a:t>Flixcheck</a:t>
            </a:r>
            <a:r>
              <a:rPr lang="de-DE" sz="1200" dirty="0">
                <a:solidFill>
                  <a:schemeClr val="dk1"/>
                </a:solidFill>
                <a:latin typeface="Calibri"/>
                <a:ea typeface="Calibri"/>
                <a:cs typeface="Calibri"/>
                <a:sym typeface="Calibri"/>
              </a:rPr>
              <a:t> (2022) Die Vor- und Nachteile der Digitalisierung. </a:t>
            </a:r>
            <a:r>
              <a:rPr lang="de-DE" sz="1200" u="sng" dirty="0">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https://www.flixcheck.de/vor-und-nachteile-digitalisierung/</a:t>
            </a:r>
            <a:endParaRPr dirty="0"/>
          </a:p>
          <a:p>
            <a:pPr marL="172800" marR="0" lvl="0" indent="-230399" algn="l" rtl="0">
              <a:lnSpc>
                <a:spcPct val="100000"/>
              </a:lnSpc>
              <a:spcBef>
                <a:spcPts val="0"/>
              </a:spcBef>
              <a:spcAft>
                <a:spcPts val="0"/>
              </a:spcAft>
              <a:buClr>
                <a:srgbClr val="000000"/>
              </a:buClr>
              <a:buSzPts val="1400"/>
              <a:buFont typeface="Arial"/>
              <a:buNone/>
            </a:pPr>
            <a:r>
              <a:rPr lang="de-DE" dirty="0"/>
              <a:t>Gerd Altmann </a:t>
            </a:r>
            <a:r>
              <a:rPr lang="de-DE" dirty="0" err="1"/>
              <a:t>by</a:t>
            </a:r>
            <a:r>
              <a:rPr lang="de-DE" dirty="0"/>
              <a:t> </a:t>
            </a:r>
            <a:r>
              <a:rPr lang="de-DE" dirty="0" err="1"/>
              <a:t>pixabay</a:t>
            </a:r>
            <a:r>
              <a:rPr lang="de-DE" dirty="0"/>
              <a:t>. Online: </a:t>
            </a:r>
            <a:r>
              <a:rPr lang="de-DE" sz="1100" u="sng" dirty="0">
                <a:solidFill>
                  <a:schemeClr val="hlink"/>
                </a:solidFill>
                <a:latin typeface="Arial"/>
                <a:ea typeface="Arial"/>
                <a:cs typeface="Arial"/>
                <a:sym typeface="Arial"/>
                <a:hlinkClick r:id="rId5"/>
              </a:rPr>
              <a:t>https://pixabay.com/de/illustrations/digitalisierung-transformation-5029467</a:t>
            </a:r>
            <a:r>
              <a:rPr lang="de-DE" sz="1100" u="sng" dirty="0" smtClean="0">
                <a:solidFill>
                  <a:schemeClr val="hlink"/>
                </a:solidFill>
                <a:latin typeface="Arial"/>
                <a:ea typeface="Arial"/>
                <a:cs typeface="Arial"/>
                <a:sym typeface="Arial"/>
                <a:hlinkClick r:id="rId5"/>
              </a:rPr>
              <a:t>/</a:t>
            </a:r>
            <a:endParaRPr sz="1100" u="sng" dirty="0">
              <a:solidFill>
                <a:schemeClr val="hlink"/>
              </a:solidFill>
              <a:latin typeface="Arial"/>
              <a:ea typeface="Arial"/>
              <a:cs typeface="Arial"/>
              <a:sym typeface="Arial"/>
            </a:endParaRPr>
          </a:p>
        </p:txBody>
      </p:sp>
      <p:sp>
        <p:nvSpPr>
          <p:cNvPr id="441" name="Google Shape;441;g278c926febb_0_0:notes"/>
          <p:cNvSpPr txBox="1">
            <a:spLocks noGrp="1"/>
          </p:cNvSpPr>
          <p:nvPr>
            <p:ph type="sldNum" idx="12"/>
          </p:nvPr>
        </p:nvSpPr>
        <p:spPr>
          <a:xfrm>
            <a:off x="4023991" y="9721108"/>
            <a:ext cx="3078300" cy="4142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5be34df3b4_0_0: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5be34df3b4_0_0:notes"/>
          <p:cNvSpPr txBox="1">
            <a:spLocks noGrp="1"/>
          </p:cNvSpPr>
          <p:nvPr>
            <p:ph type="body" idx="1"/>
          </p:nvPr>
        </p:nvSpPr>
        <p:spPr>
          <a:xfrm>
            <a:off x="479425" y="3924002"/>
            <a:ext cx="6143700" cy="6310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a:solidFill>
                  <a:schemeClr val="dk1"/>
                </a:solidFill>
                <a:latin typeface="Calibri"/>
                <a:ea typeface="Calibri"/>
                <a:cs typeface="Calibri"/>
                <a:sym typeface="Calibri"/>
              </a:rPr>
              <a:t>Biosphäre eingebettet, sie ist die Basis für alles. Das Cake-Prinzip bedeutet „</a:t>
            </a:r>
            <a:r>
              <a:rPr lang="de-DE" sz="1000" b="0" i="1" u="none" strike="noStrike" cap="non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a:solidFill>
                  <a:schemeClr val="dk1"/>
                </a:solidFill>
                <a:latin typeface="Calibri"/>
                <a:ea typeface="Calibri"/>
                <a:cs typeface="Calibri"/>
                <a:sym typeface="Calibri"/>
              </a:rPr>
              <a:t>“</a:t>
            </a:r>
            <a:r>
              <a:rPr lang="de-DE" sz="1000" b="0" i="1" u="none" strike="noStrike" cap="none">
                <a:solidFill>
                  <a:schemeClr val="dk1"/>
                </a:solidFill>
                <a:latin typeface="Calibri"/>
                <a:ea typeface="Calibri"/>
                <a:cs typeface="Calibri"/>
                <a:sym typeface="Calibri"/>
              </a:rPr>
              <a:t> </a:t>
            </a:r>
            <a:r>
              <a:rPr lang="de-DE" sz="1000" b="0" i="0" u="none" strike="noStrike" cap="none">
                <a:solidFill>
                  <a:schemeClr val="dk1"/>
                </a:solidFill>
                <a:latin typeface="Calibri"/>
                <a:ea typeface="Calibri"/>
                <a:cs typeface="Calibri"/>
                <a:sym typeface="Calibri"/>
              </a:rPr>
              <a:t>(</a:t>
            </a:r>
            <a:r>
              <a:rPr lang="de-DE" sz="1000" b="0" i="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a:p>
          <a:p>
            <a:pPr marL="0" lvl="0" indent="0" algn="l" rtl="0">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a:p>
          <a:p>
            <a:pPr marL="0" lvl="0" indent="0" algn="l" rtl="0">
              <a:lnSpc>
                <a:spcPct val="100000"/>
              </a:lnSpc>
              <a:spcBef>
                <a:spcPts val="200"/>
              </a:spcBef>
              <a:spcAft>
                <a:spcPts val="0"/>
              </a:spcAft>
              <a:buSzPts val="1400"/>
              <a:buNone/>
            </a:pPr>
            <a:r>
              <a:rPr lang="de-DE" sz="1000" b="1">
                <a:latin typeface="Calibri"/>
                <a:ea typeface="Calibri"/>
                <a:cs typeface="Calibri"/>
                <a:sym typeface="Calibri"/>
              </a:rPr>
              <a:t>Aufgabe</a:t>
            </a:r>
            <a:endParaRPr sz="1000"/>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p>
          <a:p>
            <a:pPr marL="171450" marR="0" lvl="0" indent="-171450" algn="l" rtl="0">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endParaRPr sz="1000" b="1">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sz="1000"/>
          </a:p>
          <a:p>
            <a:pPr marL="171450" marR="0" lvl="0" indent="-171450" algn="l" rtl="0">
              <a:lnSpc>
                <a:spcPct val="100000"/>
              </a:lnSpc>
              <a:spcBef>
                <a:spcPts val="0"/>
              </a:spcBef>
              <a:spcAft>
                <a:spcPts val="0"/>
              </a:spcAft>
              <a:buClr>
                <a:schemeClr val="dk1"/>
              </a:buClr>
              <a:buSzPts val="1200"/>
              <a:buFont typeface="Arial"/>
              <a:buChar char="•"/>
            </a:pPr>
            <a:r>
              <a:rPr lang="de-DE" sz="900" b="0">
                <a:latin typeface="Calibri"/>
                <a:ea typeface="Calibri"/>
                <a:cs typeface="Calibri"/>
                <a:sym typeface="Calibri"/>
              </a:rPr>
              <a:t>Cake: Stockholm Resilience Centre (o.J.): </a:t>
            </a:r>
            <a:r>
              <a:rPr lang="de-DE" sz="9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lang="de-DE" sz="900" b="0" i="0" u="none" strike="noStrike" cap="none">
                <a:solidFill>
                  <a:schemeClr val="dk1"/>
                </a:solidFill>
                <a:latin typeface="Calibri"/>
                <a:ea typeface="Calibri"/>
                <a:cs typeface="Calibri"/>
                <a:sym typeface="Calibri"/>
              </a:rPr>
              <a:t>CC BY-ND 3.0)</a:t>
            </a:r>
            <a:endParaRPr sz="90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9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457" name="Google Shape;457;g25be34df3b4_0_0: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93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dae9e7bab_0_358: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6dae9e7bab_0_358:notes"/>
          <p:cNvSpPr txBox="1">
            <a:spLocks noGrp="1"/>
          </p:cNvSpPr>
          <p:nvPr>
            <p:ph type="body" idx="1"/>
          </p:nvPr>
        </p:nvSpPr>
        <p:spPr>
          <a:xfrm>
            <a:off x="479426" y="3924002"/>
            <a:ext cx="6144399" cy="57514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a:t>Beschreibung</a:t>
            </a:r>
            <a:endParaRPr/>
          </a:p>
          <a:p>
            <a:pPr marL="0" lvl="0" indent="0" algn="l" rtl="0">
              <a:lnSpc>
                <a:spcPct val="100000"/>
              </a:lnSpc>
              <a:spcBef>
                <a:spcPts val="0"/>
              </a:spcBef>
              <a:spcAft>
                <a:spcPts val="0"/>
              </a:spcAft>
              <a:buClr>
                <a:schemeClr val="dk1"/>
              </a:buClr>
              <a:buSzPts val="1800"/>
              <a:buNone/>
            </a:pPr>
            <a:r>
              <a:rPr lang="de-DE"/>
              <a:t>Ökologische Nachhaltigkeit des Bau- und Immobiliensektors. Zentrale Indikatoren des ökologischen Fußabdrucks des Bau- und Immobiliensektors</a:t>
            </a:r>
            <a:endParaRPr/>
          </a:p>
          <a:p>
            <a:pPr marL="0" lvl="0" indent="0" algn="l" rtl="0">
              <a:lnSpc>
                <a:spcPct val="100000"/>
              </a:lnSpc>
              <a:spcBef>
                <a:spcPts val="0"/>
              </a:spcBef>
              <a:spcAft>
                <a:spcPts val="0"/>
              </a:spcAft>
              <a:buClr>
                <a:schemeClr val="dk1"/>
              </a:buClr>
              <a:buSzPts val="1800"/>
              <a:buNone/>
            </a:pPr>
            <a:endParaRPr/>
          </a:p>
          <a:p>
            <a:pPr marL="0" lvl="0" indent="0" algn="l" rtl="0">
              <a:lnSpc>
                <a:spcPct val="100000"/>
              </a:lnSpc>
              <a:spcBef>
                <a:spcPts val="0"/>
              </a:spcBef>
              <a:spcAft>
                <a:spcPts val="0"/>
              </a:spcAft>
              <a:buClr>
                <a:schemeClr val="dk1"/>
              </a:buClr>
              <a:buSzPts val="1100"/>
              <a:buFont typeface="Arial"/>
              <a:buNone/>
            </a:pPr>
            <a:r>
              <a:rPr lang="de-DE" b="1"/>
              <a:t>Aufgabe</a:t>
            </a:r>
            <a:endParaRPr/>
          </a:p>
          <a:p>
            <a:pPr marL="171450" lvl="0" indent="-171450" algn="l" rtl="0">
              <a:lnSpc>
                <a:spcPct val="100000"/>
              </a:lnSpc>
              <a:spcBef>
                <a:spcPts val="0"/>
              </a:spcBef>
              <a:spcAft>
                <a:spcPts val="0"/>
              </a:spcAft>
              <a:buClr>
                <a:schemeClr val="dk1"/>
              </a:buClr>
              <a:buSzPts val="1212"/>
              <a:buFont typeface="Arial"/>
              <a:buChar char="•"/>
            </a:pPr>
            <a:r>
              <a:rPr lang="de-DE"/>
              <a:t>Für wieviel % der Treibhausgas-Emissionen ist die Baubranche verantwortlich?</a:t>
            </a:r>
            <a:endParaRPr/>
          </a:p>
          <a:p>
            <a:pPr marL="171450" lvl="0" indent="-171450" algn="l" rtl="0">
              <a:lnSpc>
                <a:spcPct val="100000"/>
              </a:lnSpc>
              <a:spcBef>
                <a:spcPts val="0"/>
              </a:spcBef>
              <a:spcAft>
                <a:spcPts val="0"/>
              </a:spcAft>
              <a:buClr>
                <a:schemeClr val="dk1"/>
              </a:buClr>
              <a:buSzPts val="1212"/>
              <a:buFont typeface="Arial"/>
              <a:buChar char="•"/>
            </a:pPr>
            <a:r>
              <a:rPr lang="de-DE"/>
              <a:t>Wieviel % der globalen Ressourcen werden durch die gebaute Umwelt verbraucht?</a:t>
            </a:r>
            <a:endParaRPr/>
          </a:p>
          <a:p>
            <a:pPr marL="171450" lvl="0" indent="-171450" algn="l" rtl="0">
              <a:lnSpc>
                <a:spcPct val="100000"/>
              </a:lnSpc>
              <a:spcBef>
                <a:spcPts val="0"/>
              </a:spcBef>
              <a:spcAft>
                <a:spcPts val="0"/>
              </a:spcAft>
              <a:buClr>
                <a:schemeClr val="dk1"/>
              </a:buClr>
              <a:buSzPts val="1212"/>
              <a:buFont typeface="Arial"/>
              <a:buChar char="•"/>
            </a:pPr>
            <a:r>
              <a:rPr lang="de-DE"/>
              <a:t>Wieviel % der Flächenveränderungen in Deutschland  entstehen durch die Baubranche?</a:t>
            </a:r>
            <a:endParaRPr/>
          </a:p>
          <a:p>
            <a:pPr marL="171450" lvl="0" indent="-171450" algn="l" rtl="0">
              <a:lnSpc>
                <a:spcPct val="100000"/>
              </a:lnSpc>
              <a:spcBef>
                <a:spcPts val="0"/>
              </a:spcBef>
              <a:spcAft>
                <a:spcPts val="0"/>
              </a:spcAft>
              <a:buClr>
                <a:schemeClr val="dk1"/>
              </a:buClr>
              <a:buSzPts val="1212"/>
              <a:buFont typeface="Arial"/>
              <a:buChar char="•"/>
            </a:pPr>
            <a:r>
              <a:rPr lang="de-DE"/>
              <a:t>Wieviel % des Abfallaufkommens in Deutschland sind Bau- und Abbruchabfälle?</a:t>
            </a:r>
            <a:endParaRPr/>
          </a:p>
          <a:p>
            <a:pPr marL="0" lvl="0" indent="0" algn="l" rtl="0">
              <a:lnSpc>
                <a:spcPct val="100000"/>
              </a:lnSpc>
              <a:spcBef>
                <a:spcPts val="0"/>
              </a:spcBef>
              <a:spcAft>
                <a:spcPts val="0"/>
              </a:spcAft>
              <a:buSzPts val="1400"/>
              <a:buNone/>
            </a:pPr>
            <a:r>
              <a:rPr lang="de-DE"/>
              <a:t>=&gt; 40% der Treibhausgase in Deutschland werden direkt oder indirekt durch die Baubrache freigesetzt (BBSR 2020)</a:t>
            </a:r>
            <a:endParaRPr/>
          </a:p>
          <a:p>
            <a:pPr marL="0" lvl="0" indent="0" algn="l" rtl="0">
              <a:lnSpc>
                <a:spcPct val="100000"/>
              </a:lnSpc>
              <a:spcBef>
                <a:spcPts val="0"/>
              </a:spcBef>
              <a:spcAft>
                <a:spcPts val="0"/>
              </a:spcAft>
              <a:buSzPts val="1400"/>
              <a:buNone/>
            </a:pPr>
            <a:r>
              <a:rPr lang="de-DE"/>
              <a:t>=&gt; 70% der Flächenveränderungen in Deutschland entstehen durch die Baubranche (DtST2021)</a:t>
            </a:r>
            <a:endParaRPr/>
          </a:p>
          <a:p>
            <a:pPr marL="0" lvl="0" indent="0" algn="l" rtl="0">
              <a:lnSpc>
                <a:spcPct val="100000"/>
              </a:lnSpc>
              <a:spcBef>
                <a:spcPts val="0"/>
              </a:spcBef>
              <a:spcAft>
                <a:spcPts val="0"/>
              </a:spcAft>
              <a:buClr>
                <a:schemeClr val="dk1"/>
              </a:buClr>
              <a:buSzPts val="1100"/>
              <a:buFont typeface="Arial"/>
              <a:buNone/>
            </a:pPr>
            <a:r>
              <a:rPr lang="de-DE"/>
              <a:t>=&gt; 1/3 der globalen Ressourcen werden durch die gebaute Umwelt verbraucht (GAfBC2019)</a:t>
            </a:r>
            <a:endParaRPr/>
          </a:p>
          <a:p>
            <a:pPr marL="0" lvl="0" indent="0" algn="l" rtl="0">
              <a:lnSpc>
                <a:spcPct val="100000"/>
              </a:lnSpc>
              <a:spcBef>
                <a:spcPts val="0"/>
              </a:spcBef>
              <a:spcAft>
                <a:spcPts val="0"/>
              </a:spcAft>
              <a:buSzPts val="1400"/>
              <a:buNone/>
            </a:pPr>
            <a:r>
              <a:rPr lang="de-DE"/>
              <a:t>=&gt; 55% des Abfallaufkommens in Deutschland wird durch Bau- und Abbruchabfälle verursacht  (Desatis 2022)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de-DE" b="1"/>
              <a:t>Quellen</a:t>
            </a:r>
            <a:endParaRPr b="1"/>
          </a:p>
          <a:p>
            <a:pPr marL="177800" lvl="0" indent="-177800" algn="l" rtl="0">
              <a:lnSpc>
                <a:spcPct val="100000"/>
              </a:lnSpc>
              <a:spcBef>
                <a:spcPts val="0"/>
              </a:spcBef>
              <a:spcAft>
                <a:spcPts val="0"/>
              </a:spcAft>
              <a:buSzPts val="1199"/>
              <a:buFont typeface="Arial"/>
              <a:buChar char="•"/>
            </a:pPr>
            <a:r>
              <a:rPr lang="de-DE" sz="11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a:solidFill>
                  <a:schemeClr val="hlink"/>
                </a:solidFill>
                <a:hlinkClick r:id="rId3"/>
              </a:rPr>
              <a:t>https://www.bbsr.bund.de/BBSR/DE/veroeffentlichungen/bbsr-online/2020/bbsr-online-17-2020-dl.pdf?__blob=publicationFile&amp;v=3</a:t>
            </a:r>
            <a:endParaRPr sz="1100"/>
          </a:p>
          <a:p>
            <a:pPr marL="177800" lvl="0" indent="-177800" algn="l" rtl="0">
              <a:lnSpc>
                <a:spcPct val="100000"/>
              </a:lnSpc>
              <a:spcBef>
                <a:spcPts val="0"/>
              </a:spcBef>
              <a:spcAft>
                <a:spcPts val="0"/>
              </a:spcAft>
              <a:buSzPts val="1199"/>
              <a:buFont typeface="Arial"/>
              <a:buChar char="•"/>
            </a:pPr>
            <a:r>
              <a:rPr lang="de-DE" sz="1100"/>
              <a:t>DtST 2021: Deutscher Städtetag, 2021 (Hrsg.): Nachhaltiges und suffizientes Bauen in den Städten. Online: </a:t>
            </a:r>
            <a:r>
              <a:rPr lang="de-DE" sz="1100" u="sng">
                <a:solidFill>
                  <a:schemeClr val="hlink"/>
                </a:solidFill>
                <a:hlinkClick r:id="rId4"/>
              </a:rPr>
              <a:t>http://dpaq.de/fO8Dt</a:t>
            </a:r>
            <a:endParaRPr sz="1100"/>
          </a:p>
          <a:p>
            <a:pPr marL="177800" lvl="0" indent="-177800" algn="l" rtl="0">
              <a:lnSpc>
                <a:spcPct val="100000"/>
              </a:lnSpc>
              <a:spcBef>
                <a:spcPts val="0"/>
              </a:spcBef>
              <a:spcAft>
                <a:spcPts val="0"/>
              </a:spcAft>
              <a:buSzPts val="1199"/>
              <a:buFont typeface="Arial"/>
              <a:buChar char="•"/>
            </a:pPr>
            <a:r>
              <a:rPr lang="de-DE" sz="1100"/>
              <a:t>Desatis 2022:  Statistisches Bundesamt (Hrsg.): Abfallaufkommen 2019. Online: </a:t>
            </a:r>
            <a:r>
              <a:rPr lang="de-DE" sz="1100" u="sng">
                <a:solidFill>
                  <a:schemeClr val="hlink"/>
                </a:solidFill>
                <a:hlinkClick r:id="rId5"/>
              </a:rPr>
              <a:t>https://www.destatis.de/DE/Themen/Gesellschaft-Umwelt/Umwelt/Abfallwirtschaft/_inhalt.html</a:t>
            </a:r>
            <a:endParaRPr sz="1100"/>
          </a:p>
          <a:p>
            <a:pPr marL="177800" lvl="0" indent="-177800" algn="l" rtl="0">
              <a:lnSpc>
                <a:spcPct val="100000"/>
              </a:lnSpc>
              <a:spcBef>
                <a:spcPts val="0"/>
              </a:spcBef>
              <a:spcAft>
                <a:spcPts val="0"/>
              </a:spcAft>
              <a:buSzPts val="1199"/>
              <a:buFont typeface="Arial"/>
              <a:buChar char="•"/>
            </a:pPr>
            <a:r>
              <a:rPr lang="de-DE" sz="1100"/>
              <a:t>GAfBC 2019: Global Alliance for Buildings and Construction (2019): Global Status Report for Buildings and Construction. Online: https://globalabc.org/sites/default/files/2020-03/GSR2019.pdf</a:t>
            </a:r>
            <a:endParaRPr sz="1100"/>
          </a:p>
        </p:txBody>
      </p:sp>
      <p:sp>
        <p:nvSpPr>
          <p:cNvPr id="122" name="Google Shape;122;g26dae9e7bab_0_358: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dae9e7bab_0_442: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6dae9e7bab_0_44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143" name="Google Shape;143;g26dae9e7bab_0_442:notes"/>
          <p:cNvSpPr txBox="1">
            <a:spLocks noGrp="1"/>
          </p:cNvSpPr>
          <p:nvPr>
            <p:ph type="body" idx="1"/>
          </p:nvPr>
        </p:nvSpPr>
        <p:spPr>
          <a:xfrm>
            <a:off x="479425" y="3924000"/>
            <a:ext cx="6143626" cy="61344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sz="1000"/>
          </a:p>
          <a:p>
            <a:pPr marL="0" lvl="0" indent="0" algn="l" rtl="0">
              <a:lnSpc>
                <a:spcPct val="100000"/>
              </a:lnSpc>
              <a:spcBef>
                <a:spcPts val="0"/>
              </a:spcBef>
              <a:spcAft>
                <a:spcPts val="0"/>
              </a:spcAft>
              <a:buClr>
                <a:schemeClr val="dk1"/>
              </a:buClr>
              <a:buSzPts val="1100"/>
              <a:buFont typeface="Arial"/>
              <a:buNone/>
            </a:pPr>
            <a:r>
              <a:rPr lang="de-DE" sz="100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marL="0" lvl="0" indent="0" algn="l" rtl="0">
              <a:lnSpc>
                <a:spcPct val="100000"/>
              </a:lnSpc>
              <a:spcBef>
                <a:spcPts val="0"/>
              </a:spcBef>
              <a:spcAft>
                <a:spcPts val="0"/>
              </a:spcAft>
              <a:buClr>
                <a:schemeClr val="dk1"/>
              </a:buClr>
              <a:buSzPts val="1100"/>
              <a:buFont typeface="Arial"/>
              <a:buNone/>
            </a:pPr>
            <a:r>
              <a:rPr lang="de-DE" sz="100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marL="0" lvl="0" indent="0" algn="l" rtl="0">
              <a:lnSpc>
                <a:spcPct val="100000"/>
              </a:lnSpc>
              <a:spcBef>
                <a:spcPts val="0"/>
              </a:spcBef>
              <a:spcAft>
                <a:spcPts val="0"/>
              </a:spcAft>
              <a:buClr>
                <a:schemeClr val="dk1"/>
              </a:buClr>
              <a:buSzPts val="1800"/>
              <a:buFont typeface="Arial"/>
              <a:buNone/>
            </a:pPr>
            <a:r>
              <a:rPr lang="de-DE" sz="1000" b="1"/>
              <a:t>Aufgabe</a:t>
            </a:r>
            <a:endParaRPr sz="1000"/>
          </a:p>
          <a:p>
            <a:pPr marL="171450" lvl="0" indent="-171450" algn="l" rtl="0">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marL="171450" lvl="0" indent="-171450" algn="l" rtl="0">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marL="0" lvl="0" indent="0" algn="l" rtl="0">
              <a:lnSpc>
                <a:spcPct val="100000"/>
              </a:lnSpc>
              <a:spcBef>
                <a:spcPts val="0"/>
              </a:spcBef>
              <a:spcAft>
                <a:spcPts val="0"/>
              </a:spcAft>
              <a:buSzPts val="1400"/>
              <a:buNone/>
            </a:pPr>
            <a:r>
              <a:rPr lang="de-DE" sz="1000" b="1"/>
              <a:t>Quelle</a:t>
            </a:r>
            <a:endParaRPr sz="1000" b="1"/>
          </a:p>
          <a:p>
            <a:pPr marL="180975" lvl="0" indent="-180975" algn="l" rtl="0">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3"/>
              </a:rPr>
              <a:t>https://www.destatis.de/DE/Themen/Gesellschaft-Umwelt/Umwelt/Abfallwirtschaft/Publikationen/Downloads-Abfallwirtschaft/abfallbilanz-pdf-5321001.pdf?__blob=publicationFile</a:t>
            </a:r>
            <a:endParaRPr sz="900" u="sng">
              <a:solidFill>
                <a:srgbClr val="1155CC"/>
              </a:solidFill>
            </a:endParaRPr>
          </a:p>
          <a:p>
            <a:pPr marL="180975" lvl="0" indent="-180975" algn="l" rtl="0">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4"/>
              </a:rPr>
              <a:t>https://www.umweltbundesamt.de/sites/default/files/medien/publikation/long/4040.pdf</a:t>
            </a:r>
            <a:endParaRPr sz="900"/>
          </a:p>
          <a:p>
            <a:pPr marL="180975" lvl="0" indent="-180975" algn="l" rtl="0">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5"/>
              </a:rPr>
              <a:t>https://kreislaufwirtschaft-bau.de/Download/Bericht-12.pdf</a:t>
            </a:r>
            <a:endParaRPr sz="9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dae9e7bab_0_518:notes"/>
          <p:cNvSpPr>
            <a:spLocks noGrp="1" noRot="1" noChangeAspect="1"/>
          </p:cNvSpPr>
          <p:nvPr>
            <p:ph type="sldImg" idx="2"/>
          </p:nvPr>
        </p:nvSpPr>
        <p:spPr>
          <a:xfrm>
            <a:off x="481013" y="361950"/>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6dae9e7bab_0_51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
        <p:nvSpPr>
          <p:cNvPr id="156" name="Google Shape;156;g26dae9e7bab_0_518:notes"/>
          <p:cNvSpPr txBox="1">
            <a:spLocks noGrp="1"/>
          </p:cNvSpPr>
          <p:nvPr>
            <p:ph type="body" idx="1"/>
          </p:nvPr>
        </p:nvSpPr>
        <p:spPr>
          <a:xfrm>
            <a:off x="479425" y="3924000"/>
            <a:ext cx="6143625" cy="595025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i="0" u="none" strike="noStrike">
                <a:solidFill>
                  <a:srgbClr val="000000"/>
                </a:solidFill>
                <a:latin typeface="Calibri"/>
                <a:ea typeface="Calibri"/>
                <a:cs typeface="Calibri"/>
                <a:sym typeface="Calibri"/>
              </a:rPr>
              <a:t>Beschreibung</a:t>
            </a:r>
            <a:endParaRPr sz="1100" b="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Energieeinsatz im Baugewerbe und ihre Klimawirkung</a:t>
            </a:r>
            <a:endParaRPr sz="1100" b="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100" b="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100" b="0" i="0" u="none" strike="noStrike" baseline="-25000">
                <a:solidFill>
                  <a:srgbClr val="000000"/>
                </a:solidFill>
                <a:latin typeface="Calibri"/>
                <a:ea typeface="Calibri"/>
                <a:cs typeface="Calibri"/>
                <a:sym typeface="Calibri"/>
              </a:rPr>
              <a:t>2</a:t>
            </a:r>
            <a:r>
              <a:rPr lang="de-DE" sz="1100" b="0" i="0" u="none" strike="noStrike">
                <a:solidFill>
                  <a:srgbClr val="000000"/>
                </a:solidFill>
                <a:latin typeface="Calibri"/>
                <a:ea typeface="Calibri"/>
                <a:cs typeface="Calibri"/>
                <a:sym typeface="Calibri"/>
              </a:rPr>
              <a:t> der jeweiligen Energieträger in Form einer Tabelle ergänzt worden. Dies soll den Auszubildenden einen Vergleich der Klimawirksamkeit unterschiedlicher Energieträger ermöglichen. Zudem sind der Tabelle auch die CO</a:t>
            </a:r>
            <a:r>
              <a:rPr lang="de-DE" sz="1100" b="0" i="0" u="none" strike="noStrike" baseline="-25000">
                <a:solidFill>
                  <a:srgbClr val="000000"/>
                </a:solidFill>
                <a:latin typeface="Calibri"/>
                <a:ea typeface="Calibri"/>
                <a:cs typeface="Calibri"/>
                <a:sym typeface="Calibri"/>
              </a:rPr>
              <a:t>2</a:t>
            </a:r>
            <a:r>
              <a:rPr lang="de-DE" sz="1100" b="0" i="0" u="none" strike="noStrike">
                <a:solidFill>
                  <a:srgbClr val="000000"/>
                </a:solidFill>
                <a:latin typeface="Calibri"/>
                <a:ea typeface="Calibri"/>
                <a:cs typeface="Calibri"/>
                <a:sym typeface="Calibri"/>
              </a:rPr>
              <a:t>-Emissionsfaktoren biogener Kraftstoffe zu entnehmen. Mit deren Hilfe soll den Auszubildenden Alternativen zu fossilen Kraftstoffen und deren verminderte Klimawirkung aufgezeigt werden.        </a:t>
            </a:r>
            <a:endParaRPr sz="1100" b="0">
              <a:latin typeface="Calibri"/>
              <a:ea typeface="Calibri"/>
              <a:cs typeface="Calibri"/>
              <a:sym typeface="Calibri"/>
            </a:endParaRPr>
          </a:p>
          <a:p>
            <a:pPr marL="177800" lvl="0" indent="-177800" algn="l" rtl="0">
              <a:lnSpc>
                <a:spcPct val="100000"/>
              </a:lnSpc>
              <a:spcBef>
                <a:spcPts val="0"/>
              </a:spcBef>
              <a:spcAft>
                <a:spcPts val="0"/>
              </a:spcAft>
              <a:buSzPts val="1400"/>
              <a:buNone/>
            </a:pPr>
            <a:r>
              <a:rPr lang="de-DE" sz="1100" b="1" i="0" u="none" strike="noStrike">
                <a:solidFill>
                  <a:srgbClr val="000000"/>
                </a:solidFill>
                <a:latin typeface="Calibri"/>
                <a:ea typeface="Calibri"/>
                <a:cs typeface="Calibri"/>
                <a:sym typeface="Calibri"/>
              </a:rPr>
              <a:t>Aufgabe</a:t>
            </a:r>
            <a:endParaRPr sz="1100" b="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1100" b="0" i="0" u="none" strike="noStrike">
                <a:solidFill>
                  <a:srgbClr val="000000"/>
                </a:solidFill>
                <a:latin typeface="Calibri"/>
                <a:ea typeface="Calibri"/>
                <a:cs typeface="Calibri"/>
                <a:sym typeface="Calibri"/>
              </a:rPr>
              <a:t>Erfassen Sie die Art und die Menge an Energieträger die auf Ihrer  Baustelle an einem typischen Tag eingesetzt werden </a:t>
            </a:r>
            <a:endParaRPr/>
          </a:p>
          <a:p>
            <a:pPr marL="177800" lvl="0" indent="-177800" algn="l" rtl="0">
              <a:lnSpc>
                <a:spcPct val="100000"/>
              </a:lnSpc>
              <a:spcBef>
                <a:spcPts val="0"/>
              </a:spcBef>
              <a:spcAft>
                <a:spcPts val="0"/>
              </a:spcAft>
              <a:buSzPts val="1400"/>
              <a:buFont typeface="Arial"/>
              <a:buChar char="•"/>
            </a:pPr>
            <a:r>
              <a:rPr lang="de-DE" sz="1100" b="0" i="0" u="none" strike="noStrike">
                <a:solidFill>
                  <a:srgbClr val="000000"/>
                </a:solidFill>
                <a:latin typeface="Calibri"/>
                <a:ea typeface="Calibri"/>
                <a:cs typeface="Calibri"/>
                <a:sym typeface="Calibri"/>
              </a:rPr>
              <a:t>Berechnen Sie die THG-Emissionen welche durch die eingesetzte Art und Menge an Energieträger freigesetzt werden</a:t>
            </a:r>
            <a:endParaRPr/>
          </a:p>
          <a:p>
            <a:pPr marL="177800" lvl="0" indent="-177800" algn="l" rtl="0">
              <a:lnSpc>
                <a:spcPct val="100000"/>
              </a:lnSpc>
              <a:spcBef>
                <a:spcPts val="0"/>
              </a:spcBef>
              <a:spcAft>
                <a:spcPts val="0"/>
              </a:spcAft>
              <a:buSzPts val="1400"/>
              <a:buFont typeface="Arial"/>
              <a:buChar char="•"/>
            </a:pPr>
            <a:r>
              <a:rPr lang="de-DE" sz="1100" b="0" i="0" u="none" strike="noStrike">
                <a:solidFill>
                  <a:srgbClr val="000000"/>
                </a:solidFill>
                <a:latin typeface="Calibri"/>
                <a:ea typeface="Calibri"/>
                <a:cs typeface="Calibri"/>
                <a:sym typeface="Calibri"/>
              </a:rPr>
              <a:t>Berechnen Sie wieviel THG -Emissionen sich vermeiden ließen, wenn Biodiesel statt Diesel und Bioethanol anstelle von Ottokraftstoffen eingesetzt würde  </a:t>
            </a:r>
            <a:endParaRPr/>
          </a:p>
          <a:p>
            <a:pPr marL="177800" lvl="0" indent="-177800" algn="l" rtl="0">
              <a:lnSpc>
                <a:spcPct val="100000"/>
              </a:lnSpc>
              <a:spcBef>
                <a:spcPts val="0"/>
              </a:spcBef>
              <a:spcAft>
                <a:spcPts val="0"/>
              </a:spcAft>
              <a:buSzPts val="1400"/>
              <a:buNone/>
            </a:pPr>
            <a:r>
              <a:rPr lang="de-DE" sz="1100" b="1" i="0" u="none" strike="noStrike">
                <a:solidFill>
                  <a:srgbClr val="000000"/>
                </a:solidFill>
                <a:latin typeface="Calibri"/>
                <a:ea typeface="Calibri"/>
                <a:cs typeface="Calibri"/>
                <a:sym typeface="Calibri"/>
              </a:rPr>
              <a:t>Quelle</a:t>
            </a:r>
            <a:endParaRPr sz="1100" b="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Hauptverband der Deutschen Bauindustrie e.V. (Hrsg.) (2022) Petra Kraus: Energieverbrauch im Baugewerbe. Berlin, 17.05.2022. Online: </a:t>
            </a:r>
            <a:r>
              <a:rPr lang="de-DE" sz="1000" b="0" i="0" u="sng" strike="noStrike">
                <a:solidFill>
                  <a:srgbClr val="1155CC"/>
                </a:solidFill>
                <a:latin typeface="Calibri"/>
                <a:ea typeface="Calibri"/>
                <a:cs typeface="Calibri"/>
                <a:sym typeface="Calibri"/>
              </a:rPr>
              <a:t>https://www.bauindustrie.de/zahlen-fakten/bauwirtschaft-im-zahlenbild/energieverbrauch-im-baugewerbe </a:t>
            </a:r>
            <a:endParaRPr sz="1000" b="0" i="0" u="none" strike="noStrike">
              <a:solidFill>
                <a:srgbClr val="000000"/>
              </a:solidFill>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UBA -Umweltbundesamt (2022b): Wie viel Energie wird für Bauen benötigt? Bauarbeiten - Verwendung Energie nach Energieträgern 2000 - 2018. Online:</a:t>
            </a:r>
            <a:r>
              <a:rPr lang="de-DE" sz="1000" b="0" i="0" u="sng" strike="noStrike">
                <a:solidFill>
                  <a:srgbClr val="0563C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de-DE" sz="1000" b="0" i="0" u="sng" strike="noStrike">
                <a:solidFill>
                  <a:srgbClr val="1155C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https://www.umweltbundesamt.de/umweltatlas/bauen-wohnen/wirkungen-bauen/energieverbrauch-bauen/wie-viel-energie-wird-fuer-bauen-benoetigt</a:t>
            </a:r>
            <a:endParaRPr sz="1000" b="0" i="0" u="none" strike="noStrike">
              <a:solidFill>
                <a:srgbClr val="000000"/>
              </a:solidFill>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UBA-Umweltbundesamt  (Hrsg.) (2016): Juhrich, Kristina (2016): CO2-Emissionsfaktoren für fossile Brennstoffe Umweltbundesamt. Fachgebiet Emissionssituation (I 2.6) Dessau-Roßlau, Juni 2016. Online: </a:t>
            </a:r>
            <a:r>
              <a:rPr lang="de-DE" sz="1000" b="0" i="0" u="sng" strike="noStrike">
                <a:solidFill>
                  <a:srgbClr val="0563C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https://www.umweltbundesamt.de/sites/default/files/medien/1968/publikationen/co2-emissionsfaktoren_fur_fossile_brennstoffe_korrektur.pdf</a:t>
            </a:r>
            <a:endParaRPr sz="10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dae9e7bab_0_594: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6dae9e7bab_0_59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
        <p:nvSpPr>
          <p:cNvPr id="170" name="Google Shape;170;g26dae9e7bab_0_594:notes"/>
          <p:cNvSpPr txBox="1">
            <a:spLocks noGrp="1"/>
          </p:cNvSpPr>
          <p:nvPr>
            <p:ph type="body" idx="1"/>
          </p:nvPr>
        </p:nvSpPr>
        <p:spPr>
          <a:xfrm>
            <a:off x="481015" y="3816350"/>
            <a:ext cx="6142037" cy="590475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t>Beschreibung</a:t>
            </a:r>
            <a:endParaRPr sz="1000" dirty="0"/>
          </a:p>
          <a:p>
            <a:pPr marL="0" lvl="0" indent="0" algn="l" rtl="0">
              <a:lnSpc>
                <a:spcPct val="100000"/>
              </a:lnSpc>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a:t>
            </a:r>
            <a:r>
              <a:rPr lang="de-DE" sz="1000" dirty="0" err="1"/>
              <a:t>Rezyklate</a:t>
            </a:r>
            <a:r>
              <a:rPr lang="de-DE" sz="1000" dirty="0"/>
              <a:t>. Daher sind selektive Rückbau- und Abbruchverfahren, bei denen die Baustofffraktionen bereits an der Abbruchstelle getrennt und Schadstoffe ausgeschleust werden, von zentraler Bedeutung. (UBA 2010). </a:t>
            </a:r>
            <a:endParaRPr sz="1000" dirty="0"/>
          </a:p>
          <a:p>
            <a:pPr marL="0" lvl="0" indent="0" algn="l" rtl="0">
              <a:lnSpc>
                <a:spcPct val="100000"/>
              </a:lnSpc>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lnSpc>
                <a:spcPct val="100000"/>
              </a:lnSpc>
              <a:spcBef>
                <a:spcPts val="0"/>
              </a:spcBef>
              <a:spcAft>
                <a:spcPts val="0"/>
              </a:spcAft>
              <a:buClr>
                <a:schemeClr val="dk1"/>
              </a:buClr>
              <a:buSzPts val="1800"/>
              <a:buFont typeface="Arial"/>
              <a:buNone/>
            </a:pPr>
            <a:r>
              <a:rPr lang="de-DE" sz="1000" b="1" dirty="0"/>
              <a:t>Aufgabe</a:t>
            </a:r>
            <a:endParaRPr sz="1000" dirty="0"/>
          </a:p>
          <a:p>
            <a:pPr marL="171450" lvl="0" indent="-171450" algn="l" rtl="0">
              <a:lnSpc>
                <a:spcPct val="100000"/>
              </a:lnSpc>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lnSpc>
                <a:spcPct val="100000"/>
              </a:lnSpc>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lnSpc>
                <a:spcPct val="100000"/>
              </a:lnSpc>
              <a:spcBef>
                <a:spcPts val="0"/>
              </a:spcBef>
              <a:spcAft>
                <a:spcPts val="0"/>
              </a:spcAft>
              <a:buSzPts val="1400"/>
              <a:buNone/>
            </a:pPr>
            <a:r>
              <a:rPr lang="de-DE" sz="1000" b="1" dirty="0"/>
              <a:t>Quelle</a:t>
            </a:r>
            <a:endParaRPr sz="1000" b="1" dirty="0"/>
          </a:p>
          <a:p>
            <a:pPr marL="180975" lvl="0" indent="-180975" algn="l" rtl="0">
              <a:lnSpc>
                <a:spcPct val="100000"/>
              </a:lnSpc>
              <a:spcBef>
                <a:spcPts val="0"/>
              </a:spcBef>
              <a:spcAft>
                <a:spcPts val="0"/>
              </a:spcAft>
              <a:buClr>
                <a:schemeClr val="dk1"/>
              </a:buClr>
              <a:buSzPts val="880"/>
              <a:buFont typeface="Calibri"/>
              <a:buChar char="●"/>
            </a:pPr>
            <a:r>
              <a:rPr lang="de-DE" sz="900" dirty="0">
                <a:solidFill>
                  <a:srgbClr val="404040"/>
                </a:solidFill>
              </a:rPr>
              <a:t>DESTATIS-</a:t>
            </a:r>
            <a:r>
              <a:rPr lang="de-DE" sz="900" dirty="0"/>
              <a:t>Statistisches Bundesamt (2022b): Abfallbilanz 2020. Online: </a:t>
            </a:r>
            <a:r>
              <a:rPr lang="de-DE" sz="900" u="sng" dirty="0">
                <a:solidFill>
                  <a:schemeClr val="hlink"/>
                </a:solidFill>
                <a:hlinkClick r:id="rId3"/>
              </a:rPr>
              <a:t>https://www.destatis.de/DE/Themen/Gesellschaft-Umwelt/Umwelt/Abfallwirtschaft/Publikationen/Downloads-Abfallwirtschaft/abfallbilanz-pdf-5321001.pdf?__blob=publicationFile</a:t>
            </a:r>
            <a:endParaRPr sz="900" u="sng" dirty="0">
              <a:solidFill>
                <a:srgbClr val="1155CC"/>
              </a:solidFill>
            </a:endParaRPr>
          </a:p>
          <a:p>
            <a:pPr marL="180975" lvl="0" indent="-180975" algn="l" rtl="0">
              <a:lnSpc>
                <a:spcPct val="100000"/>
              </a:lnSpc>
              <a:spcBef>
                <a:spcPts val="0"/>
              </a:spcBef>
              <a:spcAft>
                <a:spcPts val="0"/>
              </a:spcAft>
              <a:buClr>
                <a:schemeClr val="dk1"/>
              </a:buClr>
              <a:buSzPts val="880"/>
              <a:buFont typeface="Calibri"/>
              <a:buChar char="●"/>
            </a:pPr>
            <a:r>
              <a:rPr lang="de-DE" sz="900" dirty="0"/>
              <a:t>UBA (2010): Georg Schiller, Clemens </a:t>
            </a:r>
            <a:r>
              <a:rPr lang="de-DE" sz="900" dirty="0" err="1"/>
              <a:t>Deilmann</a:t>
            </a:r>
            <a:r>
              <a:rPr lang="de-DE" sz="900" dirty="0"/>
              <a:t>, Karin </a:t>
            </a:r>
            <a:r>
              <a:rPr lang="de-DE" sz="900" dirty="0" err="1"/>
              <a:t>Gruhler</a:t>
            </a:r>
            <a:r>
              <a:rPr lang="de-DE" sz="9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dirty="0">
                <a:solidFill>
                  <a:schemeClr val="hlink"/>
                </a:solidFill>
                <a:hlinkClick r:id="rId4"/>
              </a:rPr>
              <a:t>https://www.umweltbundesamt.de/sites/default/files/medien/publikation/long/4040.pdf</a:t>
            </a:r>
            <a:endParaRPr sz="900" dirty="0"/>
          </a:p>
          <a:p>
            <a:pPr marL="180975" lvl="0" indent="-180975" algn="l" rtl="0">
              <a:lnSpc>
                <a:spcPct val="100000"/>
              </a:lnSpc>
              <a:spcBef>
                <a:spcPts val="0"/>
              </a:spcBef>
              <a:spcAft>
                <a:spcPts val="0"/>
              </a:spcAft>
              <a:buClr>
                <a:schemeClr val="dk1"/>
              </a:buClr>
              <a:buSzPts val="880"/>
              <a:buFont typeface="Calibri"/>
              <a:buChar char="●"/>
            </a:pPr>
            <a:r>
              <a:rPr lang="de-DE" sz="900" dirty="0" err="1"/>
              <a:t>bbs</a:t>
            </a:r>
            <a:r>
              <a:rPr lang="de-DE" sz="900" dirty="0"/>
              <a:t> (2021b): Initiative Kreislaufwirtschaft Bau Bundesverband Baustoffe–Steine und Erden (Hrsg.)(2021): Mineralische Bauabfälle. Monitoring 2018 - Bericht zum Aufkommen und zum Verbleib mineralischer Bauabfälle. Online: </a:t>
            </a:r>
            <a:r>
              <a:rPr lang="de-DE" sz="900" u="sng" dirty="0">
                <a:solidFill>
                  <a:schemeClr val="hlink"/>
                </a:solidFill>
                <a:hlinkClick r:id="rId5"/>
              </a:rPr>
              <a:t>https://kreislaufwirtschaft-bau.de/Download/Bericht-12.pdf</a:t>
            </a:r>
            <a:endParaRPr sz="9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dae9e7bab_0_672: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6dae9e7bab_0_672:notes"/>
          <p:cNvSpPr txBox="1">
            <a:spLocks noGrp="1"/>
          </p:cNvSpPr>
          <p:nvPr>
            <p:ph type="body" idx="1"/>
          </p:nvPr>
        </p:nvSpPr>
        <p:spPr>
          <a:xfrm>
            <a:off x="479425" y="3816350"/>
            <a:ext cx="6145213" cy="620395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i="0" u="none" strike="noStrike" dirty="0">
                <a:solidFill>
                  <a:srgbClr val="000000"/>
                </a:solidFill>
                <a:latin typeface="Calibri"/>
                <a:ea typeface="Calibri"/>
                <a:cs typeface="Calibri"/>
                <a:sym typeface="Calibri"/>
              </a:rPr>
              <a:t>Beschreibung</a:t>
            </a:r>
            <a:r>
              <a:rPr lang="de-DE" sz="1100" b="0" i="0" u="none" strike="noStrike" dirty="0">
                <a:solidFill>
                  <a:srgbClr val="000000"/>
                </a:solidFill>
                <a:latin typeface="Calibri"/>
                <a:ea typeface="Calibri"/>
                <a:cs typeface="Calibri"/>
                <a:sym typeface="Calibri"/>
              </a:rPr>
              <a:t>:</a:t>
            </a:r>
            <a:endParaRPr sz="1100" b="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dirty="0">
                <a:solidFill>
                  <a:srgbClr val="000000"/>
                </a:solidFill>
                <a:latin typeface="Calibri"/>
                <a:ea typeface="Calibri"/>
                <a:cs typeface="Calibri"/>
                <a:sym typeface="Calibri"/>
              </a:rPr>
              <a:t>Das Bild zeigt Emissionen von Treibhausgasen aus Fahrzeugen und mobilen Maschinen der Bauwirtschaft. </a:t>
            </a:r>
            <a:endParaRPr sz="1100" b="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dirty="0">
                <a:solidFill>
                  <a:srgbClr val="000000"/>
                </a:solidFill>
                <a:latin typeface="Calibri"/>
                <a:ea typeface="Calibri"/>
                <a:cs typeface="Calibri"/>
                <a:sym typeface="Calibri"/>
              </a:rPr>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a:t>
            </a:r>
            <a:r>
              <a:rPr lang="de-DE" sz="1100" b="0" i="0" u="none" strike="noStrike" dirty="0" err="1">
                <a:solidFill>
                  <a:srgbClr val="000000"/>
                </a:solidFill>
                <a:latin typeface="Calibri"/>
                <a:ea typeface="Calibri"/>
                <a:cs typeface="Calibri"/>
                <a:sym typeface="Calibri"/>
              </a:rPr>
              <a:t>kt</a:t>
            </a:r>
            <a:r>
              <a:rPr lang="de-DE" sz="1100" b="0" i="0" u="none" strike="noStrike" dirty="0">
                <a:solidFill>
                  <a:srgbClr val="000000"/>
                </a:solidFill>
                <a:latin typeface="Calibri"/>
                <a:ea typeface="Calibri"/>
                <a:cs typeface="Calibri"/>
                <a:sym typeface="Calibri"/>
              </a:rPr>
              <a:t>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 </a:t>
            </a:r>
            <a:r>
              <a:rPr lang="de-DE" sz="1100" b="0" i="0" u="none" strike="noStrike" dirty="0" err="1">
                <a:solidFill>
                  <a:srgbClr val="000000"/>
                </a:solidFill>
                <a:latin typeface="Calibri"/>
                <a:ea typeface="Calibri"/>
                <a:cs typeface="Calibri"/>
                <a:sym typeface="Calibri"/>
              </a:rPr>
              <a:t>äq</a:t>
            </a:r>
            <a:r>
              <a:rPr lang="de-DE" sz="1100" b="0" i="0" u="none" strike="noStrike" dirty="0">
                <a:solidFill>
                  <a:srgbClr val="000000"/>
                </a:solidFill>
                <a:latin typeface="Calibri"/>
                <a:ea typeface="Calibri"/>
                <a:cs typeface="Calibri"/>
                <a:sym typeface="Calibri"/>
              </a:rPr>
              <a:t>. Lagen sie im Jahr 2010 noch bei ca. 3.000 </a:t>
            </a:r>
            <a:r>
              <a:rPr lang="de-DE" sz="1100" b="0" i="0" u="none" strike="noStrike" dirty="0" err="1">
                <a:solidFill>
                  <a:srgbClr val="000000"/>
                </a:solidFill>
                <a:latin typeface="Calibri"/>
                <a:ea typeface="Calibri"/>
                <a:cs typeface="Calibri"/>
                <a:sym typeface="Calibri"/>
              </a:rPr>
              <a:t>kt</a:t>
            </a:r>
            <a:r>
              <a:rPr lang="de-DE" sz="1100" b="0" i="0" u="none" strike="noStrike" dirty="0">
                <a:solidFill>
                  <a:srgbClr val="000000"/>
                </a:solidFill>
                <a:latin typeface="Calibri"/>
                <a:ea typeface="Calibri"/>
                <a:cs typeface="Calibri"/>
                <a:sym typeface="Calibri"/>
              </a:rPr>
              <a:t>, stiegen sie im Jahr 2017 auf 3.750 </a:t>
            </a:r>
            <a:r>
              <a:rPr lang="de-DE" sz="1100" b="0" i="0" u="none" strike="noStrike" dirty="0" err="1">
                <a:solidFill>
                  <a:srgbClr val="000000"/>
                </a:solidFill>
                <a:latin typeface="Calibri"/>
                <a:ea typeface="Calibri"/>
                <a:cs typeface="Calibri"/>
                <a:sym typeface="Calibri"/>
              </a:rPr>
              <a:t>kt</a:t>
            </a:r>
            <a:r>
              <a:rPr lang="de-DE" sz="1100" b="0" i="0" u="none" strike="noStrike" dirty="0">
                <a:solidFill>
                  <a:srgbClr val="000000"/>
                </a:solidFill>
                <a:latin typeface="Calibri"/>
                <a:ea typeface="Calibri"/>
                <a:cs typeface="Calibri"/>
                <a:sym typeface="Calibri"/>
              </a:rPr>
              <a:t> um danach wieder zurückfallen (NIR 2022). Der THG-relevante fossile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-Anteil der Biokraftstoffe bei Fahrzeugen und mobilen Maschinen betrug im Jahr 2019 zusätzliche 230 </a:t>
            </a:r>
            <a:r>
              <a:rPr lang="de-DE" sz="1100" b="0" i="0" u="none" strike="noStrike" dirty="0" err="1">
                <a:solidFill>
                  <a:srgbClr val="000000"/>
                </a:solidFill>
                <a:latin typeface="Calibri"/>
                <a:ea typeface="Calibri"/>
                <a:cs typeface="Calibri"/>
                <a:sym typeface="Calibri"/>
              </a:rPr>
              <a:t>kt</a:t>
            </a:r>
            <a:r>
              <a:rPr lang="de-DE" sz="1100" b="0" i="0" u="none" strike="noStrike" dirty="0">
                <a:solidFill>
                  <a:srgbClr val="000000"/>
                </a:solidFill>
                <a:latin typeface="Calibri"/>
                <a:ea typeface="Calibri"/>
                <a:cs typeface="Calibri"/>
                <a:sym typeface="Calibri"/>
              </a:rPr>
              <a:t>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 </a:t>
            </a:r>
            <a:r>
              <a:rPr lang="de-DE" sz="1100" b="0" i="0" u="none" strike="noStrike" dirty="0" err="1">
                <a:solidFill>
                  <a:srgbClr val="000000"/>
                </a:solidFill>
                <a:latin typeface="Calibri"/>
                <a:ea typeface="Calibri"/>
                <a:cs typeface="Calibri"/>
                <a:sym typeface="Calibri"/>
              </a:rPr>
              <a:t>äq</a:t>
            </a:r>
            <a:r>
              <a:rPr lang="de-DE" sz="1100" b="0" i="0" u="none" strike="noStrike" dirty="0">
                <a:solidFill>
                  <a:srgbClr val="000000"/>
                </a:solidFill>
                <a:latin typeface="Calibri"/>
                <a:ea typeface="Calibri"/>
                <a:cs typeface="Calibri"/>
                <a:sym typeface="Calibri"/>
              </a:rPr>
              <a:t>. </a:t>
            </a:r>
            <a:endParaRPr sz="1100" b="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dirty="0">
                <a:solidFill>
                  <a:srgbClr val="000000"/>
                </a:solidFill>
                <a:latin typeface="Calibri"/>
                <a:ea typeface="Calibri"/>
                <a:cs typeface="Calibri"/>
                <a:sym typeface="Calibri"/>
              </a:rPr>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-Menge zu berechnen, die durch den Einsatz von Fahrzeugen und mobilen Maschinen freigesetzt werden. Zudem sollen die Auszubildenden eine Eindruck erhalten, in welcher Höhe sich diese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-Emissionen durch den Einsatz biogener Kraftstoffe einsparen lassen</a:t>
            </a:r>
            <a:r>
              <a:rPr lang="de-DE" sz="1100" b="0" i="0" u="none" strike="noStrike" dirty="0" smtClean="0">
                <a:solidFill>
                  <a:srgbClr val="000000"/>
                </a:solidFill>
                <a:latin typeface="Calibri"/>
                <a:ea typeface="Calibri"/>
                <a:cs typeface="Calibri"/>
                <a:sym typeface="Calibri"/>
              </a:rPr>
              <a:t>.</a:t>
            </a:r>
            <a:endParaRPr sz="1100" b="1" i="0" u="none" strike="noStrike" dirty="0">
              <a:solidFill>
                <a:srgbClr val="000000"/>
              </a:solidFill>
              <a:latin typeface="Calibri"/>
              <a:ea typeface="Calibri"/>
              <a:cs typeface="Calibri"/>
              <a:sym typeface="Calibri"/>
            </a:endParaRPr>
          </a:p>
          <a:p>
            <a:pPr marL="228600" lvl="0" indent="-228600" algn="l" rtl="0">
              <a:lnSpc>
                <a:spcPct val="100000"/>
              </a:lnSpc>
              <a:spcBef>
                <a:spcPts val="0"/>
              </a:spcBef>
              <a:spcAft>
                <a:spcPts val="0"/>
              </a:spcAft>
              <a:buSzPts val="1400"/>
              <a:buNone/>
            </a:pPr>
            <a:r>
              <a:rPr lang="de-DE" sz="1100" b="1" i="0" u="none" strike="noStrike" dirty="0">
                <a:solidFill>
                  <a:srgbClr val="000000"/>
                </a:solidFill>
                <a:latin typeface="Calibri"/>
                <a:ea typeface="Calibri"/>
                <a:cs typeface="Calibri"/>
                <a:sym typeface="Calibri"/>
              </a:rPr>
              <a:t>Aufgaben</a:t>
            </a:r>
            <a:endParaRPr sz="1100" b="0" dirty="0">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Char char="•"/>
            </a:pPr>
            <a:r>
              <a:rPr lang="de-DE" sz="1100" b="0" i="0" u="none" strike="noStrike" dirty="0">
                <a:solidFill>
                  <a:srgbClr val="000000"/>
                </a:solidFill>
                <a:latin typeface="Calibri"/>
                <a:ea typeface="Calibri"/>
                <a:cs typeface="Calibri"/>
                <a:sym typeface="Calibri"/>
              </a:rPr>
              <a:t>Berechnen Sie anhand der Art und der Menge der für Fahrzeuge und mobile Maschinen eingesetzten Kraftstoffe sowie mit Hilfe der Tabelle mit den CO</a:t>
            </a:r>
            <a:r>
              <a:rPr lang="de-DE" sz="1100" b="0" i="0" u="none" strike="noStrike" baseline="-25000" dirty="0">
                <a:solidFill>
                  <a:srgbClr val="000000"/>
                </a:solidFill>
                <a:latin typeface="Calibri"/>
                <a:ea typeface="Calibri"/>
                <a:cs typeface="Calibri"/>
                <a:sym typeface="Calibri"/>
              </a:rPr>
              <a:t>2</a:t>
            </a:r>
            <a:r>
              <a:rPr lang="de-DE" sz="1100" b="0" i="0" u="none" strike="noStrike" dirty="0">
                <a:solidFill>
                  <a:srgbClr val="000000"/>
                </a:solidFill>
                <a:latin typeface="Calibri"/>
                <a:ea typeface="Calibri"/>
                <a:cs typeface="Calibri"/>
                <a:sym typeface="Calibri"/>
              </a:rPr>
              <a:t>-Emissionsfaktoren auf Folie 5, </a:t>
            </a:r>
            <a:r>
              <a:rPr lang="de-DE" sz="1100" b="0" i="0" u="none" strike="noStrike" dirty="0" err="1">
                <a:solidFill>
                  <a:srgbClr val="000000"/>
                </a:solidFill>
                <a:latin typeface="Calibri"/>
                <a:ea typeface="Calibri"/>
                <a:cs typeface="Calibri"/>
                <a:sym typeface="Calibri"/>
              </a:rPr>
              <a:t>wieviele</a:t>
            </a:r>
            <a:r>
              <a:rPr lang="de-DE" sz="1100" b="0" i="0" u="none" strike="noStrike" dirty="0">
                <a:solidFill>
                  <a:srgbClr val="000000"/>
                </a:solidFill>
                <a:latin typeface="Calibri"/>
                <a:ea typeface="Calibri"/>
                <a:cs typeface="Calibri"/>
                <a:sym typeface="Calibri"/>
              </a:rPr>
              <a:t> THG-Emissionen durch Fahrzeuge und mobile Maschinen auf ihrer Baustelle an einem typischen Tag freigesetzt werden.</a:t>
            </a:r>
            <a:endParaRPr dirty="0"/>
          </a:p>
          <a:p>
            <a:pPr marL="228600" lvl="0" indent="-228600" algn="l" rtl="0">
              <a:lnSpc>
                <a:spcPct val="100000"/>
              </a:lnSpc>
              <a:spcBef>
                <a:spcPts val="0"/>
              </a:spcBef>
              <a:spcAft>
                <a:spcPts val="0"/>
              </a:spcAft>
              <a:buSzPts val="1400"/>
              <a:buFont typeface="Arial"/>
              <a:buChar char="•"/>
            </a:pPr>
            <a:r>
              <a:rPr lang="de-DE" sz="1100" b="0" i="0" u="none" strike="noStrike" dirty="0">
                <a:solidFill>
                  <a:srgbClr val="000000"/>
                </a:solidFill>
                <a:latin typeface="Calibri"/>
                <a:ea typeface="Calibri"/>
                <a:cs typeface="Calibri"/>
                <a:sym typeface="Calibri"/>
              </a:rPr>
              <a:t>Berechnen Sie die Menge an THG-Emissionen, die sich einsparen ließe, wenn ausgewählte Fahrzeuge und mobile Maschinen mit fossilfreien Kraftstoffen betrieben würden. </a:t>
            </a:r>
            <a:r>
              <a:rPr lang="de-DE" sz="1100" b="0" i="0" u="none" strike="noStrike" dirty="0">
                <a:solidFill>
                  <a:srgbClr val="941651"/>
                </a:solidFill>
                <a:latin typeface="Calibri"/>
                <a:ea typeface="Calibri"/>
                <a:cs typeface="Calibri"/>
                <a:sym typeface="Calibri"/>
              </a:rPr>
              <a:t> </a:t>
            </a:r>
            <a:endParaRPr sz="1100" b="1" i="0" u="none" strike="noStrike" dirty="0">
              <a:solidFill>
                <a:srgbClr val="000000"/>
              </a:solidFill>
              <a:latin typeface="Calibri"/>
              <a:ea typeface="Calibri"/>
              <a:cs typeface="Calibri"/>
              <a:sym typeface="Calibri"/>
            </a:endParaRPr>
          </a:p>
          <a:p>
            <a:pPr marL="228600" lvl="0" indent="-228600" algn="l" rtl="0">
              <a:lnSpc>
                <a:spcPct val="100000"/>
              </a:lnSpc>
              <a:spcBef>
                <a:spcPts val="0"/>
              </a:spcBef>
              <a:spcAft>
                <a:spcPts val="0"/>
              </a:spcAft>
              <a:buSzPts val="1400"/>
              <a:buNone/>
            </a:pPr>
            <a:r>
              <a:rPr lang="de-DE" sz="1100" b="1" i="0" u="none" strike="noStrike" dirty="0">
                <a:solidFill>
                  <a:srgbClr val="000000"/>
                </a:solidFill>
                <a:latin typeface="Calibri"/>
                <a:ea typeface="Calibri"/>
                <a:cs typeface="Calibri"/>
                <a:sym typeface="Calibri"/>
              </a:rPr>
              <a:t>Quelle</a:t>
            </a:r>
            <a:endParaRPr sz="1100" b="0" dirty="0">
              <a:latin typeface="Calibri"/>
              <a:ea typeface="Calibri"/>
              <a:cs typeface="Calibri"/>
              <a:sym typeface="Calibri"/>
            </a:endParaRPr>
          </a:p>
          <a:p>
            <a:pPr marL="228600" lvl="0" indent="-228600" algn="l" rtl="0">
              <a:lnSpc>
                <a:spcPct val="100000"/>
              </a:lnSpc>
              <a:spcBef>
                <a:spcPts val="0"/>
              </a:spcBef>
              <a:spcAft>
                <a:spcPts val="0"/>
              </a:spcAft>
              <a:buSzPts val="1400"/>
              <a:buFont typeface="Arial"/>
              <a:buChar char="•"/>
            </a:pPr>
            <a:r>
              <a:rPr lang="de-DE" sz="1000" b="0" i="0" u="none" strike="noStrike" dirty="0">
                <a:solidFill>
                  <a:srgbClr val="000000"/>
                </a:solidFill>
                <a:latin typeface="Calibri"/>
                <a:ea typeface="Calibri"/>
                <a:cs typeface="Calibri"/>
                <a:sym typeface="Calibri"/>
              </a:rPr>
              <a:t>NIR (2022): Berichterstattung unter der Klimarahmenkonvention der Vereinten Nationen und dem Kyoto-Protokoll 2022 Nationaler Inventarbericht zum Deutschen. Treibhausgasinventar 1990 – 2020. UBA </a:t>
            </a:r>
            <a:r>
              <a:rPr lang="de-DE" sz="1000" b="0" i="0" u="none" strike="noStrike" dirty="0" err="1">
                <a:solidFill>
                  <a:srgbClr val="000000"/>
                </a:solidFill>
                <a:latin typeface="Calibri"/>
                <a:ea typeface="Calibri"/>
                <a:cs typeface="Calibri"/>
                <a:sym typeface="Calibri"/>
              </a:rPr>
              <a:t>Climate</a:t>
            </a:r>
            <a:r>
              <a:rPr lang="de-DE" sz="1000" b="0" i="0" u="none" strike="noStrike" dirty="0">
                <a:solidFill>
                  <a:srgbClr val="000000"/>
                </a:solidFill>
                <a:latin typeface="Calibri"/>
                <a:ea typeface="Calibri"/>
                <a:cs typeface="Calibri"/>
                <a:sym typeface="Calibri"/>
              </a:rPr>
              <a:t> Change 24/2022: Online: https://</a:t>
            </a:r>
            <a:r>
              <a:rPr lang="de-DE" sz="1000" b="0" i="0" u="none" strike="noStrike" dirty="0" err="1">
                <a:solidFill>
                  <a:srgbClr val="000000"/>
                </a:solidFill>
                <a:latin typeface="Calibri"/>
                <a:ea typeface="Calibri"/>
                <a:cs typeface="Calibri"/>
                <a:sym typeface="Calibri"/>
              </a:rPr>
              <a:t>www.umweltbundesamt.de</a:t>
            </a:r>
            <a:r>
              <a:rPr lang="de-DE" sz="1000" b="0" i="0" u="none" strike="noStrike" dirty="0">
                <a:solidFill>
                  <a:srgbClr val="000000"/>
                </a:solidFill>
                <a:latin typeface="Calibri"/>
                <a:ea typeface="Calibri"/>
                <a:cs typeface="Calibri"/>
                <a:sym typeface="Calibri"/>
              </a:rPr>
              <a:t>/</a:t>
            </a:r>
            <a:r>
              <a:rPr lang="de-DE" sz="1000" b="0" i="0" u="none" strike="noStrike" dirty="0" err="1">
                <a:solidFill>
                  <a:srgbClr val="000000"/>
                </a:solidFill>
                <a:latin typeface="Calibri"/>
                <a:ea typeface="Calibri"/>
                <a:cs typeface="Calibri"/>
                <a:sym typeface="Calibri"/>
              </a:rPr>
              <a:t>publikationen</a:t>
            </a:r>
            <a:r>
              <a:rPr lang="de-DE" sz="1000" b="0" i="0" u="none" strike="noStrike" dirty="0">
                <a:solidFill>
                  <a:srgbClr val="000000"/>
                </a:solidFill>
                <a:latin typeface="Calibri"/>
                <a:ea typeface="Calibri"/>
                <a:cs typeface="Calibri"/>
                <a:sym typeface="Calibri"/>
              </a:rPr>
              <a:t>/berichterstattung-unter-der-klimarahmenkonvention-7</a:t>
            </a:r>
            <a:endParaRPr dirty="0"/>
          </a:p>
          <a:p>
            <a:pPr marL="228600" lvl="0" indent="-228600" algn="l" rtl="0">
              <a:lnSpc>
                <a:spcPct val="100000"/>
              </a:lnSpc>
              <a:spcBef>
                <a:spcPts val="0"/>
              </a:spcBef>
              <a:spcAft>
                <a:spcPts val="0"/>
              </a:spcAft>
              <a:buSzPts val="1400"/>
              <a:buNone/>
            </a:pPr>
            <a:r>
              <a:rPr lang="de-DE" b="0" dirty="0">
                <a:latin typeface="Calibri"/>
                <a:ea typeface="Calibri"/>
                <a:cs typeface="Calibri"/>
                <a:sym typeface="Calibri"/>
              </a:rPr>
              <a:t/>
            </a:r>
            <a:br>
              <a:rPr lang="de-DE" b="0" dirty="0">
                <a:latin typeface="Calibri"/>
                <a:ea typeface="Calibri"/>
                <a:cs typeface="Calibri"/>
                <a:sym typeface="Calibri"/>
              </a:rPr>
            </a:br>
            <a:endParaRPr dirty="0">
              <a:latin typeface="Calibri"/>
              <a:ea typeface="Calibri"/>
              <a:cs typeface="Calibri"/>
              <a:sym typeface="Calibri"/>
            </a:endParaRPr>
          </a:p>
        </p:txBody>
      </p:sp>
      <p:sp>
        <p:nvSpPr>
          <p:cNvPr id="185" name="Google Shape;185;g26dae9e7bab_0_672:notes"/>
          <p:cNvSpPr txBox="1">
            <a:spLocks noGrp="1"/>
          </p:cNvSpPr>
          <p:nvPr>
            <p:ph type="sldNum" idx="12"/>
          </p:nvPr>
        </p:nvSpPr>
        <p:spPr>
          <a:xfrm>
            <a:off x="4023991" y="9708180"/>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6dae9e7bab_0_682: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6dae9e7bab_0_682:notes"/>
          <p:cNvSpPr txBox="1">
            <a:spLocks noGrp="1"/>
          </p:cNvSpPr>
          <p:nvPr>
            <p:ph type="body" idx="1"/>
          </p:nvPr>
        </p:nvSpPr>
        <p:spPr>
          <a:xfrm>
            <a:off x="479425" y="3924000"/>
            <a:ext cx="6145212" cy="48987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a:t>Beschreibung</a:t>
            </a:r>
            <a:endParaRPr/>
          </a:p>
          <a:p>
            <a:pPr marL="0" lvl="0" indent="0" algn="l" rtl="0">
              <a:lnSpc>
                <a:spcPct val="100000"/>
              </a:lnSpc>
              <a:spcBef>
                <a:spcPts val="0"/>
              </a:spcBef>
              <a:spcAft>
                <a:spcPts val="0"/>
              </a:spcAft>
              <a:buSzPts val="1400"/>
              <a:buNone/>
            </a:pPr>
            <a:r>
              <a:rPr lang="de-DE"/>
              <a:t>Materialabhängigkeit der enthaltenen grauen Energie bei unterschiedlicher Baumaterialien</a:t>
            </a:r>
            <a:r>
              <a:rPr lang="de-DE" b="1"/>
              <a:t>. </a:t>
            </a:r>
            <a:r>
              <a:rPr lang="de-DE"/>
              <a:t>Die Grafik zeigt die Höhe der Grauen Energie unterschiedlicher Dämmmaterialien von Kompaktfassaden</a:t>
            </a:r>
            <a:endParaRPr/>
          </a:p>
          <a:p>
            <a:pPr marL="0" lvl="0" indent="0" algn="l" rtl="0">
              <a:lnSpc>
                <a:spcPct val="100000"/>
              </a:lnSpc>
              <a:spcBef>
                <a:spcPts val="120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marL="0" lvl="0" indent="0" algn="l" rtl="0">
              <a:lnSpc>
                <a:spcPct val="100000"/>
              </a:lnSpc>
              <a:spcBef>
                <a:spcPts val="1200"/>
              </a:spcBef>
              <a:spcAft>
                <a:spcPts val="0"/>
              </a:spcAft>
              <a:buClr>
                <a:schemeClr val="dk1"/>
              </a:buClr>
              <a:buSzPts val="1100"/>
              <a:buFont typeface="Arial"/>
              <a:buNone/>
            </a:pPr>
            <a:r>
              <a:rPr lang="de-DE"/>
              <a:t>In der Abbildung ist eine Auswahl von möglichen Aussenwanddämmstoffen für Kompaktfassaden dargestellt. Je nach Materialwahl kann sich bei gleicher Dämmwirkung von 0,20 W/m</a:t>
            </a:r>
            <a:r>
              <a:rPr lang="de-DE" baseline="30000"/>
              <a:t>2</a:t>
            </a:r>
            <a:r>
              <a:rPr lang="de-DE"/>
              <a:t> K° die graue Energie verdoppeln.</a:t>
            </a:r>
            <a:endParaRPr/>
          </a:p>
          <a:p>
            <a:pPr marL="0" lvl="0" indent="0" algn="l" rtl="0">
              <a:lnSpc>
                <a:spcPct val="100000"/>
              </a:lnSpc>
              <a:spcBef>
                <a:spcPts val="1200"/>
              </a:spcBef>
              <a:spcAft>
                <a:spcPts val="0"/>
              </a:spcAft>
              <a:buClr>
                <a:schemeClr val="dk1"/>
              </a:buClr>
              <a:buSzPts val="1100"/>
              <a:buFont typeface="Arial"/>
              <a:buNone/>
            </a:pPr>
            <a:r>
              <a:rPr lang="de-DE" b="1"/>
              <a:t>Aufgabe</a:t>
            </a:r>
            <a:endParaRPr/>
          </a:p>
          <a:p>
            <a:pPr marL="171450" lvl="0" indent="-171450" algn="l" rtl="0">
              <a:lnSpc>
                <a:spcPct val="100000"/>
              </a:lnSpc>
              <a:spcBef>
                <a:spcPts val="0"/>
              </a:spcBef>
              <a:spcAft>
                <a:spcPts val="0"/>
              </a:spcAft>
              <a:buClr>
                <a:schemeClr val="dk1"/>
              </a:buClr>
              <a:buSzPts val="1100"/>
              <a:buFont typeface="Arial"/>
              <a:buChar char="•"/>
            </a:pPr>
            <a:r>
              <a:rPr lang="de-DE"/>
              <a:t>Erklären Sie Unterschiede der grauen Energie bei den genannten Materialien.</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de-DE" b="1"/>
              <a:t>Quelle</a:t>
            </a:r>
            <a:endParaRPr b="1"/>
          </a:p>
          <a:p>
            <a:pPr marL="171450" lvl="0" indent="-171450" algn="l" rtl="0">
              <a:lnSpc>
                <a:spcPct val="100000"/>
              </a:lnSpc>
              <a:spcBef>
                <a:spcPts val="0"/>
              </a:spcBef>
              <a:spcAft>
                <a:spcPts val="0"/>
              </a:spcAft>
              <a:buSzPts val="1400"/>
              <a:buFont typeface="Arial"/>
              <a:buChar char="•"/>
            </a:pPr>
            <a:r>
              <a:rPr lang="de-DE"/>
              <a:t>EnergieSchweiz (2017): Graue Energie von Umbauten - Merkblatt für Bauherrschaften. Bundesamt für Energie BFE (Hrsg.). CH-Ittigen. Online: https://www.energieagentur-sg.ch/demandit/files/M_BA650995FEF8076B577/dms//Image/eCH_Graue_Energie_von_Umbauten_fuer_Bauherrschaften_DE.pdf</a:t>
            </a:r>
            <a:endParaRPr/>
          </a:p>
        </p:txBody>
      </p:sp>
      <p:sp>
        <p:nvSpPr>
          <p:cNvPr id="197" name="Google Shape;197;g26dae9e7bab_0_682: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dae9e7bab_0_692:notes"/>
          <p:cNvSpPr>
            <a:spLocks noGrp="1" noRot="1" noChangeAspect="1"/>
          </p:cNvSpPr>
          <p:nvPr>
            <p:ph type="sldImg" idx="2"/>
          </p:nvPr>
        </p:nvSpPr>
        <p:spPr>
          <a:xfrm>
            <a:off x="482600" y="361950"/>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6dae9e7bab_0_692:notes"/>
          <p:cNvSpPr txBox="1">
            <a:spLocks noGrp="1"/>
          </p:cNvSpPr>
          <p:nvPr>
            <p:ph type="body" idx="1"/>
          </p:nvPr>
        </p:nvSpPr>
        <p:spPr>
          <a:xfrm>
            <a:off x="479423" y="3924002"/>
            <a:ext cx="6145213" cy="4795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None/>
            </a:pPr>
            <a:r>
              <a:rPr lang="de-DE" b="1"/>
              <a:t>Beschreibung</a:t>
            </a:r>
            <a:endParaRPr b="1"/>
          </a:p>
          <a:p>
            <a:pPr marL="0" lvl="0" indent="0" algn="l" rtl="0">
              <a:lnSpc>
                <a:spcPct val="100000"/>
              </a:lnSpc>
              <a:spcBef>
                <a:spcPts val="0"/>
              </a:spcBef>
              <a:spcAft>
                <a:spcPts val="0"/>
              </a:spcAft>
              <a:buClr>
                <a:schemeClr val="dk1"/>
              </a:buClr>
              <a:buSzPts val="1100"/>
              <a:buNone/>
            </a:pPr>
            <a:r>
              <a:rPr lang="de-DE"/>
              <a:t>Materialabhängigkeit der enthaltenen grauen Energie bei unterschiedlichen Baumaterialien. </a:t>
            </a:r>
            <a:endParaRPr/>
          </a:p>
          <a:p>
            <a:pPr marL="0" lvl="0" indent="0" algn="l" rtl="0">
              <a:lnSpc>
                <a:spcPct val="100000"/>
              </a:lnSpc>
              <a:spcBef>
                <a:spcPts val="0"/>
              </a:spcBef>
              <a:spcAft>
                <a:spcPts val="0"/>
              </a:spcAft>
              <a:buClr>
                <a:schemeClr val="dk1"/>
              </a:buClr>
              <a:buSzPts val="1100"/>
              <a:buNone/>
            </a:pPr>
            <a:r>
              <a:rPr lang="de-DE"/>
              <a:t>Die Grafik zeigt die Höhe  der Grauen Energie unterschiedlicher Dämmmaterialien von Kellerdecken.</a:t>
            </a:r>
            <a:endParaRPr/>
          </a:p>
          <a:p>
            <a:pPr marL="0" lvl="0" indent="0" algn="l" rtl="0">
              <a:lnSpc>
                <a:spcPct val="100000"/>
              </a:lnSpc>
              <a:spcBef>
                <a:spcPts val="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marL="0" lvl="0" indent="0" algn="l" rtl="0">
              <a:lnSpc>
                <a:spcPct val="100000"/>
              </a:lnSpc>
              <a:spcBef>
                <a:spcPts val="0"/>
              </a:spcBef>
              <a:spcAft>
                <a:spcPts val="0"/>
              </a:spcAft>
              <a:buSzPts val="1400"/>
              <a:buNone/>
            </a:pPr>
            <a:r>
              <a:rPr lang="de-DE"/>
              <a:t>Die Dämmung der Kellerdecke ist meistens einfach umsetzbar und senkt den Heizwärmebedarf deutlich bei verhältnismäßig kleinen Investitionskosten. Das folgende Beispiel veranschaulicht, dass sich bei gleicher Dämmwirkung von 0,25 W/m</a:t>
            </a:r>
            <a:r>
              <a:rPr lang="de-DE" baseline="30000"/>
              <a:t>2</a:t>
            </a:r>
            <a:r>
              <a:rPr lang="de-DE"/>
              <a:t> K° die graue Energie je nach Material mehr als verdoppelt.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de-DE" b="1"/>
              <a:t>Aufgabe</a:t>
            </a:r>
            <a:endParaRPr/>
          </a:p>
          <a:p>
            <a:pPr marL="171450" lvl="0" indent="-171450" algn="l" rtl="0">
              <a:lnSpc>
                <a:spcPct val="100000"/>
              </a:lnSpc>
              <a:spcBef>
                <a:spcPts val="0"/>
              </a:spcBef>
              <a:spcAft>
                <a:spcPts val="0"/>
              </a:spcAft>
              <a:buSzPts val="1400"/>
              <a:buFont typeface="Arial"/>
              <a:buChar char="•"/>
            </a:pPr>
            <a:r>
              <a:rPr lang="de-DE"/>
              <a:t>Erklären Sie Unterschiede der grauen Energie bei den genannten Materialien.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de-DE" b="1"/>
              <a:t>Quelle</a:t>
            </a:r>
            <a:endParaRPr b="1"/>
          </a:p>
          <a:p>
            <a:pPr marL="171450" lvl="0" indent="-171450" algn="l" rtl="0">
              <a:lnSpc>
                <a:spcPct val="100000"/>
              </a:lnSpc>
              <a:spcBef>
                <a:spcPts val="0"/>
              </a:spcBef>
              <a:spcAft>
                <a:spcPts val="0"/>
              </a:spcAft>
              <a:buSzPts val="1400"/>
              <a:buFont typeface="Arial"/>
              <a:buChar char="•"/>
            </a:pPr>
            <a:r>
              <a:rPr lang="de-DE"/>
              <a:t>EnergieSchweiz (2017): Graue Energie von Umbauten - Merkblatt für Bauherrschaften. Bundesamt für Energie BFE (Hrsg.). CH-Ittigen. Online: https://www.energieagentur-sg.ch/demandit/files/M_BA650995FEF8076B577/dms//Image/eCH_Graue_Energie_von_Umbauten_fuer_Bauherrschaften_DE.pdf</a:t>
            </a:r>
            <a:endParaRPr/>
          </a:p>
        </p:txBody>
      </p:sp>
      <p:sp>
        <p:nvSpPr>
          <p:cNvPr id="209" name="Google Shape;209;g26dae9e7bab_0_692:notes"/>
          <p:cNvSpPr txBox="1">
            <a:spLocks noGrp="1"/>
          </p:cNvSpPr>
          <p:nvPr>
            <p:ph type="sldNum" idx="12"/>
          </p:nvPr>
        </p:nvSpPr>
        <p:spPr>
          <a:xfrm>
            <a:off x="4023991" y="9768002"/>
            <a:ext cx="3078428" cy="513505"/>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103762" y="1122363"/>
            <a:ext cx="11215457" cy="213359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2870"/>
              <a:buNone/>
            </a:pPr>
            <a:r>
              <a:rPr lang="de-DE" b="1"/>
              <a:t>Beton- und Stahlbetonbauer und </a:t>
            </a:r>
            <a:br>
              <a:rPr lang="de-DE" b="1"/>
            </a:br>
            <a:r>
              <a:rPr lang="de-DE" b="1"/>
              <a:t>Beton- und Stahlbetonbauerin </a:t>
            </a:r>
            <a:br>
              <a:rPr lang="de-DE" b="1"/>
            </a:br>
            <a:r>
              <a:rPr lang="de-DE" b="1"/>
              <a:t>sowie</a:t>
            </a:r>
            <a:br>
              <a:rPr lang="de-DE" b="1"/>
            </a:br>
            <a:r>
              <a:rPr lang="de-DE" b="1"/>
              <a:t>Betonfertigteilbauer und Betonfertigteilbauerin</a:t>
            </a:r>
            <a:endParaRPr b="1"/>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Kreislauf- und Abfallwirtschaft</a:t>
            </a:r>
            <a:endParaRPr/>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84" name="Google Shape;84;p38"/>
          <p:cNvPicPr preferRelativeResize="0"/>
          <p:nvPr/>
        </p:nvPicPr>
        <p:blipFill rotWithShape="1">
          <a:blip r:embed="rId5">
            <a:alphaModFix/>
          </a:blip>
          <a:srcRect r="9867"/>
          <a:stretch/>
        </p:blipFill>
        <p:spPr>
          <a:xfrm>
            <a:off x="8967882" y="3230428"/>
            <a:ext cx="2850243" cy="1244600"/>
          </a:xfrm>
          <a:prstGeom prst="rect">
            <a:avLst/>
          </a:prstGeom>
          <a:noFill/>
          <a:ln>
            <a:noFill/>
          </a:ln>
        </p:spPr>
      </p:pic>
      <p:sp>
        <p:nvSpPr>
          <p:cNvPr id="85" name="Google Shape;85;p3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6dae9e7bab_0_70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24" name="Google Shape;224;g26dae9e7bab_0_70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Graue Energie: Material Bodenbeläge</a:t>
            </a:r>
            <a:endParaRPr/>
          </a:p>
        </p:txBody>
      </p:sp>
      <p:sp>
        <p:nvSpPr>
          <p:cNvPr id="225" name="Google Shape;225;g26dae9e7bab_0_70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Eigene Abbildung nach EnergieSchweiz (2017)</a:t>
            </a:r>
            <a:endParaRPr/>
          </a:p>
        </p:txBody>
      </p:sp>
      <p:pic>
        <p:nvPicPr>
          <p:cNvPr id="226" name="Google Shape;226;g26dae9e7bab_0_702"/>
          <p:cNvPicPr preferRelativeResize="0"/>
          <p:nvPr/>
        </p:nvPicPr>
        <p:blipFill rotWithShape="1">
          <a:blip r:embed="rId3">
            <a:alphaModFix/>
          </a:blip>
          <a:srcRect/>
          <a:stretch/>
        </p:blipFill>
        <p:spPr>
          <a:xfrm>
            <a:off x="152400" y="1421625"/>
            <a:ext cx="8188400" cy="4671250"/>
          </a:xfrm>
          <a:prstGeom prst="rect">
            <a:avLst/>
          </a:prstGeom>
          <a:noFill/>
          <a:ln>
            <a:noFill/>
          </a:ln>
        </p:spPr>
      </p:pic>
      <p:sp>
        <p:nvSpPr>
          <p:cNvPr id="227" name="Google Shape;227;g26dae9e7bab_0_702"/>
          <p:cNvSpPr/>
          <p:nvPr/>
        </p:nvSpPr>
        <p:spPr>
          <a:xfrm>
            <a:off x="8422307" y="1714105"/>
            <a:ext cx="3354900" cy="171489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8900" marR="0" lvl="0" indent="0" algn="ctr" rtl="0">
              <a:lnSpc>
                <a:spcPct val="100000"/>
              </a:lnSpc>
              <a:spcBef>
                <a:spcPts val="0"/>
              </a:spcBef>
              <a:spcAft>
                <a:spcPts val="0"/>
              </a:spcAft>
              <a:buNone/>
            </a:pPr>
            <a:r>
              <a:rPr lang="de-DE" sz="1800" b="1" i="0" u="none" strike="noStrike" cap="none">
                <a:solidFill>
                  <a:srgbClr val="FF0000"/>
                </a:solidFill>
                <a:latin typeface="Arial"/>
                <a:ea typeface="Arial"/>
                <a:cs typeface="Arial"/>
                <a:sym typeface="Arial"/>
              </a:rPr>
              <a:t>Erklären Sie Unterschiede der grauen Energie bei den genannten Materialien</a:t>
            </a:r>
            <a:endParaRPr sz="1800" b="1" i="0" u="none" strike="noStrike" cap="none">
              <a:solidFill>
                <a:srgbClr val="FF0000"/>
              </a:solidFill>
              <a:latin typeface="Arial"/>
              <a:ea typeface="Arial"/>
              <a:cs typeface="Arial"/>
              <a:sym typeface="Arial"/>
            </a:endParaRPr>
          </a:p>
        </p:txBody>
      </p:sp>
      <p:sp>
        <p:nvSpPr>
          <p:cNvPr id="228" name="Google Shape;228;g26dae9e7bab_0_70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29" name="Google Shape;229;g26dae9e7bab_0_70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6dae9e7bab_0_7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36" name="Google Shape;236;g26dae9e7bab_0_77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37" name="Google Shape;237;g26dae9e7bab_0_77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38" name="Google Shape;238;g26dae9e7bab_0_777"/>
          <p:cNvSpPr/>
          <p:nvPr/>
        </p:nvSpPr>
        <p:spPr>
          <a:xfrm>
            <a:off x="7181683" y="2078156"/>
            <a:ext cx="4474500" cy="338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Erklären Sie was der Earth Overshoot day ist.</a:t>
            </a:r>
            <a:endParaRPr sz="1800" b="1" i="0" u="none" strike="noStrike" cap="none">
              <a:solidFill>
                <a:srgbClr val="FF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Auf welches Datum fällt der Earth Overshoot Day im Jahr 2023</a:t>
            </a:r>
            <a:endParaRPr sz="1800" b="1" i="0" u="none" strike="noStrike" cap="none">
              <a:solidFill>
                <a:srgbClr val="FF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Auf welches Datum fällt der German  Overshoot Day im Jahr 2023</a:t>
            </a:r>
            <a:endParaRPr sz="1800" b="1" i="0" u="none" strike="noStrike" cap="none">
              <a:solidFill>
                <a:srgbClr val="FF0000"/>
              </a:solidFill>
              <a:latin typeface="Arial"/>
              <a:ea typeface="Arial"/>
              <a:cs typeface="Arial"/>
              <a:sym typeface="Arial"/>
            </a:endParaRPr>
          </a:p>
        </p:txBody>
      </p:sp>
      <p:pic>
        <p:nvPicPr>
          <p:cNvPr id="239" name="Google Shape;239;g26dae9e7bab_0_777"/>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40" name="Google Shape;240;g26dae9e7bab_0_777"/>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41" name="Google Shape;241;g26dae9e7bab_0_777"/>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6dae9e7bab_0_7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48" name="Google Shape;248;g26dae9e7bab_0_7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a:t>Nachhaltige Ressourcennutzung</a:t>
            </a:r>
            <a:endParaRPr/>
          </a:p>
        </p:txBody>
      </p:sp>
      <p:sp>
        <p:nvSpPr>
          <p:cNvPr id="249" name="Google Shape;249;g26dae9e7bab_0_7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Klima ohne Grenzen 2023</a:t>
            </a:r>
            <a:endParaRPr/>
          </a:p>
        </p:txBody>
      </p:sp>
      <p:sp>
        <p:nvSpPr>
          <p:cNvPr id="250" name="Google Shape;250;g26dae9e7bab_0_787"/>
          <p:cNvSpPr/>
          <p:nvPr/>
        </p:nvSpPr>
        <p:spPr>
          <a:xfrm>
            <a:off x="8543443" y="2806553"/>
            <a:ext cx="3336600" cy="190139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Warum fällt der Earth Overshoot Day auf ein immer früheres Datum im Jahr?</a:t>
            </a:r>
            <a:endParaRPr sz="1800" b="1" i="0" u="none" strike="noStrike" cap="none">
              <a:solidFill>
                <a:srgbClr val="FF0000"/>
              </a:solidFill>
              <a:latin typeface="Arial"/>
              <a:ea typeface="Arial"/>
              <a:cs typeface="Arial"/>
              <a:sym typeface="Arial"/>
            </a:endParaRPr>
          </a:p>
        </p:txBody>
      </p:sp>
      <p:pic>
        <p:nvPicPr>
          <p:cNvPr id="251" name="Google Shape;251;g26dae9e7bab_0_787"/>
          <p:cNvPicPr preferRelativeResize="0"/>
          <p:nvPr/>
        </p:nvPicPr>
        <p:blipFill rotWithShape="1">
          <a:blip r:embed="rId3">
            <a:alphaModFix/>
          </a:blip>
          <a:srcRect/>
          <a:stretch/>
        </p:blipFill>
        <p:spPr>
          <a:xfrm>
            <a:off x="0" y="1411938"/>
            <a:ext cx="7986757" cy="4690637"/>
          </a:xfrm>
          <a:prstGeom prst="rect">
            <a:avLst/>
          </a:prstGeom>
          <a:noFill/>
          <a:ln>
            <a:noFill/>
          </a:ln>
        </p:spPr>
      </p:pic>
      <p:pic>
        <p:nvPicPr>
          <p:cNvPr id="252" name="Google Shape;252;g26dae9e7bab_0_787"/>
          <p:cNvPicPr preferRelativeResize="0"/>
          <p:nvPr/>
        </p:nvPicPr>
        <p:blipFill rotWithShape="1">
          <a:blip r:embed="rId4">
            <a:alphaModFix/>
          </a:blip>
          <a:srcRect/>
          <a:stretch/>
        </p:blipFill>
        <p:spPr>
          <a:xfrm>
            <a:off x="619500" y="4111200"/>
            <a:ext cx="7314350" cy="982325"/>
          </a:xfrm>
          <a:prstGeom prst="rect">
            <a:avLst/>
          </a:prstGeom>
          <a:noFill/>
          <a:ln>
            <a:noFill/>
          </a:ln>
        </p:spPr>
      </p:pic>
      <p:sp>
        <p:nvSpPr>
          <p:cNvPr id="253" name="Google Shape;253;g26dae9e7bab_0_7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54" name="Google Shape;254;g26dae9e7bab_0_787"/>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dae9e7bab_0_142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61" name="Google Shape;261;g26dae9e7bab_0_142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Rohstoffschonung:</a:t>
            </a:r>
            <a:endParaRPr/>
          </a:p>
          <a:p>
            <a:pPr marL="0" lvl="0" indent="0" algn="l" rtl="0">
              <a:lnSpc>
                <a:spcPct val="100000"/>
              </a:lnSpc>
              <a:spcBef>
                <a:spcPts val="0"/>
              </a:spcBef>
              <a:spcAft>
                <a:spcPts val="0"/>
              </a:spcAft>
              <a:buSzPct val="56250"/>
              <a:buNone/>
            </a:pPr>
            <a:r>
              <a:rPr lang="de-DE"/>
              <a:t>Inländische Rohstoffentnahme</a:t>
            </a:r>
            <a:r>
              <a:rPr lang="de-DE">
                <a:latin typeface="Trebuchet MS"/>
                <a:ea typeface="Trebuchet MS"/>
                <a:cs typeface="Trebuchet MS"/>
                <a:sym typeface="Trebuchet MS"/>
              </a:rPr>
              <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62" name="Google Shape;262;g26dae9e7bab_0_1429"/>
          <p:cNvPicPr preferRelativeResize="0"/>
          <p:nvPr/>
        </p:nvPicPr>
        <p:blipFill rotWithShape="1">
          <a:blip r:embed="rId3">
            <a:alphaModFix/>
          </a:blip>
          <a:srcRect/>
          <a:stretch/>
        </p:blipFill>
        <p:spPr>
          <a:xfrm>
            <a:off x="6804264" y="1419782"/>
            <a:ext cx="2138254" cy="4679005"/>
          </a:xfrm>
          <a:prstGeom prst="rect">
            <a:avLst/>
          </a:prstGeom>
          <a:noFill/>
          <a:ln>
            <a:noFill/>
          </a:ln>
        </p:spPr>
      </p:pic>
      <p:sp>
        <p:nvSpPr>
          <p:cNvPr id="263" name="Google Shape;263;g26dae9e7bab_0_1429"/>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pic>
        <p:nvPicPr>
          <p:cNvPr id="264" name="Google Shape;264;g26dae9e7bab_0_1429" descr="https://www.umweltbundesamt.de/sites/default/files/medien/384/bilder/2_abb_inlaend-entnahme-rohstoffe_2023-01-23.png"/>
          <p:cNvPicPr preferRelativeResize="0"/>
          <p:nvPr/>
        </p:nvPicPr>
        <p:blipFill rotWithShape="1">
          <a:blip r:embed="rId4">
            <a:alphaModFix/>
          </a:blip>
          <a:srcRect l="12567" t="10804" r="28562" b="13521"/>
          <a:stretch/>
        </p:blipFill>
        <p:spPr>
          <a:xfrm>
            <a:off x="107755" y="1417747"/>
            <a:ext cx="6448687" cy="4679002"/>
          </a:xfrm>
          <a:prstGeom prst="rect">
            <a:avLst/>
          </a:prstGeom>
          <a:noFill/>
          <a:ln>
            <a:noFill/>
          </a:ln>
        </p:spPr>
      </p:pic>
      <p:pic>
        <p:nvPicPr>
          <p:cNvPr id="265" name="Google Shape;265;g26dae9e7bab_0_1429"/>
          <p:cNvPicPr preferRelativeResize="0"/>
          <p:nvPr/>
        </p:nvPicPr>
        <p:blipFill rotWithShape="1">
          <a:blip r:embed="rId5">
            <a:alphaModFix/>
          </a:blip>
          <a:srcRect/>
          <a:stretch/>
        </p:blipFill>
        <p:spPr>
          <a:xfrm>
            <a:off x="1780239" y="1810508"/>
            <a:ext cx="4776204" cy="491286"/>
          </a:xfrm>
          <a:prstGeom prst="rect">
            <a:avLst/>
          </a:prstGeom>
          <a:noFill/>
          <a:ln>
            <a:noFill/>
          </a:ln>
        </p:spPr>
      </p:pic>
      <p:sp>
        <p:nvSpPr>
          <p:cNvPr id="266" name="Google Shape;266;g26dae9e7bab_0_1429"/>
          <p:cNvSpPr/>
          <p:nvPr/>
        </p:nvSpPr>
        <p:spPr>
          <a:xfrm>
            <a:off x="8839153" y="1639577"/>
            <a:ext cx="3249600" cy="431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a:solidFill>
                  <a:srgbClr val="C00000"/>
                </a:solidFill>
                <a:latin typeface="Arial"/>
                <a:ea typeface="Arial"/>
                <a:cs typeface="Arial"/>
                <a:sym typeface="Arial"/>
              </a:rPr>
              <a:t>Woher stammen die Rohstoffe und Baumaterialien die in ihrem Betrieb verwendet werden?</a:t>
            </a:r>
            <a:endParaRPr sz="1400" b="0" i="0" u="none" strike="noStrike" cap="none">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a:solidFill>
                  <a:srgbClr val="C00000"/>
                </a:solidFill>
                <a:latin typeface="Arial"/>
                <a:ea typeface="Arial"/>
                <a:cs typeface="Arial"/>
                <a:sym typeface="Arial"/>
              </a:rPr>
              <a:t>Welche Informationen hat Ihr Ausbildungsbetrieb über die Lieferkette? </a:t>
            </a:r>
            <a:endParaRPr sz="1400" b="0" i="0" u="none" strike="noStrike" cap="none">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a:solidFill>
                  <a:srgbClr val="C00000"/>
                </a:solidFill>
                <a:latin typeface="Arial"/>
                <a:ea typeface="Arial"/>
                <a:cs typeface="Arial"/>
                <a:sym typeface="Arial"/>
              </a:rPr>
              <a:t>Worauf wird beim Einkauf geachtet?</a:t>
            </a:r>
            <a:endParaRPr sz="1800" b="1" i="0" u="none" strike="noStrike" cap="none">
              <a:solidFill>
                <a:srgbClr val="C00000"/>
              </a:solidFill>
              <a:latin typeface="Arial"/>
              <a:ea typeface="Arial"/>
              <a:cs typeface="Arial"/>
              <a:sym typeface="Arial"/>
            </a:endParaRPr>
          </a:p>
        </p:txBody>
      </p:sp>
      <p:sp>
        <p:nvSpPr>
          <p:cNvPr id="267" name="Google Shape;267;g26dae9e7bab_0_1429"/>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
        <p:nvSpPr>
          <p:cNvPr id="268" name="Google Shape;268;g26dae9e7bab_0_1429"/>
          <p:cNvSpPr txBox="1"/>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UBA 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6dae9e7bab_0_94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275" name="Google Shape;275;g26dae9e7bab_0_94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Fundamenttechnik</a:t>
            </a:r>
            <a:endParaRPr/>
          </a:p>
        </p:txBody>
      </p:sp>
      <p:sp>
        <p:nvSpPr>
          <p:cNvPr id="276" name="Google Shape;276;g26dae9e7bab_0_94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a:latin typeface="Calibri"/>
                <a:ea typeface="Calibri"/>
                <a:cs typeface="Calibri"/>
                <a:sym typeface="Calibri"/>
              </a:rPr>
              <a:t>Quellen: BFT International 2015, Statista 2022,  Schneider et al 2017, IZB o.J</a:t>
            </a:r>
            <a:endParaRPr/>
          </a:p>
        </p:txBody>
      </p:sp>
      <p:sp>
        <p:nvSpPr>
          <p:cNvPr id="277" name="Google Shape;277;g26dae9e7bab_0_941"/>
          <p:cNvSpPr/>
          <p:nvPr/>
        </p:nvSpPr>
        <p:spPr>
          <a:xfrm>
            <a:off x="8380454" y="1445550"/>
            <a:ext cx="3614345" cy="4606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de-DE" sz="1800" b="1" i="0" u="none" strike="noStrike" cap="none">
                <a:solidFill>
                  <a:srgbClr val="FF0000"/>
                </a:solidFill>
                <a:latin typeface="Arial"/>
                <a:ea typeface="Arial"/>
                <a:cs typeface="Arial"/>
                <a:sym typeface="Arial"/>
              </a:rPr>
              <a:t>Für ein Einfamilienhaus soll ein Fundament hergestellt  werden. Es gibt unterschiedliche Vorschläge.</a:t>
            </a: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800" b="1" i="0" u="none" strike="noStrike" cap="none">
                <a:solidFill>
                  <a:srgbClr val="FF0000"/>
                </a:solidFill>
                <a:latin typeface="Arial"/>
                <a:ea typeface="Arial"/>
                <a:cs typeface="Arial"/>
                <a:sym typeface="Arial"/>
              </a:rPr>
              <a:t>Wofür entscheiden Sie sich? Begründen Sie Ihre Wahl auf Grundlage von:</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Energieeinsatz</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Recyclingfähigkeit</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Rohstoffverfügbarkeit</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Versickerung </a:t>
            </a:r>
            <a:endParaRPr sz="1800" b="1" i="0" u="none" strike="noStrike" cap="none">
              <a:solidFill>
                <a:srgbClr val="FF0000"/>
              </a:solidFill>
              <a:latin typeface="Arial"/>
              <a:ea typeface="Arial"/>
              <a:cs typeface="Arial"/>
              <a:sym typeface="Arial"/>
            </a:endParaRPr>
          </a:p>
        </p:txBody>
      </p:sp>
      <p:sp>
        <p:nvSpPr>
          <p:cNvPr id="278" name="Google Shape;278;g26dae9e7bab_0_941"/>
          <p:cNvSpPr txBox="1"/>
          <p:nvPr/>
        </p:nvSpPr>
        <p:spPr>
          <a:xfrm>
            <a:off x="5160200" y="2007200"/>
            <a:ext cx="3000000" cy="1026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050"/>
              <a:buFont typeface="Arial"/>
              <a:buNone/>
            </a:pPr>
            <a:endParaRPr sz="2050" b="0" i="0" u="none" strike="noStrike" cap="none">
              <a:solidFill>
                <a:srgbClr val="202122"/>
              </a:solidFill>
              <a:highlight>
                <a:srgbClr val="FFFFFF"/>
              </a:highlight>
              <a:latin typeface="Arial"/>
              <a:ea typeface="Arial"/>
              <a:cs typeface="Arial"/>
              <a:sym typeface="Arial"/>
            </a:endParaRPr>
          </a:p>
        </p:txBody>
      </p:sp>
      <p:sp>
        <p:nvSpPr>
          <p:cNvPr id="279" name="Google Shape;279;g26dae9e7bab_0_941"/>
          <p:cNvSpPr/>
          <p:nvPr/>
        </p:nvSpPr>
        <p:spPr>
          <a:xfrm>
            <a:off x="84225" y="1445550"/>
            <a:ext cx="2763900" cy="842700"/>
          </a:xfrm>
          <a:prstGeom prst="cloudCallout">
            <a:avLst>
              <a:gd name="adj1" fmla="val 46025"/>
              <a:gd name="adj2" fmla="val 909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Beton mit Portlandzement</a:t>
            </a:r>
            <a:endParaRPr sz="1600" b="1" i="0" u="none" strike="noStrike" cap="none">
              <a:solidFill>
                <a:srgbClr val="000000"/>
              </a:solidFill>
              <a:latin typeface="Arial"/>
              <a:ea typeface="Arial"/>
              <a:cs typeface="Arial"/>
              <a:sym typeface="Arial"/>
            </a:endParaRPr>
          </a:p>
        </p:txBody>
      </p:sp>
      <p:sp>
        <p:nvSpPr>
          <p:cNvPr id="280" name="Google Shape;280;g26dae9e7bab_0_941"/>
          <p:cNvSpPr/>
          <p:nvPr/>
        </p:nvSpPr>
        <p:spPr>
          <a:xfrm>
            <a:off x="84224" y="2932975"/>
            <a:ext cx="2350200" cy="1317600"/>
          </a:xfrm>
          <a:prstGeom prst="cloudCallout">
            <a:avLst>
              <a:gd name="adj1" fmla="val 69248"/>
              <a:gd name="adj2" fmla="val 14712"/>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Betonloses Schraub-fundament</a:t>
            </a:r>
            <a:endParaRPr sz="1600" b="1" i="0" u="none" strike="noStrike" cap="none">
              <a:solidFill>
                <a:srgbClr val="000000"/>
              </a:solidFill>
              <a:latin typeface="Arial"/>
              <a:ea typeface="Arial"/>
              <a:cs typeface="Arial"/>
              <a:sym typeface="Arial"/>
            </a:endParaRPr>
          </a:p>
        </p:txBody>
      </p:sp>
      <p:sp>
        <p:nvSpPr>
          <p:cNvPr id="281" name="Google Shape;281;g26dae9e7bab_0_941"/>
          <p:cNvSpPr/>
          <p:nvPr/>
        </p:nvSpPr>
        <p:spPr>
          <a:xfrm>
            <a:off x="0" y="5293650"/>
            <a:ext cx="3237000" cy="758400"/>
          </a:xfrm>
          <a:prstGeom prst="cloudCallout">
            <a:avLst>
              <a:gd name="adj1" fmla="val 49999"/>
              <a:gd name="adj2" fmla="val -1089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Beton mit Puzzolanzement</a:t>
            </a:r>
            <a:endParaRPr sz="1600" b="1" i="0" u="none" strike="noStrike" cap="none">
              <a:solidFill>
                <a:srgbClr val="000000"/>
              </a:solidFill>
              <a:latin typeface="Arial"/>
              <a:ea typeface="Arial"/>
              <a:cs typeface="Arial"/>
              <a:sym typeface="Arial"/>
            </a:endParaRPr>
          </a:p>
        </p:txBody>
      </p:sp>
      <p:sp>
        <p:nvSpPr>
          <p:cNvPr id="282" name="Google Shape;282;g26dae9e7bab_0_941"/>
          <p:cNvSpPr/>
          <p:nvPr/>
        </p:nvSpPr>
        <p:spPr>
          <a:xfrm>
            <a:off x="5046850" y="5293650"/>
            <a:ext cx="3000000" cy="758400"/>
          </a:xfrm>
          <a:prstGeom prst="cloudCallout">
            <a:avLst>
              <a:gd name="adj1" fmla="val -42663"/>
              <a:gd name="adj2" fmla="val -13068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Reycyclingbeton</a:t>
            </a:r>
            <a:endParaRPr sz="1600" b="1" i="0" u="none" strike="noStrike" cap="none">
              <a:solidFill>
                <a:srgbClr val="000000"/>
              </a:solidFill>
              <a:latin typeface="Arial"/>
              <a:ea typeface="Arial"/>
              <a:cs typeface="Arial"/>
              <a:sym typeface="Arial"/>
            </a:endParaRPr>
          </a:p>
        </p:txBody>
      </p:sp>
      <p:sp>
        <p:nvSpPr>
          <p:cNvPr id="283" name="Google Shape;283;g26dae9e7bab_0_941"/>
          <p:cNvSpPr/>
          <p:nvPr/>
        </p:nvSpPr>
        <p:spPr>
          <a:xfrm>
            <a:off x="5617150" y="3049800"/>
            <a:ext cx="2429700" cy="758400"/>
          </a:xfrm>
          <a:prstGeom prst="cloudCallout">
            <a:avLst>
              <a:gd name="adj1" fmla="val -62908"/>
              <a:gd name="adj2" fmla="val 6631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Carbon-Beton</a:t>
            </a:r>
            <a:endParaRPr sz="1600" b="1" i="0" u="none" strike="noStrike" cap="none">
              <a:solidFill>
                <a:srgbClr val="000000"/>
              </a:solidFill>
              <a:latin typeface="Arial"/>
              <a:ea typeface="Arial"/>
              <a:cs typeface="Arial"/>
              <a:sym typeface="Arial"/>
            </a:endParaRPr>
          </a:p>
        </p:txBody>
      </p:sp>
      <p:sp>
        <p:nvSpPr>
          <p:cNvPr id="284" name="Google Shape;284;g26dae9e7bab_0_941"/>
          <p:cNvSpPr/>
          <p:nvPr/>
        </p:nvSpPr>
        <p:spPr>
          <a:xfrm>
            <a:off x="5287688" y="1597950"/>
            <a:ext cx="2590800" cy="758400"/>
          </a:xfrm>
          <a:prstGeom prst="cloudCallout">
            <a:avLst>
              <a:gd name="adj1" fmla="val -56447"/>
              <a:gd name="adj2" fmla="val 103422"/>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Fertigteile aus Recyclinbeton</a:t>
            </a:r>
            <a:endParaRPr sz="1600" b="1" i="0" u="none" strike="noStrike" cap="none">
              <a:solidFill>
                <a:srgbClr val="000000"/>
              </a:solidFill>
              <a:latin typeface="Arial"/>
              <a:ea typeface="Arial"/>
              <a:cs typeface="Arial"/>
              <a:sym typeface="Arial"/>
            </a:endParaRPr>
          </a:p>
        </p:txBody>
      </p:sp>
      <p:sp>
        <p:nvSpPr>
          <p:cNvPr id="285" name="Google Shape;285;g26dae9e7bab_0_94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86" name="Google Shape;286;g26dae9e7bab_0_941"/>
          <p:cNvSpPr txBox="1"/>
          <p:nvPr/>
        </p:nvSpPr>
        <p:spPr>
          <a:xfrm>
            <a:off x="4433245" y="2174034"/>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grpSp>
        <p:nvGrpSpPr>
          <p:cNvPr id="287" name="Google Shape;287;g26dae9e7bab_0_941"/>
          <p:cNvGrpSpPr/>
          <p:nvPr/>
        </p:nvGrpSpPr>
        <p:grpSpPr>
          <a:xfrm>
            <a:off x="2812662" y="2288385"/>
            <a:ext cx="2663705" cy="2721131"/>
            <a:chOff x="2812662" y="2288385"/>
            <a:chExt cx="2663705" cy="2721131"/>
          </a:xfrm>
        </p:grpSpPr>
        <p:pic>
          <p:nvPicPr>
            <p:cNvPr id="288" name="Google Shape;288;g26dae9e7bab_0_941"/>
            <p:cNvPicPr preferRelativeResize="0"/>
            <p:nvPr/>
          </p:nvPicPr>
          <p:blipFill rotWithShape="1">
            <a:blip r:embed="rId3">
              <a:alphaModFix/>
            </a:blip>
            <a:srcRect/>
            <a:stretch/>
          </p:blipFill>
          <p:spPr>
            <a:xfrm>
              <a:off x="2974967" y="3005004"/>
              <a:ext cx="2265970" cy="2004512"/>
            </a:xfrm>
            <a:prstGeom prst="rect">
              <a:avLst/>
            </a:prstGeom>
            <a:noFill/>
            <a:ln>
              <a:noFill/>
            </a:ln>
          </p:spPr>
        </p:pic>
        <p:sp>
          <p:nvSpPr>
            <p:cNvPr id="289" name="Google Shape;289;g26dae9e7bab_0_941"/>
            <p:cNvSpPr txBox="1"/>
            <p:nvPr/>
          </p:nvSpPr>
          <p:spPr>
            <a:xfrm>
              <a:off x="4969667" y="3019290"/>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290" name="Google Shape;290;g26dae9e7bab_0_941"/>
            <p:cNvSpPr txBox="1"/>
            <p:nvPr/>
          </p:nvSpPr>
          <p:spPr>
            <a:xfrm>
              <a:off x="4674316" y="3740816"/>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291" name="Google Shape;291;g26dae9e7bab_0_941"/>
            <p:cNvSpPr txBox="1"/>
            <p:nvPr/>
          </p:nvSpPr>
          <p:spPr>
            <a:xfrm>
              <a:off x="3066223" y="2288385"/>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292" name="Google Shape;292;g26dae9e7bab_0_941"/>
            <p:cNvSpPr txBox="1"/>
            <p:nvPr/>
          </p:nvSpPr>
          <p:spPr>
            <a:xfrm>
              <a:off x="2995547" y="3740817"/>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293" name="Google Shape;293;g26dae9e7bab_0_941"/>
            <p:cNvSpPr txBox="1"/>
            <p:nvPr/>
          </p:nvSpPr>
          <p:spPr>
            <a:xfrm>
              <a:off x="2812662" y="3014601"/>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grpSp>
      <p:sp>
        <p:nvSpPr>
          <p:cNvPr id="294" name="Google Shape;294;g26dae9e7bab_0_941"/>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6dae9e7bab_0_86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01" name="Google Shape;301;g26dae9e7bab_0_86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Nachhaltiger Gebäudeabriss: Getrennthaltung von Bau- und Abbruchabfälle</a:t>
            </a:r>
            <a:endParaRPr/>
          </a:p>
        </p:txBody>
      </p:sp>
      <p:sp>
        <p:nvSpPr>
          <p:cNvPr id="302" name="Google Shape;302;g26dae9e7bab_0_86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Privat</a:t>
            </a:r>
            <a:endParaRPr/>
          </a:p>
        </p:txBody>
      </p:sp>
      <p:sp>
        <p:nvSpPr>
          <p:cNvPr id="303" name="Google Shape;303;g26dae9e7bab_0_863"/>
          <p:cNvSpPr/>
          <p:nvPr/>
        </p:nvSpPr>
        <p:spPr>
          <a:xfrm>
            <a:off x="9135112" y="1441146"/>
            <a:ext cx="2964487" cy="4692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800" b="1" i="0" u="none" strike="noStrike" cap="none">
                <a:solidFill>
                  <a:srgbClr val="FF0000"/>
                </a:solidFill>
                <a:latin typeface="Arial"/>
                <a:ea typeface="Arial"/>
                <a:cs typeface="Arial"/>
                <a:sym typeface="Arial"/>
              </a:rPr>
              <a:t>Ein Wohngebäude mit einem asphaltierten Innenhof soll abgerissen werden.</a:t>
            </a: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800" b="1" i="0" u="none" strike="noStrike" cap="none">
                <a:solidFill>
                  <a:srgbClr val="FF0000"/>
                </a:solidFill>
                <a:latin typeface="Arial"/>
                <a:ea typeface="Arial"/>
                <a:cs typeface="Arial"/>
                <a:sym typeface="Arial"/>
              </a:rPr>
              <a:t>Für welche Fraktionen der Abbruchabfälle bereiten Sie eine getrennte Erfassung und Sammlung vor?</a:t>
            </a: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800" b="1" i="0" u="none" strike="noStrike" cap="none">
                <a:solidFill>
                  <a:srgbClr val="FF0000"/>
                </a:solidFill>
                <a:latin typeface="Arial"/>
                <a:ea typeface="Arial"/>
                <a:cs typeface="Arial"/>
                <a:sym typeface="Arial"/>
              </a:rPr>
              <a:t>Welche Fraktionen erfassen und sammeln sie getrennt bei:</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Bürogebäude</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Kleingewerbe</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Industriegebäude</a:t>
            </a:r>
            <a:endParaRPr sz="1800" b="1" i="0" u="none" strike="noStrike" cap="none">
              <a:solidFill>
                <a:srgbClr val="FF0000"/>
              </a:solidFill>
              <a:latin typeface="Arial"/>
              <a:ea typeface="Arial"/>
              <a:cs typeface="Arial"/>
              <a:sym typeface="Arial"/>
            </a:endParaRPr>
          </a:p>
        </p:txBody>
      </p:sp>
      <p:sp>
        <p:nvSpPr>
          <p:cNvPr id="304" name="Google Shape;304;g26dae9e7bab_0_86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05" name="Google Shape;305;g26dae9e7bab_0_863"/>
          <p:cNvSpPr/>
          <p:nvPr/>
        </p:nvSpPr>
        <p:spPr>
          <a:xfrm>
            <a:off x="5501491" y="-694887"/>
            <a:ext cx="5934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https://www.zh.ch/de/umwelt-tiere/abfall-rohstoffe/abfaelle/bauabfall.html</a:t>
            </a:r>
            <a:endParaRPr sz="1400" b="0" i="0" u="none" strike="noStrike" cap="none">
              <a:solidFill>
                <a:srgbClr val="000000"/>
              </a:solidFill>
              <a:latin typeface="Arial"/>
              <a:ea typeface="Arial"/>
              <a:cs typeface="Arial"/>
              <a:sym typeface="Arial"/>
            </a:endParaRPr>
          </a:p>
        </p:txBody>
      </p:sp>
      <p:pic>
        <p:nvPicPr>
          <p:cNvPr id="306" name="Google Shape;306;g26dae9e7bab_0_863" descr="Bildvorschau"/>
          <p:cNvPicPr preferRelativeResize="0"/>
          <p:nvPr/>
        </p:nvPicPr>
        <p:blipFill rotWithShape="1">
          <a:blip r:embed="rId3">
            <a:alphaModFix/>
          </a:blip>
          <a:srcRect l="5464" b="4942"/>
          <a:stretch/>
        </p:blipFill>
        <p:spPr>
          <a:xfrm>
            <a:off x="5581436" y="1441146"/>
            <a:ext cx="3364413" cy="4605714"/>
          </a:xfrm>
          <a:prstGeom prst="rect">
            <a:avLst/>
          </a:prstGeom>
          <a:noFill/>
          <a:ln>
            <a:noFill/>
          </a:ln>
        </p:spPr>
      </p:pic>
      <p:pic>
        <p:nvPicPr>
          <p:cNvPr id="307" name="Google Shape;307;g26dae9e7bab_0_863" descr="Bildvorschau"/>
          <p:cNvPicPr preferRelativeResize="0"/>
          <p:nvPr/>
        </p:nvPicPr>
        <p:blipFill rotWithShape="1">
          <a:blip r:embed="rId4">
            <a:alphaModFix/>
          </a:blip>
          <a:srcRect l="10864"/>
          <a:stretch/>
        </p:blipFill>
        <p:spPr>
          <a:xfrm>
            <a:off x="25043" y="1540644"/>
            <a:ext cx="5367130" cy="4494395"/>
          </a:xfrm>
          <a:prstGeom prst="rect">
            <a:avLst/>
          </a:prstGeom>
          <a:noFill/>
          <a:ln>
            <a:noFill/>
          </a:ln>
        </p:spPr>
      </p:pic>
      <p:sp>
        <p:nvSpPr>
          <p:cNvPr id="308" name="Google Shape;308;g26dae9e7bab_0_863"/>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6dae9e7bab_0_10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315" name="Google Shape;315;g26dae9e7bab_0_10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Wärmewende:</a:t>
            </a:r>
            <a:br>
              <a:rPr lang="de-DE"/>
            </a:br>
            <a:r>
              <a:rPr lang="de-DE"/>
              <a:t>Thermische Bauteilaktivierung</a:t>
            </a:r>
            <a:endParaRPr/>
          </a:p>
        </p:txBody>
      </p:sp>
      <p:sp>
        <p:nvSpPr>
          <p:cNvPr id="316" name="Google Shape;316;g26dae9e7bab_0_103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Glück 1999, Rosenkrantz 2021, Bergmann 2012</a:t>
            </a:r>
            <a:endParaRPr/>
          </a:p>
        </p:txBody>
      </p:sp>
      <p:sp>
        <p:nvSpPr>
          <p:cNvPr id="317" name="Google Shape;317;g26dae9e7bab_0_1030"/>
          <p:cNvSpPr/>
          <p:nvPr/>
        </p:nvSpPr>
        <p:spPr>
          <a:xfrm>
            <a:off x="8546525" y="2152875"/>
            <a:ext cx="3606300" cy="396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FF0000"/>
                </a:solidFill>
                <a:latin typeface="Arial"/>
                <a:ea typeface="Arial"/>
                <a:cs typeface="Arial"/>
                <a:sym typeface="Arial"/>
              </a:rPr>
              <a:t>Ein mehrgeschossiges Wohngebäude in Massiv- bauweise aus Beton wird errichtet. Eine thermische Bauteilaktivierung ist im Gespräch. Sie wollen mitreden. Informieren Sie sich über die gefallenen Begriffe und was sie mit der thermischen Bauteilaktivierung zu tun haben.</a:t>
            </a:r>
            <a:endParaRPr sz="1800" b="1" i="0" u="none" strike="noStrike" cap="none">
              <a:solidFill>
                <a:srgbClr val="FF0000"/>
              </a:solidFill>
              <a:latin typeface="Arial"/>
              <a:ea typeface="Arial"/>
              <a:cs typeface="Arial"/>
              <a:sym typeface="Arial"/>
            </a:endParaRPr>
          </a:p>
        </p:txBody>
      </p:sp>
      <p:sp>
        <p:nvSpPr>
          <p:cNvPr id="318" name="Google Shape;318;g26dae9e7bab_0_103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19" name="Google Shape;319;g26dae9e7bab_0_1030"/>
          <p:cNvSpPr/>
          <p:nvPr/>
        </p:nvSpPr>
        <p:spPr>
          <a:xfrm>
            <a:off x="191882" y="1449954"/>
            <a:ext cx="4119000" cy="608400"/>
          </a:xfrm>
          <a:prstGeom prst="cloudCallout">
            <a:avLst>
              <a:gd name="adj1" fmla="val 41366"/>
              <a:gd name="adj2" fmla="val 7899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Thermische Solarenergie</a:t>
            </a:r>
            <a:endParaRPr sz="1600" b="1" i="0" u="none" strike="noStrike" cap="none">
              <a:solidFill>
                <a:srgbClr val="000000"/>
              </a:solidFill>
              <a:latin typeface="Arial"/>
              <a:ea typeface="Arial"/>
              <a:cs typeface="Arial"/>
              <a:sym typeface="Arial"/>
            </a:endParaRPr>
          </a:p>
        </p:txBody>
      </p:sp>
      <p:sp>
        <p:nvSpPr>
          <p:cNvPr id="320" name="Google Shape;320;g26dae9e7bab_0_1030"/>
          <p:cNvSpPr/>
          <p:nvPr/>
        </p:nvSpPr>
        <p:spPr>
          <a:xfrm>
            <a:off x="177018" y="5404293"/>
            <a:ext cx="3090600" cy="673500"/>
          </a:xfrm>
          <a:prstGeom prst="cloudCallout">
            <a:avLst>
              <a:gd name="adj1" fmla="val 49418"/>
              <a:gd name="adj2" fmla="val -10368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Fußbodenheizung</a:t>
            </a:r>
            <a:endParaRPr sz="1600" b="1" i="0" u="none" strike="noStrike" cap="none">
              <a:solidFill>
                <a:srgbClr val="000000"/>
              </a:solidFill>
              <a:latin typeface="Arial"/>
              <a:ea typeface="Arial"/>
              <a:cs typeface="Arial"/>
              <a:sym typeface="Arial"/>
            </a:endParaRPr>
          </a:p>
        </p:txBody>
      </p:sp>
      <p:sp>
        <p:nvSpPr>
          <p:cNvPr id="321" name="Google Shape;321;g26dae9e7bab_0_1030"/>
          <p:cNvSpPr/>
          <p:nvPr/>
        </p:nvSpPr>
        <p:spPr>
          <a:xfrm>
            <a:off x="5313622" y="4659424"/>
            <a:ext cx="3030300" cy="600000"/>
          </a:xfrm>
          <a:prstGeom prst="cloudCallout">
            <a:avLst>
              <a:gd name="adj1" fmla="val -45994"/>
              <a:gd name="adj2" fmla="val -7169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Thermische Trägheit</a:t>
            </a:r>
            <a:endParaRPr sz="1600" b="1" i="0" u="none" strike="noStrike" cap="none">
              <a:solidFill>
                <a:srgbClr val="000000"/>
              </a:solidFill>
              <a:latin typeface="Arial"/>
              <a:ea typeface="Arial"/>
              <a:cs typeface="Arial"/>
              <a:sym typeface="Arial"/>
            </a:endParaRPr>
          </a:p>
        </p:txBody>
      </p:sp>
      <p:sp>
        <p:nvSpPr>
          <p:cNvPr id="322" name="Google Shape;322;g26dae9e7bab_0_1030"/>
          <p:cNvSpPr/>
          <p:nvPr/>
        </p:nvSpPr>
        <p:spPr>
          <a:xfrm>
            <a:off x="5812631" y="3303506"/>
            <a:ext cx="2580900" cy="600000"/>
          </a:xfrm>
          <a:prstGeom prst="cloudCallout">
            <a:avLst>
              <a:gd name="adj1" fmla="val -57727"/>
              <a:gd name="adj2" fmla="val 3220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Temperaturhub</a:t>
            </a:r>
            <a:endParaRPr sz="1600" b="1" i="0" u="none" strike="noStrike" cap="none">
              <a:solidFill>
                <a:srgbClr val="000000"/>
              </a:solidFill>
              <a:latin typeface="Arial"/>
              <a:ea typeface="Arial"/>
              <a:cs typeface="Arial"/>
              <a:sym typeface="Arial"/>
            </a:endParaRPr>
          </a:p>
        </p:txBody>
      </p:sp>
      <p:sp>
        <p:nvSpPr>
          <p:cNvPr id="323" name="Google Shape;323;g26dae9e7bab_0_1030"/>
          <p:cNvSpPr/>
          <p:nvPr/>
        </p:nvSpPr>
        <p:spPr>
          <a:xfrm>
            <a:off x="362975" y="2411880"/>
            <a:ext cx="2678700" cy="600000"/>
          </a:xfrm>
          <a:prstGeom prst="cloudCallout">
            <a:avLst>
              <a:gd name="adj1" fmla="val 50800"/>
              <a:gd name="adj2" fmla="val 54855"/>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Wärmetauscher</a:t>
            </a:r>
            <a:endParaRPr sz="1600" b="1" i="0" u="none" strike="noStrike" cap="none">
              <a:solidFill>
                <a:srgbClr val="000000"/>
              </a:solidFill>
              <a:latin typeface="Arial"/>
              <a:ea typeface="Arial"/>
              <a:cs typeface="Arial"/>
              <a:sym typeface="Arial"/>
            </a:endParaRPr>
          </a:p>
        </p:txBody>
      </p:sp>
      <p:sp>
        <p:nvSpPr>
          <p:cNvPr id="324" name="Google Shape;324;g26dae9e7bab_0_1030"/>
          <p:cNvSpPr/>
          <p:nvPr/>
        </p:nvSpPr>
        <p:spPr>
          <a:xfrm>
            <a:off x="177017" y="4487571"/>
            <a:ext cx="2425800" cy="600000"/>
          </a:xfrm>
          <a:prstGeom prst="cloudCallout">
            <a:avLst>
              <a:gd name="adj1" fmla="val 74681"/>
              <a:gd name="adj2" fmla="val -4809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Wärmepumpe</a:t>
            </a:r>
            <a:endParaRPr sz="1600" b="1" i="0" u="none" strike="noStrike" cap="none">
              <a:solidFill>
                <a:srgbClr val="000000"/>
              </a:solidFill>
              <a:latin typeface="Arial"/>
              <a:ea typeface="Arial"/>
              <a:cs typeface="Arial"/>
              <a:sym typeface="Arial"/>
            </a:endParaRPr>
          </a:p>
        </p:txBody>
      </p:sp>
      <p:sp>
        <p:nvSpPr>
          <p:cNvPr id="325" name="Google Shape;325;g26dae9e7bab_0_1030"/>
          <p:cNvSpPr/>
          <p:nvPr/>
        </p:nvSpPr>
        <p:spPr>
          <a:xfrm>
            <a:off x="3946552" y="5477562"/>
            <a:ext cx="3606300" cy="600000"/>
          </a:xfrm>
          <a:prstGeom prst="cloudCallout">
            <a:avLst>
              <a:gd name="adj1" fmla="val -19352"/>
              <a:gd name="adj2" fmla="val -1366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Heiz- und Kühlbetrieb</a:t>
            </a:r>
            <a:endParaRPr sz="1600" b="1" i="0" u="none" strike="noStrike" cap="none">
              <a:solidFill>
                <a:srgbClr val="000000"/>
              </a:solidFill>
              <a:latin typeface="Arial"/>
              <a:ea typeface="Arial"/>
              <a:cs typeface="Arial"/>
              <a:sym typeface="Arial"/>
            </a:endParaRPr>
          </a:p>
        </p:txBody>
      </p:sp>
      <p:sp>
        <p:nvSpPr>
          <p:cNvPr id="326" name="Google Shape;326;g26dae9e7bab_0_1030"/>
          <p:cNvSpPr/>
          <p:nvPr/>
        </p:nvSpPr>
        <p:spPr>
          <a:xfrm>
            <a:off x="103474" y="3393676"/>
            <a:ext cx="1818300" cy="600000"/>
          </a:xfrm>
          <a:prstGeom prst="cloudCallout">
            <a:avLst>
              <a:gd name="adj1" fmla="val 101504"/>
              <a:gd name="adj2" fmla="val 4661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Erdwärme</a:t>
            </a:r>
            <a:endParaRPr sz="1600" b="1" i="0" u="none" strike="noStrike" cap="none">
              <a:solidFill>
                <a:srgbClr val="000000"/>
              </a:solidFill>
              <a:latin typeface="Arial"/>
              <a:ea typeface="Arial"/>
              <a:cs typeface="Arial"/>
              <a:sym typeface="Arial"/>
            </a:endParaRPr>
          </a:p>
        </p:txBody>
      </p:sp>
      <p:sp>
        <p:nvSpPr>
          <p:cNvPr id="327" name="Google Shape;327;g26dae9e7bab_0_1030"/>
          <p:cNvSpPr/>
          <p:nvPr/>
        </p:nvSpPr>
        <p:spPr>
          <a:xfrm>
            <a:off x="5511608" y="2307425"/>
            <a:ext cx="2734800" cy="600000"/>
          </a:xfrm>
          <a:prstGeom prst="cloudCallout">
            <a:avLst>
              <a:gd name="adj1" fmla="val -48487"/>
              <a:gd name="adj2" fmla="val 621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Vorlauftemperatur</a:t>
            </a:r>
            <a:endParaRPr sz="1600" b="1" i="0" u="none" strike="noStrike" cap="none">
              <a:solidFill>
                <a:srgbClr val="000000"/>
              </a:solidFill>
              <a:latin typeface="Arial"/>
              <a:ea typeface="Arial"/>
              <a:cs typeface="Arial"/>
              <a:sym typeface="Arial"/>
            </a:endParaRPr>
          </a:p>
        </p:txBody>
      </p:sp>
      <p:sp>
        <p:nvSpPr>
          <p:cNvPr id="328" name="Google Shape;328;g26dae9e7bab_0_1030"/>
          <p:cNvSpPr/>
          <p:nvPr/>
        </p:nvSpPr>
        <p:spPr>
          <a:xfrm>
            <a:off x="4710890" y="1436808"/>
            <a:ext cx="4782000" cy="600000"/>
          </a:xfrm>
          <a:prstGeom prst="cloudCallout">
            <a:avLst>
              <a:gd name="adj1" fmla="val -38575"/>
              <a:gd name="adj2" fmla="val 9191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Saisonale Wärmespeicherung</a:t>
            </a:r>
            <a:endParaRPr sz="1600" b="1" i="0" u="none" strike="noStrike" cap="none">
              <a:solidFill>
                <a:srgbClr val="000000"/>
              </a:solidFill>
              <a:latin typeface="Arial"/>
              <a:ea typeface="Arial"/>
              <a:cs typeface="Arial"/>
              <a:sym typeface="Arial"/>
            </a:endParaRPr>
          </a:p>
        </p:txBody>
      </p:sp>
      <p:sp>
        <p:nvSpPr>
          <p:cNvPr id="329" name="Google Shape;329;g26dae9e7bab_0_1030"/>
          <p:cNvSpPr txBox="1"/>
          <p:nvPr/>
        </p:nvSpPr>
        <p:spPr>
          <a:xfrm>
            <a:off x="3946552" y="1848739"/>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0" name="Google Shape;330;g26dae9e7bab_0_1030"/>
          <p:cNvSpPr txBox="1"/>
          <p:nvPr/>
        </p:nvSpPr>
        <p:spPr>
          <a:xfrm>
            <a:off x="2747482" y="3084349"/>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grpSp>
        <p:nvGrpSpPr>
          <p:cNvPr id="331" name="Google Shape;331;g26dae9e7bab_0_1030"/>
          <p:cNvGrpSpPr/>
          <p:nvPr/>
        </p:nvGrpSpPr>
        <p:grpSpPr>
          <a:xfrm>
            <a:off x="3177751" y="2183695"/>
            <a:ext cx="2501400" cy="2835482"/>
            <a:chOff x="3177751" y="2183695"/>
            <a:chExt cx="2501400" cy="2835482"/>
          </a:xfrm>
        </p:grpSpPr>
        <p:pic>
          <p:nvPicPr>
            <p:cNvPr id="332" name="Google Shape;332;g26dae9e7bab_0_1030"/>
            <p:cNvPicPr preferRelativeResize="0"/>
            <p:nvPr/>
          </p:nvPicPr>
          <p:blipFill rotWithShape="1">
            <a:blip r:embed="rId3">
              <a:alphaModFix/>
            </a:blip>
            <a:srcRect/>
            <a:stretch/>
          </p:blipFill>
          <p:spPr>
            <a:xfrm>
              <a:off x="3177751" y="3014665"/>
              <a:ext cx="2265970" cy="2004512"/>
            </a:xfrm>
            <a:prstGeom prst="rect">
              <a:avLst/>
            </a:prstGeom>
            <a:noFill/>
            <a:ln>
              <a:noFill/>
            </a:ln>
          </p:spPr>
        </p:pic>
        <p:sp>
          <p:nvSpPr>
            <p:cNvPr id="333" name="Google Shape;333;g26dae9e7bab_0_1030"/>
            <p:cNvSpPr txBox="1"/>
            <p:nvPr/>
          </p:nvSpPr>
          <p:spPr>
            <a:xfrm>
              <a:off x="5172451" y="3028951"/>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4" name="Google Shape;334;g26dae9e7bab_0_1030"/>
            <p:cNvSpPr txBox="1"/>
            <p:nvPr/>
          </p:nvSpPr>
          <p:spPr>
            <a:xfrm>
              <a:off x="4877100" y="3750477"/>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5" name="Google Shape;335;g26dae9e7bab_0_1030"/>
            <p:cNvSpPr txBox="1"/>
            <p:nvPr/>
          </p:nvSpPr>
          <p:spPr>
            <a:xfrm>
              <a:off x="3269007" y="2298046"/>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6" name="Google Shape;336;g26dae9e7bab_0_1030"/>
            <p:cNvSpPr txBox="1"/>
            <p:nvPr/>
          </p:nvSpPr>
          <p:spPr>
            <a:xfrm>
              <a:off x="4636029" y="2183695"/>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sp>
          <p:nvSpPr>
            <p:cNvPr id="337" name="Google Shape;337;g26dae9e7bab_0_1030"/>
            <p:cNvSpPr txBox="1"/>
            <p:nvPr/>
          </p:nvSpPr>
          <p:spPr>
            <a:xfrm>
              <a:off x="3198331" y="3750478"/>
              <a:ext cx="50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de-DE" sz="6000" b="1" i="0" u="none" strike="noStrike" cap="none">
                  <a:solidFill>
                    <a:srgbClr val="000000"/>
                  </a:solidFill>
                  <a:latin typeface="Book Antiqua"/>
                  <a:ea typeface="Book Antiqua"/>
                  <a:cs typeface="Book Antiqua"/>
                  <a:sym typeface="Book Antiqua"/>
                </a:rPr>
                <a:t>?</a:t>
              </a:r>
              <a:endParaRPr sz="1400" b="0" i="0" u="none" strike="noStrike" cap="none">
                <a:solidFill>
                  <a:srgbClr val="000000"/>
                </a:solidFill>
                <a:latin typeface="Arial"/>
                <a:ea typeface="Arial"/>
                <a:cs typeface="Arial"/>
                <a:sym typeface="Arial"/>
              </a:endParaRPr>
            </a:p>
          </p:txBody>
        </p:sp>
      </p:grpSp>
      <p:sp>
        <p:nvSpPr>
          <p:cNvPr id="338" name="Google Shape;338;g26dae9e7bab_0_1030"/>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6dae9e7bab_0_11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345" name="Google Shape;345;g26dae9e7bab_0_1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a:t>
            </a:r>
            <a:endParaRPr/>
          </a:p>
        </p:txBody>
      </p:sp>
      <p:sp>
        <p:nvSpPr>
          <p:cNvPr id="346" name="Google Shape;346;g26dae9e7bab_0_11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347" name="Google Shape;347;g26dae9e7bab_0_1123"/>
          <p:cNvSpPr/>
          <p:nvPr/>
        </p:nvSpPr>
        <p:spPr>
          <a:xfrm>
            <a:off x="8017125" y="2861697"/>
            <a:ext cx="3401743" cy="1726205"/>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a:solidFill>
                  <a:srgbClr val="FF0000"/>
                </a:solidFill>
                <a:latin typeface="Arial"/>
                <a:ea typeface="Arial"/>
                <a:cs typeface="Arial"/>
                <a:sym typeface="Arial"/>
              </a:rPr>
              <a:t>Vergleichen Sie die Emissionen, die sich aus der Herstellung von Beton und Holz ergeben.</a:t>
            </a:r>
            <a:endParaRPr sz="1800" b="1" i="0" u="none" strike="noStrike" cap="none">
              <a:solidFill>
                <a:srgbClr val="FF0000"/>
              </a:solidFill>
              <a:latin typeface="Arial"/>
              <a:ea typeface="Arial"/>
              <a:cs typeface="Arial"/>
              <a:sym typeface="Arial"/>
            </a:endParaRPr>
          </a:p>
        </p:txBody>
      </p:sp>
      <p:pic>
        <p:nvPicPr>
          <p:cNvPr id="348" name="Google Shape;348;g26dae9e7bab_0_1123"/>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349" name="Google Shape;349;g26dae9e7bab_0_11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50" name="Google Shape;350;g26dae9e7bab_0_1123"/>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6dae9e7bab_0_119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18</a:t>
            </a:fld>
            <a:endParaRPr/>
          </a:p>
        </p:txBody>
      </p:sp>
      <p:sp>
        <p:nvSpPr>
          <p:cNvPr id="357" name="Google Shape;357;g26dae9e7bab_0_119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Wertschöpfung und Umweltfußabdruck bei der</a:t>
            </a:r>
            <a:endParaRPr/>
          </a:p>
          <a:p>
            <a:pPr marL="0" lvl="0" indent="0" algn="l" rtl="0">
              <a:lnSpc>
                <a:spcPct val="100000"/>
              </a:lnSpc>
              <a:spcBef>
                <a:spcPts val="0"/>
              </a:spcBef>
              <a:spcAft>
                <a:spcPts val="0"/>
              </a:spcAft>
              <a:buSzPts val="1800"/>
              <a:buNone/>
            </a:pPr>
            <a:r>
              <a:rPr lang="de-DE"/>
              <a:t>Errichtung und Nutzung von Hochbauten</a:t>
            </a:r>
            <a:endParaRPr/>
          </a:p>
        </p:txBody>
      </p:sp>
      <p:sp>
        <p:nvSpPr>
          <p:cNvPr id="358" name="Google Shape;358;g26dae9e7bab_0_119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359" name="Google Shape;359;g26dae9e7bab_0_119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360" name="Google Shape;360;g26dae9e7bab_0_1198"/>
          <p:cNvSpPr/>
          <p:nvPr/>
        </p:nvSpPr>
        <p:spPr>
          <a:xfrm>
            <a:off x="7366216" y="2734477"/>
            <a:ext cx="4249466" cy="2115819"/>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a:solidFill>
                  <a:srgbClr val="FF0000"/>
                </a:solidFill>
                <a:latin typeface="Arial"/>
                <a:ea typeface="Arial"/>
                <a:cs typeface="Arial"/>
                <a:sym typeface="Arial"/>
              </a:rPr>
              <a:t>Welche Bereiche der Umwelt sind vom Gebäudesektor besonders betroffen?</a:t>
            </a:r>
            <a:endParaRPr sz="1800" b="1" i="0" u="none" strike="noStrike" cap="none">
              <a:solidFill>
                <a:srgbClr val="FF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a:solidFill>
                  <a:srgbClr val="FF0000"/>
                </a:solidFill>
                <a:latin typeface="Arial"/>
                <a:ea typeface="Arial"/>
                <a:cs typeface="Arial"/>
                <a:sym typeface="Arial"/>
              </a:rPr>
              <a:t>Welche Bereiche des Gebäudesektors haben den größten Umweltfußabdruck?</a:t>
            </a:r>
            <a:endParaRPr sz="1800" b="1" i="0" u="none" strike="noStrike" cap="none">
              <a:solidFill>
                <a:srgbClr val="FF0000"/>
              </a:solidFill>
              <a:latin typeface="Arial"/>
              <a:ea typeface="Arial"/>
              <a:cs typeface="Arial"/>
              <a:sym typeface="Arial"/>
            </a:endParaRPr>
          </a:p>
        </p:txBody>
      </p:sp>
      <p:pic>
        <p:nvPicPr>
          <p:cNvPr id="361" name="Google Shape;361;g26dae9e7bab_0_1198"/>
          <p:cNvPicPr preferRelativeResize="0"/>
          <p:nvPr/>
        </p:nvPicPr>
        <p:blipFill rotWithShape="1">
          <a:blip r:embed="rId3">
            <a:alphaModFix/>
          </a:blip>
          <a:srcRect/>
          <a:stretch/>
        </p:blipFill>
        <p:spPr>
          <a:xfrm>
            <a:off x="-171450" y="1021800"/>
            <a:ext cx="7473152" cy="5283748"/>
          </a:xfrm>
          <a:prstGeom prst="rect">
            <a:avLst/>
          </a:prstGeom>
          <a:noFill/>
          <a:ln>
            <a:noFill/>
          </a:ln>
        </p:spPr>
      </p:pic>
      <p:sp>
        <p:nvSpPr>
          <p:cNvPr id="362" name="Google Shape;362;g26dae9e7bab_0_119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26dae9e7bab_0_1273"/>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369" name="Google Shape;369;g26dae9e7bab_0_127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19</a:t>
            </a:fld>
            <a:endParaRPr/>
          </a:p>
        </p:txBody>
      </p:sp>
      <p:sp>
        <p:nvSpPr>
          <p:cNvPr id="370" name="Google Shape;370;g26dae9e7bab_0_127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371" name="Google Shape;371;g26dae9e7bab_0_127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372" name="Google Shape;372;g26dae9e7bab_0_1273"/>
          <p:cNvSpPr/>
          <p:nvPr/>
        </p:nvSpPr>
        <p:spPr>
          <a:xfrm>
            <a:off x="7772906" y="2726525"/>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FF0000"/>
              </a:buClr>
              <a:buSzPts val="1700"/>
              <a:buFont typeface="Arial"/>
              <a:buChar char="●"/>
            </a:pPr>
            <a:r>
              <a:rPr lang="de-DE" sz="1800" b="1" i="0" u="none" strike="noStrike" cap="none">
                <a:solidFill>
                  <a:srgbClr val="FF0000"/>
                </a:solidFill>
                <a:latin typeface="Arial"/>
                <a:ea typeface="Arial"/>
                <a:cs typeface="Arial"/>
                <a:sym typeface="Arial"/>
              </a:rPr>
              <a:t>In welchen Bereichen und in welchem Umfang muss der Gebäudesektor seinen Fußabdruck besonders stark reduzieren, um die Klimaziele zu erreichen?</a:t>
            </a:r>
            <a:endParaRPr sz="1800" b="1" i="0" u="none" strike="noStrike" cap="none">
              <a:solidFill>
                <a:srgbClr val="FF0000"/>
              </a:solidFill>
              <a:latin typeface="Arial"/>
              <a:ea typeface="Arial"/>
              <a:cs typeface="Arial"/>
              <a:sym typeface="Arial"/>
            </a:endParaRPr>
          </a:p>
        </p:txBody>
      </p:sp>
      <p:sp>
        <p:nvSpPr>
          <p:cNvPr id="373" name="Google Shape;373;g26dae9e7bab_0_1273"/>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26dae9e7bab_0_1273"/>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26dae9e7bab_0_1273"/>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26dae9e7bab_0_1273"/>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26dae9e7bab_0_127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78" name="Google Shape;378;g26dae9e7bab_0_1273"/>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6dae9e7bab_0_1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2" name="Google Shape;92;g26dae9e7bab_0_179"/>
          <p:cNvSpPr txBox="1">
            <a:spLocks noGrp="1"/>
          </p:cNvSpPr>
          <p:nvPr>
            <p:ph type="title"/>
          </p:nvPr>
        </p:nvSpPr>
        <p:spPr>
          <a:xfrm>
            <a:off x="359999" y="180000"/>
            <a:ext cx="91884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93" name="Google Shape;93;g26dae9e7bab_0_17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2021</a:t>
            </a:r>
            <a:endParaRPr/>
          </a:p>
        </p:txBody>
      </p:sp>
      <p:sp>
        <p:nvSpPr>
          <p:cNvPr id="94" name="Google Shape;94;g26dae9e7bab_0_17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grpSp>
        <p:nvGrpSpPr>
          <p:cNvPr id="95" name="Google Shape;95;g26dae9e7bab_0_179"/>
          <p:cNvGrpSpPr/>
          <p:nvPr/>
        </p:nvGrpSpPr>
        <p:grpSpPr>
          <a:xfrm>
            <a:off x="801417" y="1496268"/>
            <a:ext cx="5201817" cy="4252904"/>
            <a:chOff x="181216" y="1456513"/>
            <a:chExt cx="4738995" cy="4252904"/>
          </a:xfrm>
        </p:grpSpPr>
        <p:sp>
          <p:nvSpPr>
            <p:cNvPr id="96" name="Google Shape;96;g26dae9e7bab_0_179"/>
            <p:cNvSpPr/>
            <p:nvPr/>
          </p:nvSpPr>
          <p:spPr>
            <a:xfrm>
              <a:off x="181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g26dae9e7bab_0_179"/>
            <p:cNvSpPr/>
            <p:nvPr/>
          </p:nvSpPr>
          <p:spPr>
            <a:xfrm>
              <a:off x="181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g26dae9e7bab_0_179"/>
            <p:cNvSpPr/>
            <p:nvPr/>
          </p:nvSpPr>
          <p:spPr>
            <a:xfrm>
              <a:off x="181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g26dae9e7bab_0_179"/>
            <p:cNvSpPr/>
            <p:nvPr/>
          </p:nvSpPr>
          <p:spPr>
            <a:xfrm>
              <a:off x="181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g26dae9e7bab_0_179"/>
            <p:cNvSpPr/>
            <p:nvPr/>
          </p:nvSpPr>
          <p:spPr>
            <a:xfrm>
              <a:off x="181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1" name="Google Shape;101;g26dae9e7bab_0_179"/>
            <p:cNvSpPr/>
            <p:nvPr/>
          </p:nvSpPr>
          <p:spPr>
            <a:xfrm>
              <a:off x="181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2" name="Google Shape;102;g26dae9e7bab_0_179"/>
            <p:cNvSpPr/>
            <p:nvPr/>
          </p:nvSpPr>
          <p:spPr>
            <a:xfrm>
              <a:off x="4207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3" name="Google Shape;103;g26dae9e7bab_0_179"/>
            <p:cNvSpPr/>
            <p:nvPr/>
          </p:nvSpPr>
          <p:spPr>
            <a:xfrm>
              <a:off x="4207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4" name="Google Shape;104;g26dae9e7bab_0_179"/>
            <p:cNvSpPr/>
            <p:nvPr/>
          </p:nvSpPr>
          <p:spPr>
            <a:xfrm>
              <a:off x="4207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5" name="Google Shape;105;g26dae9e7bab_0_179"/>
            <p:cNvSpPr/>
            <p:nvPr/>
          </p:nvSpPr>
          <p:spPr>
            <a:xfrm>
              <a:off x="4207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6" name="Google Shape;106;g26dae9e7bab_0_179"/>
            <p:cNvSpPr/>
            <p:nvPr/>
          </p:nvSpPr>
          <p:spPr>
            <a:xfrm>
              <a:off x="4207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7" name="Google Shape;107;g26dae9e7bab_0_179"/>
            <p:cNvSpPr/>
            <p:nvPr/>
          </p:nvSpPr>
          <p:spPr>
            <a:xfrm>
              <a:off x="4207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8" name="Google Shape;108;g26dae9e7bab_0_179"/>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9" name="Google Shape;109;g26dae9e7bab_0_179"/>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10" name="Google Shape;110;g26dae9e7bab_0_179"/>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1" name="Google Shape;111;g26dae9e7bab_0_179"/>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2" name="Google Shape;112;g26dae9e7bab_0_179"/>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3" name="Google Shape;113;g26dae9e7bab_0_179"/>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4" name="Google Shape;114;g26dae9e7bab_0_179"/>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5" name="Google Shape;115;g26dae9e7bab_0_179"/>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6" name="Google Shape;116;g26dae9e7bab_0_179"/>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grpSp>
      <p:sp>
        <p:nvSpPr>
          <p:cNvPr id="117" name="Google Shape;117;g26dae9e7bab_0_179"/>
          <p:cNvSpPr/>
          <p:nvPr/>
        </p:nvSpPr>
        <p:spPr>
          <a:xfrm>
            <a:off x="6931902" y="2800040"/>
            <a:ext cx="4781700" cy="215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60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Welchen Beitrag leistet Ihr Betrieb zum Klimawandel?</a:t>
            </a:r>
            <a:endParaRPr sz="1800" b="1" i="0" u="none" strike="noStrike" cap="none">
              <a:solidFill>
                <a:srgbClr val="FF0000"/>
              </a:solidFill>
              <a:latin typeface="Arial"/>
              <a:ea typeface="Arial"/>
              <a:cs typeface="Arial"/>
              <a:sym typeface="Arial"/>
            </a:endParaRPr>
          </a:p>
          <a:p>
            <a:pPr marL="171450" marR="0" lvl="0" indent="-171450" algn="l" rtl="0">
              <a:lnSpc>
                <a:spcPct val="100000"/>
              </a:lnSpc>
              <a:spcBef>
                <a:spcPts val="600"/>
              </a:spcBef>
              <a:spcAft>
                <a:spcPts val="0"/>
              </a:spcAft>
              <a:buClr>
                <a:srgbClr val="FF0000"/>
              </a:buClr>
              <a:buSzPts val="1900"/>
              <a:buFont typeface="Arial"/>
              <a:buChar char="•"/>
            </a:pPr>
            <a:r>
              <a:rPr lang="de-DE" sz="1800" b="1" i="0" u="none" strike="noStrike" cap="none">
                <a:solidFill>
                  <a:srgbClr val="FF0000"/>
                </a:solidFill>
                <a:latin typeface="Arial"/>
                <a:ea typeface="Arial"/>
                <a:cs typeface="Arial"/>
                <a:sym typeface="Arial"/>
              </a:rPr>
              <a:t>Was unternehmen Sie in Ihrem Betrieb, um CO</a:t>
            </a:r>
            <a:r>
              <a:rPr lang="de-DE" sz="1800" b="1" i="0" u="none" strike="noStrike" cap="none" baseline="-25000">
                <a:solidFill>
                  <a:srgbClr val="FF0000"/>
                </a:solidFill>
                <a:latin typeface="Arial"/>
                <a:ea typeface="Arial"/>
                <a:cs typeface="Arial"/>
                <a:sym typeface="Arial"/>
              </a:rPr>
              <a:t>2</a:t>
            </a:r>
            <a:r>
              <a:rPr lang="de-DE" sz="1800" b="1" i="0" u="none" strike="noStrike" cap="none">
                <a:solidFill>
                  <a:srgbClr val="FF0000"/>
                </a:solidFill>
                <a:latin typeface="Arial"/>
                <a:ea typeface="Arial"/>
                <a:cs typeface="Arial"/>
                <a:sym typeface="Arial"/>
              </a:rPr>
              <a:t>-Emissionen zu verringern?</a:t>
            </a:r>
            <a:endParaRPr sz="1800" b="1" i="0" u="none" strike="noStrike" cap="none">
              <a:solidFill>
                <a:srgbClr val="FF0000"/>
              </a:solidFill>
              <a:latin typeface="Arial"/>
              <a:ea typeface="Arial"/>
              <a:cs typeface="Arial"/>
              <a:sym typeface="Arial"/>
            </a:endParaRPr>
          </a:p>
        </p:txBody>
      </p:sp>
      <p:sp>
        <p:nvSpPr>
          <p:cNvPr id="118" name="Google Shape;118;g26dae9e7bab_0_179"/>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67cda2415d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385" name="Google Shape;385;g267cda2415d_0_0"/>
          <p:cNvSpPr txBox="1">
            <a:spLocks noGrp="1"/>
          </p:cNvSpPr>
          <p:nvPr>
            <p:ph type="body" idx="2"/>
          </p:nvPr>
        </p:nvSpPr>
        <p:spPr>
          <a:xfrm>
            <a:off x="72863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Henschel, K.-M. 2020</a:t>
            </a:r>
            <a:endParaRPr/>
          </a:p>
        </p:txBody>
      </p:sp>
      <p:sp>
        <p:nvSpPr>
          <p:cNvPr id="386" name="Google Shape;386;g267cda2415d_0_0"/>
          <p:cNvSpPr/>
          <p:nvPr/>
        </p:nvSpPr>
        <p:spPr>
          <a:xfrm>
            <a:off x="7466360" y="4097395"/>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ctr" rtl="0">
              <a:lnSpc>
                <a:spcPct val="100000"/>
              </a:lnSpc>
              <a:spcBef>
                <a:spcPts val="0"/>
              </a:spcBef>
              <a:spcAft>
                <a:spcPts val="0"/>
              </a:spcAft>
              <a:buClr>
                <a:srgbClr val="000000"/>
              </a:buClr>
              <a:buSzPts val="2100"/>
              <a:buFont typeface="Arial"/>
              <a:buNone/>
            </a:pPr>
            <a:r>
              <a:rPr lang="de-DE" sz="1800" b="1" i="0" u="none" strike="noStrike" cap="none">
                <a:solidFill>
                  <a:srgbClr val="FF0000"/>
                </a:solidFill>
                <a:latin typeface="Arial"/>
                <a:ea typeface="Arial"/>
                <a:cs typeface="Arial"/>
                <a:sym typeface="Arial"/>
              </a:rPr>
              <a:t>In welchen der nebenstehenden Bereiche benötigt Ihr Betrieb Energie? </a:t>
            </a:r>
            <a:endParaRPr sz="1800" b="1" i="0" u="none" strike="noStrike" cap="none">
              <a:solidFill>
                <a:srgbClr val="FF0000"/>
              </a:solidFill>
              <a:latin typeface="Arial"/>
              <a:ea typeface="Arial"/>
              <a:cs typeface="Arial"/>
              <a:sym typeface="Arial"/>
            </a:endParaRPr>
          </a:p>
        </p:txBody>
      </p:sp>
      <p:sp>
        <p:nvSpPr>
          <p:cNvPr id="387" name="Google Shape;387;g267cda2415d_0_0"/>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 name="Google Shape;388;g267cda2415d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20</a:t>
            </a:fld>
            <a:endParaRPr/>
          </a:p>
        </p:txBody>
      </p:sp>
      <p:sp>
        <p:nvSpPr>
          <p:cNvPr id="389" name="Google Shape;389;g267cda2415d_0_0"/>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sz="1400" b="0" i="0" u="none" strike="noStrike" cap="none">
              <a:solidFill>
                <a:srgbClr val="000000"/>
              </a:solidFill>
              <a:latin typeface="Arial"/>
              <a:ea typeface="Arial"/>
              <a:cs typeface="Arial"/>
              <a:sym typeface="Arial"/>
            </a:endParaRPr>
          </a:p>
        </p:txBody>
      </p:sp>
      <p:sp>
        <p:nvSpPr>
          <p:cNvPr id="390" name="Google Shape;390;g267cda2415d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391" name="Google Shape;391;g267cda2415d_0_0"/>
          <p:cNvPicPr preferRelativeResize="0"/>
          <p:nvPr/>
        </p:nvPicPr>
        <p:blipFill rotWithShape="1">
          <a:blip r:embed="rId3">
            <a:alphaModFix/>
          </a:blip>
          <a:srcRect/>
          <a:stretch/>
        </p:blipFill>
        <p:spPr>
          <a:xfrm>
            <a:off x="56800" y="1348950"/>
            <a:ext cx="5294052" cy="4778175"/>
          </a:xfrm>
          <a:prstGeom prst="rect">
            <a:avLst/>
          </a:prstGeom>
          <a:noFill/>
          <a:ln>
            <a:noFill/>
          </a:ln>
        </p:spPr>
      </p:pic>
      <p:sp>
        <p:nvSpPr>
          <p:cNvPr id="392" name="Google Shape;392;g267cda2415d_0_0"/>
          <p:cNvSpPr txBox="1"/>
          <p:nvPr/>
        </p:nvSpPr>
        <p:spPr>
          <a:xfrm>
            <a:off x="2438537" y="1536900"/>
            <a:ext cx="4341000" cy="292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300" b="1" i="0" u="none" strike="noStrike" cap="none">
                <a:solidFill>
                  <a:srgbClr val="000000"/>
                </a:solidFill>
                <a:latin typeface="Trebuchet MS"/>
                <a:ea typeface="Trebuchet MS"/>
                <a:cs typeface="Trebuchet MS"/>
                <a:sym typeface="Trebuchet MS"/>
              </a:rPr>
              <a:t>Treibhausgasquellen in Deutschland im Jahr 2017</a:t>
            </a:r>
            <a:endParaRPr sz="1300" b="1" i="0" u="none" strike="noStrike" cap="none">
              <a:solidFill>
                <a:srgbClr val="000000"/>
              </a:solidFill>
              <a:latin typeface="Arial"/>
              <a:ea typeface="Arial"/>
              <a:cs typeface="Arial"/>
              <a:sym typeface="Arial"/>
            </a:endParaRPr>
          </a:p>
        </p:txBody>
      </p:sp>
      <p:sp>
        <p:nvSpPr>
          <p:cNvPr id="393" name="Google Shape;393;g267cda2415d_0_0"/>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26dae9e7bab_0_1352"/>
          <p:cNvPicPr preferRelativeResize="0"/>
          <p:nvPr/>
        </p:nvPicPr>
        <p:blipFill rotWithShape="1">
          <a:blip r:embed="rId3">
            <a:alphaModFix/>
          </a:blip>
          <a:srcRect t="4348" b="14071"/>
          <a:stretch/>
        </p:blipFill>
        <p:spPr>
          <a:xfrm>
            <a:off x="0" y="1437775"/>
            <a:ext cx="9410841" cy="4267199"/>
          </a:xfrm>
          <a:prstGeom prst="rect">
            <a:avLst/>
          </a:prstGeom>
          <a:noFill/>
          <a:ln>
            <a:noFill/>
          </a:ln>
        </p:spPr>
      </p:pic>
      <p:sp>
        <p:nvSpPr>
          <p:cNvPr id="400" name="Google Shape;400;g26dae9e7bab_0_1352"/>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1"/>
              <a:buNone/>
            </a:pPr>
            <a:r>
              <a:rPr lang="de-DE" sz="3100">
                <a:highlight>
                  <a:schemeClr val="lt1"/>
                </a:highlight>
              </a:rPr>
              <a:t>Nachhaltigkeit und Klimawandel:</a:t>
            </a:r>
            <a:r>
              <a:rPr lang="de-DE" sz="2200">
                <a:highlight>
                  <a:schemeClr val="lt1"/>
                </a:highlight>
              </a:rPr>
              <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401" name="Google Shape;401;g26dae9e7bab_0_135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402" name="Google Shape;402;g26dae9e7bab_0_1352"/>
          <p:cNvSpPr txBox="1">
            <a:spLocks noGrp="1"/>
          </p:cNvSpPr>
          <p:nvPr>
            <p:ph type="body" idx="3"/>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403" name="Google Shape;403;g26dae9e7bab_0_1352"/>
          <p:cNvSpPr txBox="1"/>
          <p:nvPr/>
        </p:nvSpPr>
        <p:spPr>
          <a:xfrm>
            <a:off x="7811249" y="1437775"/>
            <a:ext cx="40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404" name="Google Shape;404;g26dae9e7bab_0_135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05" name="Google Shape;405;g26dae9e7bab_0_1352"/>
          <p:cNvSpPr/>
          <p:nvPr/>
        </p:nvSpPr>
        <p:spPr>
          <a:xfrm>
            <a:off x="9410841" y="2257399"/>
            <a:ext cx="2638500" cy="2917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9999" marR="0" lvl="0" indent="-179999" algn="l" rtl="0">
              <a:lnSpc>
                <a:spcPct val="100000"/>
              </a:lnSpc>
              <a:spcBef>
                <a:spcPts val="600"/>
              </a:spcBef>
              <a:spcAft>
                <a:spcPts val="0"/>
              </a:spcAft>
              <a:buClr>
                <a:srgbClr val="FF0000"/>
              </a:buClr>
              <a:buSzPts val="1600"/>
              <a:buFont typeface="Noto Sans Symbols"/>
              <a:buChar char="▪"/>
            </a:pPr>
            <a:r>
              <a:rPr lang="de-DE" sz="1800" b="1" i="0" u="none" strike="noStrike" cap="none">
                <a:solidFill>
                  <a:srgbClr val="FF0000"/>
                </a:solidFill>
                <a:latin typeface="Arial"/>
                <a:ea typeface="Arial"/>
                <a:cs typeface="Arial"/>
                <a:sym typeface="Arial"/>
              </a:rPr>
              <a:t>Wie können Sie in Ihrem Beruf dazu beitragen, dass </a:t>
            </a:r>
            <a:br>
              <a:rPr lang="de-DE" sz="1800" b="1" i="0" u="none" strike="noStrike" cap="none">
                <a:solidFill>
                  <a:srgbClr val="FF0000"/>
                </a:solidFill>
                <a:latin typeface="Arial"/>
                <a:ea typeface="Arial"/>
                <a:cs typeface="Arial"/>
                <a:sym typeface="Arial"/>
              </a:rPr>
            </a:br>
            <a:r>
              <a:rPr lang="de-DE" sz="1800" b="1" i="0" u="none" strike="noStrike" cap="none">
                <a:solidFill>
                  <a:srgbClr val="FF0000"/>
                </a:solidFill>
                <a:latin typeface="Arial"/>
                <a:ea typeface="Arial"/>
                <a:cs typeface="Arial"/>
                <a:sym typeface="Arial"/>
              </a:rPr>
              <a:t>CO</a:t>
            </a:r>
            <a:r>
              <a:rPr lang="de-DE" sz="1800" b="1" i="0" u="none" strike="noStrike" cap="none" baseline="-25000">
                <a:solidFill>
                  <a:srgbClr val="FF0000"/>
                </a:solidFill>
                <a:latin typeface="Arial"/>
                <a:ea typeface="Arial"/>
                <a:cs typeface="Arial"/>
                <a:sym typeface="Arial"/>
              </a:rPr>
              <a:t>2</a:t>
            </a:r>
            <a:r>
              <a:rPr lang="de-DE" sz="1800" b="1" i="0" u="none" strike="noStrike" cap="none">
                <a:solidFill>
                  <a:srgbClr val="FF0000"/>
                </a:solidFill>
                <a:latin typeface="Arial"/>
                <a:ea typeface="Arial"/>
                <a:cs typeface="Arial"/>
                <a:sym typeface="Arial"/>
              </a:rPr>
              <a:t>-Emissionen verringert oder vermieden werden?</a:t>
            </a:r>
            <a:endParaRPr sz="1800" b="1" i="0" u="none" strike="noStrike" cap="none">
              <a:solidFill>
                <a:srgbClr val="FF0000"/>
              </a:solidFill>
              <a:latin typeface="Arial"/>
              <a:ea typeface="Arial"/>
              <a:cs typeface="Arial"/>
              <a:sym typeface="Arial"/>
            </a:endParaRPr>
          </a:p>
        </p:txBody>
      </p:sp>
      <p:sp>
        <p:nvSpPr>
          <p:cNvPr id="406" name="Google Shape;406;g26dae9e7bab_0_135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6dae9e7bab_0_1506"/>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1"/>
              <a:buNone/>
            </a:pPr>
            <a:r>
              <a:rPr lang="de-DE" sz="3100"/>
              <a:t>Nachhaltig dämmen:</a:t>
            </a:r>
            <a:r>
              <a:rPr lang="de-DE" sz="2780"/>
              <a:t/>
            </a:r>
            <a:br>
              <a:rPr lang="de-DE" sz="2780"/>
            </a:br>
            <a:r>
              <a:rPr lang="de-DE" sz="3100"/>
              <a:t>Klimawirkung von Dämmstoffen</a:t>
            </a:r>
            <a:endParaRPr sz="2780">
              <a:highlight>
                <a:srgbClr val="FFC000"/>
              </a:highlight>
            </a:endParaRPr>
          </a:p>
        </p:txBody>
      </p:sp>
      <p:sp>
        <p:nvSpPr>
          <p:cNvPr id="413" name="Google Shape;413;g26dae9e7bab_0_150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14" name="Google Shape;414;g26dae9e7bab_0_1506"/>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t>Quelle: eigene Abbildung nach K. Paschko 2020.</a:t>
            </a:r>
            <a:endParaRPr/>
          </a:p>
        </p:txBody>
      </p:sp>
      <p:pic>
        <p:nvPicPr>
          <p:cNvPr id="415" name="Google Shape;415;g26dae9e7bab_0_1506"/>
          <p:cNvPicPr preferRelativeResize="0"/>
          <p:nvPr/>
        </p:nvPicPr>
        <p:blipFill rotWithShape="1">
          <a:blip r:embed="rId3">
            <a:alphaModFix/>
          </a:blip>
          <a:srcRect/>
          <a:stretch/>
        </p:blipFill>
        <p:spPr>
          <a:xfrm>
            <a:off x="321332" y="1563329"/>
            <a:ext cx="8220537" cy="4569248"/>
          </a:xfrm>
          <a:prstGeom prst="rect">
            <a:avLst/>
          </a:prstGeom>
          <a:noFill/>
          <a:ln>
            <a:noFill/>
          </a:ln>
        </p:spPr>
      </p:pic>
      <p:sp>
        <p:nvSpPr>
          <p:cNvPr id="416" name="Google Shape;416;g26dae9e7bab_0_150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17" name="Google Shape;417;g26dae9e7bab_0_1506"/>
          <p:cNvSpPr/>
          <p:nvPr/>
        </p:nvSpPr>
        <p:spPr>
          <a:xfrm>
            <a:off x="8541869" y="2545036"/>
            <a:ext cx="3408300" cy="260583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9999" marR="0" lvl="0" indent="-179999" algn="l" rtl="0">
              <a:lnSpc>
                <a:spcPct val="100000"/>
              </a:lnSpc>
              <a:spcBef>
                <a:spcPts val="600"/>
              </a:spcBef>
              <a:spcAft>
                <a:spcPts val="0"/>
              </a:spcAft>
              <a:buClr>
                <a:srgbClr val="FF0000"/>
              </a:buClr>
              <a:buSzPts val="2280"/>
              <a:buFont typeface="Noto Sans Symbols"/>
              <a:buChar char="▪"/>
            </a:pPr>
            <a:r>
              <a:rPr lang="de-DE" sz="1800" b="1" i="0" u="none" strike="noStrike" cap="none">
                <a:solidFill>
                  <a:srgbClr val="FF0000"/>
                </a:solidFill>
                <a:latin typeface="Arial"/>
                <a:ea typeface="Arial"/>
                <a:cs typeface="Arial"/>
                <a:sym typeface="Arial"/>
              </a:rPr>
              <a:t>Was fällt auf?</a:t>
            </a:r>
            <a:endParaRPr sz="1800" b="0" i="0" u="none" strike="noStrike" cap="none">
              <a:solidFill>
                <a:srgbClr val="FF0000"/>
              </a:solidFill>
              <a:latin typeface="Arial"/>
              <a:ea typeface="Arial"/>
              <a:cs typeface="Arial"/>
              <a:sym typeface="Arial"/>
            </a:endParaRPr>
          </a:p>
          <a:p>
            <a:pPr marL="179999" marR="0" lvl="0" indent="-179999" algn="l" rtl="0">
              <a:lnSpc>
                <a:spcPct val="100000"/>
              </a:lnSpc>
              <a:spcBef>
                <a:spcPts val="600"/>
              </a:spcBef>
              <a:spcAft>
                <a:spcPts val="0"/>
              </a:spcAft>
              <a:buClr>
                <a:srgbClr val="FF0000"/>
              </a:buClr>
              <a:buSzPts val="2280"/>
              <a:buFont typeface="Noto Sans Symbols"/>
              <a:buChar char="▪"/>
            </a:pPr>
            <a:r>
              <a:rPr lang="de-DE" sz="1800" b="1" i="0" u="none" strike="noStrike" cap="none">
                <a:solidFill>
                  <a:srgbClr val="FF0000"/>
                </a:solidFill>
                <a:latin typeface="Arial"/>
                <a:ea typeface="Arial"/>
                <a:cs typeface="Arial"/>
                <a:sym typeface="Arial"/>
              </a:rPr>
              <a:t>Welche der Dämmstoffe sind unter dem Aspekt des Klimaschutzes empfehlenswert? </a:t>
            </a:r>
            <a:endParaRPr sz="1800" b="1" i="0" u="none" strike="noStrike" cap="none">
              <a:solidFill>
                <a:srgbClr val="FF0000"/>
              </a:solidFill>
              <a:latin typeface="Arial"/>
              <a:ea typeface="Arial"/>
              <a:cs typeface="Arial"/>
              <a:sym typeface="Arial"/>
            </a:endParaRPr>
          </a:p>
        </p:txBody>
      </p:sp>
      <p:sp>
        <p:nvSpPr>
          <p:cNvPr id="418" name="Google Shape;418;g26dae9e7bab_0_1506"/>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5be34df3b4_0_115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23</a:t>
            </a:fld>
            <a:endParaRPr/>
          </a:p>
        </p:txBody>
      </p:sp>
      <p:sp>
        <p:nvSpPr>
          <p:cNvPr id="425" name="Google Shape;425;g25be34df3b4_0_115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26" name="Google Shape;426;g25be34df3b4_0_1151"/>
          <p:cNvSpPr/>
          <p:nvPr/>
        </p:nvSpPr>
        <p:spPr>
          <a:xfrm>
            <a:off x="6545450" y="2575325"/>
            <a:ext cx="5663700" cy="2051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49250" algn="l" rtl="0">
              <a:lnSpc>
                <a:spcPct val="100000"/>
              </a:lnSpc>
              <a:spcBef>
                <a:spcPts val="0"/>
              </a:spcBef>
              <a:spcAft>
                <a:spcPts val="0"/>
              </a:spcAft>
              <a:buClr>
                <a:srgbClr val="FF0000"/>
              </a:buClr>
              <a:buSzPts val="1900"/>
              <a:buFont typeface="Trebuchet MS"/>
              <a:buChar char="●"/>
            </a:pPr>
            <a:r>
              <a:rPr lang="de-DE" sz="1800" b="1" i="0" u="none" strike="noStrike" cap="none">
                <a:solidFill>
                  <a:srgbClr val="FF0000"/>
                </a:solidFill>
                <a:latin typeface="Arial"/>
                <a:ea typeface="Arial"/>
                <a:cs typeface="Arial"/>
                <a:sym typeface="Arial"/>
              </a:rPr>
              <a:t>Wie bewerten Sie diese Siegel?</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Trebuchet MS"/>
              <a:buChar char="●"/>
            </a:pPr>
            <a:r>
              <a:rPr lang="de-DE" sz="1800" b="1" i="0" u="none" strike="noStrike" cap="none">
                <a:solidFill>
                  <a:srgbClr val="FF0000"/>
                </a:solidFill>
                <a:latin typeface="Arial"/>
                <a:ea typeface="Arial"/>
                <a:cs typeface="Arial"/>
                <a:sym typeface="Arial"/>
              </a:rPr>
              <a:t>Wie zeigen die Siegel, dass Unternehmen  Nachhaltigkeitsansätze verfolgen können?</a:t>
            </a:r>
            <a:endParaRPr sz="1800" b="1" i="0" u="none" strike="noStrike" cap="none">
              <a:solidFill>
                <a:srgbClr val="FF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Trebuchet MS"/>
              <a:buChar char="●"/>
            </a:pPr>
            <a:r>
              <a:rPr lang="de-DE" sz="1800" b="1" i="0" u="none" strike="noStrike" cap="none">
                <a:solidFill>
                  <a:srgbClr val="FF0000"/>
                </a:solidFill>
                <a:latin typeface="Arial"/>
                <a:ea typeface="Arial"/>
                <a:cs typeface="Arial"/>
                <a:sym typeface="Arial"/>
              </a:rPr>
              <a:t>Welche Siegel spiegeln bei Ihnen im Unternehmen ein Rolle bei der Beschaffung von Rohstoffen und Materialien?</a:t>
            </a:r>
            <a:endParaRPr sz="1800" b="1" i="0" u="none" strike="noStrike" cap="none">
              <a:solidFill>
                <a:srgbClr val="FF0000"/>
              </a:solidFill>
              <a:latin typeface="Arial"/>
              <a:ea typeface="Arial"/>
              <a:cs typeface="Arial"/>
              <a:sym typeface="Arial"/>
            </a:endParaRPr>
          </a:p>
        </p:txBody>
      </p:sp>
      <p:pic>
        <p:nvPicPr>
          <p:cNvPr id="427" name="Google Shape;427;g25be34df3b4_0_1151"/>
          <p:cNvPicPr preferRelativeResize="0"/>
          <p:nvPr/>
        </p:nvPicPr>
        <p:blipFill rotWithShape="1">
          <a:blip r:embed="rId3">
            <a:alphaModFix/>
          </a:blip>
          <a:srcRect/>
          <a:stretch/>
        </p:blipFill>
        <p:spPr>
          <a:xfrm>
            <a:off x="335606" y="1376306"/>
            <a:ext cx="3076460" cy="1029355"/>
          </a:xfrm>
          <a:prstGeom prst="rect">
            <a:avLst/>
          </a:prstGeom>
          <a:noFill/>
          <a:ln>
            <a:noFill/>
          </a:ln>
        </p:spPr>
      </p:pic>
      <p:sp>
        <p:nvSpPr>
          <p:cNvPr id="428" name="Google Shape;428;g25be34df3b4_0_1151"/>
          <p:cNvSpPr txBox="1"/>
          <p:nvPr/>
        </p:nvSpPr>
        <p:spPr>
          <a:xfrm>
            <a:off x="1288656" y="1409393"/>
            <a:ext cx="10903200" cy="106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lang="de-DE"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29" name="Google Shape;429;g25be34df3b4_0_1151"/>
          <p:cNvPicPr preferRelativeResize="0"/>
          <p:nvPr/>
        </p:nvPicPr>
        <p:blipFill rotWithShape="1">
          <a:blip r:embed="rId4">
            <a:alphaModFix/>
          </a:blip>
          <a:srcRect/>
          <a:stretch/>
        </p:blipFill>
        <p:spPr>
          <a:xfrm>
            <a:off x="225951" y="4535916"/>
            <a:ext cx="964897" cy="945778"/>
          </a:xfrm>
          <a:prstGeom prst="rect">
            <a:avLst/>
          </a:prstGeom>
          <a:noFill/>
          <a:ln>
            <a:noFill/>
          </a:ln>
        </p:spPr>
      </p:pic>
      <p:sp>
        <p:nvSpPr>
          <p:cNvPr id="430" name="Google Shape;430;g25be34df3b4_0_1151"/>
          <p:cNvSpPr txBox="1"/>
          <p:nvPr/>
        </p:nvSpPr>
        <p:spPr>
          <a:xfrm>
            <a:off x="1190848" y="4730348"/>
            <a:ext cx="811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sz="1400" b="0" i="0" u="none" strike="noStrike" cap="none">
              <a:solidFill>
                <a:srgbClr val="000000"/>
              </a:solidFill>
              <a:latin typeface="Arial"/>
              <a:ea typeface="Arial"/>
              <a:cs typeface="Arial"/>
              <a:sym typeface="Arial"/>
            </a:endParaRPr>
          </a:p>
        </p:txBody>
      </p:sp>
      <p:pic>
        <p:nvPicPr>
          <p:cNvPr id="431" name="Google Shape;431;g25be34df3b4_0_1151"/>
          <p:cNvPicPr preferRelativeResize="0"/>
          <p:nvPr/>
        </p:nvPicPr>
        <p:blipFill rotWithShape="1">
          <a:blip r:embed="rId5">
            <a:alphaModFix/>
          </a:blip>
          <a:srcRect/>
          <a:stretch/>
        </p:blipFill>
        <p:spPr>
          <a:xfrm>
            <a:off x="46509" y="3429000"/>
            <a:ext cx="1242146" cy="1029355"/>
          </a:xfrm>
          <a:prstGeom prst="rect">
            <a:avLst/>
          </a:prstGeom>
          <a:noFill/>
          <a:ln>
            <a:noFill/>
          </a:ln>
        </p:spPr>
      </p:pic>
      <p:sp>
        <p:nvSpPr>
          <p:cNvPr id="432" name="Google Shape;432;g25be34df3b4_0_1151"/>
          <p:cNvSpPr txBox="1"/>
          <p:nvPr/>
        </p:nvSpPr>
        <p:spPr>
          <a:xfrm>
            <a:off x="1207905" y="3700993"/>
            <a:ext cx="5320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Energiemanagementsystems im Unternehmen analysieren und optimieren energierelevante Abläufe und Vorgänge. </a:t>
            </a:r>
            <a:endParaRPr sz="1400" b="0" i="0" u="none" strike="noStrike" cap="none">
              <a:solidFill>
                <a:srgbClr val="000000"/>
              </a:solidFill>
              <a:latin typeface="Arial"/>
              <a:ea typeface="Arial"/>
              <a:cs typeface="Arial"/>
              <a:sym typeface="Arial"/>
            </a:endParaRPr>
          </a:p>
        </p:txBody>
      </p:sp>
      <p:pic>
        <p:nvPicPr>
          <p:cNvPr id="433" name="Google Shape;433;g25be34df3b4_0_1151"/>
          <p:cNvPicPr preferRelativeResize="0"/>
          <p:nvPr/>
        </p:nvPicPr>
        <p:blipFill rotWithShape="1">
          <a:blip r:embed="rId6">
            <a:alphaModFix/>
          </a:blip>
          <a:srcRect l="8442" r="8376" b="-8225"/>
          <a:stretch/>
        </p:blipFill>
        <p:spPr>
          <a:xfrm>
            <a:off x="46509" y="2522138"/>
            <a:ext cx="1255921" cy="906862"/>
          </a:xfrm>
          <a:prstGeom prst="rect">
            <a:avLst/>
          </a:prstGeom>
          <a:noFill/>
          <a:ln>
            <a:noFill/>
          </a:ln>
        </p:spPr>
      </p:pic>
      <p:sp>
        <p:nvSpPr>
          <p:cNvPr id="434" name="Google Shape;434;g25be34df3b4_0_1151"/>
          <p:cNvSpPr txBox="1"/>
          <p:nvPr/>
        </p:nvSpPr>
        <p:spPr>
          <a:xfrm>
            <a:off x="1302430" y="2591753"/>
            <a:ext cx="54723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Produkte werden u.a. entsprechend ihrer Eignung für zirkuläres Wirtschaften zertifiziert. </a:t>
            </a:r>
            <a:endParaRPr sz="1400" b="0" i="0" u="none" strike="noStrike" cap="none">
              <a:solidFill>
                <a:srgbClr val="000000"/>
              </a:solidFill>
              <a:latin typeface="Arial"/>
              <a:ea typeface="Arial"/>
              <a:cs typeface="Arial"/>
              <a:sym typeface="Arial"/>
            </a:endParaRPr>
          </a:p>
        </p:txBody>
      </p:sp>
      <p:sp>
        <p:nvSpPr>
          <p:cNvPr id="435" name="Google Shape;435;g25be34df3b4_0_1151"/>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sp>
        <p:nvSpPr>
          <p:cNvPr id="436" name="Google Shape;436;g25be34df3b4_0_1151"/>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
        <p:nvSpPr>
          <p:cNvPr id="437" name="Google Shape;437;g25be34df3b4_0_1151"/>
          <p:cNvSpPr txBox="1"/>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eigene Darstellung nach BUND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278c926febb_0_0"/>
          <p:cNvPicPr preferRelativeResize="0"/>
          <p:nvPr/>
        </p:nvPicPr>
        <p:blipFill>
          <a:blip r:embed="rId3">
            <a:alphaModFix/>
          </a:blip>
          <a:stretch>
            <a:fillRect/>
          </a:stretch>
        </p:blipFill>
        <p:spPr>
          <a:xfrm flipH="1">
            <a:off x="-1" y="88424"/>
            <a:ext cx="9325401" cy="6013022"/>
          </a:xfrm>
          <a:prstGeom prst="rect">
            <a:avLst/>
          </a:prstGeom>
          <a:noFill/>
          <a:ln>
            <a:noFill/>
          </a:ln>
        </p:spPr>
      </p:pic>
      <p:sp>
        <p:nvSpPr>
          <p:cNvPr id="444" name="Google Shape;444;g278c926febb_0_0"/>
          <p:cNvSpPr txBox="1"/>
          <p:nvPr/>
        </p:nvSpPr>
        <p:spPr>
          <a:xfrm>
            <a:off x="6442300" y="1424425"/>
            <a:ext cx="5216100" cy="3633900"/>
          </a:xfrm>
          <a:prstGeom prst="rect">
            <a:avLst/>
          </a:prstGeom>
          <a:noFill/>
          <a:ln>
            <a:noFill/>
          </a:ln>
        </p:spPr>
        <p:txBody>
          <a:bodyPr spcFirstLastPara="1" wrap="square" lIns="91425" tIns="45700" rIns="91425" bIns="45700" anchor="t" anchorCtr="0">
            <a:normAutofit lnSpcReduction="10000"/>
          </a:bodyPr>
          <a:lstStyle/>
          <a:p>
            <a:pPr marL="50800" marR="0" lvl="0" indent="0" algn="l" rtl="0">
              <a:lnSpc>
                <a:spcPct val="90000"/>
              </a:lnSpc>
              <a:spcBef>
                <a:spcPts val="1000"/>
              </a:spcBef>
              <a:spcAft>
                <a:spcPts val="0"/>
              </a:spcAft>
              <a:buClr>
                <a:schemeClr val="dk1"/>
              </a:buClr>
              <a:buSzPts val="2800"/>
              <a:buFont typeface="Arial"/>
              <a:buNone/>
            </a:pPr>
            <a:r>
              <a:rPr lang="de-DE" sz="2000" b="1" i="0" u="none" strike="noStrike" cap="none">
                <a:solidFill>
                  <a:schemeClr val="dk1"/>
                </a:solidFill>
                <a:highlight>
                  <a:schemeClr val="lt1"/>
                </a:highlight>
                <a:latin typeface="Trebuchet MS"/>
                <a:ea typeface="Trebuchet MS"/>
                <a:cs typeface="Trebuchet MS"/>
                <a:sym typeface="Trebuchet MS"/>
              </a:rPr>
              <a:t>Mögliche Nachteile</a:t>
            </a:r>
            <a:endParaRPr sz="2000" i="0" u="none" strike="noStrike" cap="none">
              <a:solidFill>
                <a:srgbClr val="000000"/>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Investitionen werden notwendig</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Veränderung verursachen Angst</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Soziale Konstrukte zerbrechen</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Gefahr der Cyberkriminalität</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Verlust an Handlungssouveränität</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Arbeitsplatzverluste</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Ständige berufliche Erreichbarkeit</a:t>
            </a:r>
            <a:endParaRPr sz="2000">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a:solidFill>
                  <a:schemeClr val="dk1"/>
                </a:solidFill>
                <a:highlight>
                  <a:schemeClr val="lt1"/>
                </a:highlight>
                <a:latin typeface="Trebuchet MS"/>
                <a:ea typeface="Trebuchet MS"/>
                <a:cs typeface="Trebuchet MS"/>
                <a:sym typeface="Trebuchet MS"/>
              </a:rPr>
              <a:t>Kontrolle und Überwachung</a:t>
            </a:r>
            <a:endParaRPr sz="2000">
              <a:solidFill>
                <a:schemeClr val="dk1"/>
              </a:solidFill>
              <a:highlight>
                <a:schemeClr val="lt1"/>
              </a:highlight>
              <a:latin typeface="Trebuchet MS"/>
              <a:ea typeface="Trebuchet MS"/>
              <a:cs typeface="Trebuchet MS"/>
              <a:sym typeface="Trebuchet MS"/>
            </a:endParaRPr>
          </a:p>
        </p:txBody>
      </p:sp>
      <p:sp>
        <p:nvSpPr>
          <p:cNvPr id="445" name="Google Shape;445;g278c926febb_0_0"/>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b="1">
                <a:highlight>
                  <a:schemeClr val="lt1"/>
                </a:highlight>
              </a:rPr>
              <a:t>Nachhaltige Digitalisierung</a:t>
            </a:r>
            <a:endParaRPr b="1">
              <a:highlight>
                <a:schemeClr val="lt1"/>
              </a:highlight>
            </a:endParaRPr>
          </a:p>
        </p:txBody>
      </p:sp>
      <p:sp>
        <p:nvSpPr>
          <p:cNvPr id="446" name="Google Shape;446;g278c926febb_0_0"/>
          <p:cNvSpPr txBox="1">
            <a:spLocks noGrp="1"/>
          </p:cNvSpPr>
          <p:nvPr>
            <p:ph type="body" idx="3"/>
          </p:nvPr>
        </p:nvSpPr>
        <p:spPr>
          <a:xfrm>
            <a:off x="0" y="1402574"/>
            <a:ext cx="5476500" cy="32937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000" b="1">
                <a:highlight>
                  <a:schemeClr val="lt1"/>
                </a:highlight>
                <a:latin typeface="Trebuchet MS"/>
                <a:ea typeface="Trebuchet MS"/>
                <a:cs typeface="Trebuchet MS"/>
                <a:sym typeface="Trebuchet MS"/>
              </a:rPr>
              <a:t>Mögliche Vorteile</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Einfachere, sichere Abläufe </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Neue Arbeitszeit- und Arbeitsplatzmodelle entstehen</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Schelle Übertragung und Verarbeitung von Informationen  werden möglich</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Char char="•"/>
            </a:pPr>
            <a:r>
              <a:rPr lang="de-DE" sz="2000">
                <a:highlight>
                  <a:schemeClr val="lt1"/>
                </a:highlight>
                <a:latin typeface="Trebuchet MS"/>
                <a:ea typeface="Trebuchet MS"/>
                <a:cs typeface="Trebuchet MS"/>
                <a:sym typeface="Trebuchet MS"/>
              </a:rPr>
              <a:t>Optimierung von Produkten/Prozessen</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Entlastung von monotonen Tätigkeiten</a:t>
            </a:r>
            <a:endParaRPr sz="2000">
              <a:highlight>
                <a:schemeClr val="lt1"/>
              </a:highlight>
              <a:latin typeface="Trebuchet MS"/>
              <a:ea typeface="Trebuchet MS"/>
              <a:cs typeface="Trebuchet MS"/>
              <a:sym typeface="Trebuchet MS"/>
            </a:endParaRPr>
          </a:p>
        </p:txBody>
      </p:sp>
      <p:sp>
        <p:nvSpPr>
          <p:cNvPr id="447" name="Google Shape;447;g278c926febb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24</a:t>
            </a:fld>
            <a:endParaRPr/>
          </a:p>
        </p:txBody>
      </p:sp>
      <p:sp>
        <p:nvSpPr>
          <p:cNvPr id="448" name="Google Shape;448;g278c926febb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49" name="Google Shape;449;g278c926febb_0_0"/>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i="0" u="none" strike="noStrike" cap="none">
                <a:solidFill>
                  <a:schemeClr val="lt1"/>
                </a:solidFill>
                <a:latin typeface="Trebuchet MS"/>
                <a:ea typeface="Trebuchet MS"/>
                <a:cs typeface="Trebuchet MS"/>
                <a:sym typeface="Trebuchet MS"/>
              </a:rPr>
              <a:t>Beton- und Stahlbetonbau sowie Betonfertigteilbau</a:t>
            </a:r>
            <a:endParaRPr sz="1220" i="0" u="none" strike="noStrike" cap="none">
              <a:solidFill>
                <a:schemeClr val="lt1"/>
              </a:solidFill>
              <a:latin typeface="Trebuchet MS"/>
              <a:ea typeface="Trebuchet MS"/>
              <a:cs typeface="Trebuchet MS"/>
              <a:sym typeface="Trebuchet MS"/>
            </a:endParaRPr>
          </a:p>
        </p:txBody>
      </p:sp>
      <p:sp>
        <p:nvSpPr>
          <p:cNvPr id="450" name="Google Shape;450;g278c926febb_0_0"/>
          <p:cNvSpPr txBox="1">
            <a:spLocks noGrp="1"/>
          </p:cNvSpPr>
          <p:nvPr>
            <p:ph type="ftr" idx="11"/>
          </p:nvPr>
        </p:nvSpPr>
        <p:spPr>
          <a:xfrm>
            <a:off x="8530542" y="6258585"/>
            <a:ext cx="33705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Quelle: Pixabay</a:t>
            </a:r>
            <a:endParaRPr/>
          </a:p>
        </p:txBody>
      </p:sp>
      <p:sp>
        <p:nvSpPr>
          <p:cNvPr id="451" name="Google Shape;451;g278c926febb_0_0"/>
          <p:cNvSpPr/>
          <p:nvPr/>
        </p:nvSpPr>
        <p:spPr>
          <a:xfrm>
            <a:off x="294300" y="5058323"/>
            <a:ext cx="11768400" cy="1006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Welche Vorteile der Digitalisierung werden</a:t>
            </a:r>
            <a:r>
              <a:rPr lang="de-DE" sz="2000" b="1">
                <a:solidFill>
                  <a:srgbClr val="FF0000"/>
                </a:solidFill>
              </a:rPr>
              <a:t> </a:t>
            </a:r>
            <a:r>
              <a:rPr lang="de-DE" sz="2000" b="1" i="0" u="none" strike="noStrike" cap="none">
                <a:solidFill>
                  <a:srgbClr val="FF0000"/>
                </a:solidFill>
                <a:latin typeface="Arial"/>
                <a:ea typeface="Arial"/>
                <a:cs typeface="Arial"/>
                <a:sym typeface="Arial"/>
              </a:rPr>
              <a:t>genutzt? </a:t>
            </a:r>
            <a:endParaRPr sz="2000" b="1" i="0" u="none" strike="noStrike" cap="none">
              <a:solidFill>
                <a:srgbClr val="FF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Welche Veränderungen sind noch geplant?</a:t>
            </a:r>
            <a:endParaRPr sz="2000" b="1" i="0" u="none" strike="noStrike" cap="none">
              <a:solidFill>
                <a:srgbClr val="FF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Wie geht Ihr Ausbildungsbetrieb bei der Einführung digitaler Technologien vor?</a:t>
            </a:r>
            <a:endParaRPr sz="2000" b="1" i="0" u="none" strike="noStrike" cap="none">
              <a:solidFill>
                <a:srgbClr val="FF0000"/>
              </a:solidFill>
              <a:latin typeface="Arial"/>
              <a:ea typeface="Arial"/>
              <a:cs typeface="Arial"/>
              <a:sym typeface="Arial"/>
            </a:endParaRPr>
          </a:p>
        </p:txBody>
      </p:sp>
      <p:cxnSp>
        <p:nvCxnSpPr>
          <p:cNvPr id="452" name="Google Shape;452;g278c926febb_0_0"/>
          <p:cNvCxnSpPr/>
          <p:nvPr/>
        </p:nvCxnSpPr>
        <p:spPr>
          <a:xfrm rot="10800000">
            <a:off x="0" y="1316940"/>
            <a:ext cx="1296600" cy="2700"/>
          </a:xfrm>
          <a:prstGeom prst="straightConnector1">
            <a:avLst/>
          </a:prstGeom>
          <a:noFill/>
          <a:ln w="38100" cap="flat" cmpd="sng">
            <a:solidFill>
              <a:srgbClr val="FF7E79"/>
            </a:solidFill>
            <a:prstDash val="solid"/>
            <a:round/>
            <a:headEnd type="none" w="med" len="med"/>
            <a:tailEnd type="none" w="med" len="med"/>
          </a:ln>
        </p:spPr>
      </p:cxnSp>
      <p:cxnSp>
        <p:nvCxnSpPr>
          <p:cNvPr id="453" name="Google Shape;453;g278c926febb_0_0"/>
          <p:cNvCxnSpPr/>
          <p:nvPr/>
        </p:nvCxnSpPr>
        <p:spPr>
          <a:xfrm flipH="1">
            <a:off x="7925700" y="1313602"/>
            <a:ext cx="4211100" cy="600"/>
          </a:xfrm>
          <a:prstGeom prst="straightConnector1">
            <a:avLst/>
          </a:prstGeom>
          <a:noFill/>
          <a:ln w="38100" cap="flat" cmpd="sng">
            <a:solidFill>
              <a:srgbClr val="FF7E79"/>
            </a:solidFill>
            <a:prstDash val="solid"/>
            <a:round/>
            <a:headEnd type="none" w="med" len="med"/>
            <a:tailEnd type="none" w="med" len="med"/>
          </a:ln>
          <a:effectLst>
            <a:reflection endPos="30000" dist="38100" dir="5400000" fadeDir="5400012" sy="-100000" algn="bl" rotWithShape="0"/>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5be34df3b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25</a:t>
            </a:fld>
            <a:endParaRPr/>
          </a:p>
        </p:txBody>
      </p:sp>
      <p:sp>
        <p:nvSpPr>
          <p:cNvPr id="460" name="Google Shape;460;g25be34df3b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61" name="Google Shape;461;g25be34df3b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62" name="Google Shape;462;g25be34df3b4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63" name="Google Shape;463;g25be34df3b4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64" name="Google Shape;464;g25be34df3b4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65" name="Google Shape;465;g25be34df3b4_0_0"/>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66" name="Google Shape;466;g25be34df3b4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67" name="Google Shape;467;g25be34df3b4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68" name="Google Shape;468;g25be34df3b4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69" name="Google Shape;469;g25be34df3b4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70" name="Google Shape;470;g25be34df3b4_0_0"/>
          <p:cNvSpPr/>
          <p:nvPr/>
        </p:nvSpPr>
        <p:spPr>
          <a:xfrm>
            <a:off x="5385900" y="5228225"/>
            <a:ext cx="67032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Rolle spielen die SDG für Ihr Unternehmen</a:t>
            </a:r>
            <a:endParaRPr sz="1800" b="0"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Wie stellen Sie Ihr Unternehmen für die Zukunft auf?</a:t>
            </a:r>
            <a:endParaRPr sz="1800" b="1" i="0" u="none" strike="noStrike" cap="none">
              <a:solidFill>
                <a:srgbClr val="FF0000"/>
              </a:solidFill>
              <a:latin typeface="Arial"/>
              <a:ea typeface="Arial"/>
              <a:cs typeface="Arial"/>
              <a:sym typeface="Arial"/>
            </a:endParaRPr>
          </a:p>
        </p:txBody>
      </p:sp>
      <p:sp>
        <p:nvSpPr>
          <p:cNvPr id="471" name="Google Shape;471;g25be34df3b4_0_0"/>
          <p:cNvSpPr txBox="1"/>
          <p:nvPr/>
        </p:nvSpPr>
        <p:spPr>
          <a:xfrm>
            <a:off x="304444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
        <p:nvSpPr>
          <p:cNvPr id="472" name="Google Shape;472;g25be34df3b4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26</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173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6dae9e7bab_0_35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5" name="Google Shape;125;g26dae9e7bab_0_35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Ökologische Nachhaltigkeit des Bau- und Immobiliensektors</a:t>
            </a:r>
            <a:endParaRPr/>
          </a:p>
        </p:txBody>
      </p:sp>
      <p:sp>
        <p:nvSpPr>
          <p:cNvPr id="126" name="Google Shape;126;g26dae9e7bab_0_358"/>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BBSR 2020, DtST2021, GAfBC2019, Desatis2022 </a:t>
            </a:r>
            <a:endParaRPr/>
          </a:p>
        </p:txBody>
      </p:sp>
      <p:sp>
        <p:nvSpPr>
          <p:cNvPr id="127" name="Google Shape;127;g26dae9e7bab_0_358"/>
          <p:cNvSpPr/>
          <p:nvPr/>
        </p:nvSpPr>
        <p:spPr>
          <a:xfrm>
            <a:off x="7740336" y="1483129"/>
            <a:ext cx="3152075"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Schätzen Sie mal….</a:t>
            </a:r>
            <a:endParaRPr sz="1600" b="1" i="0" u="none" strike="noStrike" cap="none">
              <a:solidFill>
                <a:srgbClr val="FF0000"/>
              </a:solidFill>
              <a:latin typeface="Arial"/>
              <a:ea typeface="Arial"/>
              <a:cs typeface="Arial"/>
              <a:sym typeface="Arial"/>
            </a:endParaRPr>
          </a:p>
        </p:txBody>
      </p:sp>
      <p:pic>
        <p:nvPicPr>
          <p:cNvPr id="128" name="Google Shape;128;g26dae9e7bab_0_358"/>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29" name="Google Shape;129;g26dae9e7bab_0_358"/>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30" name="Google Shape;130;g26dae9e7bab_0_358"/>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31" name="Google Shape;131;g26dae9e7bab_0_358"/>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32" name="Google Shape;132;g26dae9e7bab_0_358"/>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33" name="Google Shape;133;g26dae9e7bab_0_358"/>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34" name="Google Shape;134;g26dae9e7bab_0_358"/>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35" name="Google Shape;135;g26dae9e7bab_0_35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36" name="Google Shape;136;g26dae9e7bab_0_358"/>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137" name="Google Shape;137;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8" name="Google Shape;138;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9" name="Google Shape;139;g26dae9e7bab_0_35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6dae9e7bab_0_44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46" name="Google Shape;146;g26dae9e7bab_0_442"/>
          <p:cNvSpPr txBox="1">
            <a:spLocks noGrp="1"/>
          </p:cNvSpPr>
          <p:nvPr>
            <p:ph type="title"/>
          </p:nvPr>
        </p:nvSpPr>
        <p:spPr>
          <a:xfrm>
            <a:off x="3305800" y="14042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solidFill>
                  <a:srgbClr val="FF0000"/>
                </a:solidFill>
              </a:rPr>
              <a:t>Bauabfälle</a:t>
            </a:r>
            <a:endParaRPr>
              <a:solidFill>
                <a:srgbClr val="FF0000"/>
              </a:solidFill>
            </a:endParaRPr>
          </a:p>
        </p:txBody>
      </p:sp>
      <p:sp>
        <p:nvSpPr>
          <p:cNvPr id="147" name="Google Shape;147;g26dae9e7bab_0_44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DESTAIS 2022, bbs 2021b, UBA 2010</a:t>
            </a:r>
            <a:endParaRPr/>
          </a:p>
        </p:txBody>
      </p:sp>
      <p:sp>
        <p:nvSpPr>
          <p:cNvPr id="148" name="Google Shape;148;g26dae9e7bab_0_44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49" name="Google Shape;149;g26dae9e7bab_0_442"/>
          <p:cNvPicPr preferRelativeResize="0"/>
          <p:nvPr/>
        </p:nvPicPr>
        <p:blipFill rotWithShape="1">
          <a:blip r:embed="rId3">
            <a:alphaModFix/>
          </a:blip>
          <a:srcRect/>
          <a:stretch/>
        </p:blipFill>
        <p:spPr>
          <a:xfrm>
            <a:off x="0" y="1639430"/>
            <a:ext cx="9303900" cy="4365467"/>
          </a:xfrm>
          <a:prstGeom prst="rect">
            <a:avLst/>
          </a:prstGeom>
          <a:noFill/>
          <a:ln>
            <a:noFill/>
          </a:ln>
        </p:spPr>
      </p:pic>
      <p:sp>
        <p:nvSpPr>
          <p:cNvPr id="150" name="Google Shape;150;g26dae9e7bab_0_442"/>
          <p:cNvSpPr/>
          <p:nvPr/>
        </p:nvSpPr>
        <p:spPr>
          <a:xfrm>
            <a:off x="5526725" y="1404249"/>
            <a:ext cx="6589200" cy="86982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Bauabfälle fallen auf der Baustelle an?</a:t>
            </a:r>
            <a:endParaRPr sz="1800" b="1" i="0" u="none" strike="noStrike" cap="none">
              <a:solidFill>
                <a:srgbClr val="FF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a:solidFill>
                  <a:srgbClr val="FF0000"/>
                </a:solidFill>
                <a:latin typeface="Arial"/>
                <a:ea typeface="Arial"/>
                <a:cs typeface="Arial"/>
                <a:sym typeface="Arial"/>
              </a:rPr>
              <a:t>In welcher Menge fallen sie an?</a:t>
            </a:r>
            <a:endParaRPr sz="1800" b="1" i="0" u="none" strike="noStrike" cap="none">
              <a:solidFill>
                <a:srgbClr val="FF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a:solidFill>
                  <a:srgbClr val="FF0000"/>
                </a:solidFill>
                <a:latin typeface="Arial"/>
                <a:ea typeface="Arial"/>
                <a:cs typeface="Arial"/>
                <a:sym typeface="Arial"/>
              </a:rPr>
              <a:t>Wo verbleiben die anfallenden Bauabfälle? </a:t>
            </a:r>
            <a:endParaRPr sz="1800" b="1" i="0" u="none" strike="noStrike" cap="none">
              <a:solidFill>
                <a:srgbClr val="FF0000"/>
              </a:solidFill>
              <a:latin typeface="Arial"/>
              <a:ea typeface="Arial"/>
              <a:cs typeface="Arial"/>
              <a:sym typeface="Arial"/>
            </a:endParaRPr>
          </a:p>
        </p:txBody>
      </p:sp>
      <p:sp>
        <p:nvSpPr>
          <p:cNvPr id="151" name="Google Shape;151;g26dae9e7bab_0_442"/>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Abfall</a:t>
            </a:r>
            <a:endParaRPr/>
          </a:p>
          <a:p>
            <a:pPr marL="0" lvl="0" indent="0" algn="l" rtl="0">
              <a:lnSpc>
                <a:spcPct val="100000"/>
              </a:lnSpc>
              <a:spcBef>
                <a:spcPts val="0"/>
              </a:spcBef>
              <a:spcAft>
                <a:spcPts val="0"/>
              </a:spcAft>
              <a:buSzPts val="1800"/>
              <a:buNone/>
            </a:pPr>
            <a:r>
              <a:rPr lang="de-DE"/>
              <a:t>Bau- und Abbruchabfälle</a:t>
            </a:r>
            <a:endParaRPr/>
          </a:p>
        </p:txBody>
      </p:sp>
      <p:sp>
        <p:nvSpPr>
          <p:cNvPr id="152" name="Google Shape;152;g26dae9e7bab_0_44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6dae9e7bab_0_51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9" name="Google Shape;159;g26dae9e7bab_0_518"/>
          <p:cNvSpPr txBox="1">
            <a:spLocks noGrp="1"/>
          </p:cNvSpPr>
          <p:nvPr>
            <p:ph type="title"/>
          </p:nvPr>
        </p:nvSpPr>
        <p:spPr>
          <a:xfrm>
            <a:off x="267725" y="1464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Energieeinsatz im Baugewerbe und ihre Klimawirkung</a:t>
            </a:r>
            <a:endParaRPr/>
          </a:p>
        </p:txBody>
      </p:sp>
      <p:sp>
        <p:nvSpPr>
          <p:cNvPr id="160" name="Google Shape;160;g26dae9e7bab_0_51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1" name="Google Shape;161;g26dae9e7bab_0_51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62" name="Google Shape;162;g26dae9e7bab_0_518"/>
          <p:cNvPicPr preferRelativeResize="0"/>
          <p:nvPr/>
        </p:nvPicPr>
        <p:blipFill rotWithShape="1">
          <a:blip r:embed="rId3">
            <a:alphaModFix/>
          </a:blip>
          <a:srcRect/>
          <a:stretch/>
        </p:blipFill>
        <p:spPr>
          <a:xfrm>
            <a:off x="169225" y="2245494"/>
            <a:ext cx="5595471" cy="3606668"/>
          </a:xfrm>
          <a:prstGeom prst="rect">
            <a:avLst/>
          </a:prstGeom>
          <a:noFill/>
          <a:ln>
            <a:noFill/>
          </a:ln>
        </p:spPr>
      </p:pic>
      <p:sp>
        <p:nvSpPr>
          <p:cNvPr id="163" name="Google Shape;163;g26dae9e7bab_0_518"/>
          <p:cNvSpPr/>
          <p:nvPr/>
        </p:nvSpPr>
        <p:spPr>
          <a:xfrm>
            <a:off x="5697375" y="1378800"/>
            <a:ext cx="6325400" cy="116561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FF0000"/>
              </a:buClr>
              <a:buSzPts val="1700"/>
              <a:buFont typeface="Arial"/>
              <a:buChar char="•"/>
            </a:pPr>
            <a:r>
              <a:rPr lang="de-DE" sz="1800" b="0" i="0" u="none" strike="noStrike" cap="none">
                <a:solidFill>
                  <a:srgbClr val="FF0000"/>
                </a:solidFill>
                <a:latin typeface="Arial"/>
                <a:ea typeface="Arial"/>
                <a:cs typeface="Arial"/>
                <a:sym typeface="Arial"/>
              </a:rPr>
              <a:t>Welche Energieträger werden auf der Baustelle in welchen Mengen eingesetzt?</a:t>
            </a:r>
            <a:endParaRPr sz="1800" b="0" i="0" u="none" strike="noStrike" cap="none">
              <a:solidFill>
                <a:srgbClr val="FF0000"/>
              </a:solidFill>
              <a:latin typeface="Arial"/>
              <a:ea typeface="Arial"/>
              <a:cs typeface="Arial"/>
              <a:sym typeface="Arial"/>
            </a:endParaRPr>
          </a:p>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a:solidFill>
                  <a:srgbClr val="FF0000"/>
                </a:solidFill>
                <a:latin typeface="Arial"/>
                <a:ea typeface="Arial"/>
                <a:cs typeface="Arial"/>
                <a:sym typeface="Arial"/>
              </a:rPr>
              <a:t>Wieviel THG-Emissionen werden dadurch freigesetzt?</a:t>
            </a:r>
            <a:endParaRPr sz="1800" b="0" i="0" u="none" strike="noStrike" cap="none">
              <a:solidFill>
                <a:srgbClr val="FF0000"/>
              </a:solidFill>
              <a:latin typeface="Arial"/>
              <a:ea typeface="Arial"/>
              <a:cs typeface="Arial"/>
              <a:sym typeface="Arial"/>
            </a:endParaRPr>
          </a:p>
        </p:txBody>
      </p:sp>
      <p:graphicFrame>
        <p:nvGraphicFramePr>
          <p:cNvPr id="164" name="Google Shape;164;g26dae9e7bab_0_518"/>
          <p:cNvGraphicFramePr/>
          <p:nvPr/>
        </p:nvGraphicFramePr>
        <p:xfrm>
          <a:off x="8075800" y="2895900"/>
          <a:ext cx="4116200" cy="3217565"/>
        </p:xfrm>
        <a:graphic>
          <a:graphicData uri="http://schemas.openxmlformats.org/drawingml/2006/table">
            <a:tbl>
              <a:tblPr>
                <a:noFill/>
                <a:tableStyleId>{B480239F-4808-4FAD-8673-1ECBC4FAFBA3}</a:tableStyleId>
              </a:tblPr>
              <a:tblGrid>
                <a:gridCol w="2326225"/>
                <a:gridCol w="1789975"/>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Sonstige Mineralölprodukte </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82,9 t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/TJ</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
        <p:nvSpPr>
          <p:cNvPr id="165" name="Google Shape;165;g26dae9e7bab_0_51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
        <p:nvSpPr>
          <p:cNvPr id="166" name="Google Shape;166;g26dae9e7bab_0_518"/>
          <p:cNvSpPr/>
          <p:nvPr/>
        </p:nvSpPr>
        <p:spPr>
          <a:xfrm>
            <a:off x="5697375" y="2945300"/>
            <a:ext cx="2253900" cy="3148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FF0000"/>
                </a:solidFill>
                <a:latin typeface="Arial"/>
                <a:ea typeface="Arial"/>
                <a:cs typeface="Arial"/>
                <a:sym typeface="Arial"/>
              </a:rPr>
              <a:t>Wieviel THG-Emissionen lassen sich vermeiden, wenn statt Diesel Biodiesel und statt Ottokraftstoffe Bioethanol eingesetzt würde?</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6dae9e7bab_0_59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73" name="Google Shape;173;g26dae9e7bab_0_594"/>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Klimawandel:</a:t>
            </a:r>
            <a:br>
              <a:rPr lang="de-DE"/>
            </a:br>
            <a:r>
              <a:rPr lang="de-DE"/>
              <a:t>Emissionen von Treibhausgasen aus Fahrzeugen und mobilen Maschinen der Bauwirtschaft</a:t>
            </a:r>
            <a:endParaRPr/>
          </a:p>
        </p:txBody>
      </p:sp>
      <p:sp>
        <p:nvSpPr>
          <p:cNvPr id="174" name="Google Shape;174;g26dae9e7bab_0_59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NIR 2022</a:t>
            </a:r>
            <a:endParaRPr/>
          </a:p>
        </p:txBody>
      </p:sp>
      <p:sp>
        <p:nvSpPr>
          <p:cNvPr id="175" name="Google Shape;175;g26dae9e7bab_0_59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76" name="Google Shape;176;g26dae9e7bab_0_594"/>
          <p:cNvPicPr preferRelativeResize="0"/>
          <p:nvPr/>
        </p:nvPicPr>
        <p:blipFill rotWithShape="1">
          <a:blip r:embed="rId3">
            <a:alphaModFix/>
          </a:blip>
          <a:srcRect l="1812" t="19513" r="2253" b="4996"/>
          <a:stretch/>
        </p:blipFill>
        <p:spPr>
          <a:xfrm>
            <a:off x="0" y="1323450"/>
            <a:ext cx="6435542" cy="3534375"/>
          </a:xfrm>
          <a:prstGeom prst="rect">
            <a:avLst/>
          </a:prstGeom>
          <a:noFill/>
          <a:ln>
            <a:noFill/>
          </a:ln>
        </p:spPr>
      </p:pic>
      <p:sp>
        <p:nvSpPr>
          <p:cNvPr id="177" name="Google Shape;177;g26dae9e7bab_0_594"/>
          <p:cNvSpPr/>
          <p:nvPr/>
        </p:nvSpPr>
        <p:spPr>
          <a:xfrm>
            <a:off x="63608" y="4877588"/>
            <a:ext cx="12078031" cy="124499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FF0000"/>
              </a:buClr>
              <a:buSzPts val="1100"/>
              <a:buFont typeface="Arial"/>
              <a:buChar char="•"/>
            </a:pPr>
            <a:r>
              <a:rPr lang="de-DE" sz="1800" b="0" i="0" u="none" strike="noStrike" cap="none">
                <a:solidFill>
                  <a:srgbClr val="FF0000"/>
                </a:solidFill>
                <a:latin typeface="Arial"/>
                <a:ea typeface="Arial"/>
                <a:cs typeface="Arial"/>
                <a:sym typeface="Arial"/>
              </a:rPr>
              <a:t>Berechnen Sie anhand der eingesetzten Kraftstoffe, wieviele THG-Emissionen durch Fahrzeuge und mobile Maschinen auf ihrer Baustelle an einem typischen Tag freigesetzt werden</a:t>
            </a:r>
            <a:endParaRPr sz="1800" b="0" i="0" u="none" strike="noStrike" cap="none">
              <a:solidFill>
                <a:srgbClr val="FF0000"/>
              </a:solidFill>
              <a:latin typeface="Arial"/>
              <a:ea typeface="Arial"/>
              <a:cs typeface="Arial"/>
              <a:sym typeface="Arial"/>
            </a:endParaRPr>
          </a:p>
          <a:p>
            <a:pPr marL="171450" marR="0" lvl="0" indent="-171450" algn="l" rtl="0">
              <a:lnSpc>
                <a:spcPct val="100000"/>
              </a:lnSpc>
              <a:spcBef>
                <a:spcPts val="0"/>
              </a:spcBef>
              <a:spcAft>
                <a:spcPts val="0"/>
              </a:spcAft>
              <a:buClr>
                <a:srgbClr val="FF0000"/>
              </a:buClr>
              <a:buSzPts val="1100"/>
              <a:buFont typeface="Arial"/>
              <a:buChar char="•"/>
            </a:pPr>
            <a:r>
              <a:rPr lang="de-DE" sz="1800" b="0" i="0" u="none" strike="noStrike" cap="none">
                <a:solidFill>
                  <a:srgbClr val="FF0000"/>
                </a:solidFill>
                <a:latin typeface="Arial"/>
                <a:ea typeface="Arial"/>
                <a:cs typeface="Arial"/>
                <a:sym typeface="Arial"/>
              </a:rPr>
              <a:t>Berechnen Sie die Menge an THG-Emissione die sich einsparen ließe, wenn ausgewählte Fahrzeuge und mobile Maschinen mit fossilfreien Kraftstoffen betrieben würden </a:t>
            </a:r>
            <a:endParaRPr sz="1600" b="0" i="0" u="none" strike="noStrike" cap="none">
              <a:solidFill>
                <a:srgbClr val="FF0000"/>
              </a:solidFill>
              <a:latin typeface="Arial"/>
              <a:ea typeface="Arial"/>
              <a:cs typeface="Arial"/>
              <a:sym typeface="Arial"/>
            </a:endParaRPr>
          </a:p>
        </p:txBody>
      </p:sp>
      <p:pic>
        <p:nvPicPr>
          <p:cNvPr id="178" name="Google Shape;178;g26dae9e7bab_0_594"/>
          <p:cNvPicPr preferRelativeResize="0"/>
          <p:nvPr/>
        </p:nvPicPr>
        <p:blipFill rotWithShape="1">
          <a:blip r:embed="rId4">
            <a:alphaModFix/>
          </a:blip>
          <a:srcRect/>
          <a:stretch/>
        </p:blipFill>
        <p:spPr>
          <a:xfrm>
            <a:off x="708401" y="3509200"/>
            <a:ext cx="6494228" cy="317175"/>
          </a:xfrm>
          <a:prstGeom prst="rect">
            <a:avLst/>
          </a:prstGeom>
          <a:noFill/>
          <a:ln>
            <a:noFill/>
          </a:ln>
        </p:spPr>
      </p:pic>
      <p:pic>
        <p:nvPicPr>
          <p:cNvPr id="179" name="Google Shape;179;g26dae9e7bab_0_594"/>
          <p:cNvPicPr preferRelativeResize="0"/>
          <p:nvPr/>
        </p:nvPicPr>
        <p:blipFill rotWithShape="1">
          <a:blip r:embed="rId5">
            <a:alphaModFix/>
          </a:blip>
          <a:srcRect/>
          <a:stretch/>
        </p:blipFill>
        <p:spPr>
          <a:xfrm>
            <a:off x="729775" y="2831350"/>
            <a:ext cx="4116199" cy="281584"/>
          </a:xfrm>
          <a:prstGeom prst="rect">
            <a:avLst/>
          </a:prstGeom>
          <a:noFill/>
          <a:ln>
            <a:noFill/>
          </a:ln>
        </p:spPr>
      </p:pic>
      <p:graphicFrame>
        <p:nvGraphicFramePr>
          <p:cNvPr id="180" name="Google Shape;180;g26dae9e7bab_0_594"/>
          <p:cNvGraphicFramePr/>
          <p:nvPr/>
        </p:nvGraphicFramePr>
        <p:xfrm>
          <a:off x="7883025" y="1454850"/>
          <a:ext cx="4116200" cy="3217565"/>
        </p:xfrm>
        <a:graphic>
          <a:graphicData uri="http://schemas.openxmlformats.org/drawingml/2006/table">
            <a:tbl>
              <a:tblPr>
                <a:noFill/>
                <a:tableStyleId>{B480239F-4808-4FAD-8673-1ECBC4FAFBA3}</a:tableStyleId>
              </a:tblPr>
              <a:tblGrid>
                <a:gridCol w="2326225"/>
                <a:gridCol w="1789975"/>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0,402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0,318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0,433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Flüssiggas</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2,158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-äq./liter</a:t>
                      </a:r>
                      <a:endParaRPr sz="900" u="none" strike="noStrike" cap="none">
                        <a:solidFill>
                          <a:srgbClr val="000000"/>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Dieselkraftstoff</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3,137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Biodiesel</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1,545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Ottokraftstoff </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2,891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Bioethanol</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1,261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-äq./lJ</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Sonstige Mineralölprodukte </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82,9 t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/TJ</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
        <p:nvSpPr>
          <p:cNvPr id="181" name="Google Shape;181;g26dae9e7bab_0_594"/>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6dae9e7bab_0_67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88" name="Google Shape;188;g26dae9e7bab_0_67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Graue Energie: Trennwände</a:t>
            </a:r>
            <a:endParaRPr/>
          </a:p>
        </p:txBody>
      </p:sp>
      <p:sp>
        <p:nvSpPr>
          <p:cNvPr id="189" name="Google Shape;189;g26dae9e7bab_0_67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Eigene Abbildung nach EnergieSchweiz (2017)</a:t>
            </a:r>
            <a:endParaRPr/>
          </a:p>
        </p:txBody>
      </p:sp>
      <p:pic>
        <p:nvPicPr>
          <p:cNvPr id="190" name="Google Shape;190;g26dae9e7bab_0_672"/>
          <p:cNvPicPr preferRelativeResize="0"/>
          <p:nvPr/>
        </p:nvPicPr>
        <p:blipFill rotWithShape="1">
          <a:blip r:embed="rId3">
            <a:alphaModFix/>
          </a:blip>
          <a:srcRect/>
          <a:stretch/>
        </p:blipFill>
        <p:spPr>
          <a:xfrm>
            <a:off x="137825" y="1981800"/>
            <a:ext cx="9000000" cy="4106155"/>
          </a:xfrm>
          <a:prstGeom prst="rect">
            <a:avLst/>
          </a:prstGeom>
          <a:noFill/>
          <a:ln>
            <a:noFill/>
          </a:ln>
        </p:spPr>
      </p:pic>
      <p:sp>
        <p:nvSpPr>
          <p:cNvPr id="191" name="Google Shape;191;g26dae9e7bab_0_672"/>
          <p:cNvSpPr/>
          <p:nvPr/>
        </p:nvSpPr>
        <p:spPr>
          <a:xfrm>
            <a:off x="8805747" y="1552429"/>
            <a:ext cx="3248428" cy="213297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8900" marR="0" lvl="0" indent="0" algn="ctr" rtl="0">
              <a:lnSpc>
                <a:spcPct val="100000"/>
              </a:lnSpc>
              <a:spcBef>
                <a:spcPts val="0"/>
              </a:spcBef>
              <a:spcAft>
                <a:spcPts val="0"/>
              </a:spcAft>
              <a:buNone/>
            </a:pPr>
            <a:r>
              <a:rPr lang="de-DE" sz="1800" b="1" i="0" u="none" strike="noStrike" cap="none">
                <a:solidFill>
                  <a:srgbClr val="FF0000"/>
                </a:solidFill>
                <a:latin typeface="Arial"/>
                <a:ea typeface="Arial"/>
                <a:cs typeface="Arial"/>
                <a:sym typeface="Arial"/>
              </a:rPr>
              <a:t>Erklären Sie Unterschiede der grauen Energie bei den genannten Materialien</a:t>
            </a:r>
            <a:endParaRPr sz="1600" b="1" i="0" u="none" strike="noStrike" cap="none">
              <a:solidFill>
                <a:srgbClr val="FF0000"/>
              </a:solidFill>
              <a:latin typeface="Arial"/>
              <a:ea typeface="Arial"/>
              <a:cs typeface="Arial"/>
              <a:sym typeface="Arial"/>
            </a:endParaRPr>
          </a:p>
        </p:txBody>
      </p:sp>
      <p:sp>
        <p:nvSpPr>
          <p:cNvPr id="192" name="Google Shape;192;g26dae9e7bab_0_67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93" name="Google Shape;193;g26dae9e7bab_0_67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6dae9e7bab_0_68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00" name="Google Shape;200;g26dae9e7bab_0_6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Graue Energie: Kompaktfassaden</a:t>
            </a:r>
            <a:endParaRPr/>
          </a:p>
        </p:txBody>
      </p:sp>
      <p:sp>
        <p:nvSpPr>
          <p:cNvPr id="201" name="Google Shape;201;g26dae9e7bab_0_68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Eigene Abbildung nach EnergieSchweiz (2017)</a:t>
            </a:r>
            <a:endParaRPr/>
          </a:p>
        </p:txBody>
      </p:sp>
      <p:pic>
        <p:nvPicPr>
          <p:cNvPr id="202" name="Google Shape;202;g26dae9e7bab_0_682"/>
          <p:cNvPicPr preferRelativeResize="0"/>
          <p:nvPr/>
        </p:nvPicPr>
        <p:blipFill rotWithShape="1">
          <a:blip r:embed="rId3">
            <a:alphaModFix/>
          </a:blip>
          <a:srcRect/>
          <a:stretch/>
        </p:blipFill>
        <p:spPr>
          <a:xfrm>
            <a:off x="152400" y="1412400"/>
            <a:ext cx="7195282" cy="4689697"/>
          </a:xfrm>
          <a:prstGeom prst="rect">
            <a:avLst/>
          </a:prstGeom>
          <a:noFill/>
          <a:ln>
            <a:noFill/>
          </a:ln>
        </p:spPr>
      </p:pic>
      <p:sp>
        <p:nvSpPr>
          <p:cNvPr id="203" name="Google Shape;203;g26dae9e7bab_0_682"/>
          <p:cNvSpPr/>
          <p:nvPr/>
        </p:nvSpPr>
        <p:spPr>
          <a:xfrm>
            <a:off x="8152361" y="2942409"/>
            <a:ext cx="3354900" cy="162967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8900" marR="0" lvl="0" indent="0" algn="ctr" rtl="0">
              <a:lnSpc>
                <a:spcPct val="100000"/>
              </a:lnSpc>
              <a:spcBef>
                <a:spcPts val="0"/>
              </a:spcBef>
              <a:spcAft>
                <a:spcPts val="0"/>
              </a:spcAft>
              <a:buNone/>
            </a:pPr>
            <a:r>
              <a:rPr lang="de-DE" sz="1800" b="1" i="0" u="none" strike="noStrike" cap="none">
                <a:solidFill>
                  <a:srgbClr val="FF0000"/>
                </a:solidFill>
                <a:latin typeface="Arial"/>
                <a:ea typeface="Arial"/>
                <a:cs typeface="Arial"/>
                <a:sym typeface="Arial"/>
              </a:rPr>
              <a:t>Erklären Sie Unterschiede der grauen Energie bei den genannten Materialien</a:t>
            </a:r>
            <a:endParaRPr sz="1600" b="1" i="0" u="none" strike="noStrike" cap="none">
              <a:solidFill>
                <a:srgbClr val="FF0000"/>
              </a:solidFill>
              <a:latin typeface="Arial"/>
              <a:ea typeface="Arial"/>
              <a:cs typeface="Arial"/>
              <a:sym typeface="Arial"/>
            </a:endParaRPr>
          </a:p>
        </p:txBody>
      </p:sp>
      <p:sp>
        <p:nvSpPr>
          <p:cNvPr id="204" name="Google Shape;204;g26dae9e7bab_0_68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05" name="Google Shape;205;g26dae9e7bab_0_68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6dae9e7bab_0_69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2" name="Google Shape;212;g26dae9e7bab_0_69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Graue Energie: Dämmung Kellerdecke</a:t>
            </a:r>
            <a:endParaRPr/>
          </a:p>
        </p:txBody>
      </p:sp>
      <p:sp>
        <p:nvSpPr>
          <p:cNvPr id="213" name="Google Shape;213;g26dae9e7bab_0_69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Eigene Abbildung nach EnergieSchweiz (2017)</a:t>
            </a:r>
            <a:endParaRPr/>
          </a:p>
        </p:txBody>
      </p:sp>
      <p:pic>
        <p:nvPicPr>
          <p:cNvPr id="214" name="Google Shape;214;g26dae9e7bab_0_692"/>
          <p:cNvPicPr preferRelativeResize="0"/>
          <p:nvPr/>
        </p:nvPicPr>
        <p:blipFill rotWithShape="1">
          <a:blip r:embed="rId3">
            <a:alphaModFix/>
          </a:blip>
          <a:srcRect/>
          <a:stretch/>
        </p:blipFill>
        <p:spPr>
          <a:xfrm>
            <a:off x="152400" y="1412400"/>
            <a:ext cx="9000001" cy="4145067"/>
          </a:xfrm>
          <a:prstGeom prst="rect">
            <a:avLst/>
          </a:prstGeom>
          <a:noFill/>
          <a:ln>
            <a:noFill/>
          </a:ln>
        </p:spPr>
      </p:pic>
      <p:sp>
        <p:nvSpPr>
          <p:cNvPr id="215" name="Google Shape;215;g26dae9e7bab_0_692"/>
          <p:cNvSpPr/>
          <p:nvPr/>
        </p:nvSpPr>
        <p:spPr>
          <a:xfrm>
            <a:off x="8684700" y="1723744"/>
            <a:ext cx="3354900" cy="176118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8900" marR="0" lvl="0" indent="0" algn="ctr" rtl="0">
              <a:lnSpc>
                <a:spcPct val="100000"/>
              </a:lnSpc>
              <a:spcBef>
                <a:spcPts val="0"/>
              </a:spcBef>
              <a:spcAft>
                <a:spcPts val="0"/>
              </a:spcAft>
              <a:buNone/>
            </a:pPr>
            <a:r>
              <a:rPr lang="de-DE" sz="1800" b="1" i="0" u="none" strike="noStrike" cap="none">
                <a:solidFill>
                  <a:srgbClr val="FF0000"/>
                </a:solidFill>
                <a:latin typeface="Arial"/>
                <a:ea typeface="Arial"/>
                <a:cs typeface="Arial"/>
                <a:sym typeface="Arial"/>
              </a:rPr>
              <a:t>Erklären Sie Unterschiede der grauen Energie bei den genannten Materialien</a:t>
            </a:r>
            <a:endParaRPr sz="1600" b="1" i="0" u="none" strike="noStrike" cap="none">
              <a:solidFill>
                <a:srgbClr val="FF0000"/>
              </a:solidFill>
              <a:latin typeface="Arial"/>
              <a:ea typeface="Arial"/>
              <a:cs typeface="Arial"/>
              <a:sym typeface="Arial"/>
            </a:endParaRPr>
          </a:p>
        </p:txBody>
      </p:sp>
      <p:sp>
        <p:nvSpPr>
          <p:cNvPr id="216" name="Google Shape;216;g26dae9e7bab_0_69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17" name="Google Shape;217;g26dae9e7bab_0_692"/>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b="0" i="0" u="none" strike="noStrike" cap="none">
                <a:solidFill>
                  <a:schemeClr val="lt1"/>
                </a:solidFill>
                <a:latin typeface="Trebuchet MS"/>
                <a:ea typeface="Trebuchet MS"/>
                <a:cs typeface="Trebuchet MS"/>
                <a:sym typeface="Trebuchet MS"/>
              </a:rPr>
              <a:t>Beton- und Stahlbetonbau sowie Betonfertigteilbau</a:t>
            </a:r>
            <a:endParaRPr sz="122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9281</Words>
  <Application>Microsoft Macintosh PowerPoint</Application>
  <PresentationFormat>Breitbild</PresentationFormat>
  <Paragraphs>697</Paragraphs>
  <Slides>26</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Book Antiqua</vt:lpstr>
      <vt:lpstr>Noto Sans Symbols</vt:lpstr>
      <vt:lpstr>Calibri</vt:lpstr>
      <vt:lpstr>Merriweather</vt:lpstr>
      <vt:lpstr>Trebuchet MS</vt:lpstr>
      <vt:lpstr>Office</vt:lpstr>
      <vt:lpstr>Beton- und Stahlbetonbauer und  Beton- und Stahlbetonbauerin  sowie Betonfertigteilbauer und Betonfertigteilbauerin</vt:lpstr>
      <vt:lpstr>Nachhaltigkeit und Klimawandel: Woher kommen die Treibhausgas-Emissionen im Alltag?</vt:lpstr>
      <vt:lpstr>Ökologische Nachhaltigkeit des Bau- und Immobiliensektors</vt:lpstr>
      <vt:lpstr>Bauabfälle</vt:lpstr>
      <vt:lpstr>Energieeinsatz im Baugewerbe und ihre Klimawirkung</vt:lpstr>
      <vt:lpstr>Nachhaltigkeit und Klimawandel: Emissionen von Treibhausgasen aus Fahrzeugen und mobilen Maschinen der Bauwirtschaft</vt:lpstr>
      <vt:lpstr>Graue Energie: Trennwände</vt:lpstr>
      <vt:lpstr>Graue Energie: Kompaktfassaden</vt:lpstr>
      <vt:lpstr>Graue Energie: Dämmung Kellerdecke</vt:lpstr>
      <vt:lpstr>Graue Energie: Material Bodenbeläge</vt:lpstr>
      <vt:lpstr>Nachhaltige Ressourcennutzung</vt:lpstr>
      <vt:lpstr>Nachhaltige Ressourcennutzung</vt:lpstr>
      <vt:lpstr>Nachhaltigkeit und Rohstoffschonung: Inländische Rohstoffentnahme </vt:lpstr>
      <vt:lpstr>Nachhaltige Fundamenttechnik</vt:lpstr>
      <vt:lpstr>Nachhaltiger Gebäudeabriss: Getrennthaltung von Bau- und Abbruchabfälle</vt:lpstr>
      <vt:lpstr>Nachhaltige Wärmewende: Thermische Bauteilaktivierung</vt:lpstr>
      <vt:lpstr>TGH-Fußabdruck: Herstellung, Errichtung, Modernisierung Wohn- und Nichtwohngeb.</vt:lpstr>
      <vt:lpstr>Wertschöpfung und Umweltfußabdruck bei der Errichtung und Nutzung von Hochbauten</vt:lpstr>
      <vt:lpstr>Anteil Bau am globalen Umweltfußabdruck: Notwendige Reduktion für planetare Grenzen</vt:lpstr>
      <vt:lpstr>Nachhaltigkeit und Energie:  Energiebedarf der Sektoren</vt:lpstr>
      <vt:lpstr>Nachhaltigkeit und Klimawandel: Treibhausgasemissionen weltweit</vt:lpstr>
      <vt:lpstr>Nachhaltig dämmen: Klimawirkung von Dämmstoffen</vt:lpstr>
      <vt:lpstr>Nachhaltigkeit und Kommunikation: Nachhaltigkeitssiegel</vt:lpstr>
      <vt:lpstr>Nachhaltige Digitalisierung</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Beton- und Stahlbetonbauer und  Beton- und Stahlbetonbauerin  sowie Betonfertigteilbauer und Betonfertigteilbauerin</dc:title>
  <dc:creator>Microsoft Office User</dc:creator>
  <cp:lastModifiedBy>Michael Scharp</cp:lastModifiedBy>
  <cp:revision>5</cp:revision>
  <cp:lastPrinted>2023-09-26T03:01:36Z</cp:lastPrinted>
  <dcterms:created xsi:type="dcterms:W3CDTF">2021-10-18T14:46:33Z</dcterms:created>
  <dcterms:modified xsi:type="dcterms:W3CDTF">2023-09-26T03:01:41Z</dcterms:modified>
</cp:coreProperties>
</file>